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D51ADE6A-740E-44AE-83CC-AE7238B6C88D}"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ff" i="off">
        <a:font>
          <a:latin typeface="Arial"/>
          <a:ea typeface="Arial"/>
          <a:cs typeface="Arial"/>
        </a:font>
        <a:srgbClr val="00584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Arial"/>
          <a:ea typeface="Arial"/>
          <a:cs typeface="Arial"/>
        </a:font>
        <a:srgbClr val="00584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
          <a:latin typeface="Arial"/>
          <a:ea typeface="Arial"/>
          <a:cs typeface="Arial"/>
        </a:font>
        <a:srgbClr val="00584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
          <a:latin typeface="Arial"/>
          <a:ea typeface="Arial"/>
          <a:cs typeface="Arial"/>
        </a:font>
        <a:srgbClr val="00584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
          <a:latin typeface="Cochin"/>
          <a:ea typeface="Cochin"/>
          <a:cs typeface="Cochin"/>
        </a:font>
        <a:srgbClr val="3D3E3F">
          <a:alpha val="90000"/>
        </a:srgbClr>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0" name="Shape 100"/>
          <p:cNvSpPr/>
          <p:nvPr>
            <p:ph type="sldImg"/>
          </p:nvPr>
        </p:nvSpPr>
        <p:spPr>
          <a:xfrm>
            <a:off x="1143000" y="685800"/>
            <a:ext cx="4572000" cy="3429000"/>
          </a:xfrm>
          <a:prstGeom prst="rect">
            <a:avLst/>
          </a:prstGeom>
        </p:spPr>
        <p:txBody>
          <a:bodyPr/>
          <a:lstStyle/>
          <a:p>
            <a:pPr/>
          </a:p>
        </p:txBody>
      </p:sp>
      <p:sp>
        <p:nvSpPr>
          <p:cNvPr id="101" name="Shape 10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lvl1pPr marL="0" marR="0" defTabSz="584200">
              <a:defRPr sz="8400">
                <a:uFillTx/>
                <a:latin typeface="Helvetica Neue Medium"/>
                <a:ea typeface="Helvetica Neue Medium"/>
                <a:cs typeface="Helvetica Neue Medium"/>
                <a:sym typeface="Helvetica Neue Medium"/>
              </a:defRPr>
            </a:lvl1pPr>
          </a:lstStyle>
          <a:p>
            <a:pPr/>
            <a:r>
              <a:t>Title Text</a:t>
            </a:r>
          </a:p>
        </p:txBody>
      </p:sp>
      <p:sp>
        <p:nvSpPr>
          <p:cNvPr id="12" name="Body Level One…"/>
          <p:cNvSpPr txBox="1"/>
          <p:nvPr>
            <p:ph type="body" sz="quarter" idx="1"/>
          </p:nvPr>
        </p:nvSpPr>
        <p:spPr>
          <a:xfrm>
            <a:off x="1270000" y="6261100"/>
            <a:ext cx="10464800" cy="1435100"/>
          </a:xfrm>
          <a:prstGeom prst="rect">
            <a:avLst/>
          </a:prstGeom>
        </p:spPr>
        <p:txBody>
          <a:bodyPr/>
          <a:lstStyle>
            <a:lvl1pPr marL="0" marR="0" indent="0" algn="ctr" defTabSz="584200">
              <a:spcBef>
                <a:spcPts val="0"/>
              </a:spcBef>
              <a:buSzTx/>
              <a:buNone/>
              <a:defRPr sz="3600">
                <a:uFillTx/>
                <a:latin typeface="+mj-lt"/>
                <a:ea typeface="+mj-ea"/>
                <a:cs typeface="+mj-cs"/>
                <a:sym typeface="Helvetica Neue"/>
              </a:defRPr>
            </a:lvl1pPr>
            <a:lvl2pPr marL="0" marR="0" indent="0" algn="ctr" defTabSz="584200">
              <a:spcBef>
                <a:spcPts val="0"/>
              </a:spcBef>
              <a:buSzTx/>
              <a:buNone/>
              <a:defRPr sz="3600">
                <a:uFillTx/>
                <a:latin typeface="+mj-lt"/>
                <a:ea typeface="+mj-ea"/>
                <a:cs typeface="+mj-cs"/>
                <a:sym typeface="Helvetica Neue"/>
              </a:defRPr>
            </a:lvl2pPr>
            <a:lvl3pPr marL="0" marR="0" indent="0" algn="ctr" defTabSz="584200">
              <a:spcBef>
                <a:spcPts val="0"/>
              </a:spcBef>
              <a:buSzTx/>
              <a:buNone/>
              <a:defRPr sz="3600">
                <a:uFillTx/>
                <a:latin typeface="+mj-lt"/>
                <a:ea typeface="+mj-ea"/>
                <a:cs typeface="+mj-cs"/>
                <a:sym typeface="Helvetica Neue"/>
              </a:defRPr>
            </a:lvl3pPr>
            <a:lvl4pPr marL="0" marR="0" indent="0" algn="ctr" defTabSz="584200">
              <a:spcBef>
                <a:spcPts val="0"/>
              </a:spcBef>
              <a:buSzTx/>
              <a:buNone/>
              <a:defRPr sz="3600">
                <a:uFillTx/>
                <a:latin typeface="+mj-lt"/>
                <a:ea typeface="+mj-ea"/>
                <a:cs typeface="+mj-cs"/>
                <a:sym typeface="Helvetica Neue"/>
              </a:defRPr>
            </a:lvl4pPr>
            <a:lvl5pPr marL="0" marR="0" indent="0" algn="ctr" defTabSz="584200">
              <a:spcBef>
                <a:spcPts val="0"/>
              </a:spcBef>
              <a:buSzTx/>
              <a:buNone/>
              <a:defRPr sz="3600">
                <a:uFillTx/>
                <a:latin typeface="+mj-lt"/>
                <a:ea typeface="+mj-ea"/>
                <a:cs typeface="+mj-cs"/>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0" name="Line"/>
          <p:cNvSpPr/>
          <p:nvPr/>
        </p:nvSpPr>
        <p:spPr>
          <a:xfrm>
            <a:off x="317500" y="1485900"/>
            <a:ext cx="12471354" cy="81"/>
          </a:xfrm>
          <a:prstGeom prst="line">
            <a:avLst/>
          </a:prstGeom>
          <a:ln w="38100">
            <a:solidFill>
              <a:srgbClr val="000000"/>
            </a:solidFill>
            <a:miter lim="400000"/>
          </a:ln>
        </p:spPr>
        <p:txBody>
          <a:bodyPr lIns="0" tIns="0" rIns="0" bIns="0"/>
          <a:lstStyle/>
          <a:p>
            <a:pPr/>
          </a:p>
        </p:txBody>
      </p:sp>
      <p:sp>
        <p:nvSpPr>
          <p:cNvPr id="21" name="Title Text"/>
          <p:cNvSpPr txBox="1"/>
          <p:nvPr>
            <p:ph type="title"/>
          </p:nvPr>
        </p:nvSpPr>
        <p:spPr>
          <a:xfrm>
            <a:off x="304800" y="254000"/>
            <a:ext cx="12484100" cy="1219200"/>
          </a:xfrm>
          <a:prstGeom prst="rect">
            <a:avLst/>
          </a:prstGeom>
        </p:spPr>
        <p:txBody>
          <a:bodyPr/>
          <a:lstStyle>
            <a:lvl1pPr marL="0" marR="0" algn="l" defTabSz="584200">
              <a:defRPr b="1" sz="6400">
                <a:uFillTx/>
                <a:latin typeface="+mj-lt"/>
                <a:ea typeface="+mj-ea"/>
                <a:cs typeface="+mj-cs"/>
                <a:sym typeface="Helvetica Neue"/>
              </a:defRPr>
            </a:lvl1pPr>
          </a:lstStyle>
          <a:p>
            <a:pPr/>
            <a:r>
              <a:t>Title Text</a:t>
            </a:r>
          </a:p>
        </p:txBody>
      </p:sp>
      <p:sp>
        <p:nvSpPr>
          <p:cNvPr id="22" name="Body Level One…"/>
          <p:cNvSpPr txBox="1"/>
          <p:nvPr>
            <p:ph type="body" idx="1"/>
          </p:nvPr>
        </p:nvSpPr>
        <p:spPr>
          <a:xfrm>
            <a:off x="304800" y="1651000"/>
            <a:ext cx="12484100" cy="8077200"/>
          </a:xfrm>
          <a:prstGeom prst="rect">
            <a:avLst/>
          </a:prstGeom>
        </p:spPr>
        <p:txBody>
          <a:bodyPr/>
          <a:lstStyle>
            <a:lvl1pPr marL="723900" marR="0" indent="-406400" defTabSz="584200">
              <a:buSzPct val="75000"/>
              <a:defRPr sz="4200">
                <a:uFillTx/>
                <a:latin typeface="Helvetica Neue Medium"/>
                <a:ea typeface="Helvetica Neue Medium"/>
                <a:cs typeface="Helvetica Neue Medium"/>
                <a:sym typeface="Helvetica Neue Medium"/>
              </a:defRPr>
            </a:lvl1pPr>
            <a:lvl2pPr marL="1168400" marR="0" indent="-406400" defTabSz="584200">
              <a:spcBef>
                <a:spcPts val="0"/>
              </a:spcBef>
              <a:buChar char="-"/>
              <a:defRPr sz="4200">
                <a:uFillTx/>
                <a:latin typeface="Helvetica"/>
                <a:ea typeface="Helvetica"/>
                <a:cs typeface="Helvetica"/>
                <a:sym typeface="Helvetica"/>
              </a:defRPr>
            </a:lvl2pPr>
            <a:lvl3pPr marL="1612900" marR="0" indent="-406400" defTabSz="584200">
              <a:spcBef>
                <a:spcPts val="1500"/>
              </a:spcBef>
              <a:buChar char="-"/>
              <a:defRPr sz="4200">
                <a:uFillTx/>
                <a:latin typeface="Helvetica"/>
                <a:ea typeface="Helvetica"/>
                <a:cs typeface="Helvetica"/>
                <a:sym typeface="Helvetica"/>
              </a:defRPr>
            </a:lvl3pPr>
            <a:lvl4pPr marL="2057400" marR="0" indent="-406400" defTabSz="584200">
              <a:spcBef>
                <a:spcPts val="1500"/>
              </a:spcBef>
              <a:buChar char="-"/>
              <a:defRPr sz="4200">
                <a:uFillTx/>
                <a:latin typeface="Helvetica"/>
                <a:ea typeface="Helvetica"/>
                <a:cs typeface="Helvetica"/>
                <a:sym typeface="Helvetica"/>
              </a:defRPr>
            </a:lvl4pPr>
            <a:lvl5pPr marL="2501900" marR="0" indent="-406400" defTabSz="584200">
              <a:spcBef>
                <a:spcPts val="1500"/>
              </a:spcBef>
              <a:buChar char="-"/>
              <a:defRPr sz="4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30" name="Rectangle"/>
          <p:cNvSpPr/>
          <p:nvPr/>
        </p:nvSpPr>
        <p:spPr>
          <a:xfrm>
            <a:off x="12700" y="-114300"/>
            <a:ext cx="13296900" cy="1778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 name="Rectangle"/>
          <p:cNvSpPr/>
          <p:nvPr/>
        </p:nvSpPr>
        <p:spPr>
          <a:xfrm>
            <a:off x="12700" y="8293100"/>
            <a:ext cx="13296900" cy="1651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2" name="Title Text"/>
          <p:cNvSpPr txBox="1"/>
          <p:nvPr>
            <p:ph type="title"/>
          </p:nvPr>
        </p:nvSpPr>
        <p:spPr>
          <a:xfrm>
            <a:off x="254000" y="1676400"/>
            <a:ext cx="12484100" cy="6604000"/>
          </a:xfrm>
          <a:prstGeom prst="rect">
            <a:avLst/>
          </a:prstGeom>
        </p:spPr>
        <p:txBody>
          <a:bodyPr/>
          <a:lstStyle>
            <a:lvl1pPr marL="0" marR="0" algn="l" defTabSz="584200">
              <a:defRPr b="1" sz="14400">
                <a:uFillTx/>
                <a:latin typeface="+mj-lt"/>
                <a:ea typeface="+mj-ea"/>
                <a:cs typeface="+mj-cs"/>
                <a:sym typeface="Helvetica Neue"/>
              </a:defRPr>
            </a:lvl1pPr>
          </a:lstStyle>
          <a:p>
            <a:pPr/>
            <a:r>
              <a:t>Title Text</a:t>
            </a:r>
          </a:p>
        </p:txBody>
      </p:sp>
      <p:sp>
        <p:nvSpPr>
          <p:cNvPr id="3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0" name="Title Text"/>
          <p:cNvSpPr txBox="1"/>
          <p:nvPr>
            <p:ph type="title"/>
          </p:nvPr>
        </p:nvSpPr>
        <p:spPr>
          <a:prstGeom prst="rect">
            <a:avLst/>
          </a:prstGeom>
        </p:spPr>
        <p:txBody>
          <a:bodyPr/>
          <a:lstStyle/>
          <a:p>
            <a:pPr/>
            <a:r>
              <a:t>Title Text</a:t>
            </a:r>
          </a:p>
        </p:txBody>
      </p:sp>
      <p:sp>
        <p:nvSpPr>
          <p:cNvPr id="4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9" name="Line"/>
          <p:cNvSpPr/>
          <p:nvPr/>
        </p:nvSpPr>
        <p:spPr>
          <a:xfrm>
            <a:off x="438008" y="1587217"/>
            <a:ext cx="12026902" cy="2259"/>
          </a:xfrm>
          <a:prstGeom prst="line">
            <a:avLst/>
          </a:prstGeom>
          <a:ln w="25400" cap="rnd">
            <a:solidFill>
              <a:srgbClr val="C5BA7B"/>
            </a:solidFill>
            <a:prstDash val="sysDot"/>
          </a:ln>
        </p:spPr>
        <p:txBody>
          <a:bodyPr lIns="0" tIns="0" rIns="0" bIns="0"/>
          <a:lstStyle/>
          <a:p>
            <a:pPr/>
          </a:p>
        </p:txBody>
      </p:sp>
      <p:sp>
        <p:nvSpPr>
          <p:cNvPr id="50" name="Title Text"/>
          <p:cNvSpPr txBox="1"/>
          <p:nvPr>
            <p:ph type="title"/>
          </p:nvPr>
        </p:nvSpPr>
        <p:spPr>
          <a:xfrm>
            <a:off x="647700" y="-101600"/>
            <a:ext cx="11709400" cy="1785903"/>
          </a:xfrm>
          <a:prstGeom prst="rect">
            <a:avLst/>
          </a:prstGeom>
        </p:spPr>
        <p:txBody>
          <a:bodyPr/>
          <a:lstStyle>
            <a:lvl1pPr algn="l">
              <a:defRPr b="1" sz="5200">
                <a:solidFill>
                  <a:srgbClr val="005840"/>
                </a:solidFill>
                <a:effectLst>
                  <a:outerShdw sx="100000" sy="100000" kx="0" ky="0" algn="b" rotWithShape="0" blurRad="12700" dist="25400" dir="2700000">
                    <a:srgbClr val="CBCBCB"/>
                  </a:outerShdw>
                </a:effectLst>
                <a:uFill>
                  <a:solidFill>
                    <a:srgbClr val="005840"/>
                  </a:solidFill>
                </a:uFill>
                <a:latin typeface="Arial"/>
                <a:ea typeface="Arial"/>
                <a:cs typeface="Arial"/>
                <a:sym typeface="Arial"/>
              </a:defRPr>
            </a:lvl1pPr>
          </a:lstStyle>
          <a:p>
            <a:pPr/>
            <a:r>
              <a:t>Title Text</a:t>
            </a:r>
          </a:p>
        </p:txBody>
      </p:sp>
      <p:sp>
        <p:nvSpPr>
          <p:cNvPr id="51" name="Body Level One…"/>
          <p:cNvSpPr txBox="1"/>
          <p:nvPr>
            <p:ph type="body" idx="1"/>
          </p:nvPr>
        </p:nvSpPr>
        <p:spPr>
          <a:xfrm>
            <a:off x="647700" y="2228426"/>
            <a:ext cx="11709400" cy="7525174"/>
          </a:xfrm>
          <a:prstGeom prst="rect">
            <a:avLst/>
          </a:prstGeom>
        </p:spPr>
        <p:txBody>
          <a:bodyPr/>
          <a:lstStyle>
            <a:lvl1pPr marL="383539" indent="-342899">
              <a:lnSpc>
                <a:spcPct val="110000"/>
              </a:lnSpc>
              <a:spcBef>
                <a:spcPts val="900"/>
              </a:spcBef>
              <a:buClr>
                <a:srgbClr val="F68F0B"/>
              </a:buClr>
              <a:buFont typeface="Arial"/>
              <a:defRPr sz="3800">
                <a:solidFill>
                  <a:srgbClr val="005840"/>
                </a:solidFill>
                <a:uFill>
                  <a:solidFill>
                    <a:srgbClr val="005840"/>
                  </a:solidFill>
                </a:uFill>
                <a:latin typeface="Arial"/>
                <a:ea typeface="Arial"/>
                <a:cs typeface="Arial"/>
                <a:sym typeface="Arial"/>
              </a:defRPr>
            </a:lvl1pPr>
            <a:lvl2pPr>
              <a:spcBef>
                <a:spcPts val="700"/>
              </a:spcBef>
              <a:buClr>
                <a:srgbClr val="F68F0B"/>
              </a:buClr>
              <a:buFont typeface="Arial"/>
              <a:buChar char="-"/>
              <a:defRPr sz="3400">
                <a:solidFill>
                  <a:srgbClr val="005840"/>
                </a:solidFill>
                <a:uFill>
                  <a:solidFill>
                    <a:srgbClr val="005840"/>
                  </a:solidFill>
                </a:uFill>
                <a:latin typeface="Arial"/>
                <a:ea typeface="Arial"/>
                <a:cs typeface="Arial"/>
                <a:sym typeface="Arial"/>
              </a:defRPr>
            </a:lvl2pPr>
            <a:lvl3pPr>
              <a:buClr>
                <a:srgbClr val="000000"/>
              </a:buClr>
              <a:buFont typeface="Arial"/>
              <a:buChar cha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52" name="Slide Number"/>
          <p:cNvSpPr txBox="1"/>
          <p:nvPr>
            <p:ph type="sldNum" sz="quarter" idx="2"/>
          </p:nvPr>
        </p:nvSpPr>
        <p:spPr>
          <a:xfrm>
            <a:off x="10653047" y="8882098"/>
            <a:ext cx="368574" cy="381001"/>
          </a:xfrm>
          <a:prstGeom prst="rect">
            <a:avLst/>
          </a:prstGeom>
        </p:spPr>
        <p:txBody>
          <a:bodyPr/>
          <a:lstStyle>
            <a:lvl1pPr defTabSz="825500">
              <a:defRPr>
                <a:latin typeface="굴림"/>
                <a:ea typeface="굴림"/>
                <a:cs typeface="굴림"/>
                <a:sym typeface="굴림"/>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59"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60"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61" name="Title Text"/>
          <p:cNvSpPr txBox="1"/>
          <p:nvPr>
            <p:ph type="title"/>
          </p:nvPr>
        </p:nvSpPr>
        <p:spPr>
          <a:xfrm>
            <a:off x="431800" y="0"/>
            <a:ext cx="12357100" cy="1193800"/>
          </a:xfrm>
          <a:prstGeom prst="rect">
            <a:avLst/>
          </a:prstGeom>
        </p:spPr>
        <p:txBody>
          <a:bodyPr anchor="b"/>
          <a:lstStyle>
            <a:lvl1pPr marL="58702" marR="58702" algn="l">
              <a:defRPr b="1" sz="5600">
                <a:solidFill>
                  <a:srgbClr val="D77A00"/>
                </a:solidFill>
                <a:uFill>
                  <a:solidFill>
                    <a:srgbClr val="D77A00"/>
                  </a:solidFill>
                </a:uFill>
                <a:latin typeface="Arial"/>
                <a:ea typeface="Arial"/>
                <a:cs typeface="Arial"/>
                <a:sym typeface="Arial"/>
              </a:defRPr>
            </a:lvl1pPr>
          </a:lstStyle>
          <a:p>
            <a:pPr/>
            <a:r>
              <a:t>Title Text</a:t>
            </a:r>
          </a:p>
        </p:txBody>
      </p:sp>
      <p:sp>
        <p:nvSpPr>
          <p:cNvPr id="62" name="Body Level One…"/>
          <p:cNvSpPr txBox="1"/>
          <p:nvPr>
            <p:ph type="body" idx="1"/>
          </p:nvPr>
        </p:nvSpPr>
        <p:spPr>
          <a:xfrm>
            <a:off x="431800" y="1409700"/>
            <a:ext cx="12357100" cy="8343900"/>
          </a:xfrm>
          <a:prstGeom prst="rect">
            <a:avLst/>
          </a:prstGeom>
        </p:spPr>
        <p:txBody>
          <a:bodyPr/>
          <a:lstStyle>
            <a:lvl1pPr marL="384174" marR="58702" indent="-342899">
              <a:spcBef>
                <a:spcPts val="900"/>
              </a:spcBef>
              <a:buClr>
                <a:srgbClr val="000000"/>
              </a:buClr>
              <a:buFont typeface="Times New Roman"/>
              <a:defRPr b="1" sz="3800"/>
            </a:lvl1pPr>
            <a:lvl2pPr marL="784225" marR="58702">
              <a:buClr>
                <a:srgbClr val="000000"/>
              </a:buClr>
              <a:buFont typeface="Times New Roman"/>
            </a:lvl2pPr>
            <a:lvl3pPr marL="1184275" marR="58702">
              <a:buClr>
                <a:srgbClr val="000000"/>
              </a:buClr>
              <a:buFont typeface="Times New Roman"/>
            </a:lvl3pPr>
            <a:lvl4pPr marL="1641475" marR="58702">
              <a:buClr>
                <a:srgbClr val="000000"/>
              </a:buClr>
              <a:buFont typeface="Times New Roman"/>
            </a:lvl4pPr>
            <a:lvl5pPr marL="2098675" marR="58702">
              <a:buClr>
                <a:srgbClr val="000000"/>
              </a:buClr>
              <a:buFont typeface="Times New Roman"/>
              <a:buChar char="•"/>
            </a:lvl5pPr>
          </a:lstStyle>
          <a:p>
            <a:pPr/>
            <a:r>
              <a:t>Body Level One</a:t>
            </a:r>
          </a:p>
          <a:p>
            <a:pPr lvl="1"/>
            <a:r>
              <a:t>Body Level Two</a:t>
            </a:r>
          </a:p>
          <a:p>
            <a:pPr lvl="2"/>
            <a:r>
              <a:t>Body Level Three</a:t>
            </a:r>
          </a:p>
          <a:p>
            <a:pPr lvl="3"/>
            <a:r>
              <a:t>Body Level Four</a:t>
            </a:r>
          </a:p>
          <a:p>
            <a:pPr lvl="4"/>
            <a:r>
              <a:t>Body Level Five</a:t>
            </a:r>
          </a:p>
        </p:txBody>
      </p:sp>
      <p:sp>
        <p:nvSpPr>
          <p:cNvPr id="63" name="Slide Number"/>
          <p:cNvSpPr txBox="1"/>
          <p:nvPr>
            <p:ph type="sldNum" sz="quarter" idx="2"/>
          </p:nvPr>
        </p:nvSpPr>
        <p:spPr>
          <a:xfrm>
            <a:off x="6229773" y="9207500"/>
            <a:ext cx="546101" cy="565857"/>
          </a:xfrm>
          <a:prstGeom prst="rect">
            <a:avLst/>
          </a:prstGeom>
        </p:spPr>
        <p:txBody>
          <a:bodyPr/>
          <a:lstStyle>
            <a:lvl1pPr>
              <a:defRPr sz="3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70"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7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72" name="Title Text"/>
          <p:cNvSpPr txBox="1"/>
          <p:nvPr>
            <p:ph type="title"/>
          </p:nvPr>
        </p:nvSpPr>
        <p:spPr>
          <a:xfrm>
            <a:off x="431800" y="0"/>
            <a:ext cx="12357100" cy="1193800"/>
          </a:xfrm>
          <a:prstGeom prst="rect">
            <a:avLst/>
          </a:prstGeom>
        </p:spPr>
        <p:txBody>
          <a:bodyPr anchor="b"/>
          <a:lstStyle>
            <a:lvl1pPr marL="58702" marR="58702" algn="l">
              <a:defRPr b="1" sz="5600">
                <a:solidFill>
                  <a:srgbClr val="D77A00"/>
                </a:solidFill>
                <a:uFill>
                  <a:solidFill>
                    <a:srgbClr val="D77A00"/>
                  </a:solidFill>
                </a:uFill>
                <a:latin typeface="Arial"/>
                <a:ea typeface="Arial"/>
                <a:cs typeface="Arial"/>
                <a:sym typeface="Arial"/>
              </a:defRPr>
            </a:lvl1pPr>
          </a:lstStyle>
          <a:p>
            <a:pPr/>
            <a:r>
              <a:t>Title Text</a:t>
            </a:r>
          </a:p>
        </p:txBody>
      </p:sp>
      <p:sp>
        <p:nvSpPr>
          <p:cNvPr id="73" name="Body Level One…"/>
          <p:cNvSpPr txBox="1"/>
          <p:nvPr>
            <p:ph type="body" idx="1"/>
          </p:nvPr>
        </p:nvSpPr>
        <p:spPr>
          <a:xfrm>
            <a:off x="431800" y="1409700"/>
            <a:ext cx="12357100" cy="8343900"/>
          </a:xfrm>
          <a:prstGeom prst="rect">
            <a:avLst/>
          </a:prstGeom>
        </p:spPr>
        <p:txBody>
          <a:bodyPr/>
          <a:lstStyle>
            <a:lvl1pPr marL="384174" marR="58702" indent="-342899">
              <a:spcBef>
                <a:spcPts val="900"/>
              </a:spcBef>
              <a:buClr>
                <a:srgbClr val="000000"/>
              </a:buClr>
              <a:buFont typeface="Times New Roman"/>
              <a:defRPr b="1" sz="3800"/>
            </a:lvl1pPr>
            <a:lvl2pPr marL="784225" marR="58702">
              <a:buClr>
                <a:srgbClr val="000000"/>
              </a:buClr>
              <a:buFont typeface="Times New Roman"/>
            </a:lvl2pPr>
            <a:lvl3pPr marL="1184275" marR="58702">
              <a:buClr>
                <a:srgbClr val="000000"/>
              </a:buClr>
              <a:buFont typeface="Times New Roman"/>
            </a:lvl3pPr>
            <a:lvl4pPr marL="1641475" marR="58702">
              <a:buClr>
                <a:srgbClr val="000000"/>
              </a:buClr>
              <a:buFont typeface="Times New Roman"/>
            </a:lvl4pPr>
            <a:lvl5pPr marL="2098675" marR="58702">
              <a:buClr>
                <a:srgbClr val="000000"/>
              </a:buClr>
              <a:buFont typeface="Times New Roman"/>
              <a:buChar char="•"/>
            </a:lvl5p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xfrm>
            <a:off x="6229773" y="9207500"/>
            <a:ext cx="546101" cy="565857"/>
          </a:xfrm>
          <a:prstGeom prst="rect">
            <a:avLst/>
          </a:prstGeom>
        </p:spPr>
        <p:txBody>
          <a:bodyPr/>
          <a:lstStyle>
            <a:lvl1pPr>
              <a:defRPr sz="3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1">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1" name="Line"/>
          <p:cNvSpPr/>
          <p:nvPr/>
        </p:nvSpPr>
        <p:spPr>
          <a:xfrm>
            <a:off x="725282" y="1765300"/>
            <a:ext cx="11846949" cy="0"/>
          </a:xfrm>
          <a:prstGeom prst="line">
            <a:avLst/>
          </a:prstGeom>
          <a:ln w="25400">
            <a:solidFill>
              <a:srgbClr val="737577"/>
            </a:solidFill>
            <a:miter lim="400000"/>
          </a:ln>
        </p:spPr>
        <p:txBody>
          <a:bodyPr lIns="0" tIns="0" rIns="0" bIns="0"/>
          <a:lstStyle/>
          <a:p>
            <a:pPr/>
          </a:p>
        </p:txBody>
      </p:sp>
      <p:sp>
        <p:nvSpPr>
          <p:cNvPr id="82" name="Title Text"/>
          <p:cNvSpPr txBox="1"/>
          <p:nvPr>
            <p:ph type="title"/>
          </p:nvPr>
        </p:nvSpPr>
        <p:spPr>
          <a:xfrm>
            <a:off x="723900" y="171450"/>
            <a:ext cx="11849100" cy="1714500"/>
          </a:xfrm>
          <a:prstGeom prst="rect">
            <a:avLst/>
          </a:prstGeom>
          <a:effectLst>
            <a:outerShdw sx="100000" sy="100000" kx="0" ky="0" algn="b" rotWithShape="0" blurRad="38100" dist="50800" dir="3000000">
              <a:srgbClr val="FFFFFF">
                <a:alpha val="80000"/>
              </a:srgbClr>
            </a:outerShdw>
          </a:effectLst>
        </p:spPr>
        <p:txBody>
          <a:bodyPr/>
          <a:lstStyle>
            <a:lvl1pPr marL="0" marR="0" algn="l" defTabSz="584200">
              <a:defRPr>
                <a:solidFill>
                  <a:srgbClr val="515151"/>
                </a:solidFill>
                <a:uFillTx/>
                <a:latin typeface="Cochin"/>
                <a:ea typeface="Cochin"/>
                <a:cs typeface="Cochin"/>
                <a:sym typeface="Cochin"/>
              </a:defRPr>
            </a:lvl1pPr>
          </a:lstStyle>
          <a:p>
            <a:pPr/>
            <a:r>
              <a:t>Title Text</a:t>
            </a:r>
          </a:p>
        </p:txBody>
      </p:sp>
      <p:sp>
        <p:nvSpPr>
          <p:cNvPr id="83" name="Body Level One…"/>
          <p:cNvSpPr txBox="1"/>
          <p:nvPr>
            <p:ph type="body" idx="1"/>
          </p:nvPr>
        </p:nvSpPr>
        <p:spPr>
          <a:xfrm>
            <a:off x="736600" y="1968500"/>
            <a:ext cx="11836400" cy="7518400"/>
          </a:xfrm>
          <a:prstGeom prst="rect">
            <a:avLst/>
          </a:prstGeom>
        </p:spPr>
        <p:txBody>
          <a:bodyPr/>
          <a:lstStyle>
            <a:lvl1pPr marL="508000" marR="0" indent="-508000" defTabSz="584200">
              <a:lnSpc>
                <a:spcPct val="90000"/>
              </a:lnSpc>
              <a:spcBef>
                <a:spcPts val="2100"/>
              </a:spcBef>
              <a:buSzPct val="65000"/>
              <a:buFont typeface="Zapf Dingbats"/>
              <a:buChar char="✦"/>
              <a:defRPr sz="3800">
                <a:solidFill>
                  <a:srgbClr val="515151"/>
                </a:solidFill>
                <a:uFillTx/>
                <a:latin typeface="Cochin"/>
                <a:ea typeface="Cochin"/>
                <a:cs typeface="Cochin"/>
                <a:sym typeface="Cochin"/>
              </a:defRPr>
            </a:lvl1pPr>
            <a:lvl2pPr marL="1066800" marR="0" indent="-304800" defTabSz="584200">
              <a:lnSpc>
                <a:spcPct val="90000"/>
              </a:lnSpc>
              <a:buSzPct val="83000"/>
              <a:buChar char="•"/>
              <a:defRPr sz="3400">
                <a:solidFill>
                  <a:srgbClr val="515151"/>
                </a:solidFill>
                <a:uFillTx/>
                <a:latin typeface="Cochin"/>
                <a:ea typeface="Cochin"/>
                <a:cs typeface="Cochin"/>
                <a:sym typeface="Cochin"/>
              </a:defRPr>
            </a:lvl2pPr>
            <a:lvl3pPr marL="1460500" marR="0" indent="-254000" defTabSz="584200">
              <a:lnSpc>
                <a:spcPct val="90000"/>
              </a:lnSpc>
              <a:spcBef>
                <a:spcPts val="900"/>
              </a:spcBef>
              <a:buSzPct val="87000"/>
              <a:buChar char="-"/>
              <a:defRPr>
                <a:solidFill>
                  <a:srgbClr val="515151"/>
                </a:solidFill>
                <a:uFillTx/>
                <a:latin typeface="Cochin"/>
                <a:ea typeface="Cochin"/>
                <a:cs typeface="Cochin"/>
                <a:sym typeface="Cochin"/>
              </a:defRPr>
            </a:lvl3pPr>
            <a:lvl4pPr marL="2286000" marR="0" indent="-635000" defTabSz="584200">
              <a:lnSpc>
                <a:spcPct val="90000"/>
              </a:lnSpc>
              <a:spcBef>
                <a:spcPts val="900"/>
              </a:spcBef>
              <a:buSzPct val="65000"/>
              <a:buFont typeface="Type Embellishments One LET Embellishments One LET Plain:1.0"/>
              <a:buChar char="n"/>
              <a:defRPr sz="3400">
                <a:solidFill>
                  <a:srgbClr val="515151"/>
                </a:solidFill>
                <a:uFillTx/>
                <a:latin typeface="Cochin"/>
                <a:ea typeface="Cochin"/>
                <a:cs typeface="Cochin"/>
                <a:sym typeface="Cochin"/>
              </a:defRPr>
            </a:lvl4pPr>
            <a:lvl5pPr marL="2730500" marR="0" indent="-635000" defTabSz="584200">
              <a:lnSpc>
                <a:spcPct val="90000"/>
              </a:lnSpc>
              <a:spcBef>
                <a:spcPts val="900"/>
              </a:spcBef>
              <a:buSzPct val="65000"/>
              <a:buFont typeface="Type Embellishments One LET Embellishments One LET Plain:1.0"/>
              <a:buChar char="n"/>
              <a:defRPr sz="34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xfrm>
            <a:off x="6330950" y="9271000"/>
            <a:ext cx="317500" cy="330200"/>
          </a:xfrm>
          <a:prstGeom prst="rect">
            <a:avLst/>
          </a:prstGeom>
          <a:effectLst>
            <a:outerShdw sx="100000" sy="100000" kx="0" ky="0" algn="b" rotWithShape="0" blurRad="38100" dist="50800" dir="3000000">
              <a:srgbClr val="FFFFFF">
                <a:alpha val="60000"/>
              </a:srgbClr>
            </a:outerShdw>
          </a:effectLst>
        </p:spPr>
        <p:txBody>
          <a:bodyPr/>
          <a:lstStyle>
            <a:lvl1pPr defTabSz="584200">
              <a:defRPr sz="16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91" name="Line"/>
          <p:cNvSpPr/>
          <p:nvPr/>
        </p:nvSpPr>
        <p:spPr>
          <a:xfrm>
            <a:off x="317500" y="1485900"/>
            <a:ext cx="12471354" cy="81"/>
          </a:xfrm>
          <a:prstGeom prst="line">
            <a:avLst/>
          </a:prstGeom>
          <a:ln w="38100">
            <a:solidFill>
              <a:srgbClr val="000000"/>
            </a:solidFill>
            <a:miter lim="400000"/>
          </a:ln>
        </p:spPr>
        <p:txBody>
          <a:bodyPr lIns="0" tIns="0" rIns="0" bIns="0"/>
          <a:lstStyle/>
          <a:p>
            <a:pPr/>
          </a:p>
        </p:txBody>
      </p:sp>
      <p:sp>
        <p:nvSpPr>
          <p:cNvPr id="92" name="Title Text"/>
          <p:cNvSpPr txBox="1"/>
          <p:nvPr>
            <p:ph type="title"/>
          </p:nvPr>
        </p:nvSpPr>
        <p:spPr>
          <a:xfrm>
            <a:off x="304800" y="254000"/>
            <a:ext cx="12484100" cy="1219200"/>
          </a:xfrm>
          <a:prstGeom prst="rect">
            <a:avLst/>
          </a:prstGeom>
        </p:spPr>
        <p:txBody>
          <a:bodyPr/>
          <a:lstStyle>
            <a:lvl1pPr marL="0" marR="0" algn="l" defTabSz="584200">
              <a:defRPr b="1" sz="6400">
                <a:uFillTx/>
                <a:latin typeface="+mj-lt"/>
                <a:ea typeface="+mj-ea"/>
                <a:cs typeface="+mj-cs"/>
                <a:sym typeface="Helvetica Neue"/>
              </a:defRPr>
            </a:lvl1pPr>
          </a:lstStyle>
          <a:p>
            <a:pPr/>
            <a:r>
              <a:t>Title Text</a:t>
            </a:r>
          </a:p>
        </p:txBody>
      </p:sp>
      <p:sp>
        <p:nvSpPr>
          <p:cNvPr id="93" name="Body Level One…"/>
          <p:cNvSpPr txBox="1"/>
          <p:nvPr>
            <p:ph type="body" idx="1"/>
          </p:nvPr>
        </p:nvSpPr>
        <p:spPr>
          <a:xfrm>
            <a:off x="304800" y="1651000"/>
            <a:ext cx="12484100" cy="8077200"/>
          </a:xfrm>
          <a:prstGeom prst="rect">
            <a:avLst/>
          </a:prstGeom>
        </p:spPr>
        <p:txBody>
          <a:bodyPr/>
          <a:lstStyle>
            <a:lvl1pPr marL="723900" marR="0" indent="-406400" defTabSz="584200">
              <a:buSzPct val="75000"/>
              <a:defRPr sz="4200">
                <a:uFillTx/>
                <a:latin typeface="Helvetica Neue Medium"/>
                <a:ea typeface="Helvetica Neue Medium"/>
                <a:cs typeface="Helvetica Neue Medium"/>
                <a:sym typeface="Helvetica Neue Medium"/>
              </a:defRPr>
            </a:lvl1pPr>
            <a:lvl2pPr marL="1168400" marR="0" indent="-406400" defTabSz="584200">
              <a:spcBef>
                <a:spcPts val="0"/>
              </a:spcBef>
              <a:buChar char="-"/>
              <a:defRPr sz="4200">
                <a:uFillTx/>
                <a:latin typeface="Garamond"/>
                <a:ea typeface="Garamond"/>
                <a:cs typeface="Garamond"/>
                <a:sym typeface="Garamond"/>
              </a:defRPr>
            </a:lvl2pPr>
            <a:lvl3pPr marL="1612900" marR="0" indent="-406400" defTabSz="584200">
              <a:spcBef>
                <a:spcPts val="1500"/>
              </a:spcBef>
              <a:buChar char="-"/>
              <a:defRPr sz="4200">
                <a:uFillTx/>
                <a:latin typeface="Garamond"/>
                <a:ea typeface="Garamond"/>
                <a:cs typeface="Garamond"/>
                <a:sym typeface="Garamond"/>
              </a:defRPr>
            </a:lvl3pPr>
            <a:lvl4pPr marL="2057400" marR="0" indent="-406400" defTabSz="584200">
              <a:spcBef>
                <a:spcPts val="1500"/>
              </a:spcBef>
              <a:buChar char="-"/>
              <a:defRPr sz="4200">
                <a:uFillTx/>
                <a:latin typeface="Garamond"/>
                <a:ea typeface="Garamond"/>
                <a:cs typeface="Garamond"/>
                <a:sym typeface="Garamond"/>
              </a:defRPr>
            </a:lvl4pPr>
            <a:lvl5pPr marL="2501900" marR="0" indent="-406400" defTabSz="584200">
              <a:spcBef>
                <a:spcPts val="1500"/>
              </a:spcBef>
              <a:buChar char="-"/>
              <a:defRPr sz="4200">
                <a:uFillTx/>
                <a:latin typeface="Garamond"/>
                <a:ea typeface="Garamond"/>
                <a:cs typeface="Garamond"/>
                <a:sym typeface="Garamond"/>
              </a:defRPr>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77900" y="546100"/>
            <a:ext cx="11049000" cy="2273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3" name="Body Level One…"/>
          <p:cNvSpPr txBox="1"/>
          <p:nvPr>
            <p:ph type="body" idx="1"/>
          </p:nvPr>
        </p:nvSpPr>
        <p:spPr>
          <a:xfrm>
            <a:off x="977900" y="2819400"/>
            <a:ext cx="11049000" cy="693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90" indent="-285750">
              <a:spcBef>
                <a:spcPts val="900"/>
              </a:spcBef>
              <a:buChar char="–"/>
              <a:defRPr sz="3800"/>
            </a:lvl2pPr>
            <a:lvl3pPr marL="1183639" indent="-228600">
              <a:spcBef>
                <a:spcPts val="700"/>
              </a:spcBef>
              <a:defRPr sz="3400"/>
            </a:lvl3pPr>
            <a:lvl4pPr marL="1640839" indent="-228600">
              <a:spcBef>
                <a:spcPts val="600"/>
              </a:spcBef>
              <a:buChar char="–"/>
              <a:defRPr sz="2800"/>
            </a:lvl4pPr>
            <a:lvl5pPr marL="2098039" indent="-228600">
              <a:spcBef>
                <a:spcPts val="600"/>
              </a:spcBef>
              <a:buChar char="»"/>
              <a:defRPr sz="28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0505158" y="8890000"/>
            <a:ext cx="342901" cy="358589"/>
          </a:xfrm>
          <a:prstGeom prst="rect">
            <a:avLst/>
          </a:prstGeom>
          <a:ln w="12700">
            <a:miter lim="400000"/>
          </a:ln>
        </p:spPr>
        <p:txBody>
          <a:bodyPr wrap="none" lIns="50800" tIns="50800" rIns="50800" bIns="50800">
            <a:spAutoFit/>
          </a:bodyPr>
          <a:lstStyle>
            <a:lvl1pPr algn="ctr" defTabSz="647700">
              <a:defRPr sz="1800">
                <a:uFill>
                  <a:solidFill>
                    <a:srgbClr val="000000"/>
                  </a:solidFill>
                </a:uFill>
                <a:latin typeface="+mn-lt"/>
                <a:ea typeface="+mn-ea"/>
                <a:cs typeface="+mn-cs"/>
                <a:sym typeface="Times New Roma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57799" marR="57799" indent="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1pPr>
      <a:lvl2pPr marL="57799" marR="57799" indent="22860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2pPr>
      <a:lvl3pPr marL="57799" marR="57799" indent="45720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3pPr>
      <a:lvl4pPr marL="57799" marR="57799" indent="68580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4pPr>
      <a:lvl5pPr marL="57799" marR="57799" indent="91440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5pPr>
      <a:lvl6pPr marL="57799" marR="57799" indent="114300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6pPr>
      <a:lvl7pPr marL="57799" marR="57799" indent="137160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7pPr>
      <a:lvl8pPr marL="57799" marR="57799" indent="160020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8pPr>
      <a:lvl9pPr marL="57799" marR="57799" indent="1828800" algn="ctr" defTabSz="1295400" rtl="0" latinLnBrk="0">
        <a:lnSpc>
          <a:spcPct val="100000"/>
        </a:lnSpc>
        <a:spcBef>
          <a:spcPts val="0"/>
        </a:spcBef>
        <a:spcAft>
          <a:spcPts val="0"/>
        </a:spcAft>
        <a:buClrTx/>
        <a:buSzTx/>
        <a:buFontTx/>
        <a:buNone/>
        <a:tabLst/>
        <a:defRPr b="0" baseline="0" cap="none" i="0" spc="0" strike="noStrike" sz="6200" u="none">
          <a:solidFill>
            <a:srgbClr val="000000"/>
          </a:solidFill>
          <a:uFill>
            <a:solidFill>
              <a:srgbClr val="000000"/>
            </a:solidFill>
          </a:uFill>
          <a:latin typeface="+mn-lt"/>
          <a:ea typeface="+mn-ea"/>
          <a:cs typeface="+mn-cs"/>
          <a:sym typeface="Times New Roman"/>
        </a:defRPr>
      </a:lvl9pPr>
    </p:titleStyle>
    <p:bodyStyle>
      <a:lvl1pPr marL="383540" marR="57799" indent="-342900"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1pPr>
      <a:lvl2pPr marL="828708" marR="57799" indent="-33086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2pPr>
      <a:lvl3pPr marL="1250875" marR="57799" indent="-295835"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3pPr>
      <a:lvl4pPr marL="17714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4pPr>
      <a:lvl5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5pPr>
      <a:lvl6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6pPr>
      <a:lvl7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7pPr>
      <a:lvl8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8pPr>
      <a:lvl9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Times New Roman"/>
        </a:defRPr>
      </a:lvl9pPr>
    </p:bodyStyle>
    <p:otherStyle>
      <a:lvl1pPr marL="0" marR="0" indent="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1pPr>
      <a:lvl2pPr marL="0" marR="0" indent="2286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2pPr>
      <a:lvl3pPr marL="0" marR="0" indent="4572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3pPr>
      <a:lvl4pPr marL="0" marR="0" indent="6858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4pPr>
      <a:lvl5pPr marL="0" marR="0" indent="9144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5pPr>
      <a:lvl6pPr marL="0" marR="0" indent="11430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6pPr>
      <a:lvl7pPr marL="0" marR="0" indent="13716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7pPr>
      <a:lvl8pPr marL="0" marR="0" indent="16002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8pPr>
      <a:lvl9pPr marL="0" marR="0" indent="18288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hyperlink" Target="http://xkcd.com/1014/"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Relationship Id="rId3" Type="http://schemas.openxmlformats.org/officeDocument/2006/relationships/hyperlink" Target="http://www.devx.com/projectcool/Article/19987/0/page/2" TargetMode="External"/><Relationship Id="rId4" Type="http://schemas.openxmlformats.org/officeDocument/2006/relationships/image" Target="../media/image3.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www.codeguru.com/cpp/cpp/cpp_mfc/stl/article.php/c4027/C-Tutorial-A-Beginners-Guide-to-stdvector-Part-1.htm" TargetMode="External"/><Relationship Id="rId3" Type="http://schemas.openxmlformats.org/officeDocument/2006/relationships/hyperlink" Target="http://www.cplusplus.com/reference/vector/vector/" TargetMode="External"/></Relationships>

</file>

<file path=ppt/slides/_rels/slide19.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Relationship Id="rId3" Type="http://schemas.openxmlformats.org/officeDocument/2006/relationships/hyperlink" Target="http://photographystepbystep.com/exposure-2/auto-bracketing/" TargetMode="Externa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hyperlink" Target="http://www.shortcourses.com/guide/guide2-27.html" TargetMode="External"/></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hyperlink" Target="http://www.cambridgeincolour.com/tutorials/white-balance.htm" TargetMode="External"/><Relationship Id="rId5" Type="http://schemas.openxmlformats.org/officeDocument/2006/relationships/image" Target="../media/image14.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hyperlink" Target="http://www.cambridgeincolour.com/tutorials/white-balance.htm" TargetMode="External"/><Relationship Id="rId5" Type="http://schemas.openxmlformats.org/officeDocument/2006/relationships/image" Target="../media/image14.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 Id="rId3" Type="http://schemas.openxmlformats.org/officeDocument/2006/relationships/image" Target="../media/image16.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tif"/><Relationship Id="rId3" Type="http://schemas.openxmlformats.org/officeDocument/2006/relationships/image" Target="../media/image7.tif"/></Relationships>

</file>

<file path=ppt/slides/_rels/slide4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robgalbraith.com/bins/content_page.asp?cid=7-11666-11979" TargetMode="External"/><Relationship Id="rId3" Type="http://schemas.openxmlformats.org/officeDocument/2006/relationships/image" Target="../media/image8.tif"/><Relationship Id="rId4" Type="http://schemas.openxmlformats.org/officeDocument/2006/relationships/image" Target="../media/image9.tif"/></Relationships>

</file>

<file path=ppt/slides/_rels/slide4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gvi.seas.harvard.edu/paper/perceptionbased-color-space-illuminationinvariant-image-processing" TargetMode="External"/><Relationship Id="rId3" Type="http://schemas.openxmlformats.org/officeDocument/2006/relationships/hyperlink" Target="http://gvi.seas.harvard.edu/paper/color-subspaces-photometric-invariants" TargetMode="External"/><Relationship Id="rId4" Type="http://schemas.openxmlformats.org/officeDocument/2006/relationships/hyperlink" Target="http://people.csail.mit.edu/billf/papers/BayesJOSA.pdf" TargetMode="External"/><Relationship Id="rId5" Type="http://schemas.openxmlformats.org/officeDocument/2006/relationships/hyperlink" Target="https://drive.google.com/file/d/1id74VNDL8ACrrWf6vYgN2M4kS8gd4n7w/view" TargetMode="External"/><Relationship Id="rId6" Type="http://schemas.openxmlformats.org/officeDocument/2006/relationships/hyperlink" Target="https://arxiv.org/abs/1611.07596" TargetMode="External"/></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tif"/></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iki3.csail.mit.edu:3000/static/gammavis/" TargetMode="External"/><Relationship Id="rId3" Type="http://schemas.openxmlformats.org/officeDocument/2006/relationships/image" Target="../media/image23.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6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tif"/><Relationship Id="rId3" Type="http://schemas.openxmlformats.org/officeDocument/2006/relationships/image" Target="../media/image13.tif"/><Relationship Id="rId4" Type="http://schemas.openxmlformats.org/officeDocument/2006/relationships/hyperlink" Target="http://en.wikipedia.org/wiki/Histogram_equalization" TargetMode="External"/></Relationships>

</file>

<file path=ppt/slides/_rels/slide6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tif"/></Relationships>

</file>

<file path=ppt/slides/_rels/slide7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5.png"/><Relationship Id="rId3" Type="http://schemas.openxmlformats.org/officeDocument/2006/relationships/hyperlink" Target="http://www.luminous-landscape.com/tutorials/understanding-series/understanding-histograms.shtml"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3" name="Image Processing 101…"/>
          <p:cNvSpPr txBox="1"/>
          <p:nvPr>
            <p:ph type="subTitle" sz="half" idx="1"/>
          </p:nvPr>
        </p:nvSpPr>
        <p:spPr>
          <a:xfrm>
            <a:off x="1270000" y="6896100"/>
            <a:ext cx="10464800" cy="3022600"/>
          </a:xfrm>
          <a:prstGeom prst="rect">
            <a:avLst/>
          </a:prstGeom>
        </p:spPr>
        <p:txBody>
          <a:bodyPr/>
          <a:lstStyle/>
          <a:p>
            <a:pPr/>
            <a:r>
              <a:t>Image Processing 101 </a:t>
            </a:r>
          </a:p>
          <a:p>
            <a:pPr/>
            <a:r>
              <a:t>Fredo Durand</a:t>
            </a:r>
          </a:p>
          <a:p>
            <a:pPr/>
            <a:r>
              <a:t>MIT EECS</a:t>
            </a:r>
          </a:p>
          <a:p>
            <a:pPr/>
            <a:r>
              <a:t>6.815/6.865</a:t>
            </a:r>
          </a:p>
        </p:txBody>
      </p:sp>
      <p:pic>
        <p:nvPicPr>
          <p:cNvPr id="104" name="droppedImage.tiff" descr="droppedImage.tiff"/>
          <p:cNvPicPr>
            <a:picLocks noChangeAspect="1"/>
          </p:cNvPicPr>
          <p:nvPr/>
        </p:nvPicPr>
        <p:blipFill>
          <a:blip r:embed="rId2">
            <a:extLst/>
          </a:blip>
          <a:stretch>
            <a:fillRect/>
          </a:stretch>
        </p:blipFill>
        <p:spPr>
          <a:xfrm>
            <a:off x="469900" y="1765300"/>
            <a:ext cx="12065001" cy="3391244"/>
          </a:xfrm>
          <a:prstGeom prst="rect">
            <a:avLst/>
          </a:prstGeom>
          <a:ln w="12700">
            <a:miter lim="400000"/>
          </a:ln>
        </p:spPr>
      </p:pic>
      <p:sp>
        <p:nvSpPr>
          <p:cNvPr id="105" name="http://xkcd.com/1014/"/>
          <p:cNvSpPr txBox="1"/>
          <p:nvPr/>
        </p:nvSpPr>
        <p:spPr>
          <a:xfrm>
            <a:off x="8432800" y="5270500"/>
            <a:ext cx="4445000" cy="1257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b="1" i="1" sz="2400"/>
            </a:pPr>
            <a:r>
              <a:rPr u="sng">
                <a:hlinkClick r:id="rId3" invalidUrl="" action="" tgtFrame="" tooltip="" history="1" highlightClick="0" endSnd="0"/>
              </a:rPr>
              <a:t>http://xkcd.com/1014/</a:t>
            </a:r>
            <a:r>
              <a: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Image Processing 101…"/>
          <p:cNvSpPr txBox="1"/>
          <p:nvPr>
            <p:ph type="subTitle" sz="half" idx="1"/>
          </p:nvPr>
        </p:nvSpPr>
        <p:spPr>
          <a:xfrm>
            <a:off x="1270000" y="7429500"/>
            <a:ext cx="10464800" cy="3022600"/>
          </a:xfrm>
          <a:prstGeom prst="rect">
            <a:avLst/>
          </a:prstGeom>
        </p:spPr>
        <p:txBody>
          <a:bodyPr/>
          <a:lstStyle/>
          <a:p>
            <a:pPr/>
            <a:r>
              <a:t>Image Processing 101 </a:t>
            </a:r>
          </a:p>
          <a:p>
            <a:pPr/>
            <a:r>
              <a:t>Fredo Durand</a:t>
            </a:r>
          </a:p>
          <a:p>
            <a:pPr/>
            <a:r>
              <a:t>MIT EECS</a:t>
            </a:r>
          </a:p>
          <a:p>
            <a:pPr/>
            <a:r>
              <a:t>6.8370/6.8371</a:t>
            </a:r>
          </a:p>
        </p:txBody>
      </p:sp>
      <p:pic>
        <p:nvPicPr>
          <p:cNvPr id="108" name="droppedImage.tiff" descr="droppedImage.tiff"/>
          <p:cNvPicPr>
            <a:picLocks noChangeAspect="1"/>
          </p:cNvPicPr>
          <p:nvPr/>
        </p:nvPicPr>
        <p:blipFill>
          <a:blip r:embed="rId2">
            <a:extLst/>
          </a:blip>
          <a:stretch>
            <a:fillRect/>
          </a:stretch>
        </p:blipFill>
        <p:spPr>
          <a:xfrm>
            <a:off x="103902" y="135676"/>
            <a:ext cx="5960362" cy="2831173"/>
          </a:xfrm>
          <a:prstGeom prst="rect">
            <a:avLst/>
          </a:prstGeom>
          <a:ln w="12700">
            <a:miter lim="400000"/>
          </a:ln>
        </p:spPr>
      </p:pic>
      <p:sp>
        <p:nvSpPr>
          <p:cNvPr id="109" name="From: http://www.devx.com/projectcool/Article/19987/0/page/2 The small green squares are the same color. Hold your hand to the screen and block out the adjacent blocks, showing only the two green square, and you'll see how dramatic the chromatic inductio"/>
          <p:cNvSpPr txBox="1"/>
          <p:nvPr/>
        </p:nvSpPr>
        <p:spPr>
          <a:xfrm>
            <a:off x="103902" y="2976988"/>
            <a:ext cx="5960357" cy="3162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2400">
                <a:latin typeface="Arial"/>
                <a:ea typeface="Arial"/>
                <a:cs typeface="Arial"/>
                <a:sym typeface="Arial"/>
              </a:defRPr>
            </a:pPr>
            <a:r>
              <a:t>From: </a:t>
            </a:r>
            <a:r>
              <a:rPr u="sng">
                <a:hlinkClick r:id="rId3" invalidUrl="" action="" tgtFrame="" tooltip="" history="1" highlightClick="0" endSnd="0"/>
              </a:rPr>
              <a:t>http://www.devx.com/projectcool/Article/19987/0/page/2</a:t>
            </a:r>
            <a:br/>
            <a:r>
              <a:t>The small green squares are the same color. Hold your hand to the screen and block out the adjacent blocks, showing only the two green square, and you'll see how dramatic the chromatic induction effect is.</a:t>
            </a:r>
          </a:p>
        </p:txBody>
      </p:sp>
      <p:pic>
        <p:nvPicPr>
          <p:cNvPr id="110" name="droppedImage.tiff" descr="droppedImage.tiff"/>
          <p:cNvPicPr>
            <a:picLocks noChangeAspect="1"/>
          </p:cNvPicPr>
          <p:nvPr/>
        </p:nvPicPr>
        <p:blipFill>
          <a:blip r:embed="rId4">
            <a:extLst/>
          </a:blip>
          <a:stretch>
            <a:fillRect/>
          </a:stretch>
        </p:blipFill>
        <p:spPr>
          <a:xfrm>
            <a:off x="6792748" y="135676"/>
            <a:ext cx="5960362" cy="2831173"/>
          </a:xfrm>
          <a:prstGeom prst="rect">
            <a:avLst/>
          </a:prstGeom>
          <a:ln w="12700">
            <a:miter lim="400000"/>
          </a:ln>
        </p:spPr>
      </p:pic>
      <p:sp>
        <p:nvSpPr>
          <p:cNvPr id="111" name="From: http://www.devx.com/projectcool/Article/19987/0/page/2 These two brown shades are different colors—yet the square blocks appear to be the same shade of brown. It is only when your eye follows the line down that you see how different the shades are."/>
          <p:cNvSpPr txBox="1"/>
          <p:nvPr/>
        </p:nvSpPr>
        <p:spPr>
          <a:xfrm>
            <a:off x="6792748" y="2968342"/>
            <a:ext cx="5960357" cy="39404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sz="2400">
                <a:latin typeface="Arial"/>
                <a:ea typeface="Arial"/>
                <a:cs typeface="Arial"/>
                <a:sym typeface="Arial"/>
              </a:defRPr>
            </a:pPr>
            <a:r>
              <a:t>From: </a:t>
            </a:r>
            <a:r>
              <a:rPr u="sng">
                <a:hlinkClick r:id="rId3" invalidUrl="" action="" tgtFrame="" tooltip="" history="1" highlightClick="0" endSnd="0"/>
              </a:rPr>
              <a:t>http://www.devx.com/projectcool/Article/19987/0/page/2</a:t>
            </a:r>
            <a:br/>
            <a:r>
              <a:t>These two brown shades are different colors—yet the square blocks appear to be the same shade of brown. It is only when your eye follows the line down that you see how different the shades are. Cover the bottom part of the illustration with your hand and look only at the brown boxes to see the way the chromatic induction effect impacts the way you see color.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C++ and Image Processing 101"/>
          <p:cNvSpPr txBox="1"/>
          <p:nvPr>
            <p:ph type="ctrTitle"/>
          </p:nvPr>
        </p:nvSpPr>
        <p:spPr>
          <a:xfrm>
            <a:off x="469900" y="863600"/>
            <a:ext cx="12014200" cy="4013200"/>
          </a:xfrm>
          <a:prstGeom prst="rect">
            <a:avLst/>
          </a:prstGeom>
        </p:spPr>
        <p:txBody>
          <a:bodyPr/>
          <a:lstStyle/>
          <a:p>
            <a:pPr/>
            <a:r>
              <a:t>C++ and Image Processing 101</a:t>
            </a:r>
          </a:p>
        </p:txBody>
      </p:sp>
      <p:sp>
        <p:nvSpPr>
          <p:cNvPr id="114" name="Fredo Durand…"/>
          <p:cNvSpPr txBox="1"/>
          <p:nvPr>
            <p:ph type="subTitle" sz="quarter" idx="1"/>
          </p:nvPr>
        </p:nvSpPr>
        <p:spPr>
          <a:xfrm>
            <a:off x="1270000" y="7518400"/>
            <a:ext cx="10464800" cy="2057400"/>
          </a:xfrm>
          <a:prstGeom prst="rect">
            <a:avLst/>
          </a:prstGeom>
        </p:spPr>
        <p:txBody>
          <a:bodyPr/>
          <a:lstStyle/>
          <a:p>
            <a:pPr/>
            <a:r>
              <a:t>Fredo Durand</a:t>
            </a:r>
          </a:p>
          <a:p>
            <a:pPr/>
            <a:r>
              <a:t>MIT EECS</a:t>
            </a:r>
          </a:p>
          <a:p>
            <a:pPr/>
            <a:r>
              <a:t>6.8370/6.8371</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Administrivia"/>
          <p:cNvSpPr txBox="1"/>
          <p:nvPr>
            <p:ph type="title"/>
          </p:nvPr>
        </p:nvSpPr>
        <p:spPr>
          <a:prstGeom prst="rect">
            <a:avLst/>
          </a:prstGeom>
        </p:spPr>
        <p:txBody>
          <a:bodyPr/>
          <a:lstStyle/>
          <a:p>
            <a:pPr/>
            <a:r>
              <a:t>Administrivia</a:t>
            </a:r>
          </a:p>
        </p:txBody>
      </p:sp>
      <p:sp>
        <p:nvSpPr>
          <p:cNvPr id="117" name="Pset 0 is out and due Wednesday (in 1 days)…"/>
          <p:cNvSpPr txBox="1"/>
          <p:nvPr>
            <p:ph type="body" idx="1"/>
          </p:nvPr>
        </p:nvSpPr>
        <p:spPr>
          <a:prstGeom prst="rect">
            <a:avLst/>
          </a:prstGeom>
        </p:spPr>
        <p:txBody>
          <a:bodyPr/>
          <a:lstStyle/>
          <a:p>
            <a:pPr/>
            <a:r>
              <a:t>Pset 0 is out and due Wednesday (in 1 days)</a:t>
            </a:r>
          </a:p>
          <a:p>
            <a:pPr lvl="1"/>
            <a:r>
              <a:t>But weight is 0 for final grade</a:t>
            </a:r>
          </a:p>
          <a:p>
            <a:pPr/>
            <a:r>
              <a:t>Accounts to pset system have been sent </a:t>
            </a:r>
          </a:p>
          <a:p>
            <a:pPr lvl="1"/>
            <a:r>
              <a:t>Contact us if you don’t have one. </a:t>
            </a:r>
          </a:p>
          <a:p>
            <a:pPr/>
            <a:r>
              <a:t>Make sure you </a:t>
            </a:r>
          </a:p>
          <a:p>
            <a:pPr lvl="1"/>
            <a:r>
              <a:t>join piazza</a:t>
            </a:r>
          </a:p>
          <a:p>
            <a:pPr lvl="1"/>
            <a:r>
              <a:t>have an account on the magical system</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Debugging"/>
          <p:cNvSpPr txBox="1"/>
          <p:nvPr>
            <p:ph type="title"/>
          </p:nvPr>
        </p:nvSpPr>
        <p:spPr>
          <a:prstGeom prst="rect">
            <a:avLst/>
          </a:prstGeom>
        </p:spPr>
        <p:txBody>
          <a:bodyPr/>
          <a:lstStyle/>
          <a:p>
            <a:pPr/>
            <a:r>
              <a:t>Debugging</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Debugging"/>
          <p:cNvSpPr txBox="1"/>
          <p:nvPr>
            <p:ph type="title"/>
          </p:nvPr>
        </p:nvSpPr>
        <p:spPr>
          <a:prstGeom prst="rect">
            <a:avLst/>
          </a:prstGeom>
        </p:spPr>
        <p:txBody>
          <a:bodyPr/>
          <a:lstStyle/>
          <a:p>
            <a:pPr/>
            <a:r>
              <a:t>Debugging</a:t>
            </a:r>
          </a:p>
        </p:txBody>
      </p:sp>
      <p:sp>
        <p:nvSpPr>
          <p:cNvPr id="122" name="Doubt everything…"/>
          <p:cNvSpPr txBox="1"/>
          <p:nvPr>
            <p:ph type="body" idx="1"/>
          </p:nvPr>
        </p:nvSpPr>
        <p:spPr>
          <a:prstGeom prst="rect">
            <a:avLst/>
          </a:prstGeom>
        </p:spPr>
        <p:txBody>
          <a:bodyPr/>
          <a:lstStyle/>
          <a:p>
            <a:pPr>
              <a:defRPr sz="3200"/>
            </a:pPr>
            <a:r>
              <a:t>Doubt everything</a:t>
            </a:r>
          </a:p>
          <a:p>
            <a:pPr>
              <a:defRPr sz="3200"/>
            </a:pPr>
            <a:r>
              <a:t>Debug pieces in isolation</a:t>
            </a:r>
          </a:p>
          <a:p>
            <a:pPr lvl="1" marL="1081314" indent="-319314">
              <a:defRPr sz="3200"/>
            </a:pPr>
            <a:r>
              <a:t>Binary search/divide and conquer</a:t>
            </a:r>
          </a:p>
          <a:p>
            <a:pPr>
              <a:defRPr sz="3200"/>
            </a:pPr>
            <a:r>
              <a:t>Display/print everything - save images</a:t>
            </a:r>
          </a:p>
          <a:p>
            <a:pPr lvl="1" marL="1081314" indent="-319314">
              <a:defRPr sz="3200"/>
            </a:pPr>
            <a:r>
              <a:t>In particular intermediate results</a:t>
            </a:r>
          </a:p>
          <a:p>
            <a:pPr>
              <a:defRPr sz="3200"/>
            </a:pPr>
            <a:r>
              <a:t>Create simple inputs</a:t>
            </a:r>
          </a:p>
          <a:p>
            <a:pPr lvl="1" marL="1081314" indent="-319314">
              <a:defRPr sz="3200"/>
            </a:pPr>
            <a:r>
              <a:t>where you can easily manually compute the result</a:t>
            </a:r>
          </a:p>
          <a:p>
            <a:pPr lvl="1" marL="1081314" indent="-319314">
              <a:defRPr sz="3200"/>
            </a:pPr>
            <a:r>
              <a:t>e.g. constant image, edge image, rectangle, etc.</a:t>
            </a:r>
          </a:p>
          <a:p>
            <a:pPr lvl="1" marL="1081314" indent="-319314">
              <a:defRPr sz="3200"/>
            </a:pPr>
            <a:r>
              <a:t>use small images (e.g. 3x3)</a:t>
            </a:r>
          </a:p>
          <a:p>
            <a:pPr lvl="1" marL="1081314" indent="-319314">
              <a:defRPr sz="3200"/>
            </a:pPr>
            <a:r>
              <a:t>including (especially) inputs to intermediate stages</a:t>
            </a:r>
          </a:p>
          <a:p>
            <a:pPr lvl="1" marL="1081314" indent="-319314">
              <a:defRPr sz="3200"/>
            </a:pPr>
            <a:r>
              <a:t>use input thats isolate different failure modes</a:t>
            </a:r>
          </a:p>
          <a:p>
            <a:pPr>
              <a:defRPr sz="3200"/>
            </a:pPr>
            <a:r>
              <a:t>Change one thing at a time</a:t>
            </a:r>
          </a:p>
          <a:p>
            <a:pPr lvl="1" marL="1081314" indent="-319314">
              <a:defRPr sz="3200"/>
            </a:pPr>
            <a:r>
              <a:t>e.g. to verify that a given command has the effect you want, modify it to break it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Debugging — seg fault"/>
          <p:cNvSpPr txBox="1"/>
          <p:nvPr>
            <p:ph type="title"/>
          </p:nvPr>
        </p:nvSpPr>
        <p:spPr>
          <a:prstGeom prst="rect">
            <a:avLst/>
          </a:prstGeom>
        </p:spPr>
        <p:txBody>
          <a:bodyPr/>
          <a:lstStyle/>
          <a:p>
            <a:pPr/>
            <a:r>
              <a:t>Debugging — seg fault</a:t>
            </a:r>
          </a:p>
        </p:txBody>
      </p:sp>
      <p:sp>
        <p:nvSpPr>
          <p:cNvPr id="125" name="Often occurs much later than the actual problem…"/>
          <p:cNvSpPr txBox="1"/>
          <p:nvPr>
            <p:ph type="body" idx="1"/>
          </p:nvPr>
        </p:nvSpPr>
        <p:spPr>
          <a:prstGeom prst="rect">
            <a:avLst/>
          </a:prstGeom>
        </p:spPr>
        <p:txBody>
          <a:bodyPr/>
          <a:lstStyle/>
          <a:p>
            <a:pPr/>
            <a:r>
              <a:t>Often occurs much later than the actual problem</a:t>
            </a:r>
          </a:p>
          <a:p>
            <a:pPr/>
            <a:r>
              <a:t>Probably due to some array (vector) operation</a:t>
            </a:r>
          </a:p>
          <a:p>
            <a:pPr lvl="1"/>
            <a:r>
              <a:t>print indices and array size</a:t>
            </a:r>
          </a:p>
          <a:p>
            <a:pPr lvl="1"/>
            <a:r>
              <a:t>Assert that index is between 0 and size</a:t>
            </a:r>
          </a:p>
          <a:p>
            <a:pPr lvl="2"/>
            <a:r>
              <a:t>possibly in some debug mode to avoid performance penalty in release mode</a:t>
            </a:r>
          </a:p>
          <a:p>
            <a:pPr/>
            <a:r>
              <a:t>Could also be due to initialized pointer, but we’ll avoid pointers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7" name="Debugging - DO NOT"/>
          <p:cNvSpPr txBox="1"/>
          <p:nvPr>
            <p:ph type="title"/>
          </p:nvPr>
        </p:nvSpPr>
        <p:spPr>
          <a:prstGeom prst="rect">
            <a:avLst/>
          </a:prstGeom>
        </p:spPr>
        <p:txBody>
          <a:bodyPr/>
          <a:lstStyle/>
          <a:p>
            <a:pPr/>
            <a:r>
              <a:t>Debugging - DO NOT</a:t>
            </a:r>
          </a:p>
        </p:txBody>
      </p:sp>
      <p:sp>
        <p:nvSpPr>
          <p:cNvPr id="128" name="Write whole code  before testing…"/>
          <p:cNvSpPr txBox="1"/>
          <p:nvPr>
            <p:ph type="body" idx="1"/>
          </p:nvPr>
        </p:nvSpPr>
        <p:spPr>
          <a:prstGeom prst="rect">
            <a:avLst/>
          </a:prstGeom>
        </p:spPr>
        <p:txBody>
          <a:bodyPr/>
          <a:lstStyle/>
          <a:p>
            <a:pPr/>
            <a:r>
              <a:t>Write whole code  before testing</a:t>
            </a:r>
          </a:p>
          <a:p>
            <a:pPr lvl="1"/>
            <a:r>
              <a:t>Instead, test each intermediate step once it is implemented</a:t>
            </a:r>
          </a:p>
          <a:p>
            <a:pPr/>
            <a:r>
              <a:t>Stare at the code and try to guess how it behaves</a:t>
            </a:r>
          </a:p>
          <a:p>
            <a:pPr lvl="1"/>
            <a:r>
              <a:t>Instead, display as much intermediate info to make sure</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Basic image processing"/>
          <p:cNvSpPr txBox="1"/>
          <p:nvPr>
            <p:ph type="title"/>
          </p:nvPr>
        </p:nvSpPr>
        <p:spPr>
          <a:prstGeom prst="rect">
            <a:avLst/>
          </a:prstGeom>
        </p:spPr>
        <p:txBody>
          <a:bodyPr/>
          <a:lstStyle/>
          <a:p>
            <a:pPr/>
            <a:r>
              <a:t>Basic image processing</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Domain, range"/>
          <p:cNvSpPr txBox="1"/>
          <p:nvPr>
            <p:ph type="title"/>
          </p:nvPr>
        </p:nvSpPr>
        <p:spPr>
          <a:prstGeom prst="rect">
            <a:avLst/>
          </a:prstGeom>
        </p:spPr>
        <p:txBody>
          <a:bodyPr/>
          <a:lstStyle/>
          <a:p>
            <a:pPr/>
            <a:r>
              <a:t>Domain, range</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Domain vs. range"/>
          <p:cNvSpPr txBox="1"/>
          <p:nvPr>
            <p:ph type="title"/>
          </p:nvPr>
        </p:nvSpPr>
        <p:spPr>
          <a:prstGeom prst="rect">
            <a:avLst/>
          </a:prstGeom>
        </p:spPr>
        <p:txBody>
          <a:bodyPr/>
          <a:lstStyle/>
          <a:p>
            <a:pPr/>
            <a:r>
              <a:t>Domain vs. range</a:t>
            </a:r>
          </a:p>
        </p:txBody>
      </p:sp>
      <p:sp>
        <p:nvSpPr>
          <p:cNvPr id="135" name="2D plane: domain of images…"/>
          <p:cNvSpPr txBox="1"/>
          <p:nvPr>
            <p:ph type="body" idx="1"/>
          </p:nvPr>
        </p:nvSpPr>
        <p:spPr>
          <a:prstGeom prst="rect">
            <a:avLst/>
          </a:prstGeom>
        </p:spPr>
        <p:txBody>
          <a:bodyPr/>
          <a:lstStyle/>
          <a:p>
            <a:pPr/>
            <a:r>
              <a:t>2D plane: domain of images</a:t>
            </a:r>
          </a:p>
          <a:p>
            <a:pPr lvl="1"/>
            <a:r>
              <a:t>x, y Cartesian coordinates</a:t>
            </a:r>
          </a:p>
          <a:p>
            <a:pPr/>
            <a:r>
              <a:t>color value: range (R</a:t>
            </a:r>
            <a:r>
              <a:rPr baseline="31999"/>
              <a:t>3</a:t>
            </a:r>
            <a:r>
              <a:t> for us)</a:t>
            </a:r>
          </a:p>
          <a:p>
            <a:pPr lvl="1"/>
            <a:r>
              <a:t>stores the red, green and blue components in </a:t>
            </a:r>
            <a:br/>
            <a:r>
              <a:t>im(y, x, 0), im(y, x, 1), im(y, x, 2), respectively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5"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Basic types of operations"/>
          <p:cNvSpPr txBox="1"/>
          <p:nvPr>
            <p:ph type="title"/>
          </p:nvPr>
        </p:nvSpPr>
        <p:spPr>
          <a:prstGeom prst="rect">
            <a:avLst/>
          </a:prstGeom>
        </p:spPr>
        <p:txBody>
          <a:bodyPr/>
          <a:lstStyle/>
          <a:p>
            <a:pPr/>
            <a:r>
              <a:t>Basic types of operations</a:t>
            </a:r>
          </a:p>
        </p:txBody>
      </p:sp>
      <p:pic>
        <p:nvPicPr>
          <p:cNvPr id="138" name="droppedImage.png" descr="droppedImage.png"/>
          <p:cNvPicPr>
            <a:picLocks noChangeAspect="1"/>
          </p:cNvPicPr>
          <p:nvPr/>
        </p:nvPicPr>
        <p:blipFill>
          <a:blip r:embed="rId2">
            <a:extLst/>
          </a:blip>
          <a:stretch>
            <a:fillRect/>
          </a:stretch>
        </p:blipFill>
        <p:spPr>
          <a:xfrm>
            <a:off x="25400" y="3937000"/>
            <a:ext cx="4064000" cy="2692400"/>
          </a:xfrm>
          <a:prstGeom prst="rect">
            <a:avLst/>
          </a:prstGeom>
          <a:ln w="12700">
            <a:miter lim="400000"/>
          </a:ln>
        </p:spPr>
      </p:pic>
      <p:pic>
        <p:nvPicPr>
          <p:cNvPr id="139" name="droppedImage.png" descr="droppedImage.png"/>
          <p:cNvPicPr>
            <a:picLocks noChangeAspect="1"/>
          </p:cNvPicPr>
          <p:nvPr/>
        </p:nvPicPr>
        <p:blipFill>
          <a:blip r:embed="rId3">
            <a:alphaModFix amt="49000"/>
            <a:extLst/>
          </a:blip>
          <a:stretch>
            <a:fillRect/>
          </a:stretch>
        </p:blipFill>
        <p:spPr>
          <a:xfrm>
            <a:off x="8826500" y="1562100"/>
            <a:ext cx="3958815" cy="2628900"/>
          </a:xfrm>
          <a:prstGeom prst="rect">
            <a:avLst/>
          </a:prstGeom>
          <a:ln w="12700">
            <a:miter lim="400000"/>
          </a:ln>
        </p:spPr>
      </p:pic>
      <p:sp>
        <p:nvSpPr>
          <p:cNvPr id="140" name="Point operations:…"/>
          <p:cNvSpPr txBox="1"/>
          <p:nvPr/>
        </p:nvSpPr>
        <p:spPr>
          <a:xfrm>
            <a:off x="5004754" y="2000250"/>
            <a:ext cx="3543636" cy="121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3800">
                <a:latin typeface="Gill Sans"/>
                <a:ea typeface="Gill Sans"/>
                <a:cs typeface="Gill Sans"/>
                <a:sym typeface="Gill Sans"/>
              </a:defRPr>
            </a:pPr>
            <a:r>
              <a:t>Point operations: </a:t>
            </a:r>
          </a:p>
          <a:p>
            <a:pPr algn="ctr" defTabSz="584200">
              <a:defRPr sz="3800">
                <a:latin typeface="Gill Sans"/>
                <a:ea typeface="Gill Sans"/>
                <a:cs typeface="Gill Sans"/>
                <a:sym typeface="Gill Sans"/>
              </a:defRPr>
            </a:pPr>
            <a:r>
              <a:t>range only</a:t>
            </a:r>
          </a:p>
        </p:txBody>
      </p:sp>
      <p:sp>
        <p:nvSpPr>
          <p:cNvPr id="141" name="Arrow"/>
          <p:cNvSpPr/>
          <p:nvPr/>
        </p:nvSpPr>
        <p:spPr>
          <a:xfrm>
            <a:off x="4114800" y="4051300"/>
            <a:ext cx="901700" cy="2578100"/>
          </a:xfrm>
          <a:prstGeom prst="rightArrow">
            <a:avLst>
              <a:gd name="adj1" fmla="val 70571"/>
              <a:gd name="adj2" fmla="val 65670"/>
            </a:avLst>
          </a:prstGeom>
          <a:blipFill>
            <a:blip r:embed="rId4"/>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2" name="Each pixel is treated the same, doesn’t depend on other pixels, only on the input color"/>
          <p:cNvSpPr txBox="1"/>
          <p:nvPr/>
        </p:nvSpPr>
        <p:spPr>
          <a:xfrm>
            <a:off x="6186022" y="4273550"/>
            <a:ext cx="6680201" cy="2590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4200">
                <a:latin typeface="Gill Sans"/>
                <a:ea typeface="Gill Sans"/>
                <a:cs typeface="Gill Sans"/>
                <a:sym typeface="Gill Sans"/>
              </a:defRPr>
            </a:lvl1pPr>
          </a:lstStyle>
          <a:p>
            <a:pPr/>
            <a:r>
              <a:t>Each pixel is treated the same, doesn’t depend on other pixels, only on the input color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2"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Basic types of operations"/>
          <p:cNvSpPr txBox="1"/>
          <p:nvPr>
            <p:ph type="title"/>
          </p:nvPr>
        </p:nvSpPr>
        <p:spPr>
          <a:prstGeom prst="rect">
            <a:avLst/>
          </a:prstGeom>
        </p:spPr>
        <p:txBody>
          <a:bodyPr/>
          <a:lstStyle/>
          <a:p>
            <a:pPr/>
            <a:r>
              <a:t>Basic types of operations</a:t>
            </a:r>
          </a:p>
        </p:txBody>
      </p:sp>
      <p:pic>
        <p:nvPicPr>
          <p:cNvPr id="145" name="droppedImage.png" descr="droppedImage.png"/>
          <p:cNvPicPr>
            <a:picLocks noChangeAspect="1"/>
          </p:cNvPicPr>
          <p:nvPr/>
        </p:nvPicPr>
        <p:blipFill>
          <a:blip r:embed="rId2">
            <a:extLst/>
          </a:blip>
          <a:stretch>
            <a:fillRect/>
          </a:stretch>
        </p:blipFill>
        <p:spPr>
          <a:xfrm>
            <a:off x="8826500" y="4235152"/>
            <a:ext cx="3949700" cy="2622848"/>
          </a:xfrm>
          <a:prstGeom prst="rect">
            <a:avLst/>
          </a:prstGeom>
          <a:ln w="12700">
            <a:miter lim="400000"/>
          </a:ln>
        </p:spPr>
      </p:pic>
      <p:pic>
        <p:nvPicPr>
          <p:cNvPr id="146" name="droppedImage.png" descr="droppedImage.png"/>
          <p:cNvPicPr>
            <a:picLocks noChangeAspect="1"/>
          </p:cNvPicPr>
          <p:nvPr/>
        </p:nvPicPr>
        <p:blipFill>
          <a:blip r:embed="rId3">
            <a:extLst/>
          </a:blip>
          <a:stretch>
            <a:fillRect/>
          </a:stretch>
        </p:blipFill>
        <p:spPr>
          <a:xfrm>
            <a:off x="25400" y="3937000"/>
            <a:ext cx="4064000" cy="2692400"/>
          </a:xfrm>
          <a:prstGeom prst="rect">
            <a:avLst/>
          </a:prstGeom>
          <a:ln w="12700">
            <a:miter lim="400000"/>
          </a:ln>
        </p:spPr>
      </p:pic>
      <p:pic>
        <p:nvPicPr>
          <p:cNvPr id="147" name="droppedImage.png" descr="droppedImage.png"/>
          <p:cNvPicPr>
            <a:picLocks noChangeAspect="1"/>
          </p:cNvPicPr>
          <p:nvPr/>
        </p:nvPicPr>
        <p:blipFill>
          <a:blip r:embed="rId4">
            <a:alphaModFix amt="49000"/>
            <a:extLst/>
          </a:blip>
          <a:stretch>
            <a:fillRect/>
          </a:stretch>
        </p:blipFill>
        <p:spPr>
          <a:xfrm>
            <a:off x="8826500" y="1562100"/>
            <a:ext cx="3958815" cy="2628900"/>
          </a:xfrm>
          <a:prstGeom prst="rect">
            <a:avLst/>
          </a:prstGeom>
          <a:ln w="12700">
            <a:miter lim="400000"/>
          </a:ln>
        </p:spPr>
      </p:pic>
      <p:sp>
        <p:nvSpPr>
          <p:cNvPr id="148" name="Point operations:…"/>
          <p:cNvSpPr txBox="1"/>
          <p:nvPr/>
        </p:nvSpPr>
        <p:spPr>
          <a:xfrm>
            <a:off x="5004754" y="2000250"/>
            <a:ext cx="3543636" cy="121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3800">
                <a:latin typeface="Gill Sans"/>
                <a:ea typeface="Gill Sans"/>
                <a:cs typeface="Gill Sans"/>
                <a:sym typeface="Gill Sans"/>
              </a:defRPr>
            </a:pPr>
            <a:r>
              <a:t>Point operations: </a:t>
            </a:r>
          </a:p>
          <a:p>
            <a:pPr algn="ctr" defTabSz="584200">
              <a:defRPr sz="3800">
                <a:latin typeface="Gill Sans"/>
                <a:ea typeface="Gill Sans"/>
                <a:cs typeface="Gill Sans"/>
                <a:sym typeface="Gill Sans"/>
              </a:defRPr>
            </a:pPr>
            <a:r>
              <a:t>range only</a:t>
            </a:r>
          </a:p>
        </p:txBody>
      </p:sp>
      <p:sp>
        <p:nvSpPr>
          <p:cNvPr id="149" name="Domain  operations"/>
          <p:cNvSpPr txBox="1"/>
          <p:nvPr/>
        </p:nvSpPr>
        <p:spPr>
          <a:xfrm>
            <a:off x="5671629" y="4540250"/>
            <a:ext cx="2209887" cy="177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3800">
                <a:latin typeface="Gill Sans"/>
                <a:ea typeface="Gill Sans"/>
                <a:cs typeface="Gill Sans"/>
                <a:sym typeface="Gill Sans"/>
              </a:defRPr>
            </a:pPr>
            <a:r>
              <a:t>Domain </a:t>
            </a:r>
            <a:br/>
            <a:r>
              <a:t>operations</a:t>
            </a:r>
          </a:p>
        </p:txBody>
      </p:sp>
      <p:sp>
        <p:nvSpPr>
          <p:cNvPr id="150" name="Arrow"/>
          <p:cNvSpPr/>
          <p:nvPr/>
        </p:nvSpPr>
        <p:spPr>
          <a:xfrm>
            <a:off x="4114800" y="4051300"/>
            <a:ext cx="901700" cy="2578100"/>
          </a:xfrm>
          <a:prstGeom prst="rightArrow">
            <a:avLst>
              <a:gd name="adj1" fmla="val 70571"/>
              <a:gd name="adj2" fmla="val 65670"/>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51" name="Only moves pixels around, doesn’t change colors,  just where they are"/>
          <p:cNvSpPr txBox="1"/>
          <p:nvPr/>
        </p:nvSpPr>
        <p:spPr>
          <a:xfrm>
            <a:off x="5728822" y="7251700"/>
            <a:ext cx="6680201" cy="1968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200">
                <a:latin typeface="Gill Sans"/>
                <a:ea typeface="Gill Sans"/>
                <a:cs typeface="Gill Sans"/>
                <a:sym typeface="Gill Sans"/>
              </a:defRPr>
            </a:pPr>
            <a:r>
              <a:t>Only moves pixels around, doesn’t change colors, </a:t>
            </a:r>
            <a:br/>
            <a:r>
              <a:t>just where they are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1"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Basic types of operations"/>
          <p:cNvSpPr txBox="1"/>
          <p:nvPr>
            <p:ph type="title"/>
          </p:nvPr>
        </p:nvSpPr>
        <p:spPr>
          <a:prstGeom prst="rect">
            <a:avLst/>
          </a:prstGeom>
        </p:spPr>
        <p:txBody>
          <a:bodyPr/>
          <a:lstStyle/>
          <a:p>
            <a:pPr/>
            <a:r>
              <a:t>Basic types of operations</a:t>
            </a:r>
          </a:p>
        </p:txBody>
      </p:sp>
      <p:pic>
        <p:nvPicPr>
          <p:cNvPr id="154" name="droppedImage.png" descr="droppedImage.png"/>
          <p:cNvPicPr>
            <a:picLocks noChangeAspect="1"/>
          </p:cNvPicPr>
          <p:nvPr/>
        </p:nvPicPr>
        <p:blipFill>
          <a:blip r:embed="rId2">
            <a:extLst/>
          </a:blip>
          <a:stretch>
            <a:fillRect/>
          </a:stretch>
        </p:blipFill>
        <p:spPr>
          <a:xfrm>
            <a:off x="8826500" y="4235152"/>
            <a:ext cx="3949700" cy="2622848"/>
          </a:xfrm>
          <a:prstGeom prst="rect">
            <a:avLst/>
          </a:prstGeom>
          <a:ln w="12700">
            <a:miter lim="400000"/>
          </a:ln>
        </p:spPr>
      </p:pic>
      <p:pic>
        <p:nvPicPr>
          <p:cNvPr id="155" name="droppedImage.png" descr="droppedImage.png"/>
          <p:cNvPicPr>
            <a:picLocks noChangeAspect="1"/>
          </p:cNvPicPr>
          <p:nvPr/>
        </p:nvPicPr>
        <p:blipFill>
          <a:blip r:embed="rId3">
            <a:extLst/>
          </a:blip>
          <a:stretch>
            <a:fillRect/>
          </a:stretch>
        </p:blipFill>
        <p:spPr>
          <a:xfrm>
            <a:off x="25400" y="3937000"/>
            <a:ext cx="4064000" cy="2692400"/>
          </a:xfrm>
          <a:prstGeom prst="rect">
            <a:avLst/>
          </a:prstGeom>
          <a:ln w="12700">
            <a:miter lim="400000"/>
          </a:ln>
        </p:spPr>
      </p:pic>
      <p:pic>
        <p:nvPicPr>
          <p:cNvPr id="156" name="droppedImage.png" descr="droppedImage.png"/>
          <p:cNvPicPr>
            <a:picLocks noChangeAspect="1"/>
          </p:cNvPicPr>
          <p:nvPr/>
        </p:nvPicPr>
        <p:blipFill>
          <a:blip r:embed="rId4">
            <a:alphaModFix amt="49000"/>
            <a:extLst/>
          </a:blip>
          <a:stretch>
            <a:fillRect/>
          </a:stretch>
        </p:blipFill>
        <p:spPr>
          <a:xfrm>
            <a:off x="8826500" y="1562100"/>
            <a:ext cx="3958815" cy="2628900"/>
          </a:xfrm>
          <a:prstGeom prst="rect">
            <a:avLst/>
          </a:prstGeom>
          <a:ln w="12700">
            <a:miter lim="400000"/>
          </a:ln>
        </p:spPr>
      </p:pic>
      <p:pic>
        <p:nvPicPr>
          <p:cNvPr id="157" name="droppedImage.png" descr="droppedImage.png"/>
          <p:cNvPicPr>
            <a:picLocks noChangeAspect="1"/>
          </p:cNvPicPr>
          <p:nvPr/>
        </p:nvPicPr>
        <p:blipFill>
          <a:blip r:embed="rId5">
            <a:extLst/>
          </a:blip>
          <a:stretch>
            <a:fillRect/>
          </a:stretch>
        </p:blipFill>
        <p:spPr>
          <a:xfrm>
            <a:off x="8826500" y="6896100"/>
            <a:ext cx="3958815" cy="2628900"/>
          </a:xfrm>
          <a:prstGeom prst="rect">
            <a:avLst/>
          </a:prstGeom>
          <a:ln w="12700">
            <a:miter lim="400000"/>
          </a:ln>
        </p:spPr>
      </p:pic>
      <p:sp>
        <p:nvSpPr>
          <p:cNvPr id="158" name="Point operations:…"/>
          <p:cNvSpPr txBox="1"/>
          <p:nvPr/>
        </p:nvSpPr>
        <p:spPr>
          <a:xfrm>
            <a:off x="5004754" y="2000250"/>
            <a:ext cx="3543636" cy="121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3800">
                <a:latin typeface="Gill Sans"/>
                <a:ea typeface="Gill Sans"/>
                <a:cs typeface="Gill Sans"/>
                <a:sym typeface="Gill Sans"/>
              </a:defRPr>
            </a:pPr>
            <a:r>
              <a:t>Point operations: </a:t>
            </a:r>
          </a:p>
          <a:p>
            <a:pPr algn="ctr" defTabSz="584200">
              <a:defRPr sz="3800">
                <a:latin typeface="Gill Sans"/>
                <a:ea typeface="Gill Sans"/>
                <a:cs typeface="Gill Sans"/>
                <a:sym typeface="Gill Sans"/>
              </a:defRPr>
            </a:pPr>
            <a:r>
              <a:t>range only</a:t>
            </a:r>
          </a:p>
        </p:txBody>
      </p:sp>
      <p:sp>
        <p:nvSpPr>
          <p:cNvPr id="159" name="Domain  operations"/>
          <p:cNvSpPr txBox="1"/>
          <p:nvPr/>
        </p:nvSpPr>
        <p:spPr>
          <a:xfrm>
            <a:off x="5671629" y="4540250"/>
            <a:ext cx="2209887" cy="177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3800">
                <a:latin typeface="Gill Sans"/>
                <a:ea typeface="Gill Sans"/>
                <a:cs typeface="Gill Sans"/>
                <a:sym typeface="Gill Sans"/>
              </a:defRPr>
            </a:pPr>
            <a:r>
              <a:t>Domain </a:t>
            </a:r>
            <a:br/>
            <a:r>
              <a:t>operations</a:t>
            </a:r>
          </a:p>
        </p:txBody>
      </p:sp>
      <p:sp>
        <p:nvSpPr>
          <p:cNvPr id="160" name="Neighborhood operations:  domain and range"/>
          <p:cNvSpPr txBox="1"/>
          <p:nvPr/>
        </p:nvSpPr>
        <p:spPr>
          <a:xfrm>
            <a:off x="4473984" y="7346950"/>
            <a:ext cx="4826001" cy="2336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3800">
                <a:latin typeface="Gill Sans"/>
                <a:ea typeface="Gill Sans"/>
                <a:cs typeface="Gill Sans"/>
                <a:sym typeface="Gill Sans"/>
              </a:defRPr>
            </a:pPr>
            <a:r>
              <a:t>Neighborhood operations: </a:t>
            </a:r>
            <a:br/>
            <a:r>
              <a:t>domain and range</a:t>
            </a:r>
          </a:p>
        </p:txBody>
      </p:sp>
      <p:sp>
        <p:nvSpPr>
          <p:cNvPr id="161" name="Arrow"/>
          <p:cNvSpPr/>
          <p:nvPr/>
        </p:nvSpPr>
        <p:spPr>
          <a:xfrm>
            <a:off x="4114800" y="4051300"/>
            <a:ext cx="901700" cy="2578100"/>
          </a:xfrm>
          <a:prstGeom prst="rightArrow">
            <a:avLst>
              <a:gd name="adj1" fmla="val 70571"/>
              <a:gd name="adj2" fmla="val 65670"/>
            </a:avLst>
          </a:prstGeom>
          <a:blipFill>
            <a:blip r:embed="rId6"/>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Basic types of operations"/>
          <p:cNvSpPr txBox="1"/>
          <p:nvPr>
            <p:ph type="title"/>
          </p:nvPr>
        </p:nvSpPr>
        <p:spPr>
          <a:prstGeom prst="rect">
            <a:avLst/>
          </a:prstGeom>
        </p:spPr>
        <p:txBody>
          <a:bodyPr/>
          <a:lstStyle/>
          <a:p>
            <a:pPr/>
            <a:r>
              <a:t>Basic types of operations</a:t>
            </a:r>
          </a:p>
        </p:txBody>
      </p:sp>
      <p:pic>
        <p:nvPicPr>
          <p:cNvPr id="164" name="droppedImage.png" descr="droppedImage.png"/>
          <p:cNvPicPr>
            <a:picLocks noChangeAspect="1"/>
          </p:cNvPicPr>
          <p:nvPr/>
        </p:nvPicPr>
        <p:blipFill>
          <a:blip r:embed="rId2">
            <a:extLst/>
          </a:blip>
          <a:stretch>
            <a:fillRect/>
          </a:stretch>
        </p:blipFill>
        <p:spPr>
          <a:xfrm>
            <a:off x="8826500" y="4235152"/>
            <a:ext cx="3949700" cy="2622848"/>
          </a:xfrm>
          <a:prstGeom prst="rect">
            <a:avLst/>
          </a:prstGeom>
          <a:ln w="12700">
            <a:miter lim="400000"/>
          </a:ln>
        </p:spPr>
      </p:pic>
      <p:pic>
        <p:nvPicPr>
          <p:cNvPr id="165" name="droppedImage.png" descr="droppedImage.png"/>
          <p:cNvPicPr>
            <a:picLocks noChangeAspect="1"/>
          </p:cNvPicPr>
          <p:nvPr/>
        </p:nvPicPr>
        <p:blipFill>
          <a:blip r:embed="rId3">
            <a:extLst/>
          </a:blip>
          <a:stretch>
            <a:fillRect/>
          </a:stretch>
        </p:blipFill>
        <p:spPr>
          <a:xfrm>
            <a:off x="25400" y="3937000"/>
            <a:ext cx="4064000" cy="2692400"/>
          </a:xfrm>
          <a:prstGeom prst="rect">
            <a:avLst/>
          </a:prstGeom>
          <a:ln w="12700">
            <a:miter lim="400000"/>
          </a:ln>
        </p:spPr>
      </p:pic>
      <p:pic>
        <p:nvPicPr>
          <p:cNvPr id="166" name="droppedImage.png" descr="droppedImage.png"/>
          <p:cNvPicPr>
            <a:picLocks noChangeAspect="1"/>
          </p:cNvPicPr>
          <p:nvPr/>
        </p:nvPicPr>
        <p:blipFill>
          <a:blip r:embed="rId4">
            <a:alphaModFix amt="49000"/>
            <a:extLst/>
          </a:blip>
          <a:stretch>
            <a:fillRect/>
          </a:stretch>
        </p:blipFill>
        <p:spPr>
          <a:xfrm>
            <a:off x="8826500" y="1562100"/>
            <a:ext cx="3958815" cy="2628900"/>
          </a:xfrm>
          <a:prstGeom prst="rect">
            <a:avLst/>
          </a:prstGeom>
          <a:ln w="12700">
            <a:miter lim="400000"/>
          </a:ln>
        </p:spPr>
      </p:pic>
      <p:pic>
        <p:nvPicPr>
          <p:cNvPr id="167" name="droppedImage.png" descr="droppedImage.png"/>
          <p:cNvPicPr>
            <a:picLocks noChangeAspect="1"/>
          </p:cNvPicPr>
          <p:nvPr/>
        </p:nvPicPr>
        <p:blipFill>
          <a:blip r:embed="rId5">
            <a:extLst/>
          </a:blip>
          <a:stretch>
            <a:fillRect/>
          </a:stretch>
        </p:blipFill>
        <p:spPr>
          <a:xfrm>
            <a:off x="8826500" y="6896100"/>
            <a:ext cx="3958815" cy="2628900"/>
          </a:xfrm>
          <a:prstGeom prst="rect">
            <a:avLst/>
          </a:prstGeom>
          <a:ln w="12700">
            <a:miter lim="400000"/>
          </a:ln>
        </p:spPr>
      </p:pic>
      <p:sp>
        <p:nvSpPr>
          <p:cNvPr id="168" name="Point operations:…"/>
          <p:cNvSpPr txBox="1"/>
          <p:nvPr/>
        </p:nvSpPr>
        <p:spPr>
          <a:xfrm>
            <a:off x="5004754" y="2000250"/>
            <a:ext cx="3543636" cy="121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3800">
                <a:latin typeface="Gill Sans"/>
                <a:ea typeface="Gill Sans"/>
                <a:cs typeface="Gill Sans"/>
                <a:sym typeface="Gill Sans"/>
              </a:defRPr>
            </a:pPr>
            <a:r>
              <a:t>Point operations: </a:t>
            </a:r>
          </a:p>
          <a:p>
            <a:pPr algn="ctr" defTabSz="584200">
              <a:defRPr sz="3800">
                <a:latin typeface="Gill Sans"/>
                <a:ea typeface="Gill Sans"/>
                <a:cs typeface="Gill Sans"/>
                <a:sym typeface="Gill Sans"/>
              </a:defRPr>
            </a:pPr>
            <a:r>
              <a:t>range only</a:t>
            </a:r>
          </a:p>
        </p:txBody>
      </p:sp>
      <p:sp>
        <p:nvSpPr>
          <p:cNvPr id="169" name="Domain  operations"/>
          <p:cNvSpPr txBox="1"/>
          <p:nvPr/>
        </p:nvSpPr>
        <p:spPr>
          <a:xfrm>
            <a:off x="5671629" y="4540250"/>
            <a:ext cx="2209887" cy="177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3800">
                <a:latin typeface="Gill Sans"/>
                <a:ea typeface="Gill Sans"/>
                <a:cs typeface="Gill Sans"/>
                <a:sym typeface="Gill Sans"/>
              </a:defRPr>
            </a:pPr>
            <a:r>
              <a:t>Domain </a:t>
            </a:r>
            <a:br/>
            <a:r>
              <a:t>operations</a:t>
            </a:r>
          </a:p>
        </p:txBody>
      </p:sp>
      <p:sp>
        <p:nvSpPr>
          <p:cNvPr id="170" name="Neighborhood operations:  domain and range"/>
          <p:cNvSpPr txBox="1"/>
          <p:nvPr/>
        </p:nvSpPr>
        <p:spPr>
          <a:xfrm>
            <a:off x="4473984" y="7346950"/>
            <a:ext cx="4826001" cy="2336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3800">
                <a:latin typeface="Gill Sans"/>
                <a:ea typeface="Gill Sans"/>
                <a:cs typeface="Gill Sans"/>
                <a:sym typeface="Gill Sans"/>
              </a:defRPr>
            </a:pPr>
            <a:r>
              <a:t>Neighborhood operations: </a:t>
            </a:r>
            <a:br/>
            <a:r>
              <a:t>domain and range</a:t>
            </a:r>
          </a:p>
        </p:txBody>
      </p:sp>
      <p:sp>
        <p:nvSpPr>
          <p:cNvPr id="171" name="Arrow"/>
          <p:cNvSpPr/>
          <p:nvPr/>
        </p:nvSpPr>
        <p:spPr>
          <a:xfrm>
            <a:off x="4114800" y="4051300"/>
            <a:ext cx="901700" cy="2578100"/>
          </a:xfrm>
          <a:prstGeom prst="rightArrow">
            <a:avLst>
              <a:gd name="adj1" fmla="val 70571"/>
              <a:gd name="adj2" fmla="val 65670"/>
            </a:avLst>
          </a:prstGeom>
          <a:blipFill>
            <a:blip r:embed="rId6"/>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2" name="Pset 1"/>
          <p:cNvSpPr txBox="1"/>
          <p:nvPr/>
        </p:nvSpPr>
        <p:spPr>
          <a:xfrm>
            <a:off x="6158439" y="3086100"/>
            <a:ext cx="1439467"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solidFill>
                  <a:srgbClr val="4D22B3"/>
                </a:solidFill>
                <a:latin typeface="Gill Sans"/>
                <a:ea typeface="Gill Sans"/>
                <a:cs typeface="Gill Sans"/>
                <a:sym typeface="Gill Sans"/>
              </a:defRPr>
            </a:lvl1pPr>
          </a:lstStyle>
          <a:p>
            <a:pPr/>
            <a:r>
              <a:t>Pset 1</a:t>
            </a:r>
          </a:p>
        </p:txBody>
      </p:sp>
      <p:sp>
        <p:nvSpPr>
          <p:cNvPr id="173" name="Pset 3 or 4"/>
          <p:cNvSpPr txBox="1"/>
          <p:nvPr/>
        </p:nvSpPr>
        <p:spPr>
          <a:xfrm>
            <a:off x="5624128" y="5638800"/>
            <a:ext cx="2508089"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solidFill>
                  <a:srgbClr val="4D22B3"/>
                </a:solidFill>
                <a:latin typeface="Gill Sans"/>
                <a:ea typeface="Gill Sans"/>
                <a:cs typeface="Gill Sans"/>
                <a:sym typeface="Gill Sans"/>
              </a:defRPr>
            </a:lvl1pPr>
          </a:lstStyle>
          <a:p>
            <a:pPr/>
            <a:r>
              <a:t>Pset 3 or 4</a:t>
            </a:r>
          </a:p>
        </p:txBody>
      </p:sp>
      <p:sp>
        <p:nvSpPr>
          <p:cNvPr id="174" name="Pset 2"/>
          <p:cNvSpPr txBox="1"/>
          <p:nvPr/>
        </p:nvSpPr>
        <p:spPr>
          <a:xfrm>
            <a:off x="6158439" y="8966200"/>
            <a:ext cx="1439467"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solidFill>
                  <a:srgbClr val="4D22B3"/>
                </a:solidFill>
                <a:latin typeface="Gill Sans"/>
                <a:ea typeface="Gill Sans"/>
                <a:cs typeface="Gill Sans"/>
                <a:sym typeface="Gill Sans"/>
              </a:defRPr>
            </a:lvl1pPr>
          </a:lstStyle>
          <a:p>
            <a:pPr/>
            <a:r>
              <a:t>Pset 2</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Images  in C++"/>
          <p:cNvSpPr txBox="1"/>
          <p:nvPr>
            <p:ph type="title"/>
          </p:nvPr>
        </p:nvSpPr>
        <p:spPr>
          <a:prstGeom prst="rect">
            <a:avLst/>
          </a:prstGeom>
        </p:spPr>
        <p:txBody>
          <a:bodyPr/>
          <a:lstStyle/>
          <a:p>
            <a:pPr/>
            <a:r>
              <a:t>Images </a:t>
            </a:r>
            <a:br/>
            <a:r>
              <a:t>in C++</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Digital Images"/>
          <p:cNvSpPr txBox="1"/>
          <p:nvPr>
            <p:ph type="title"/>
          </p:nvPr>
        </p:nvSpPr>
        <p:spPr>
          <a:prstGeom prst="rect">
            <a:avLst/>
          </a:prstGeom>
        </p:spPr>
        <p:txBody>
          <a:bodyPr/>
          <a:lstStyle/>
          <a:p>
            <a:pPr/>
            <a:r>
              <a:t>Digital Images</a:t>
            </a:r>
          </a:p>
        </p:txBody>
      </p:sp>
      <p:sp>
        <p:nvSpPr>
          <p:cNvPr id="179" name="Can be encoded as 2D arrays of RGB triplets…"/>
          <p:cNvSpPr txBox="1"/>
          <p:nvPr>
            <p:ph type="body" idx="1"/>
          </p:nvPr>
        </p:nvSpPr>
        <p:spPr>
          <a:prstGeom prst="rect">
            <a:avLst/>
          </a:prstGeom>
        </p:spPr>
        <p:txBody>
          <a:bodyPr/>
          <a:lstStyle/>
          <a:p>
            <a:pPr/>
            <a:r>
              <a:t>Can be encoded as 2D arrays of RGB triplets</a:t>
            </a:r>
          </a:p>
          <a:p>
            <a:pPr/>
            <a:r>
              <a:t>Formally: </a:t>
            </a:r>
          </a:p>
          <a:p>
            <a:pPr lvl="1"/>
            <a:r>
              <a:t>The domain is the 2D plane</a:t>
            </a:r>
          </a:p>
          <a:p>
            <a:pPr lvl="1"/>
            <a:r>
              <a:t>The range is the RGB space</a:t>
            </a:r>
          </a:p>
          <a:p>
            <a:pPr/>
            <a:r>
              <a:t>Other color spaces are possible and will be used</a:t>
            </a:r>
          </a:p>
          <a:p>
            <a:pPr/>
            <a:r>
              <a:t>Values often encoded as 8 or 16 bit integers</a:t>
            </a:r>
          </a:p>
          <a:p>
            <a:pPr lvl="1"/>
            <a:r>
              <a:t>But we will use floats in [0...1] to make life easier</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Arrays"/>
          <p:cNvSpPr txBox="1"/>
          <p:nvPr>
            <p:ph type="title"/>
          </p:nvPr>
        </p:nvSpPr>
        <p:spPr>
          <a:prstGeom prst="rect">
            <a:avLst/>
          </a:prstGeom>
        </p:spPr>
        <p:txBody>
          <a:bodyPr/>
          <a:lstStyle/>
          <a:p>
            <a:pPr/>
            <a:r>
              <a:t>Arrays </a:t>
            </a:r>
          </a:p>
        </p:txBody>
      </p:sp>
      <p:sp>
        <p:nvSpPr>
          <p:cNvPr id="182" name="C++ vector…"/>
          <p:cNvSpPr txBox="1"/>
          <p:nvPr>
            <p:ph type="body" idx="1"/>
          </p:nvPr>
        </p:nvSpPr>
        <p:spPr>
          <a:prstGeom prst="rect">
            <a:avLst/>
          </a:prstGeom>
        </p:spPr>
        <p:txBody>
          <a:bodyPr/>
          <a:lstStyle/>
          <a:p>
            <a:pPr/>
            <a:r>
              <a:t>C++ vector</a:t>
            </a:r>
          </a:p>
          <a:p>
            <a:pPr lvl="1"/>
            <a:r>
              <a:t>dynamically sized</a:t>
            </a:r>
          </a:p>
          <a:p>
            <a:pPr lvl="1"/>
            <a:r>
              <a:t>templatized by type, float in our case</a:t>
            </a:r>
          </a:p>
          <a:p>
            <a:pPr/>
            <a:r>
              <a:t>Created with </a:t>
            </a:r>
          </a:p>
          <a:p>
            <a:pPr>
              <a:defRPr sz="3200">
                <a:latin typeface="Courier"/>
                <a:ea typeface="Courier"/>
                <a:cs typeface="Courier"/>
                <a:sym typeface="Courier"/>
              </a:defRPr>
            </a:pPr>
            <a:r>
              <a:t>data = std::vector&lt;float&gt;(size,initialValue);</a:t>
            </a:r>
          </a:p>
          <a:p>
            <a:pPr lvl="1"/>
            <a:r>
              <a:t>for a float array with an initial value</a:t>
            </a:r>
          </a:p>
          <a:p>
            <a:pPr/>
            <a:r>
              <a:t>References: </a:t>
            </a:r>
          </a:p>
          <a:p>
            <a:pPr lvl="1"/>
            <a:r>
              <a:rPr u="sng">
                <a:hlinkClick r:id="rId2" invalidUrl="" action="" tgtFrame="" tooltip="" history="1" highlightClick="0" endSnd="0"/>
              </a:rPr>
              <a:t>http://www.codeguru.com/cpp/cpp/cpp_mfc/stl/article.php/c4027/C-Tutorial-A-Beginners-Guide-to-stdvector-Part-1.htm</a:t>
            </a:r>
          </a:p>
          <a:p>
            <a:pPr lvl="1"/>
            <a:r>
              <a:rPr u="sng">
                <a:hlinkClick r:id="rId3" invalidUrl="" action="" tgtFrame="" tooltip="" history="1" highlightClick="0" endSnd="0"/>
              </a:rPr>
              <a:t>http://www.cplusplus.com/reference/vector/vector/</a:t>
            </a:r>
            <a:r>
              <a:t>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1D to 3D"/>
          <p:cNvSpPr txBox="1"/>
          <p:nvPr>
            <p:ph type="title"/>
          </p:nvPr>
        </p:nvSpPr>
        <p:spPr>
          <a:prstGeom prst="rect">
            <a:avLst/>
          </a:prstGeom>
        </p:spPr>
        <p:txBody>
          <a:bodyPr/>
          <a:lstStyle/>
          <a:p>
            <a:pPr/>
            <a:r>
              <a:t>1D to 3D</a:t>
            </a:r>
          </a:p>
        </p:txBody>
      </p:sp>
      <p:sp>
        <p:nvSpPr>
          <p:cNvPr id="185" name="vectors only have one 1D index"/>
          <p:cNvSpPr txBox="1"/>
          <p:nvPr>
            <p:ph type="body" sz="quarter" idx="1"/>
          </p:nvPr>
        </p:nvSpPr>
        <p:spPr>
          <a:xfrm>
            <a:off x="304800" y="1651000"/>
            <a:ext cx="12484100" cy="798723"/>
          </a:xfrm>
          <a:prstGeom prst="rect">
            <a:avLst/>
          </a:prstGeom>
        </p:spPr>
        <p:txBody>
          <a:bodyPr/>
          <a:lstStyle/>
          <a:p>
            <a:pPr/>
            <a:r>
              <a:t>vectors only have one 1D index</a:t>
            </a:r>
          </a:p>
        </p:txBody>
      </p:sp>
      <p:sp>
        <p:nvSpPr>
          <p:cNvPr id="186" name="Square"/>
          <p:cNvSpPr/>
          <p:nvPr/>
        </p:nvSpPr>
        <p:spPr>
          <a:xfrm>
            <a:off x="1060838" y="440857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7" name="Square"/>
          <p:cNvSpPr/>
          <p:nvPr/>
        </p:nvSpPr>
        <p:spPr>
          <a:xfrm>
            <a:off x="1536301" y="440857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8" name="Square"/>
          <p:cNvSpPr/>
          <p:nvPr/>
        </p:nvSpPr>
        <p:spPr>
          <a:xfrm>
            <a:off x="2011764" y="4408575"/>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9" name="Square"/>
          <p:cNvSpPr/>
          <p:nvPr/>
        </p:nvSpPr>
        <p:spPr>
          <a:xfrm>
            <a:off x="2487228" y="440857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0" name="Square"/>
          <p:cNvSpPr/>
          <p:nvPr/>
        </p:nvSpPr>
        <p:spPr>
          <a:xfrm>
            <a:off x="1060838" y="488403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1" name="Square"/>
          <p:cNvSpPr/>
          <p:nvPr/>
        </p:nvSpPr>
        <p:spPr>
          <a:xfrm>
            <a:off x="1536301" y="488403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2" name="Square"/>
          <p:cNvSpPr/>
          <p:nvPr/>
        </p:nvSpPr>
        <p:spPr>
          <a:xfrm>
            <a:off x="2011764" y="4884038"/>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3" name="Square"/>
          <p:cNvSpPr/>
          <p:nvPr/>
        </p:nvSpPr>
        <p:spPr>
          <a:xfrm>
            <a:off x="2487228" y="488403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4" name="Square"/>
          <p:cNvSpPr/>
          <p:nvPr/>
        </p:nvSpPr>
        <p:spPr>
          <a:xfrm>
            <a:off x="1060838" y="5359501"/>
            <a:ext cx="477562" cy="477563"/>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5" name="Square"/>
          <p:cNvSpPr/>
          <p:nvPr/>
        </p:nvSpPr>
        <p:spPr>
          <a:xfrm>
            <a:off x="1536301" y="5359501"/>
            <a:ext cx="477562" cy="477563"/>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6" name="Square"/>
          <p:cNvSpPr/>
          <p:nvPr/>
        </p:nvSpPr>
        <p:spPr>
          <a:xfrm>
            <a:off x="2011764" y="5359501"/>
            <a:ext cx="477563" cy="477563"/>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7" name="Square"/>
          <p:cNvSpPr/>
          <p:nvPr/>
        </p:nvSpPr>
        <p:spPr>
          <a:xfrm>
            <a:off x="2487228" y="5359501"/>
            <a:ext cx="477562" cy="477563"/>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8" name="Square"/>
          <p:cNvSpPr/>
          <p:nvPr/>
        </p:nvSpPr>
        <p:spPr>
          <a:xfrm>
            <a:off x="1060838" y="583496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9" name="Square"/>
          <p:cNvSpPr/>
          <p:nvPr/>
        </p:nvSpPr>
        <p:spPr>
          <a:xfrm>
            <a:off x="1536301" y="583496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0" name="Square"/>
          <p:cNvSpPr/>
          <p:nvPr/>
        </p:nvSpPr>
        <p:spPr>
          <a:xfrm>
            <a:off x="2011764" y="5834965"/>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1" name="Square"/>
          <p:cNvSpPr/>
          <p:nvPr/>
        </p:nvSpPr>
        <p:spPr>
          <a:xfrm>
            <a:off x="2487228" y="583496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2" name="Square"/>
          <p:cNvSpPr/>
          <p:nvPr/>
        </p:nvSpPr>
        <p:spPr>
          <a:xfrm>
            <a:off x="1089948"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3" name="Square"/>
          <p:cNvSpPr/>
          <p:nvPr/>
        </p:nvSpPr>
        <p:spPr>
          <a:xfrm>
            <a:off x="1565411"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4" name="Square"/>
          <p:cNvSpPr/>
          <p:nvPr/>
        </p:nvSpPr>
        <p:spPr>
          <a:xfrm>
            <a:off x="2040874"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5" name="Square"/>
          <p:cNvSpPr/>
          <p:nvPr/>
        </p:nvSpPr>
        <p:spPr>
          <a:xfrm>
            <a:off x="2516337" y="2873558"/>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6" name="Square"/>
          <p:cNvSpPr/>
          <p:nvPr/>
        </p:nvSpPr>
        <p:spPr>
          <a:xfrm>
            <a:off x="2991801"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7" name="Square"/>
          <p:cNvSpPr/>
          <p:nvPr/>
        </p:nvSpPr>
        <p:spPr>
          <a:xfrm>
            <a:off x="3467264"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8" name="Square"/>
          <p:cNvSpPr/>
          <p:nvPr/>
        </p:nvSpPr>
        <p:spPr>
          <a:xfrm>
            <a:off x="3942727"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9" name="Square"/>
          <p:cNvSpPr/>
          <p:nvPr/>
        </p:nvSpPr>
        <p:spPr>
          <a:xfrm>
            <a:off x="4418190" y="2873558"/>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0" name="Square"/>
          <p:cNvSpPr/>
          <p:nvPr/>
        </p:nvSpPr>
        <p:spPr>
          <a:xfrm>
            <a:off x="4893654"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1" name="Square"/>
          <p:cNvSpPr/>
          <p:nvPr/>
        </p:nvSpPr>
        <p:spPr>
          <a:xfrm>
            <a:off x="5369117"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2" name="Square"/>
          <p:cNvSpPr/>
          <p:nvPr/>
        </p:nvSpPr>
        <p:spPr>
          <a:xfrm>
            <a:off x="5844580"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3" name="Square"/>
          <p:cNvSpPr/>
          <p:nvPr/>
        </p:nvSpPr>
        <p:spPr>
          <a:xfrm>
            <a:off x="6320043"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4" name="Square"/>
          <p:cNvSpPr/>
          <p:nvPr/>
        </p:nvSpPr>
        <p:spPr>
          <a:xfrm>
            <a:off x="6795506" y="2873558"/>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5" name="Square"/>
          <p:cNvSpPr/>
          <p:nvPr/>
        </p:nvSpPr>
        <p:spPr>
          <a:xfrm>
            <a:off x="7270970"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6" name="Square"/>
          <p:cNvSpPr/>
          <p:nvPr/>
        </p:nvSpPr>
        <p:spPr>
          <a:xfrm>
            <a:off x="7746433"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17" name="Square"/>
          <p:cNvSpPr/>
          <p:nvPr/>
        </p:nvSpPr>
        <p:spPr>
          <a:xfrm>
            <a:off x="8221896" y="287355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1D to 3D"/>
          <p:cNvSpPr txBox="1"/>
          <p:nvPr>
            <p:ph type="title"/>
          </p:nvPr>
        </p:nvSpPr>
        <p:spPr>
          <a:prstGeom prst="rect">
            <a:avLst/>
          </a:prstGeom>
        </p:spPr>
        <p:txBody>
          <a:bodyPr/>
          <a:lstStyle/>
          <a:p>
            <a:pPr/>
            <a:r>
              <a:t>1D to 3D</a:t>
            </a:r>
          </a:p>
        </p:txBody>
      </p:sp>
      <p:sp>
        <p:nvSpPr>
          <p:cNvPr id="220" name="vectors only have one 1D index…"/>
          <p:cNvSpPr txBox="1"/>
          <p:nvPr>
            <p:ph type="body" idx="1"/>
          </p:nvPr>
        </p:nvSpPr>
        <p:spPr>
          <a:prstGeom prst="rect">
            <a:avLst/>
          </a:prstGeom>
        </p:spPr>
        <p:txBody>
          <a:bodyPr/>
          <a:lstStyle/>
          <a:p>
            <a:pPr/>
            <a:r>
              <a:t>vectors only have one 1D index</a:t>
            </a:r>
          </a:p>
          <a:p>
            <a:pPr/>
            <a:r>
              <a:t>turn 2D index into 1D one through strides</a:t>
            </a:r>
          </a:p>
          <a:p>
            <a:pPr lvl="1"/>
            <a:r>
              <a:t>pixel at x, y, stored at y*width+x</a:t>
            </a:r>
          </a:p>
          <a:p>
            <a:pPr lvl="1"/>
            <a:r>
              <a:t>width is called the “stride”</a:t>
            </a:r>
          </a:p>
          <a:p>
            <a:pPr lvl="1"/>
          </a:p>
          <a:p>
            <a:pPr lvl="1"/>
          </a:p>
          <a:p>
            <a:pPr lvl="1"/>
          </a:p>
          <a:p>
            <a:pPr lvl="1"/>
          </a:p>
          <a:p>
            <a:pPr lvl="1"/>
          </a:p>
          <a:p>
            <a:pPr lvl="1"/>
          </a:p>
          <a:p>
            <a:pPr/>
            <a:r>
              <a:t>3D index x, y, c where c is the color channel:</a:t>
            </a:r>
          </a:p>
          <a:p>
            <a:pPr lvl="1"/>
            <a:r>
              <a:t>c*width*height+y*width+x</a:t>
            </a:r>
          </a:p>
        </p:txBody>
      </p:sp>
      <p:sp>
        <p:nvSpPr>
          <p:cNvPr id="221" name="Square"/>
          <p:cNvSpPr/>
          <p:nvPr/>
        </p:nvSpPr>
        <p:spPr>
          <a:xfrm>
            <a:off x="1641060"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2" name="Square"/>
          <p:cNvSpPr/>
          <p:nvPr/>
        </p:nvSpPr>
        <p:spPr>
          <a:xfrm>
            <a:off x="2116523"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3" name="Square"/>
          <p:cNvSpPr/>
          <p:nvPr/>
        </p:nvSpPr>
        <p:spPr>
          <a:xfrm>
            <a:off x="2591986"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4" name="Square"/>
          <p:cNvSpPr/>
          <p:nvPr/>
        </p:nvSpPr>
        <p:spPr>
          <a:xfrm>
            <a:off x="3067449" y="4937385"/>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5" name="Square"/>
          <p:cNvSpPr/>
          <p:nvPr/>
        </p:nvSpPr>
        <p:spPr>
          <a:xfrm>
            <a:off x="1641060" y="541284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6" name="Square"/>
          <p:cNvSpPr/>
          <p:nvPr/>
        </p:nvSpPr>
        <p:spPr>
          <a:xfrm>
            <a:off x="2116523" y="541284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7" name="Square"/>
          <p:cNvSpPr/>
          <p:nvPr/>
        </p:nvSpPr>
        <p:spPr>
          <a:xfrm>
            <a:off x="2591986" y="5412848"/>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8" name="Square"/>
          <p:cNvSpPr/>
          <p:nvPr/>
        </p:nvSpPr>
        <p:spPr>
          <a:xfrm>
            <a:off x="3067449" y="5412848"/>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9" name="Square"/>
          <p:cNvSpPr/>
          <p:nvPr/>
        </p:nvSpPr>
        <p:spPr>
          <a:xfrm>
            <a:off x="1641060" y="5888311"/>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0" name="Square"/>
          <p:cNvSpPr/>
          <p:nvPr/>
        </p:nvSpPr>
        <p:spPr>
          <a:xfrm>
            <a:off x="2116523" y="5888311"/>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1" name="Square"/>
          <p:cNvSpPr/>
          <p:nvPr/>
        </p:nvSpPr>
        <p:spPr>
          <a:xfrm>
            <a:off x="2591986" y="5888311"/>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2" name="Square"/>
          <p:cNvSpPr/>
          <p:nvPr/>
        </p:nvSpPr>
        <p:spPr>
          <a:xfrm>
            <a:off x="3067449" y="5888311"/>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3" name="Square"/>
          <p:cNvSpPr/>
          <p:nvPr/>
        </p:nvSpPr>
        <p:spPr>
          <a:xfrm>
            <a:off x="1641060" y="6363774"/>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4" name="Square"/>
          <p:cNvSpPr/>
          <p:nvPr/>
        </p:nvSpPr>
        <p:spPr>
          <a:xfrm>
            <a:off x="2116523" y="6363774"/>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5" name="Square"/>
          <p:cNvSpPr/>
          <p:nvPr/>
        </p:nvSpPr>
        <p:spPr>
          <a:xfrm>
            <a:off x="2591986" y="6363774"/>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6" name="Square"/>
          <p:cNvSpPr/>
          <p:nvPr/>
        </p:nvSpPr>
        <p:spPr>
          <a:xfrm>
            <a:off x="3067449" y="6363774"/>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7" name="0"/>
          <p:cNvSpPr txBox="1"/>
          <p:nvPr/>
        </p:nvSpPr>
        <p:spPr>
          <a:xfrm>
            <a:off x="1759141"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0</a:t>
            </a:r>
          </a:p>
        </p:txBody>
      </p:sp>
      <p:sp>
        <p:nvSpPr>
          <p:cNvPr id="238" name="1"/>
          <p:cNvSpPr txBox="1"/>
          <p:nvPr/>
        </p:nvSpPr>
        <p:spPr>
          <a:xfrm>
            <a:off x="2216927"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a:t>
            </a:r>
          </a:p>
        </p:txBody>
      </p:sp>
      <p:sp>
        <p:nvSpPr>
          <p:cNvPr id="239" name="2"/>
          <p:cNvSpPr txBox="1"/>
          <p:nvPr/>
        </p:nvSpPr>
        <p:spPr>
          <a:xfrm>
            <a:off x="2692391"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2</a:t>
            </a:r>
          </a:p>
        </p:txBody>
      </p:sp>
      <p:sp>
        <p:nvSpPr>
          <p:cNvPr id="240" name="3"/>
          <p:cNvSpPr txBox="1"/>
          <p:nvPr/>
        </p:nvSpPr>
        <p:spPr>
          <a:xfrm>
            <a:off x="3167854"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3</a:t>
            </a:r>
          </a:p>
        </p:txBody>
      </p:sp>
      <p:sp>
        <p:nvSpPr>
          <p:cNvPr id="241" name="4"/>
          <p:cNvSpPr txBox="1"/>
          <p:nvPr/>
        </p:nvSpPr>
        <p:spPr>
          <a:xfrm>
            <a:off x="1759141" y="5423029"/>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4</a:t>
            </a:r>
          </a:p>
        </p:txBody>
      </p:sp>
      <p:sp>
        <p:nvSpPr>
          <p:cNvPr id="242" name="5"/>
          <p:cNvSpPr txBox="1"/>
          <p:nvPr/>
        </p:nvSpPr>
        <p:spPr>
          <a:xfrm>
            <a:off x="2216927" y="5423029"/>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5</a:t>
            </a:r>
          </a:p>
        </p:txBody>
      </p:sp>
      <p:sp>
        <p:nvSpPr>
          <p:cNvPr id="243" name="6"/>
          <p:cNvSpPr txBox="1"/>
          <p:nvPr/>
        </p:nvSpPr>
        <p:spPr>
          <a:xfrm>
            <a:off x="2692391" y="5423029"/>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6</a:t>
            </a:r>
          </a:p>
        </p:txBody>
      </p:sp>
      <p:sp>
        <p:nvSpPr>
          <p:cNvPr id="244" name="7"/>
          <p:cNvSpPr txBox="1"/>
          <p:nvPr/>
        </p:nvSpPr>
        <p:spPr>
          <a:xfrm>
            <a:off x="3167854" y="5423029"/>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7</a:t>
            </a:r>
          </a:p>
        </p:txBody>
      </p:sp>
      <p:sp>
        <p:nvSpPr>
          <p:cNvPr id="245" name="8"/>
          <p:cNvSpPr txBox="1"/>
          <p:nvPr/>
        </p:nvSpPr>
        <p:spPr>
          <a:xfrm>
            <a:off x="1754067" y="5898491"/>
            <a:ext cx="276754"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8</a:t>
            </a:r>
          </a:p>
        </p:txBody>
      </p:sp>
      <p:sp>
        <p:nvSpPr>
          <p:cNvPr id="246" name="9"/>
          <p:cNvSpPr txBox="1"/>
          <p:nvPr/>
        </p:nvSpPr>
        <p:spPr>
          <a:xfrm>
            <a:off x="2211854" y="5898491"/>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9</a:t>
            </a:r>
          </a:p>
        </p:txBody>
      </p:sp>
      <p:sp>
        <p:nvSpPr>
          <p:cNvPr id="247" name="10"/>
          <p:cNvSpPr txBox="1"/>
          <p:nvPr/>
        </p:nvSpPr>
        <p:spPr>
          <a:xfrm>
            <a:off x="2611165" y="5898491"/>
            <a:ext cx="439205"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10</a:t>
            </a:r>
          </a:p>
        </p:txBody>
      </p:sp>
      <p:sp>
        <p:nvSpPr>
          <p:cNvPr id="248" name="11"/>
          <p:cNvSpPr txBox="1"/>
          <p:nvPr/>
        </p:nvSpPr>
        <p:spPr>
          <a:xfrm>
            <a:off x="3122796" y="5898491"/>
            <a:ext cx="417669"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11</a:t>
            </a:r>
          </a:p>
        </p:txBody>
      </p:sp>
      <p:sp>
        <p:nvSpPr>
          <p:cNvPr id="249" name="12"/>
          <p:cNvSpPr txBox="1"/>
          <p:nvPr/>
        </p:nvSpPr>
        <p:spPr>
          <a:xfrm>
            <a:off x="1690567" y="6351074"/>
            <a:ext cx="439206"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12</a:t>
            </a:r>
          </a:p>
        </p:txBody>
      </p:sp>
      <p:sp>
        <p:nvSpPr>
          <p:cNvPr id="250" name="13"/>
          <p:cNvSpPr txBox="1"/>
          <p:nvPr/>
        </p:nvSpPr>
        <p:spPr>
          <a:xfrm>
            <a:off x="2148354" y="6351074"/>
            <a:ext cx="439205"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13</a:t>
            </a:r>
          </a:p>
        </p:txBody>
      </p:sp>
      <p:sp>
        <p:nvSpPr>
          <p:cNvPr id="251" name="14"/>
          <p:cNvSpPr txBox="1"/>
          <p:nvPr/>
        </p:nvSpPr>
        <p:spPr>
          <a:xfrm>
            <a:off x="2611165" y="6351074"/>
            <a:ext cx="439205"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14</a:t>
            </a:r>
          </a:p>
        </p:txBody>
      </p:sp>
      <p:sp>
        <p:nvSpPr>
          <p:cNvPr id="252" name="15"/>
          <p:cNvSpPr txBox="1"/>
          <p:nvPr/>
        </p:nvSpPr>
        <p:spPr>
          <a:xfrm>
            <a:off x="3122796" y="6351074"/>
            <a:ext cx="439205"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15</a:t>
            </a:r>
          </a:p>
        </p:txBody>
      </p:sp>
      <p:sp>
        <p:nvSpPr>
          <p:cNvPr id="253" name="Square"/>
          <p:cNvSpPr/>
          <p:nvPr/>
        </p:nvSpPr>
        <p:spPr>
          <a:xfrm>
            <a:off x="4916473"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54" name="Square"/>
          <p:cNvSpPr/>
          <p:nvPr/>
        </p:nvSpPr>
        <p:spPr>
          <a:xfrm>
            <a:off x="5391936" y="4937385"/>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55" name="Square"/>
          <p:cNvSpPr/>
          <p:nvPr/>
        </p:nvSpPr>
        <p:spPr>
          <a:xfrm>
            <a:off x="5867400"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56" name="Square"/>
          <p:cNvSpPr/>
          <p:nvPr/>
        </p:nvSpPr>
        <p:spPr>
          <a:xfrm>
            <a:off x="6342863"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57" name="0"/>
          <p:cNvSpPr txBox="1"/>
          <p:nvPr/>
        </p:nvSpPr>
        <p:spPr>
          <a:xfrm>
            <a:off x="5034554"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0</a:t>
            </a:r>
          </a:p>
        </p:txBody>
      </p:sp>
      <p:sp>
        <p:nvSpPr>
          <p:cNvPr id="258" name="1"/>
          <p:cNvSpPr txBox="1"/>
          <p:nvPr/>
        </p:nvSpPr>
        <p:spPr>
          <a:xfrm>
            <a:off x="5492341"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a:t>
            </a:r>
          </a:p>
        </p:txBody>
      </p:sp>
      <p:sp>
        <p:nvSpPr>
          <p:cNvPr id="259" name="2"/>
          <p:cNvSpPr txBox="1"/>
          <p:nvPr/>
        </p:nvSpPr>
        <p:spPr>
          <a:xfrm>
            <a:off x="5967804"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2</a:t>
            </a:r>
          </a:p>
        </p:txBody>
      </p:sp>
      <p:sp>
        <p:nvSpPr>
          <p:cNvPr id="260" name="3"/>
          <p:cNvSpPr txBox="1"/>
          <p:nvPr/>
        </p:nvSpPr>
        <p:spPr>
          <a:xfrm>
            <a:off x="6443267"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3</a:t>
            </a:r>
          </a:p>
        </p:txBody>
      </p:sp>
      <p:sp>
        <p:nvSpPr>
          <p:cNvPr id="261" name="Square"/>
          <p:cNvSpPr/>
          <p:nvPr/>
        </p:nvSpPr>
        <p:spPr>
          <a:xfrm>
            <a:off x="6818326"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62" name="Square"/>
          <p:cNvSpPr/>
          <p:nvPr/>
        </p:nvSpPr>
        <p:spPr>
          <a:xfrm>
            <a:off x="7293789"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63" name="Square"/>
          <p:cNvSpPr/>
          <p:nvPr/>
        </p:nvSpPr>
        <p:spPr>
          <a:xfrm>
            <a:off x="7769252" y="4937385"/>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64" name="Square"/>
          <p:cNvSpPr/>
          <p:nvPr/>
        </p:nvSpPr>
        <p:spPr>
          <a:xfrm>
            <a:off x="8244716"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65" name="4"/>
          <p:cNvSpPr txBox="1"/>
          <p:nvPr/>
        </p:nvSpPr>
        <p:spPr>
          <a:xfrm>
            <a:off x="6936407"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4</a:t>
            </a:r>
          </a:p>
        </p:txBody>
      </p:sp>
      <p:sp>
        <p:nvSpPr>
          <p:cNvPr id="266" name="5"/>
          <p:cNvSpPr txBox="1"/>
          <p:nvPr/>
        </p:nvSpPr>
        <p:spPr>
          <a:xfrm>
            <a:off x="7394194"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5</a:t>
            </a:r>
          </a:p>
        </p:txBody>
      </p:sp>
      <p:sp>
        <p:nvSpPr>
          <p:cNvPr id="267" name="6"/>
          <p:cNvSpPr txBox="1"/>
          <p:nvPr/>
        </p:nvSpPr>
        <p:spPr>
          <a:xfrm>
            <a:off x="7869657"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6</a:t>
            </a:r>
          </a:p>
        </p:txBody>
      </p:sp>
      <p:sp>
        <p:nvSpPr>
          <p:cNvPr id="268" name="7"/>
          <p:cNvSpPr txBox="1"/>
          <p:nvPr/>
        </p:nvSpPr>
        <p:spPr>
          <a:xfrm>
            <a:off x="8345120"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7</a:t>
            </a:r>
          </a:p>
        </p:txBody>
      </p:sp>
      <p:sp>
        <p:nvSpPr>
          <p:cNvPr id="269" name="Square"/>
          <p:cNvSpPr/>
          <p:nvPr/>
        </p:nvSpPr>
        <p:spPr>
          <a:xfrm>
            <a:off x="8720179"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70" name="Square"/>
          <p:cNvSpPr/>
          <p:nvPr/>
        </p:nvSpPr>
        <p:spPr>
          <a:xfrm>
            <a:off x="9195642"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71" name="Square"/>
          <p:cNvSpPr/>
          <p:nvPr/>
        </p:nvSpPr>
        <p:spPr>
          <a:xfrm>
            <a:off x="9671105" y="4937385"/>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72" name="Square"/>
          <p:cNvSpPr/>
          <p:nvPr/>
        </p:nvSpPr>
        <p:spPr>
          <a:xfrm>
            <a:off x="10146569"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73" name="8"/>
          <p:cNvSpPr txBox="1"/>
          <p:nvPr/>
        </p:nvSpPr>
        <p:spPr>
          <a:xfrm>
            <a:off x="8833187" y="4947565"/>
            <a:ext cx="27675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8</a:t>
            </a:r>
          </a:p>
        </p:txBody>
      </p:sp>
      <p:sp>
        <p:nvSpPr>
          <p:cNvPr id="274" name="9"/>
          <p:cNvSpPr txBox="1"/>
          <p:nvPr/>
        </p:nvSpPr>
        <p:spPr>
          <a:xfrm>
            <a:off x="9290973" y="4947565"/>
            <a:ext cx="276754"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9</a:t>
            </a:r>
          </a:p>
        </p:txBody>
      </p:sp>
      <p:sp>
        <p:nvSpPr>
          <p:cNvPr id="275" name="10"/>
          <p:cNvSpPr txBox="1"/>
          <p:nvPr/>
        </p:nvSpPr>
        <p:spPr>
          <a:xfrm>
            <a:off x="9690284" y="4947565"/>
            <a:ext cx="439205"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10</a:t>
            </a:r>
          </a:p>
        </p:txBody>
      </p:sp>
      <p:sp>
        <p:nvSpPr>
          <p:cNvPr id="276" name="11"/>
          <p:cNvSpPr txBox="1"/>
          <p:nvPr/>
        </p:nvSpPr>
        <p:spPr>
          <a:xfrm>
            <a:off x="10201916" y="4947565"/>
            <a:ext cx="417668"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11</a:t>
            </a:r>
          </a:p>
        </p:txBody>
      </p:sp>
      <p:sp>
        <p:nvSpPr>
          <p:cNvPr id="277" name="Square"/>
          <p:cNvSpPr/>
          <p:nvPr/>
        </p:nvSpPr>
        <p:spPr>
          <a:xfrm>
            <a:off x="10622032"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78" name="Square"/>
          <p:cNvSpPr/>
          <p:nvPr/>
        </p:nvSpPr>
        <p:spPr>
          <a:xfrm>
            <a:off x="11097495"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79" name="Square"/>
          <p:cNvSpPr/>
          <p:nvPr/>
        </p:nvSpPr>
        <p:spPr>
          <a:xfrm>
            <a:off x="11572958" y="4937385"/>
            <a:ext cx="477562"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80" name="Square"/>
          <p:cNvSpPr/>
          <p:nvPr/>
        </p:nvSpPr>
        <p:spPr>
          <a:xfrm>
            <a:off x="12048421" y="4937385"/>
            <a:ext cx="477563" cy="477562"/>
          </a:xfrm>
          <a:prstGeom prst="rect">
            <a:avLst/>
          </a:prstGeom>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81" name="12"/>
          <p:cNvSpPr txBox="1"/>
          <p:nvPr/>
        </p:nvSpPr>
        <p:spPr>
          <a:xfrm>
            <a:off x="10671540" y="4924685"/>
            <a:ext cx="439205"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12</a:t>
            </a:r>
          </a:p>
        </p:txBody>
      </p:sp>
      <p:sp>
        <p:nvSpPr>
          <p:cNvPr id="282" name="13"/>
          <p:cNvSpPr txBox="1"/>
          <p:nvPr/>
        </p:nvSpPr>
        <p:spPr>
          <a:xfrm>
            <a:off x="11129326" y="4924685"/>
            <a:ext cx="439206"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13</a:t>
            </a:r>
          </a:p>
        </p:txBody>
      </p:sp>
      <p:sp>
        <p:nvSpPr>
          <p:cNvPr id="283" name="14"/>
          <p:cNvSpPr txBox="1"/>
          <p:nvPr/>
        </p:nvSpPr>
        <p:spPr>
          <a:xfrm>
            <a:off x="11592137" y="4924685"/>
            <a:ext cx="439205"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14</a:t>
            </a:r>
          </a:p>
        </p:txBody>
      </p:sp>
      <p:sp>
        <p:nvSpPr>
          <p:cNvPr id="284" name="15"/>
          <p:cNvSpPr txBox="1"/>
          <p:nvPr/>
        </p:nvSpPr>
        <p:spPr>
          <a:xfrm>
            <a:off x="12103768" y="4924685"/>
            <a:ext cx="439206"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15</a:t>
            </a:r>
          </a:p>
        </p:txBody>
      </p:sp>
      <p:sp>
        <p:nvSpPr>
          <p:cNvPr id="285" name="2D array"/>
          <p:cNvSpPr txBox="1"/>
          <p:nvPr/>
        </p:nvSpPr>
        <p:spPr>
          <a:xfrm>
            <a:off x="2188531" y="6932196"/>
            <a:ext cx="1234350"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2D array</a:t>
            </a:r>
          </a:p>
        </p:txBody>
      </p:sp>
      <p:sp>
        <p:nvSpPr>
          <p:cNvPr id="286" name="1D vector encoding"/>
          <p:cNvSpPr txBox="1"/>
          <p:nvPr/>
        </p:nvSpPr>
        <p:spPr>
          <a:xfrm>
            <a:off x="7656015" y="5585050"/>
            <a:ext cx="2631096"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1D vector encoding</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Our Image class"/>
          <p:cNvSpPr txBox="1"/>
          <p:nvPr>
            <p:ph type="title"/>
          </p:nvPr>
        </p:nvSpPr>
        <p:spPr>
          <a:prstGeom prst="rect">
            <a:avLst/>
          </a:prstGeom>
        </p:spPr>
        <p:txBody>
          <a:bodyPr/>
          <a:lstStyle/>
          <a:p>
            <a:pPr/>
            <a:r>
              <a:t>Our Image class</a:t>
            </a:r>
          </a:p>
        </p:txBody>
      </p:sp>
      <p:sp>
        <p:nvSpPr>
          <p:cNvPr id="289" name="Stores in planes of color channels…"/>
          <p:cNvSpPr txBox="1"/>
          <p:nvPr>
            <p:ph type="body" idx="1"/>
          </p:nvPr>
        </p:nvSpPr>
        <p:spPr>
          <a:prstGeom prst="rect">
            <a:avLst/>
          </a:prstGeom>
        </p:spPr>
        <p:txBody>
          <a:bodyPr/>
          <a:lstStyle/>
          <a:p>
            <a:pPr/>
            <a:r>
              <a:t>Stores in planes of color channels</a:t>
            </a:r>
          </a:p>
          <a:p>
            <a:pPr lvl="1"/>
            <a:r>
              <a:t>size width*height*channels</a:t>
            </a:r>
          </a:p>
          <a:p>
            <a:pPr lvl="1"/>
            <a:r>
              <a:t>float</a:t>
            </a:r>
          </a:p>
          <a:p>
            <a:pPr/>
            <a:r>
              <a:t>number of dimensions </a:t>
            </a:r>
          </a:p>
          <a:p>
            <a:pPr lvl="1"/>
            <a:r>
              <a:t>could be used to represent 2D images with a single channel, or even 1D arrays</a:t>
            </a:r>
          </a:p>
          <a:p>
            <a:pPr/>
            <a:r>
              <a:t>size of various dimensions</a:t>
            </a:r>
          </a:p>
          <a:p>
            <a:pPr/>
            <a:r>
              <a:t>name string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9"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Our Image class"/>
          <p:cNvSpPr txBox="1"/>
          <p:nvPr>
            <p:ph type="title"/>
          </p:nvPr>
        </p:nvSpPr>
        <p:spPr>
          <a:prstGeom prst="rect">
            <a:avLst/>
          </a:prstGeom>
        </p:spPr>
        <p:txBody>
          <a:bodyPr/>
          <a:lstStyle/>
          <a:p>
            <a:pPr/>
            <a:r>
              <a:t>Our Image class</a:t>
            </a:r>
          </a:p>
        </p:txBody>
      </p:sp>
      <p:sp>
        <p:nvSpPr>
          <p:cNvPr id="292" name="Access data using im(x, y, c)…"/>
          <p:cNvSpPr txBox="1"/>
          <p:nvPr>
            <p:ph type="body" idx="1"/>
          </p:nvPr>
        </p:nvSpPr>
        <p:spPr>
          <a:prstGeom prst="rect">
            <a:avLst/>
          </a:prstGeom>
        </p:spPr>
        <p:txBody>
          <a:bodyPr/>
          <a:lstStyle/>
          <a:p>
            <a:pPr/>
            <a:r>
              <a:t>Access data using im(x, y, c)</a:t>
            </a:r>
          </a:p>
          <a:p>
            <a:pPr lvl="1"/>
            <a:r>
              <a:t>weird for C++, but more coherent with Halide</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File formats"/>
          <p:cNvSpPr txBox="1"/>
          <p:nvPr>
            <p:ph type="title"/>
          </p:nvPr>
        </p:nvSpPr>
        <p:spPr>
          <a:prstGeom prst="rect">
            <a:avLst/>
          </a:prstGeom>
        </p:spPr>
        <p:txBody>
          <a:bodyPr/>
          <a:lstStyle/>
          <a:p>
            <a:pPr/>
            <a:r>
              <a:t>File formats</a:t>
            </a:r>
          </a:p>
        </p:txBody>
      </p:sp>
      <p:sp>
        <p:nvSpPr>
          <p:cNvPr id="295" name="We’ll use PNG…"/>
          <p:cNvSpPr txBox="1"/>
          <p:nvPr>
            <p:ph type="body" idx="1"/>
          </p:nvPr>
        </p:nvSpPr>
        <p:spPr>
          <a:prstGeom prst="rect">
            <a:avLst/>
          </a:prstGeom>
        </p:spPr>
        <p:txBody>
          <a:bodyPr/>
          <a:lstStyle/>
          <a:p>
            <a:pPr/>
            <a:r>
              <a:t>We’ll use PNG</a:t>
            </a:r>
          </a:p>
          <a:p>
            <a:pPr lvl="1"/>
            <a:r>
              <a:t>simpler to read (no need for libjpeg)</a:t>
            </a:r>
          </a:p>
          <a:p>
            <a:pPr lvl="1"/>
            <a:r>
              <a:t>can be converted to and from with online tools</a:t>
            </a:r>
          </a:p>
          <a:p>
            <a:pPr lvl="1"/>
            <a:r>
              <a:t>unfortunately a little slow to read</a:t>
            </a:r>
          </a:p>
          <a:p>
            <a:pPr lvl="1"/>
            <a:r>
              <a:t>unfortunately a little big</a:t>
            </a:r>
          </a:p>
          <a:p>
            <a:pPr/>
            <a:r>
              <a:t>We’ll talk about how JPEG works later</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Light &amp; perception"/>
          <p:cNvSpPr txBox="1"/>
          <p:nvPr>
            <p:ph type="title"/>
          </p:nvPr>
        </p:nvSpPr>
        <p:spPr>
          <a:prstGeom prst="rect">
            <a:avLst/>
          </a:prstGeom>
        </p:spPr>
        <p:txBody>
          <a:bodyPr/>
          <a:lstStyle/>
          <a:p>
            <a:pPr/>
            <a:r>
              <a:t>Light &amp; perception</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Light matter, eyes"/>
          <p:cNvSpPr txBox="1"/>
          <p:nvPr>
            <p:ph type="title"/>
          </p:nvPr>
        </p:nvSpPr>
        <p:spPr>
          <a:prstGeom prst="rect">
            <a:avLst/>
          </a:prstGeom>
        </p:spPr>
        <p:txBody>
          <a:bodyPr/>
          <a:lstStyle/>
          <a:p>
            <a:pPr/>
            <a:r>
              <a:t>Light matter, eyes</a:t>
            </a:r>
          </a:p>
        </p:txBody>
      </p:sp>
      <p:sp>
        <p:nvSpPr>
          <p:cNvPr id="300" name="Light from sources is reflected by objects and reaches the eye.…"/>
          <p:cNvSpPr txBox="1"/>
          <p:nvPr>
            <p:ph type="body" idx="1"/>
          </p:nvPr>
        </p:nvSpPr>
        <p:spPr>
          <a:prstGeom prst="rect">
            <a:avLst/>
          </a:prstGeom>
        </p:spPr>
        <p:txBody>
          <a:bodyPr/>
          <a:lstStyle/>
          <a:p>
            <a:pPr/>
            <a:r>
              <a:t>Light from sources is reflected by objects and reaches the eye. </a:t>
            </a:r>
          </a:p>
          <a:p>
            <a:pPr/>
            <a:r>
              <a:t>The amount of light from the source gets multiplied by the object reflectance </a:t>
            </a:r>
          </a:p>
          <a:p>
            <a:pPr lvl="1"/>
            <a:r>
              <a:t>on a per-wavelength basis</a:t>
            </a:r>
          </a:p>
        </p:txBody>
      </p:sp>
      <p:pic>
        <p:nvPicPr>
          <p:cNvPr id="301" name="droppedImage.pdf" descr="droppedImage.pdf"/>
          <p:cNvPicPr>
            <a:picLocks noChangeAspect="1"/>
          </p:cNvPicPr>
          <p:nvPr/>
        </p:nvPicPr>
        <p:blipFill>
          <a:blip r:embed="rId2">
            <a:extLst/>
          </a:blip>
          <a:stretch>
            <a:fillRect/>
          </a:stretch>
        </p:blipFill>
        <p:spPr>
          <a:xfrm>
            <a:off x="3422476" y="5239632"/>
            <a:ext cx="6235701" cy="4501268"/>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Human perception"/>
          <p:cNvSpPr txBox="1"/>
          <p:nvPr>
            <p:ph type="title"/>
          </p:nvPr>
        </p:nvSpPr>
        <p:spPr>
          <a:prstGeom prst="rect">
            <a:avLst/>
          </a:prstGeom>
        </p:spPr>
        <p:txBody>
          <a:bodyPr/>
          <a:lstStyle/>
          <a:p>
            <a:pPr/>
            <a:r>
              <a:t>Human perception </a:t>
            </a:r>
          </a:p>
        </p:txBody>
      </p:sp>
      <p:sp>
        <p:nvSpPr>
          <p:cNvPr id="304" name="Our eyes have an uncanny ability to discount the illumination…"/>
          <p:cNvSpPr txBox="1"/>
          <p:nvPr>
            <p:ph type="body" idx="1"/>
          </p:nvPr>
        </p:nvSpPr>
        <p:spPr>
          <a:prstGeom prst="rect">
            <a:avLst/>
          </a:prstGeom>
        </p:spPr>
        <p:txBody>
          <a:bodyPr/>
          <a:lstStyle/>
          <a:p>
            <a:pPr/>
            <a:r>
              <a:t>Our eyes have an uncanny ability to discount the illumination</a:t>
            </a:r>
          </a:p>
          <a:p>
            <a:pPr lvl="1"/>
            <a:r>
              <a:t>Only objects really matter for survival</a:t>
            </a:r>
          </a:p>
          <a:p>
            <a:pPr lvl="1"/>
            <a:r>
              <a:t>Light is only useful to understand if you’re a photographer or to choose your sun lotion</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Illusion by Adelson"/>
          <p:cNvSpPr txBox="1"/>
          <p:nvPr>
            <p:ph type="title"/>
          </p:nvPr>
        </p:nvSpPr>
        <p:spPr>
          <a:prstGeom prst="rect">
            <a:avLst/>
          </a:prstGeom>
        </p:spPr>
        <p:txBody>
          <a:bodyPr/>
          <a:lstStyle/>
          <a:p>
            <a:pPr/>
            <a:r>
              <a:t>Illusion by Adelson</a:t>
            </a:r>
          </a:p>
        </p:txBody>
      </p:sp>
      <p:sp>
        <p:nvSpPr>
          <p:cNvPr id="307" name="A &amp; B have exactly the same tone"/>
          <p:cNvSpPr txBox="1"/>
          <p:nvPr>
            <p:ph type="body" idx="1"/>
          </p:nvPr>
        </p:nvSpPr>
        <p:spPr>
          <a:prstGeom prst="rect">
            <a:avLst/>
          </a:prstGeom>
        </p:spPr>
        <p:txBody>
          <a:bodyPr/>
          <a:lstStyle/>
          <a:p>
            <a:pPr/>
            <a:r>
              <a:t>A &amp; B have exactly the same tone</a:t>
            </a:r>
          </a:p>
        </p:txBody>
      </p:sp>
      <p:pic>
        <p:nvPicPr>
          <p:cNvPr id="308" name="droppedImage.tiff" descr="droppedImage.tiff"/>
          <p:cNvPicPr>
            <a:picLocks noChangeAspect="1"/>
          </p:cNvPicPr>
          <p:nvPr/>
        </p:nvPicPr>
        <p:blipFill>
          <a:blip r:embed="rId2">
            <a:extLst/>
          </a:blip>
          <a:stretch>
            <a:fillRect/>
          </a:stretch>
        </p:blipFill>
        <p:spPr>
          <a:xfrm>
            <a:off x="1981200" y="2298700"/>
            <a:ext cx="9144000" cy="7112000"/>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Illusion by Adelson"/>
          <p:cNvSpPr txBox="1"/>
          <p:nvPr>
            <p:ph type="title"/>
          </p:nvPr>
        </p:nvSpPr>
        <p:spPr>
          <a:prstGeom prst="rect">
            <a:avLst/>
          </a:prstGeom>
        </p:spPr>
        <p:txBody>
          <a:bodyPr/>
          <a:lstStyle/>
          <a:p>
            <a:pPr/>
            <a:r>
              <a:t>Illusion by Adelson</a:t>
            </a:r>
          </a:p>
        </p:txBody>
      </p:sp>
      <p:sp>
        <p:nvSpPr>
          <p:cNvPr id="311" name="A &amp; B have exactly the same tone"/>
          <p:cNvSpPr txBox="1"/>
          <p:nvPr>
            <p:ph type="body" idx="1"/>
          </p:nvPr>
        </p:nvSpPr>
        <p:spPr>
          <a:prstGeom prst="rect">
            <a:avLst/>
          </a:prstGeom>
        </p:spPr>
        <p:txBody>
          <a:bodyPr/>
          <a:lstStyle/>
          <a:p>
            <a:pPr/>
            <a:r>
              <a:t>A &amp; B have exactly the same tone</a:t>
            </a:r>
          </a:p>
        </p:txBody>
      </p:sp>
      <p:pic>
        <p:nvPicPr>
          <p:cNvPr id="312" name="droppedImage.tiff" descr="droppedImage.tiff"/>
          <p:cNvPicPr>
            <a:picLocks noChangeAspect="1"/>
          </p:cNvPicPr>
          <p:nvPr/>
        </p:nvPicPr>
        <p:blipFill>
          <a:blip r:embed="rId2">
            <a:extLst/>
          </a:blip>
          <a:stretch>
            <a:fillRect/>
          </a:stretch>
        </p:blipFill>
        <p:spPr>
          <a:xfrm>
            <a:off x="1981200" y="2298700"/>
            <a:ext cx="9144000" cy="7112000"/>
          </a:xfrm>
          <a:prstGeom prst="rect">
            <a:avLst/>
          </a:prstGeom>
          <a:ln w="12700">
            <a:miter lim="400000"/>
          </a:ln>
        </p:spPr>
      </p:pic>
      <p:sp>
        <p:nvSpPr>
          <p:cNvPr id="313" name="Rectangle"/>
          <p:cNvSpPr/>
          <p:nvPr/>
        </p:nvSpPr>
        <p:spPr>
          <a:xfrm>
            <a:off x="4445000" y="2413000"/>
            <a:ext cx="1993900" cy="6883400"/>
          </a:xfrm>
          <a:prstGeom prst="rect">
            <a:avLst/>
          </a:prstGeom>
          <a:solidFill>
            <a:srgbClr val="7A7A7A"/>
          </a:solidFill>
          <a:ln w="25400">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4" name="Rectangle"/>
          <p:cNvSpPr/>
          <p:nvPr/>
        </p:nvSpPr>
        <p:spPr>
          <a:xfrm>
            <a:off x="6946900" y="2413000"/>
            <a:ext cx="1993900" cy="6883400"/>
          </a:xfrm>
          <a:prstGeom prst="rect">
            <a:avLst/>
          </a:prstGeom>
          <a:solidFill>
            <a:srgbClr val="7A7A7A"/>
          </a:solidFill>
          <a:ln w="25400">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4" presetID="2" grpId="1" fill="hold">
                                  <p:stCondLst>
                                    <p:cond delay="0"/>
                                  </p:stCondLst>
                                  <p:iterate type="lt" backwards="0">
                                    <p:tmAbs val="0"/>
                                  </p:iterate>
                                  <p:childTnLst>
                                    <p:set>
                                      <p:cBhvr>
                                        <p:cTn id="6" fill="hold"/>
                                        <p:tgtEl>
                                          <p:spTgt spid="313"/>
                                        </p:tgtEl>
                                        <p:attrNameLst>
                                          <p:attrName>style.visibility</p:attrName>
                                        </p:attrNameLst>
                                      </p:cBhvr>
                                      <p:to>
                                        <p:strVal val="visible"/>
                                      </p:to>
                                    </p:set>
                                    <p:anim calcmode="lin" valueType="num">
                                      <p:cBhvr>
                                        <p:cTn id="7" dur="1000" fill="hold"/>
                                        <p:tgtEl>
                                          <p:spTgt spid="313"/>
                                        </p:tgtEl>
                                        <p:attrNameLst>
                                          <p:attrName>ppt_x</p:attrName>
                                        </p:attrNameLst>
                                      </p:cBhvr>
                                      <p:tavLst>
                                        <p:tav tm="0">
                                          <p:val>
                                            <p:strVal val="#ppt_x"/>
                                          </p:val>
                                        </p:tav>
                                        <p:tav tm="100000">
                                          <p:val>
                                            <p:strVal val="#ppt_x"/>
                                          </p:val>
                                        </p:tav>
                                      </p:tavLst>
                                    </p:anim>
                                    <p:anim calcmode="lin" valueType="num">
                                      <p:cBhvr>
                                        <p:cTn id="8" dur="1000" fill="hold"/>
                                        <p:tgtEl>
                                          <p:spTgt spid="3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4" presetID="2" grpId="2" fill="hold">
                                  <p:stCondLst>
                                    <p:cond delay="0"/>
                                  </p:stCondLst>
                                  <p:iterate type="lt" backwards="0">
                                    <p:tmAbs val="0"/>
                                  </p:iterate>
                                  <p:childTnLst>
                                    <p:set>
                                      <p:cBhvr>
                                        <p:cTn id="12" fill="hold"/>
                                        <p:tgtEl>
                                          <p:spTgt spid="314"/>
                                        </p:tgtEl>
                                        <p:attrNameLst>
                                          <p:attrName>style.visibility</p:attrName>
                                        </p:attrNameLst>
                                      </p:cBhvr>
                                      <p:to>
                                        <p:strVal val="visible"/>
                                      </p:to>
                                    </p:set>
                                    <p:anim calcmode="lin" valueType="num">
                                      <p:cBhvr>
                                        <p:cTn id="13" dur="1000" fill="hold"/>
                                        <p:tgtEl>
                                          <p:spTgt spid="314"/>
                                        </p:tgtEl>
                                        <p:attrNameLst>
                                          <p:attrName>ppt_x</p:attrName>
                                        </p:attrNameLst>
                                      </p:cBhvr>
                                      <p:tavLst>
                                        <p:tav tm="0">
                                          <p:val>
                                            <p:strVal val="#ppt_x"/>
                                          </p:val>
                                        </p:tav>
                                        <p:tav tm="100000">
                                          <p:val>
                                            <p:strVal val="#ppt_x"/>
                                          </p:val>
                                        </p:tav>
                                      </p:tavLst>
                                    </p:anim>
                                    <p:anim calcmode="lin" valueType="num">
                                      <p:cBhvr>
                                        <p:cTn id="14" dur="1000" fill="hold"/>
                                        <p:tgtEl>
                                          <p:spTgt spid="3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4" grpId="2"/>
      <p:bldP build="whole" bldLvl="1" animBg="1" rev="0" advAuto="0" spid="313" grpId="1"/>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Mechanism to discount light"/>
          <p:cNvSpPr txBox="1"/>
          <p:nvPr>
            <p:ph type="title"/>
          </p:nvPr>
        </p:nvSpPr>
        <p:spPr>
          <a:prstGeom prst="rect">
            <a:avLst/>
          </a:prstGeom>
        </p:spPr>
        <p:txBody>
          <a:bodyPr/>
          <a:lstStyle/>
          <a:p>
            <a:pPr/>
            <a:r>
              <a:t>Mechanism to discount light</a:t>
            </a:r>
          </a:p>
        </p:txBody>
      </p:sp>
      <p:sp>
        <p:nvSpPr>
          <p:cNvPr id="317" name="Light adaptation…"/>
          <p:cNvSpPr txBox="1"/>
          <p:nvPr>
            <p:ph type="body" idx="1"/>
          </p:nvPr>
        </p:nvSpPr>
        <p:spPr>
          <a:prstGeom prst="rect">
            <a:avLst/>
          </a:prstGeom>
        </p:spPr>
        <p:txBody>
          <a:bodyPr/>
          <a:lstStyle/>
          <a:p>
            <a:pPr/>
            <a:r>
              <a:t>Light adaptation</a:t>
            </a:r>
          </a:p>
          <a:p>
            <a:pPr lvl="1"/>
            <a:r>
              <a:t>We recenter our neural response around the current average brightness</a:t>
            </a:r>
          </a:p>
          <a:p>
            <a:pPr lvl="1"/>
            <a:r>
              <a:t>neural + chemical + pupil</a:t>
            </a:r>
          </a:p>
          <a:p>
            <a:pPr/>
            <a:r>
              <a:t>Chromatic adaptation</a:t>
            </a:r>
          </a:p>
          <a:p>
            <a:pPr lvl="1"/>
            <a:r>
              <a:t>eliminate color cast due to light sources</a:t>
            </a:r>
          </a:p>
          <a:p>
            <a:pPr lvl="2"/>
            <a:r>
              <a:t>e.g. Daylight is white but tungsten is yellowish</a:t>
            </a:r>
          </a:p>
          <a:p>
            <a:pPr lvl="1"/>
            <a:r>
              <a:t>Related to white balance - more soon</a:t>
            </a:r>
          </a:p>
          <a:p>
            <a:pPr lvl="1"/>
            <a:r>
              <a:t>and Spanish Castle illusion</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Contrast is about ratios"/>
          <p:cNvSpPr txBox="1"/>
          <p:nvPr>
            <p:ph type="title"/>
          </p:nvPr>
        </p:nvSpPr>
        <p:spPr>
          <a:prstGeom prst="rect">
            <a:avLst/>
          </a:prstGeom>
        </p:spPr>
        <p:txBody>
          <a:bodyPr/>
          <a:lstStyle/>
          <a:p>
            <a:pPr/>
            <a:r>
              <a:t>Contrast is about ratios</a:t>
            </a:r>
          </a:p>
        </p:txBody>
      </p:sp>
      <p:sp>
        <p:nvSpPr>
          <p:cNvPr id="320" name="Contrast between 1 &amp; 2 is the same as between 100 &amp; 200…"/>
          <p:cNvSpPr txBox="1"/>
          <p:nvPr>
            <p:ph type="body" idx="1"/>
          </p:nvPr>
        </p:nvSpPr>
        <p:spPr>
          <a:prstGeom prst="rect">
            <a:avLst/>
          </a:prstGeom>
        </p:spPr>
        <p:txBody>
          <a:bodyPr/>
          <a:lstStyle/>
          <a:p>
            <a:pPr/>
            <a:r>
              <a:t>Contrast between 1 &amp; 2 is the same as between 100 &amp; 200</a:t>
            </a:r>
          </a:p>
          <a:p>
            <a:pPr/>
            <a:r>
              <a:t>Useful to discount the multiplicative effect of light</a:t>
            </a:r>
          </a:p>
        </p:txBody>
      </p:sp>
      <p:grpSp>
        <p:nvGrpSpPr>
          <p:cNvPr id="323" name="Group"/>
          <p:cNvGrpSpPr/>
          <p:nvPr/>
        </p:nvGrpSpPr>
        <p:grpSpPr>
          <a:xfrm>
            <a:off x="2895600" y="4203700"/>
            <a:ext cx="8318502" cy="3632535"/>
            <a:chOff x="0" y="0"/>
            <a:chExt cx="8318501" cy="3632534"/>
          </a:xfrm>
        </p:grpSpPr>
        <p:pic>
          <p:nvPicPr>
            <p:cNvPr id="321" name="droppedImage.png" descr="droppedImage.png"/>
            <p:cNvPicPr>
              <a:picLocks noChangeAspect="1"/>
            </p:cNvPicPr>
            <p:nvPr/>
          </p:nvPicPr>
          <p:blipFill>
            <a:blip r:embed="rId2">
              <a:extLst/>
            </a:blip>
            <a:stretch>
              <a:fillRect/>
            </a:stretch>
          </p:blipFill>
          <p:spPr>
            <a:xfrm>
              <a:off x="0" y="0"/>
              <a:ext cx="3632535" cy="3632535"/>
            </a:xfrm>
            <a:prstGeom prst="rect">
              <a:avLst/>
            </a:prstGeom>
            <a:ln w="12700" cap="flat">
              <a:noFill/>
              <a:miter lim="400000"/>
            </a:ln>
            <a:effectLst/>
          </p:spPr>
        </p:pic>
        <p:pic>
          <p:nvPicPr>
            <p:cNvPr id="322" name="droppedImage.png" descr="droppedImage.png"/>
            <p:cNvPicPr>
              <a:picLocks noChangeAspect="1"/>
            </p:cNvPicPr>
            <p:nvPr/>
          </p:nvPicPr>
          <p:blipFill>
            <a:blip r:embed="rId3">
              <a:extLst/>
            </a:blip>
            <a:stretch>
              <a:fillRect/>
            </a:stretch>
          </p:blipFill>
          <p:spPr>
            <a:xfrm>
              <a:off x="4685967" y="0"/>
              <a:ext cx="3632535" cy="3632535"/>
            </a:xfrm>
            <a:prstGeom prst="rect">
              <a:avLst/>
            </a:prstGeom>
            <a:ln w="12700" cap="flat">
              <a:noFill/>
              <a:miter lim="400000"/>
            </a:ln>
            <a:effectLst/>
          </p:spPr>
        </p:pic>
      </p:grpSp>
      <p:sp>
        <p:nvSpPr>
          <p:cNvPr id="324" name="0.1 to 0.2"/>
          <p:cNvSpPr txBox="1"/>
          <p:nvPr/>
        </p:nvSpPr>
        <p:spPr>
          <a:xfrm>
            <a:off x="3779918" y="8166100"/>
            <a:ext cx="2183309"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0.1 to 0.2</a:t>
            </a:r>
          </a:p>
        </p:txBody>
      </p:sp>
      <p:sp>
        <p:nvSpPr>
          <p:cNvPr id="325" name="0.4 to 0.8"/>
          <p:cNvSpPr txBox="1"/>
          <p:nvPr/>
        </p:nvSpPr>
        <p:spPr>
          <a:xfrm>
            <a:off x="8263018" y="8166100"/>
            <a:ext cx="2183309"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0.4 to 0.8</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Exposure"/>
          <p:cNvSpPr txBox="1"/>
          <p:nvPr>
            <p:ph type="title"/>
          </p:nvPr>
        </p:nvSpPr>
        <p:spPr>
          <a:prstGeom prst="rect">
            <a:avLst/>
          </a:prstGeom>
        </p:spPr>
        <p:txBody>
          <a:bodyPr/>
          <a:lstStyle/>
          <a:p>
            <a:pPr/>
            <a:r>
              <a:t>Exposure</a:t>
            </a:r>
          </a:p>
        </p:txBody>
      </p:sp>
      <p:sp>
        <p:nvSpPr>
          <p:cNvPr id="328" name="On cameras, exposure (shutter speed, aperture, ISO) has a multiplicative effect on the values recorded by the sensor.…"/>
          <p:cNvSpPr txBox="1"/>
          <p:nvPr>
            <p:ph type="body" idx="1"/>
          </p:nvPr>
        </p:nvSpPr>
        <p:spPr>
          <a:prstGeom prst="rect">
            <a:avLst/>
          </a:prstGeom>
        </p:spPr>
        <p:txBody>
          <a:bodyPr/>
          <a:lstStyle/>
          <a:p>
            <a:pPr/>
            <a:r>
              <a:t>On cameras, exposure (shutter speed, aperture, ISO) has a multiplicative effect on the values recorded by the sensor. </a:t>
            </a:r>
          </a:p>
          <a:p>
            <a:pPr/>
            <a:r>
              <a:t>Changes the “brightness”, not contrast</a:t>
            </a:r>
          </a:p>
        </p:txBody>
      </p:sp>
      <p:pic>
        <p:nvPicPr>
          <p:cNvPr id="329" name="droppedImage.tiff" descr="droppedImage.tiff"/>
          <p:cNvPicPr>
            <a:picLocks noChangeAspect="1"/>
          </p:cNvPicPr>
          <p:nvPr/>
        </p:nvPicPr>
        <p:blipFill>
          <a:blip r:embed="rId2">
            <a:extLst/>
          </a:blip>
          <a:stretch>
            <a:fillRect/>
          </a:stretch>
        </p:blipFill>
        <p:spPr>
          <a:xfrm>
            <a:off x="1193800" y="4569065"/>
            <a:ext cx="6083300" cy="5082936"/>
          </a:xfrm>
          <a:prstGeom prst="rect">
            <a:avLst/>
          </a:prstGeom>
          <a:ln w="12700">
            <a:miter lim="400000"/>
          </a:ln>
        </p:spPr>
      </p:pic>
      <p:sp>
        <p:nvSpPr>
          <p:cNvPr id="330" name="http://photographystepbystep.com/exposure-2/auto-bracketing/"/>
          <p:cNvSpPr txBox="1"/>
          <p:nvPr/>
        </p:nvSpPr>
        <p:spPr>
          <a:xfrm>
            <a:off x="6858000" y="6731000"/>
            <a:ext cx="6705600" cy="990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3000" u="sng">
                <a:latin typeface="Gill Sans"/>
                <a:ea typeface="Gill Sans"/>
                <a:cs typeface="Gill Sans"/>
                <a:sym typeface="Gill Sans"/>
                <a:hlinkClick r:id="rId3" invalidUrl="" action="" tgtFrame="" tooltip="" history="1" highlightClick="0" endSnd="0"/>
              </a:defRPr>
            </a:lvl1pPr>
          </a:lstStyle>
          <a:p>
            <a:pPr>
              <a:defRPr u="none"/>
            </a:pPr>
            <a:r>
              <a:rPr u="sng">
                <a:hlinkClick r:id="rId3" invalidUrl="" action="" tgtFrame="" tooltip="" history="1" highlightClick="0" endSnd="0"/>
              </a:rPr>
              <a:t>http://photographystepbystep.com/exposure-2/auto-bracketing/</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Take-home message"/>
          <p:cNvSpPr txBox="1"/>
          <p:nvPr>
            <p:ph type="title"/>
          </p:nvPr>
        </p:nvSpPr>
        <p:spPr>
          <a:prstGeom prst="rect">
            <a:avLst/>
          </a:prstGeom>
        </p:spPr>
        <p:txBody>
          <a:bodyPr/>
          <a:lstStyle/>
          <a:p>
            <a:pPr/>
            <a:r>
              <a:t>Take-home message</a:t>
            </a:r>
          </a:p>
        </p:txBody>
      </p:sp>
      <p:sp>
        <p:nvSpPr>
          <p:cNvPr id="333" name="Multiplication and ratios matters…"/>
          <p:cNvSpPr txBox="1"/>
          <p:nvPr>
            <p:ph type="body" idx="1"/>
          </p:nvPr>
        </p:nvSpPr>
        <p:spPr>
          <a:prstGeom prst="rect">
            <a:avLst/>
          </a:prstGeom>
        </p:spPr>
        <p:txBody>
          <a:bodyPr/>
          <a:lstStyle/>
          <a:p>
            <a:pPr/>
            <a:r>
              <a:t>Multiplication and ratios matters</a:t>
            </a:r>
          </a:p>
          <a:p>
            <a:pPr lvl="1"/>
            <a:r>
              <a:t>Lot of perceptual aspects of images are invariant to a multiplication by a scalar. </a:t>
            </a:r>
          </a:p>
          <a:p>
            <a:pPr lvl="1"/>
            <a:r>
              <a:t>Contrast is about ratios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White balance"/>
          <p:cNvSpPr txBox="1"/>
          <p:nvPr>
            <p:ph type="title"/>
          </p:nvPr>
        </p:nvSpPr>
        <p:spPr>
          <a:prstGeom prst="rect">
            <a:avLst/>
          </a:prstGeom>
        </p:spPr>
        <p:txBody>
          <a:bodyPr/>
          <a:lstStyle/>
          <a:p>
            <a:pPr/>
            <a:r>
              <a:t>White balance</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White balance &amp;  Chromatic adaptation"/>
          <p:cNvSpPr txBox="1"/>
          <p:nvPr>
            <p:ph type="title"/>
          </p:nvPr>
        </p:nvSpPr>
        <p:spPr>
          <a:xfrm>
            <a:off x="-1485900" y="546100"/>
            <a:ext cx="11049000" cy="2273300"/>
          </a:xfrm>
          <a:prstGeom prst="rect">
            <a:avLst/>
          </a:prstGeom>
        </p:spPr>
        <p:txBody>
          <a:bodyPr/>
          <a:lstStyle/>
          <a:p>
            <a:pPr/>
            <a:r>
              <a:t>White balance &amp; </a:t>
            </a:r>
            <a:br/>
            <a:r>
              <a:t>Chromatic adaptation</a:t>
            </a:r>
          </a:p>
        </p:txBody>
      </p:sp>
      <p:sp>
        <p:nvSpPr>
          <p:cNvPr id="338" name="Different illuminants have different color temperature…"/>
          <p:cNvSpPr txBox="1"/>
          <p:nvPr>
            <p:ph type="body" sz="half" idx="1"/>
          </p:nvPr>
        </p:nvSpPr>
        <p:spPr>
          <a:xfrm>
            <a:off x="977900" y="2819400"/>
            <a:ext cx="6883400" cy="6934200"/>
          </a:xfrm>
          <a:prstGeom prst="rect">
            <a:avLst/>
          </a:prstGeom>
        </p:spPr>
        <p:txBody>
          <a:bodyPr/>
          <a:lstStyle/>
          <a:p>
            <a:pPr/>
            <a:r>
              <a:t>Different illuminants have different color temperature</a:t>
            </a:r>
          </a:p>
          <a:p>
            <a:pPr/>
            <a:r>
              <a:t>Our eyes adapt to this: </a:t>
            </a:r>
            <a:br/>
            <a:r>
              <a:t>Chromatic adaptation</a:t>
            </a:r>
          </a:p>
          <a:p>
            <a:pPr lvl="1"/>
            <a:r>
              <a:t>We actually adapt better in brighter scenes</a:t>
            </a:r>
          </a:p>
          <a:p>
            <a:pPr lvl="1"/>
            <a:r>
              <a:t>This is why candlelit scenes still look yellow</a:t>
            </a:r>
          </a:p>
        </p:txBody>
      </p:sp>
      <p:pic>
        <p:nvPicPr>
          <p:cNvPr id="339" name="droppedImage.png" descr="droppedImage.png"/>
          <p:cNvPicPr>
            <a:picLocks noChangeAspect="1"/>
          </p:cNvPicPr>
          <p:nvPr/>
        </p:nvPicPr>
        <p:blipFill>
          <a:blip r:embed="rId2">
            <a:extLst/>
          </a:blip>
          <a:stretch>
            <a:fillRect/>
          </a:stretch>
        </p:blipFill>
        <p:spPr>
          <a:xfrm>
            <a:off x="9334500" y="7331457"/>
            <a:ext cx="3558259" cy="2386019"/>
          </a:xfrm>
          <a:prstGeom prst="rect">
            <a:avLst/>
          </a:prstGeom>
          <a:ln w="12700"/>
        </p:spPr>
      </p:pic>
      <p:pic>
        <p:nvPicPr>
          <p:cNvPr id="340" name="droppedImage.pdf" descr="droppedImage.pdf"/>
          <p:cNvPicPr>
            <a:picLocks noChangeAspect="1"/>
          </p:cNvPicPr>
          <p:nvPr/>
        </p:nvPicPr>
        <p:blipFill>
          <a:blip r:embed="rId3">
            <a:extLst/>
          </a:blip>
          <a:stretch>
            <a:fillRect/>
          </a:stretch>
        </p:blipFill>
        <p:spPr>
          <a:xfrm>
            <a:off x="8030146" y="-76200"/>
            <a:ext cx="5126753" cy="7086600"/>
          </a:xfrm>
          <a:prstGeom prst="rect">
            <a:avLst/>
          </a:prstGeom>
          <a:ln w="12700"/>
        </p:spPr>
      </p:pic>
      <p:sp>
        <p:nvSpPr>
          <p:cNvPr id="341" name="www.shortcourses.com/guide/guide2-27.html"/>
          <p:cNvSpPr txBox="1"/>
          <p:nvPr/>
        </p:nvSpPr>
        <p:spPr>
          <a:xfrm>
            <a:off x="8356600" y="6858000"/>
            <a:ext cx="4157762" cy="342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defTabSz="1295400">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u="sng">
                <a:uFill>
                  <a:solidFill>
                    <a:srgbClr val="000000"/>
                  </a:solidFill>
                </a:uFill>
                <a:hlinkClick r:id="rId4" invalidUrl="" action="" tgtFrame="" tooltip="" history="1" highlightClick="0" endSnd="0"/>
              </a:defRPr>
            </a:lvl1pPr>
          </a:lstStyle>
          <a:p>
            <a:pPr>
              <a:defRPr sz="3400" u="none">
                <a:latin typeface="+mn-lt"/>
                <a:ea typeface="+mn-ea"/>
                <a:cs typeface="+mn-cs"/>
                <a:sym typeface="Times New Roman"/>
              </a:defRPr>
            </a:pPr>
            <a:r>
              <a:rPr sz="1600" u="sng">
                <a:latin typeface="Helvetica"/>
                <a:ea typeface="Helvetica"/>
                <a:cs typeface="Helvetica"/>
                <a:sym typeface="Helvetica"/>
                <a:hlinkClick r:id="rId4" invalidUrl="" action="" tgtFrame="" tooltip="" history="1" highlightClick="0" endSnd="0"/>
              </a:rPr>
              <a:t>www.shortcourses.com/guide/guide2-27.html</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White balance problem"/>
          <p:cNvSpPr txBox="1"/>
          <p:nvPr>
            <p:ph type="title"/>
          </p:nvPr>
        </p:nvSpPr>
        <p:spPr>
          <a:xfrm>
            <a:off x="-139700" y="546100"/>
            <a:ext cx="11049000" cy="2273300"/>
          </a:xfrm>
          <a:prstGeom prst="rect">
            <a:avLst/>
          </a:prstGeom>
        </p:spPr>
        <p:txBody>
          <a:bodyPr/>
          <a:lstStyle/>
          <a:p>
            <a:pPr/>
            <a:r>
              <a:t>White balance problem</a:t>
            </a:r>
          </a:p>
        </p:txBody>
      </p:sp>
      <p:sp>
        <p:nvSpPr>
          <p:cNvPr id="344" name="When watching a picture on screen or print, we adapt to the illuminant of the room, not that of the scene in the picture…"/>
          <p:cNvSpPr txBox="1"/>
          <p:nvPr>
            <p:ph type="body" idx="1"/>
          </p:nvPr>
        </p:nvSpPr>
        <p:spPr>
          <a:xfrm>
            <a:off x="977900" y="2819400"/>
            <a:ext cx="9156700" cy="6934200"/>
          </a:xfrm>
          <a:prstGeom prst="rect">
            <a:avLst/>
          </a:prstGeom>
        </p:spPr>
        <p:txBody>
          <a:bodyPr/>
          <a:lstStyle/>
          <a:p>
            <a:pPr>
              <a:lnSpc>
                <a:spcPct val="90000"/>
              </a:lnSpc>
            </a:pPr>
            <a:r>
              <a:t>When watching a picture on screen or print, we adapt to the illuminant of the room, not that of the scene in the picture</a:t>
            </a:r>
          </a:p>
          <a:p>
            <a:pPr>
              <a:lnSpc>
                <a:spcPct val="90000"/>
              </a:lnSpc>
            </a:pPr>
            <a:r>
              <a:t>The eye cares more about objects’ intrinsic color, not the color of the light leaving the objects</a:t>
            </a:r>
          </a:p>
          <a:p>
            <a:pPr>
              <a:lnSpc>
                <a:spcPct val="90000"/>
              </a:lnSpc>
            </a:pPr>
            <a:r>
              <a:t>We need to discount the color of the light source</a:t>
            </a:r>
          </a:p>
        </p:txBody>
      </p:sp>
      <p:pic>
        <p:nvPicPr>
          <p:cNvPr id="345" name="droppedImage.png" descr="droppedImage.png"/>
          <p:cNvPicPr>
            <a:picLocks noChangeAspect="1"/>
          </p:cNvPicPr>
          <p:nvPr/>
        </p:nvPicPr>
        <p:blipFill>
          <a:blip r:embed="rId2">
            <a:extLst/>
          </a:blip>
          <a:stretch>
            <a:fillRect/>
          </a:stretch>
        </p:blipFill>
        <p:spPr>
          <a:xfrm>
            <a:off x="10094457" y="88900"/>
            <a:ext cx="2838095" cy="9554917"/>
          </a:xfrm>
          <a:prstGeom prst="rect">
            <a:avLst/>
          </a:prstGeom>
          <a:ln w="12700"/>
        </p:spPr>
      </p:pic>
      <p:sp>
        <p:nvSpPr>
          <p:cNvPr id="346" name="Same object,  different illuminants"/>
          <p:cNvSpPr txBox="1"/>
          <p:nvPr/>
        </p:nvSpPr>
        <p:spPr>
          <a:xfrm>
            <a:off x="5473700" y="8597900"/>
            <a:ext cx="46736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r" defTabSz="1295400">
              <a:defRPr i="1" sz="3400">
                <a:uFill>
                  <a:solidFill>
                    <a:srgbClr val="000000"/>
                  </a:solidFill>
                </a:uFill>
                <a:latin typeface="+mn-lt"/>
                <a:ea typeface="+mn-ea"/>
                <a:cs typeface="+mn-cs"/>
                <a:sym typeface="Times New Roman"/>
              </a:defRPr>
            </a:pPr>
            <a:r>
              <a:t>Same object, </a:t>
            </a:r>
            <a:br/>
            <a:r>
              <a:t>different illuminants</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White balance &amp; Film"/>
          <p:cNvSpPr txBox="1"/>
          <p:nvPr>
            <p:ph type="title"/>
          </p:nvPr>
        </p:nvSpPr>
        <p:spPr>
          <a:prstGeom prst="rect">
            <a:avLst/>
          </a:prstGeom>
        </p:spPr>
        <p:txBody>
          <a:bodyPr/>
          <a:lstStyle/>
          <a:p>
            <a:pPr/>
            <a:r>
              <a:t>White balance &amp; Film</a:t>
            </a:r>
          </a:p>
        </p:txBody>
      </p:sp>
      <p:sp>
        <p:nvSpPr>
          <p:cNvPr id="349" name="Different types of film for fluorescent, tungsten, daylight…"/>
          <p:cNvSpPr txBox="1"/>
          <p:nvPr>
            <p:ph type="body" idx="1"/>
          </p:nvPr>
        </p:nvSpPr>
        <p:spPr>
          <a:prstGeom prst="rect">
            <a:avLst/>
          </a:prstGeom>
        </p:spPr>
        <p:txBody>
          <a:bodyPr/>
          <a:lstStyle/>
          <a:p>
            <a:pPr/>
            <a:r>
              <a:t>Different types of film for fluorescent, tungsten, daylight</a:t>
            </a:r>
          </a:p>
          <a:p>
            <a:pPr/>
            <a:r>
              <a:t>Need to change film!</a:t>
            </a:r>
          </a:p>
          <a:p>
            <a:pPr/>
          </a:p>
          <a:p>
            <a:pPr/>
            <a:r>
              <a:t>Electronic &amp; Digital imaging are more flexible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9" grpId="1"/>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Von Kries adaptation"/>
          <p:cNvSpPr txBox="1"/>
          <p:nvPr>
            <p:ph type="title"/>
          </p:nvPr>
        </p:nvSpPr>
        <p:spPr>
          <a:prstGeom prst="rect">
            <a:avLst/>
          </a:prstGeom>
        </p:spPr>
        <p:txBody>
          <a:bodyPr/>
          <a:lstStyle/>
          <a:p>
            <a:pPr/>
            <a:r>
              <a:t>Von Kries adaptation</a:t>
            </a:r>
          </a:p>
        </p:txBody>
      </p:sp>
      <p:sp>
        <p:nvSpPr>
          <p:cNvPr id="352" name="Multiply each channel by a gain factor…"/>
          <p:cNvSpPr txBox="1"/>
          <p:nvPr>
            <p:ph type="body" idx="1"/>
          </p:nvPr>
        </p:nvSpPr>
        <p:spPr>
          <a:prstGeom prst="rect">
            <a:avLst/>
          </a:prstGeom>
        </p:spPr>
        <p:txBody>
          <a:bodyPr/>
          <a:lstStyle/>
          <a:p>
            <a:pPr/>
            <a:r>
              <a:t>Multiply each channel by a gain factor</a:t>
            </a:r>
          </a:p>
          <a:p>
            <a:pPr lvl="1"/>
            <a:r>
              <a:t>R’=R*k</a:t>
            </a:r>
            <a:r>
              <a:rPr baseline="-5999"/>
              <a:t>r</a:t>
            </a:r>
          </a:p>
          <a:p>
            <a:pPr lvl="1"/>
            <a:r>
              <a:t>G’=G*k</a:t>
            </a:r>
            <a:r>
              <a:rPr baseline="-5999"/>
              <a:t>g</a:t>
            </a:r>
          </a:p>
          <a:p>
            <a:pPr lvl="1"/>
            <a:r>
              <a:t>B’=B*k</a:t>
            </a:r>
            <a:r>
              <a:rPr baseline="-5999"/>
              <a:t>b</a:t>
            </a:r>
          </a:p>
        </p:txBody>
      </p:sp>
      <p:grpSp>
        <p:nvGrpSpPr>
          <p:cNvPr id="355" name="Group"/>
          <p:cNvGrpSpPr/>
          <p:nvPr/>
        </p:nvGrpSpPr>
        <p:grpSpPr>
          <a:xfrm>
            <a:off x="1536700" y="6680200"/>
            <a:ext cx="5520576" cy="2667000"/>
            <a:chOff x="0" y="0"/>
            <a:chExt cx="5520575" cy="2667000"/>
          </a:xfrm>
        </p:grpSpPr>
        <p:pic>
          <p:nvPicPr>
            <p:cNvPr id="353" name="droppedImage.pdf" descr="droppedImage.pdf"/>
            <p:cNvPicPr>
              <a:picLocks noChangeAspect="1"/>
            </p:cNvPicPr>
            <p:nvPr/>
          </p:nvPicPr>
          <p:blipFill>
            <a:blip r:embed="rId2">
              <a:extLst/>
            </a:blip>
            <a:stretch>
              <a:fillRect/>
            </a:stretch>
          </p:blipFill>
          <p:spPr>
            <a:xfrm>
              <a:off x="0" y="0"/>
              <a:ext cx="2667000" cy="2667000"/>
            </a:xfrm>
            <a:prstGeom prst="rect">
              <a:avLst/>
            </a:prstGeom>
            <a:ln w="12700" cap="flat">
              <a:noFill/>
              <a:round/>
            </a:ln>
            <a:effectLst/>
          </p:spPr>
        </p:pic>
        <p:pic>
          <p:nvPicPr>
            <p:cNvPr id="354" name="droppedImage.pdf" descr="droppedImage.pdf"/>
            <p:cNvPicPr>
              <a:picLocks noChangeAspect="1"/>
            </p:cNvPicPr>
            <p:nvPr/>
          </p:nvPicPr>
          <p:blipFill>
            <a:blip r:embed="rId3">
              <a:extLst/>
            </a:blip>
            <a:stretch>
              <a:fillRect/>
            </a:stretch>
          </p:blipFill>
          <p:spPr>
            <a:xfrm>
              <a:off x="2853575" y="0"/>
              <a:ext cx="2667001" cy="2667000"/>
            </a:xfrm>
            <a:prstGeom prst="rect">
              <a:avLst/>
            </a:prstGeom>
            <a:ln w="12700" cap="flat">
              <a:noFill/>
              <a:round/>
            </a:ln>
            <a:effectLst/>
          </p:spPr>
        </p:pic>
      </p:grpSp>
      <p:sp>
        <p:nvSpPr>
          <p:cNvPr id="356" name="http://www.cambridgeincolour.com/tutorials/white-balance.htm"/>
          <p:cNvSpPr txBox="1"/>
          <p:nvPr/>
        </p:nvSpPr>
        <p:spPr>
          <a:xfrm>
            <a:off x="1397000" y="9334500"/>
            <a:ext cx="5671146" cy="342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defTabSz="1295400">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u="sng">
                <a:uFill>
                  <a:solidFill>
                    <a:srgbClr val="000000"/>
                  </a:solidFill>
                </a:uFill>
                <a:hlinkClick r:id="rId4" invalidUrl="" action="" tgtFrame="" tooltip="" history="1" highlightClick="0" endSnd="0"/>
              </a:defRPr>
            </a:lvl1pPr>
          </a:lstStyle>
          <a:p>
            <a:pPr>
              <a:defRPr sz="3400" u="none">
                <a:latin typeface="+mn-lt"/>
                <a:ea typeface="+mn-ea"/>
                <a:cs typeface="+mn-cs"/>
                <a:sym typeface="Times New Roman"/>
              </a:defRPr>
            </a:pPr>
            <a:r>
              <a:rPr sz="1600" u="sng">
                <a:latin typeface="Helvetica"/>
                <a:ea typeface="Helvetica"/>
                <a:cs typeface="Helvetica"/>
                <a:sym typeface="Helvetica"/>
                <a:hlinkClick r:id="rId4" invalidUrl="" action="" tgtFrame="" tooltip="" history="1" highlightClick="0" endSnd="0"/>
              </a:rPr>
              <a:t>http://www.cambridgeincolour.com/tutorials/white-balance.htm</a:t>
            </a:r>
          </a:p>
        </p:txBody>
      </p:sp>
      <p:pic>
        <p:nvPicPr>
          <p:cNvPr id="357" name="droppedImage.pdf" descr="droppedImage.pdf"/>
          <p:cNvPicPr>
            <a:picLocks noChangeAspect="1"/>
          </p:cNvPicPr>
          <p:nvPr/>
        </p:nvPicPr>
        <p:blipFill>
          <a:blip r:embed="rId5">
            <a:extLst/>
          </a:blip>
          <a:stretch>
            <a:fillRect/>
          </a:stretch>
        </p:blipFill>
        <p:spPr>
          <a:xfrm>
            <a:off x="10401300" y="292100"/>
            <a:ext cx="2362200" cy="2362200"/>
          </a:xfrm>
          <a:prstGeom prst="rect">
            <a:avLst/>
          </a:prstGeom>
          <a:ln w="12700"/>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Von Kries adaptation"/>
          <p:cNvSpPr txBox="1"/>
          <p:nvPr>
            <p:ph type="title"/>
          </p:nvPr>
        </p:nvSpPr>
        <p:spPr>
          <a:prstGeom prst="rect">
            <a:avLst/>
          </a:prstGeom>
        </p:spPr>
        <p:txBody>
          <a:bodyPr/>
          <a:lstStyle/>
          <a:p>
            <a:pPr/>
            <a:r>
              <a:t>Von Kries adaptation</a:t>
            </a:r>
          </a:p>
        </p:txBody>
      </p:sp>
      <p:sp>
        <p:nvSpPr>
          <p:cNvPr id="360" name="Multiply each channel by a gain factor…"/>
          <p:cNvSpPr txBox="1"/>
          <p:nvPr>
            <p:ph type="body" idx="1"/>
          </p:nvPr>
        </p:nvSpPr>
        <p:spPr>
          <a:prstGeom prst="rect">
            <a:avLst/>
          </a:prstGeom>
        </p:spPr>
        <p:txBody>
          <a:bodyPr/>
          <a:lstStyle/>
          <a:p>
            <a:pPr/>
            <a:r>
              <a:t>Multiply each channel by a gain factor</a:t>
            </a:r>
          </a:p>
          <a:p>
            <a:pPr/>
            <a:r>
              <a:t>Note that the light source  could have a more complex effect</a:t>
            </a:r>
          </a:p>
          <a:p>
            <a:pPr lvl="1"/>
            <a:r>
              <a:t>Arbitrary 3x3 matrix</a:t>
            </a:r>
          </a:p>
          <a:p>
            <a:pPr lvl="1"/>
            <a:r>
              <a:t>More complex spectrum transformation</a:t>
            </a:r>
          </a:p>
        </p:txBody>
      </p:sp>
      <p:grpSp>
        <p:nvGrpSpPr>
          <p:cNvPr id="363" name="Group"/>
          <p:cNvGrpSpPr/>
          <p:nvPr/>
        </p:nvGrpSpPr>
        <p:grpSpPr>
          <a:xfrm>
            <a:off x="1536700" y="6680200"/>
            <a:ext cx="5520576" cy="2667000"/>
            <a:chOff x="0" y="0"/>
            <a:chExt cx="5520575" cy="2667000"/>
          </a:xfrm>
        </p:grpSpPr>
        <p:pic>
          <p:nvPicPr>
            <p:cNvPr id="361" name="droppedImage.pdf" descr="droppedImage.pdf"/>
            <p:cNvPicPr>
              <a:picLocks noChangeAspect="1"/>
            </p:cNvPicPr>
            <p:nvPr/>
          </p:nvPicPr>
          <p:blipFill>
            <a:blip r:embed="rId2">
              <a:extLst/>
            </a:blip>
            <a:stretch>
              <a:fillRect/>
            </a:stretch>
          </p:blipFill>
          <p:spPr>
            <a:xfrm>
              <a:off x="0" y="0"/>
              <a:ext cx="2667000" cy="2667000"/>
            </a:xfrm>
            <a:prstGeom prst="rect">
              <a:avLst/>
            </a:prstGeom>
            <a:ln w="12700" cap="flat">
              <a:noFill/>
              <a:round/>
            </a:ln>
            <a:effectLst/>
          </p:spPr>
        </p:pic>
        <p:pic>
          <p:nvPicPr>
            <p:cNvPr id="362" name="droppedImage.pdf" descr="droppedImage.pdf"/>
            <p:cNvPicPr>
              <a:picLocks noChangeAspect="1"/>
            </p:cNvPicPr>
            <p:nvPr/>
          </p:nvPicPr>
          <p:blipFill>
            <a:blip r:embed="rId3">
              <a:extLst/>
            </a:blip>
            <a:stretch>
              <a:fillRect/>
            </a:stretch>
          </p:blipFill>
          <p:spPr>
            <a:xfrm>
              <a:off x="2853575" y="0"/>
              <a:ext cx="2667001" cy="2667000"/>
            </a:xfrm>
            <a:prstGeom prst="rect">
              <a:avLst/>
            </a:prstGeom>
            <a:ln w="12700" cap="flat">
              <a:noFill/>
              <a:round/>
            </a:ln>
            <a:effectLst/>
          </p:spPr>
        </p:pic>
      </p:grpSp>
      <p:sp>
        <p:nvSpPr>
          <p:cNvPr id="364" name="http://www.cambridgeincolour.com/tutorials/white-balance.htm"/>
          <p:cNvSpPr txBox="1"/>
          <p:nvPr/>
        </p:nvSpPr>
        <p:spPr>
          <a:xfrm>
            <a:off x="1397000" y="9334500"/>
            <a:ext cx="5671146" cy="342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defTabSz="1295400">
              <a:tabLst>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1600" u="sng">
                <a:uFill>
                  <a:solidFill>
                    <a:srgbClr val="000000"/>
                  </a:solidFill>
                </a:uFill>
                <a:hlinkClick r:id="rId4" invalidUrl="" action="" tgtFrame="" tooltip="" history="1" highlightClick="0" endSnd="0"/>
              </a:defRPr>
            </a:lvl1pPr>
          </a:lstStyle>
          <a:p>
            <a:pPr>
              <a:defRPr sz="3400" u="none">
                <a:latin typeface="+mn-lt"/>
                <a:ea typeface="+mn-ea"/>
                <a:cs typeface="+mn-cs"/>
                <a:sym typeface="Times New Roman"/>
              </a:defRPr>
            </a:pPr>
            <a:r>
              <a:rPr sz="1600" u="sng">
                <a:latin typeface="Helvetica"/>
                <a:ea typeface="Helvetica"/>
                <a:cs typeface="Helvetica"/>
                <a:sym typeface="Helvetica"/>
                <a:hlinkClick r:id="rId4" invalidUrl="" action="" tgtFrame="" tooltip="" history="1" highlightClick="0" endSnd="0"/>
              </a:rPr>
              <a:t>http://www.cambridgeincolour.com/tutorials/white-balance.htm</a:t>
            </a:r>
          </a:p>
        </p:txBody>
      </p:sp>
      <p:pic>
        <p:nvPicPr>
          <p:cNvPr id="365" name="droppedImage.pdf" descr="droppedImage.pdf"/>
          <p:cNvPicPr>
            <a:picLocks noChangeAspect="1"/>
          </p:cNvPicPr>
          <p:nvPr/>
        </p:nvPicPr>
        <p:blipFill>
          <a:blip r:embed="rId5">
            <a:extLst/>
          </a:blip>
          <a:stretch>
            <a:fillRect/>
          </a:stretch>
        </p:blipFill>
        <p:spPr>
          <a:xfrm>
            <a:off x="10401300" y="292100"/>
            <a:ext cx="2362200" cy="2362200"/>
          </a:xfrm>
          <a:prstGeom prst="rect">
            <a:avLst/>
          </a:prstGeom>
          <a:ln w="12700"/>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White balance challenge"/>
          <p:cNvSpPr txBox="1"/>
          <p:nvPr>
            <p:ph type="title"/>
          </p:nvPr>
        </p:nvSpPr>
        <p:spPr>
          <a:prstGeom prst="rect">
            <a:avLst/>
          </a:prstGeom>
        </p:spPr>
        <p:txBody>
          <a:bodyPr/>
          <a:lstStyle/>
          <a:p>
            <a:pPr/>
            <a:r>
              <a:t>White balance challenge</a:t>
            </a:r>
          </a:p>
        </p:txBody>
      </p:sp>
      <p:sp>
        <p:nvSpPr>
          <p:cNvPr id="368" name="How do we find the scaling factors for r, g, and b?"/>
          <p:cNvSpPr txBox="1"/>
          <p:nvPr>
            <p:ph type="body" idx="1"/>
          </p:nvPr>
        </p:nvSpPr>
        <p:spPr>
          <a:prstGeom prst="rect">
            <a:avLst/>
          </a:prstGeom>
        </p:spPr>
        <p:txBody>
          <a:bodyPr/>
          <a:lstStyle/>
          <a:p>
            <a:pPr/>
            <a:r>
              <a:t>How do we find the scaling factors for r, g, and b?</a:t>
            </a:r>
          </a:p>
        </p:txBody>
      </p:sp>
      <p:sp>
        <p:nvSpPr>
          <p:cNvPr id="3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Best way to do white balance"/>
          <p:cNvSpPr txBox="1"/>
          <p:nvPr>
            <p:ph type="title"/>
          </p:nvPr>
        </p:nvSpPr>
        <p:spPr>
          <a:prstGeom prst="rect">
            <a:avLst/>
          </a:prstGeom>
        </p:spPr>
        <p:txBody>
          <a:bodyPr/>
          <a:lstStyle/>
          <a:p>
            <a:pPr/>
            <a:r>
              <a:t>Best way to do white balance</a:t>
            </a:r>
          </a:p>
        </p:txBody>
      </p:sp>
      <p:sp>
        <p:nvSpPr>
          <p:cNvPr id="372" name="Grey card:…"/>
          <p:cNvSpPr txBox="1"/>
          <p:nvPr>
            <p:ph type="body" idx="1"/>
          </p:nvPr>
        </p:nvSpPr>
        <p:spPr>
          <a:prstGeom prst="rect">
            <a:avLst/>
          </a:prstGeom>
        </p:spPr>
        <p:txBody>
          <a:bodyPr/>
          <a:lstStyle/>
          <a:p>
            <a:pPr/>
            <a:r>
              <a:t>Grey card: </a:t>
            </a:r>
          </a:p>
          <a:p>
            <a:pPr/>
            <a:r>
              <a:t>Take a picture of a neutral object </a:t>
            </a:r>
            <a:br/>
            <a:r>
              <a:t>(white or gray)</a:t>
            </a:r>
          </a:p>
          <a:p>
            <a:pPr/>
            <a:r>
              <a:t>Deduce the weight of each channel</a:t>
            </a:r>
          </a:p>
          <a:p>
            <a:pPr/>
            <a:r>
              <a:t>If the object is recoded as r</a:t>
            </a:r>
            <a:r>
              <a:rPr baseline="-19818"/>
              <a:t>w</a:t>
            </a:r>
            <a:r>
              <a:t>, g</a:t>
            </a:r>
            <a:r>
              <a:rPr baseline="-19818"/>
              <a:t>w</a:t>
            </a:r>
            <a:r>
              <a:t>, b</a:t>
            </a:r>
            <a:r>
              <a:rPr baseline="-19818"/>
              <a:t>w</a:t>
            </a:r>
            <a:r>
              <a:t> </a:t>
            </a:r>
            <a:br/>
            <a:r>
              <a:t>use weights </a:t>
            </a:r>
            <a:r>
              <a:t>k</a:t>
            </a:r>
            <a:r>
              <a:t>/r</a:t>
            </a:r>
            <a:r>
              <a:rPr baseline="-19818"/>
              <a:t>w</a:t>
            </a:r>
            <a:r>
              <a:t>, </a:t>
            </a:r>
            <a:r>
              <a:t>k</a:t>
            </a:r>
            <a:r>
              <a:t>/g</a:t>
            </a:r>
            <a:r>
              <a:rPr baseline="-19818"/>
              <a:t>w</a:t>
            </a:r>
            <a:r>
              <a:t>, </a:t>
            </a:r>
            <a:r>
              <a:t>k</a:t>
            </a:r>
            <a:r>
              <a:t>/b</a:t>
            </a:r>
            <a:r>
              <a:rPr baseline="-19818"/>
              <a:t>w</a:t>
            </a:r>
            <a:br>
              <a:rPr baseline="-19818"/>
            </a:br>
            <a:r>
              <a:t>where k controls the exposure</a:t>
            </a:r>
          </a:p>
        </p:txBody>
      </p:sp>
      <p:pic>
        <p:nvPicPr>
          <p:cNvPr id="373" name="droppedImage.pdf" descr="droppedImage.pdf"/>
          <p:cNvPicPr>
            <a:picLocks noChangeAspect="1"/>
          </p:cNvPicPr>
          <p:nvPr/>
        </p:nvPicPr>
        <p:blipFill>
          <a:blip r:embed="rId2">
            <a:extLst/>
          </a:blip>
          <a:stretch>
            <a:fillRect/>
          </a:stretch>
        </p:blipFill>
        <p:spPr>
          <a:xfrm>
            <a:off x="10007600" y="2235200"/>
            <a:ext cx="2603500" cy="2603500"/>
          </a:xfrm>
          <a:prstGeom prst="rect">
            <a:avLst/>
          </a:prstGeom>
          <a:ln w="12700"/>
        </p:spPr>
      </p:pic>
      <p:pic>
        <p:nvPicPr>
          <p:cNvPr id="374" name="droppedImage.pdf" descr="droppedImage.pdf"/>
          <p:cNvPicPr>
            <a:picLocks noChangeAspect="1"/>
          </p:cNvPicPr>
          <p:nvPr/>
        </p:nvPicPr>
        <p:blipFill>
          <a:blip r:embed="rId3">
            <a:extLst/>
          </a:blip>
          <a:stretch>
            <a:fillRect/>
          </a:stretch>
        </p:blipFill>
        <p:spPr>
          <a:xfrm>
            <a:off x="10007600" y="5473700"/>
            <a:ext cx="2582898" cy="2486039"/>
          </a:xfrm>
          <a:prstGeom prst="rect">
            <a:avLst/>
          </a:prstGeom>
          <a:ln w="12700"/>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2" grpId="1"/>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Lightroom demo"/>
          <p:cNvSpPr txBox="1"/>
          <p:nvPr>
            <p:ph type="title"/>
          </p:nvPr>
        </p:nvSpPr>
        <p:spPr>
          <a:prstGeom prst="rect">
            <a:avLst/>
          </a:prstGeom>
        </p:spPr>
        <p:txBody>
          <a:bodyPr/>
          <a:lstStyle/>
          <a:p>
            <a:pPr/>
            <a:r>
              <a:t>Lightroom demo</a:t>
            </a:r>
          </a:p>
        </p:txBody>
      </p:sp>
      <p:sp>
        <p:nvSpPr>
          <p:cNvPr id="377" name="Most photo editing software lets you click on a neutral object to achieve white balance…"/>
          <p:cNvSpPr txBox="1"/>
          <p:nvPr>
            <p:ph type="body" sz="half" idx="1"/>
          </p:nvPr>
        </p:nvSpPr>
        <p:spPr>
          <a:xfrm>
            <a:off x="977900" y="2819400"/>
            <a:ext cx="7175500" cy="6934200"/>
          </a:xfrm>
          <a:prstGeom prst="rect">
            <a:avLst/>
          </a:prstGeom>
        </p:spPr>
        <p:txBody>
          <a:bodyPr/>
          <a:lstStyle/>
          <a:p>
            <a:pPr/>
            <a:r>
              <a:t>Most photo editing software lets you click on a neutral object to achieve white balance</a:t>
            </a:r>
          </a:p>
          <a:p>
            <a:pPr/>
            <a:r>
              <a:t>In “Levels” in Photoshop</a:t>
            </a:r>
          </a:p>
          <a:p>
            <a:pPr/>
            <a:r>
              <a:t>In “basic” in Lightroom</a:t>
            </a:r>
          </a:p>
          <a:p>
            <a:pPr/>
            <a:r>
              <a:t>In Adjustments in Aperture</a:t>
            </a:r>
          </a:p>
          <a:p>
            <a:pPr/>
            <a:r>
              <a:t>You also often have presets such as daylight, tungsten</a:t>
            </a:r>
          </a:p>
        </p:txBody>
      </p:sp>
      <p:sp>
        <p:nvSpPr>
          <p:cNvPr id="3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79" name="droppedImage.pdf" descr="droppedImage.pdf"/>
          <p:cNvPicPr>
            <a:picLocks noChangeAspect="1"/>
          </p:cNvPicPr>
          <p:nvPr/>
        </p:nvPicPr>
        <p:blipFill>
          <a:blip r:embed="rId2">
            <a:extLst/>
          </a:blip>
          <a:stretch>
            <a:fillRect/>
          </a:stretch>
        </p:blipFill>
        <p:spPr>
          <a:xfrm>
            <a:off x="8420100" y="5803900"/>
            <a:ext cx="4099612" cy="1390618"/>
          </a:xfrm>
          <a:prstGeom prst="rect">
            <a:avLst/>
          </a:prstGeom>
          <a:ln w="12700"/>
        </p:spPr>
      </p:pic>
      <p:pic>
        <p:nvPicPr>
          <p:cNvPr id="380" name="droppedImage.pdf" descr="droppedImage.pdf"/>
          <p:cNvPicPr>
            <a:picLocks noChangeAspect="1"/>
          </p:cNvPicPr>
          <p:nvPr/>
        </p:nvPicPr>
        <p:blipFill>
          <a:blip r:embed="rId3">
            <a:extLst/>
          </a:blip>
          <a:stretch>
            <a:fillRect/>
          </a:stretch>
        </p:blipFill>
        <p:spPr>
          <a:xfrm>
            <a:off x="8392654" y="7454900"/>
            <a:ext cx="4126311" cy="939800"/>
          </a:xfrm>
          <a:prstGeom prst="rect">
            <a:avLst/>
          </a:prstGeom>
          <a:ln w="12700"/>
        </p:spPr>
      </p:pic>
      <p:pic>
        <p:nvPicPr>
          <p:cNvPr id="381" name="droppedImage.pdf" descr="droppedImage.pdf"/>
          <p:cNvPicPr>
            <a:picLocks noChangeAspect="1"/>
          </p:cNvPicPr>
          <p:nvPr/>
        </p:nvPicPr>
        <p:blipFill>
          <a:blip r:embed="rId4">
            <a:extLst/>
          </a:blip>
          <a:stretch>
            <a:fillRect/>
          </a:stretch>
        </p:blipFill>
        <p:spPr>
          <a:xfrm>
            <a:off x="8397781" y="2400300"/>
            <a:ext cx="4497494" cy="3183520"/>
          </a:xfrm>
          <a:prstGeom prst="rect">
            <a:avLst/>
          </a:prstGeom>
          <a:ln w="12700"/>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Party name tags"/>
          <p:cNvSpPr txBox="1"/>
          <p:nvPr>
            <p:ph type="title"/>
          </p:nvPr>
        </p:nvSpPr>
        <p:spPr>
          <a:prstGeom prst="rect">
            <a:avLst/>
          </a:prstGeom>
        </p:spPr>
        <p:txBody>
          <a:bodyPr/>
          <a:lstStyle/>
          <a:p>
            <a:pPr/>
            <a:r>
              <a:t>Party name tags</a:t>
            </a:r>
          </a:p>
        </p:txBody>
      </p:sp>
      <p:sp>
        <p:nvSpPr>
          <p:cNvPr id="384" name="Provide excellent white references!"/>
          <p:cNvSpPr txBox="1"/>
          <p:nvPr>
            <p:ph type="body" idx="1"/>
          </p:nvPr>
        </p:nvSpPr>
        <p:spPr>
          <a:prstGeom prst="rect">
            <a:avLst/>
          </a:prstGeom>
        </p:spPr>
        <p:txBody>
          <a:bodyPr/>
          <a:lstStyle/>
          <a:p>
            <a:pPr/>
            <a:r>
              <a:t>Provide excellent white references!</a:t>
            </a:r>
          </a:p>
        </p:txBody>
      </p:sp>
      <p:sp>
        <p:nvSpPr>
          <p:cNvPr id="3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88" name="Group"/>
          <p:cNvGrpSpPr/>
          <p:nvPr/>
        </p:nvGrpSpPr>
        <p:grpSpPr>
          <a:xfrm>
            <a:off x="1511300" y="3663099"/>
            <a:ext cx="8350675" cy="6090507"/>
            <a:chOff x="0" y="0"/>
            <a:chExt cx="8350675" cy="6090505"/>
          </a:xfrm>
        </p:grpSpPr>
        <p:pic>
          <p:nvPicPr>
            <p:cNvPr id="386" name="droppedImage.tiff" descr="droppedImage.tiff"/>
            <p:cNvPicPr>
              <a:picLocks noChangeAspect="1"/>
            </p:cNvPicPr>
            <p:nvPr/>
          </p:nvPicPr>
          <p:blipFill>
            <a:blip r:embed="rId2">
              <a:extLst/>
            </a:blip>
            <a:stretch>
              <a:fillRect/>
            </a:stretch>
          </p:blipFill>
          <p:spPr>
            <a:xfrm>
              <a:off x="0" y="0"/>
              <a:ext cx="4062366" cy="6090506"/>
            </a:xfrm>
            <a:prstGeom prst="rect">
              <a:avLst/>
            </a:prstGeom>
            <a:ln w="12700" cap="flat">
              <a:noFill/>
              <a:round/>
            </a:ln>
            <a:effectLst/>
          </p:spPr>
        </p:pic>
        <p:pic>
          <p:nvPicPr>
            <p:cNvPr id="387" name="droppedImage.tiff" descr="droppedImage.tiff"/>
            <p:cNvPicPr>
              <a:picLocks noChangeAspect="1"/>
            </p:cNvPicPr>
            <p:nvPr/>
          </p:nvPicPr>
          <p:blipFill>
            <a:blip r:embed="rId3">
              <a:extLst/>
            </a:blip>
            <a:stretch>
              <a:fillRect/>
            </a:stretch>
          </p:blipFill>
          <p:spPr>
            <a:xfrm>
              <a:off x="4288309" y="0"/>
              <a:ext cx="4062367" cy="6090506"/>
            </a:xfrm>
            <a:prstGeom prst="rect">
              <a:avLst/>
            </a:prstGeom>
            <a:ln w="12700" cap="flat">
              <a:noFill/>
              <a:round/>
            </a:ln>
            <a:effectLst/>
          </p:spPr>
        </p:pic>
      </p:grpSp>
      <p:sp>
        <p:nvSpPr>
          <p:cNvPr id="389" name="imwrite(im/im[300, 214])"/>
          <p:cNvSpPr txBox="1"/>
          <p:nvPr/>
        </p:nvSpPr>
        <p:spPr>
          <a:xfrm>
            <a:off x="9867900" y="7251700"/>
            <a:ext cx="3058733" cy="4199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200">
                <a:uFill>
                  <a:solidFill>
                    <a:srgbClr val="000000"/>
                  </a:solidFill>
                </a:uFill>
                <a:latin typeface="+mn-lt"/>
                <a:ea typeface="+mn-ea"/>
                <a:cs typeface="+mn-cs"/>
                <a:sym typeface="Times New Roman"/>
              </a:defRPr>
            </a:lvl1pPr>
          </a:lstStyle>
          <a:p>
            <a:pPr/>
            <a:r>
              <a:t>imwrite(im/im[300, 214])</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Without grey cards"/>
          <p:cNvSpPr txBox="1"/>
          <p:nvPr>
            <p:ph type="title"/>
          </p:nvPr>
        </p:nvSpPr>
        <p:spPr>
          <a:prstGeom prst="rect">
            <a:avLst/>
          </a:prstGeom>
        </p:spPr>
        <p:txBody>
          <a:bodyPr/>
          <a:lstStyle/>
          <a:p>
            <a:pPr/>
            <a:r>
              <a:t>Without grey cards</a:t>
            </a:r>
          </a:p>
        </p:txBody>
      </p:sp>
      <p:sp>
        <p:nvSpPr>
          <p:cNvPr id="392" name="We need to “guess” which pixels correspond to white objects"/>
          <p:cNvSpPr txBox="1"/>
          <p:nvPr>
            <p:ph type="body" idx="1"/>
          </p:nvPr>
        </p:nvSpPr>
        <p:spPr>
          <a:prstGeom prst="rect">
            <a:avLst/>
          </a:prstGeom>
        </p:spPr>
        <p:txBody>
          <a:bodyPr/>
          <a:lstStyle/>
          <a:p>
            <a:pPr/>
            <a:r>
              <a:t>We need to “guess” which pixels correspond to white objects</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Grey world assumption"/>
          <p:cNvSpPr txBox="1"/>
          <p:nvPr>
            <p:ph type="title"/>
          </p:nvPr>
        </p:nvSpPr>
        <p:spPr>
          <a:prstGeom prst="rect">
            <a:avLst/>
          </a:prstGeom>
        </p:spPr>
        <p:txBody>
          <a:bodyPr/>
          <a:lstStyle/>
          <a:p>
            <a:pPr/>
            <a:r>
              <a:t>Grey world assumption</a:t>
            </a:r>
          </a:p>
        </p:txBody>
      </p:sp>
      <p:sp>
        <p:nvSpPr>
          <p:cNvPr id="395" name="Assume average color in the image is grey…"/>
          <p:cNvSpPr txBox="1"/>
          <p:nvPr>
            <p:ph type="body" idx="1"/>
          </p:nvPr>
        </p:nvSpPr>
        <p:spPr>
          <a:prstGeom prst="rect">
            <a:avLst/>
          </a:prstGeom>
        </p:spPr>
        <p:txBody>
          <a:bodyPr/>
          <a:lstStyle/>
          <a:p>
            <a:pPr/>
            <a:r>
              <a:t>Assume average color in the image is grey</a:t>
            </a:r>
          </a:p>
          <a:p>
            <a:pPr/>
            <a:r>
              <a:t>Use weights proportional to </a:t>
            </a:r>
          </a:p>
          <a:p>
            <a:pPr/>
          </a:p>
          <a:p>
            <a:pPr/>
          </a:p>
          <a:p>
            <a:pPr/>
          </a:p>
          <a:p>
            <a:pPr/>
            <a:r>
              <a:t>Usually assumes 18% grey to set exposure</a:t>
            </a:r>
          </a:p>
        </p:txBody>
      </p:sp>
      <p:pic>
        <p:nvPicPr>
          <p:cNvPr id="396" name="TP_tmp.png" descr="TP_tmp.png"/>
          <p:cNvPicPr>
            <a:picLocks noChangeAspect="0"/>
          </p:cNvPicPr>
          <p:nvPr/>
        </p:nvPicPr>
        <p:blipFill>
          <a:blip r:embed="rId2">
            <a:extLst/>
          </a:blip>
          <a:stretch>
            <a:fillRect/>
          </a:stretch>
        </p:blipFill>
        <p:spPr>
          <a:xfrm>
            <a:off x="2819400" y="4546600"/>
            <a:ext cx="8890000" cy="1693334"/>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8" name="Brightest pixel assumption"/>
          <p:cNvSpPr txBox="1"/>
          <p:nvPr>
            <p:ph type="title"/>
          </p:nvPr>
        </p:nvSpPr>
        <p:spPr>
          <a:prstGeom prst="rect">
            <a:avLst/>
          </a:prstGeom>
        </p:spPr>
        <p:txBody>
          <a:bodyPr/>
          <a:lstStyle/>
          <a:p>
            <a:pPr/>
            <a:r>
              <a:t>Brightest pixel assumption</a:t>
            </a:r>
          </a:p>
        </p:txBody>
      </p:sp>
      <p:sp>
        <p:nvSpPr>
          <p:cNvPr id="399" name="Highlights usually have the color of the light source…"/>
          <p:cNvSpPr txBox="1"/>
          <p:nvPr>
            <p:ph type="body" idx="1"/>
          </p:nvPr>
        </p:nvSpPr>
        <p:spPr>
          <a:prstGeom prst="rect">
            <a:avLst/>
          </a:prstGeom>
        </p:spPr>
        <p:txBody>
          <a:bodyPr/>
          <a:lstStyle/>
          <a:p>
            <a:pPr/>
            <a:r>
              <a:t>Highlights usually have the color of the light source </a:t>
            </a:r>
          </a:p>
          <a:p>
            <a:pPr lvl="1"/>
            <a:r>
              <a:t>At least for dielectric materials</a:t>
            </a:r>
          </a:p>
          <a:p>
            <a:pPr/>
            <a:r>
              <a:t>White balance by using the brightest pixels</a:t>
            </a:r>
          </a:p>
          <a:p>
            <a:pPr lvl="1"/>
            <a:r>
              <a:t>Plus potentially a bunch of heuristics</a:t>
            </a:r>
          </a:p>
          <a:p>
            <a:pPr lvl="1"/>
            <a:r>
              <a:t>In particular use a pixel that is not saturated/clipped</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Light with color control"/>
          <p:cNvSpPr txBox="1"/>
          <p:nvPr>
            <p:ph type="title"/>
          </p:nvPr>
        </p:nvSpPr>
        <p:spPr>
          <a:prstGeom prst="rect">
            <a:avLst/>
          </a:prstGeom>
        </p:spPr>
        <p:txBody>
          <a:bodyPr/>
          <a:lstStyle/>
          <a:p>
            <a:pPr/>
            <a:r>
              <a:t>Light with color control</a:t>
            </a:r>
          </a:p>
        </p:txBody>
      </p:sp>
      <p:sp>
        <p:nvSpPr>
          <p:cNvPr id="402" name="http://www.robgalbraith.com/bins/content_page.asp?cid=7-11666-11979…"/>
          <p:cNvSpPr txBox="1"/>
          <p:nvPr>
            <p:ph type="body" idx="1"/>
          </p:nvPr>
        </p:nvSpPr>
        <p:spPr>
          <a:xfrm>
            <a:off x="876300" y="2908300"/>
            <a:ext cx="11049000" cy="6934200"/>
          </a:xfrm>
          <a:prstGeom prst="rect">
            <a:avLst/>
          </a:prstGeom>
        </p:spPr>
        <p:txBody>
          <a:bodyPr/>
          <a:lstStyle/>
          <a:p>
            <a:pPr/>
            <a:r>
              <a:rPr u="sng">
                <a:hlinkClick r:id="rId2" invalidUrl="" action="" tgtFrame="" tooltip="" history="1" highlightClick="0" endSnd="0"/>
              </a:rPr>
              <a:t>http://www.robgalbraith.com/bins/content_page.asp?cid=7-11666-11979</a:t>
            </a:r>
          </a:p>
          <a:p>
            <a:pPr/>
            <a:r>
              <a:t>Gel on flash</a:t>
            </a:r>
          </a:p>
        </p:txBody>
      </p:sp>
      <p:sp>
        <p:nvSpPr>
          <p:cNvPr id="4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04" name="droppedImage.tiff" descr="droppedImage.tiff"/>
          <p:cNvPicPr>
            <a:picLocks noChangeAspect="1"/>
          </p:cNvPicPr>
          <p:nvPr/>
        </p:nvPicPr>
        <p:blipFill>
          <a:blip r:embed="rId3">
            <a:extLst/>
          </a:blip>
          <a:stretch>
            <a:fillRect/>
          </a:stretch>
        </p:blipFill>
        <p:spPr>
          <a:xfrm>
            <a:off x="8018271" y="5016500"/>
            <a:ext cx="4843058" cy="3873500"/>
          </a:xfrm>
          <a:prstGeom prst="rect">
            <a:avLst/>
          </a:prstGeom>
          <a:ln w="12700"/>
        </p:spPr>
      </p:pic>
      <p:pic>
        <p:nvPicPr>
          <p:cNvPr id="405" name="droppedImage.tiff" descr="droppedImage.tiff"/>
          <p:cNvPicPr>
            <a:picLocks noChangeAspect="1"/>
          </p:cNvPicPr>
          <p:nvPr/>
        </p:nvPicPr>
        <p:blipFill>
          <a:blip r:embed="rId4">
            <a:extLst/>
          </a:blip>
          <a:stretch>
            <a:fillRect/>
          </a:stretch>
        </p:blipFill>
        <p:spPr>
          <a:xfrm>
            <a:off x="876300" y="5016500"/>
            <a:ext cx="6731000" cy="3873500"/>
          </a:xfrm>
          <a:prstGeom prst="rect">
            <a:avLst/>
          </a:prstGeom>
          <a:ln w="12700"/>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Refs"/>
          <p:cNvSpPr txBox="1"/>
          <p:nvPr>
            <p:ph type="title"/>
          </p:nvPr>
        </p:nvSpPr>
        <p:spPr>
          <a:xfrm>
            <a:off x="977900" y="546100"/>
            <a:ext cx="11049000" cy="1200845"/>
          </a:xfrm>
          <a:prstGeom prst="rect">
            <a:avLst/>
          </a:prstGeom>
        </p:spPr>
        <p:txBody>
          <a:bodyPr/>
          <a:lstStyle/>
          <a:p>
            <a:pPr/>
            <a:r>
              <a:t>Refs</a:t>
            </a:r>
          </a:p>
        </p:txBody>
      </p:sp>
      <p:sp>
        <p:nvSpPr>
          <p:cNvPr id="408" name="Work on color constancy…"/>
          <p:cNvSpPr txBox="1"/>
          <p:nvPr>
            <p:ph type="body" idx="1"/>
          </p:nvPr>
        </p:nvSpPr>
        <p:spPr>
          <a:xfrm>
            <a:off x="977900" y="1775073"/>
            <a:ext cx="11049000" cy="7978527"/>
          </a:xfrm>
          <a:prstGeom prst="rect">
            <a:avLst/>
          </a:prstGeom>
        </p:spPr>
        <p:txBody>
          <a:bodyPr/>
          <a:lstStyle/>
          <a:p>
            <a:pPr/>
            <a:r>
              <a:t>Work on color constancy</a:t>
            </a:r>
          </a:p>
          <a:p>
            <a:pPr lvl="1"/>
            <a:r>
              <a:rPr u="sng">
                <a:hlinkClick r:id="rId2" invalidUrl="" action="" tgtFrame="" tooltip="" history="1" highlightClick="0" endSnd="0"/>
              </a:rPr>
              <a:t>http://gvi.seas.harvard.edu/paper/perceptionbased-color-space-illuminationinvariant-image-processing</a:t>
            </a:r>
          </a:p>
          <a:p>
            <a:pPr lvl="1"/>
            <a:r>
              <a:rPr u="sng">
                <a:hlinkClick r:id="rId3" invalidUrl="" action="" tgtFrame="" tooltip="" history="1" highlightClick="0" endSnd="0"/>
              </a:rPr>
              <a:t>http://gvi.seas.harvard.edu/paper/color-subspaces-photometric-invariants</a:t>
            </a:r>
          </a:p>
          <a:p>
            <a:pPr lvl="1"/>
            <a:r>
              <a:rPr u="sng">
                <a:hlinkClick r:id="rId4" invalidUrl="" action="" tgtFrame="" tooltip="" history="1" highlightClick="0" endSnd="0"/>
              </a:rPr>
              <a:t>http://people.csail.mit.edu/billf/papers/BayesJOSA.pdf</a:t>
            </a:r>
          </a:p>
          <a:p>
            <a:pPr lvl="1"/>
            <a:r>
              <a:rPr u="sng">
                <a:hlinkClick r:id="rId5" invalidUrl="" action="" tgtFrame="" tooltip="" history="1" highlightClick="0" endSnd="0"/>
              </a:rPr>
              <a:t>https://drive.google.com/file/d/1id74VNDL8ACrrWf6vYgN2M4kS8gd4n7w/view</a:t>
            </a:r>
          </a:p>
          <a:p>
            <a:pPr lvl="1"/>
            <a:r>
              <a:rPr u="sng">
                <a:hlinkClick r:id="rId6" invalidUrl="" action="" tgtFrame="" tooltip="" history="1" highlightClick="0" endSnd="0"/>
              </a:rPr>
              <a:t>https://arxiv.org/abs/1611.07596</a:t>
            </a:r>
            <a:r>
              <a:t> </a:t>
            </a:r>
          </a:p>
          <a:p>
            <a:pPr/>
            <a:r>
              <a:t>Still an open problem!</a:t>
            </a:r>
          </a:p>
          <a:p>
            <a:pPr lvl="1"/>
            <a:r>
              <a:t>Especially for multiple illuminants</a:t>
            </a:r>
          </a:p>
        </p:txBody>
      </p:sp>
      <p:sp>
        <p:nvSpPr>
          <p:cNvPr id="4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1" name="Questions?"/>
          <p:cNvSpPr txBox="1"/>
          <p:nvPr>
            <p:ph type="title"/>
          </p:nvPr>
        </p:nvSpPr>
        <p:spPr>
          <a:prstGeom prst="rect">
            <a:avLst/>
          </a:prstGeom>
        </p:spPr>
        <p:txBody>
          <a:bodyPr/>
          <a:lstStyle>
            <a:lvl1pPr>
              <a:defRPr sz="5600"/>
            </a:lvl1pPr>
          </a:lstStyle>
          <a:p>
            <a:pPr/>
            <a:r>
              <a:t>Questions?</a:t>
            </a:r>
          </a:p>
        </p:txBody>
      </p:sp>
      <p:sp>
        <p:nvSpPr>
          <p:cNvPr id="412" name="Double-click to edit"/>
          <p:cNvSpPr txBox="1"/>
          <p:nvPr>
            <p:ph type="body" idx="1"/>
          </p:nvPr>
        </p:nvSpPr>
        <p:spPr>
          <a:prstGeom prst="rect">
            <a:avLst/>
          </a:prstGeom>
        </p:spPr>
        <p:txBody>
          <a:bodyPr/>
          <a:lstStyle/>
          <a:p>
            <a:pPr/>
          </a:p>
        </p:txBody>
      </p:sp>
      <p:pic>
        <p:nvPicPr>
          <p:cNvPr id="413" name="droppedImage.tiff" descr="droppedImage.tiff"/>
          <p:cNvPicPr>
            <a:picLocks noChangeAspect="1"/>
          </p:cNvPicPr>
          <p:nvPr/>
        </p:nvPicPr>
        <p:blipFill>
          <a:blip r:embed="rId2">
            <a:extLst/>
          </a:blip>
          <a:stretch>
            <a:fillRect/>
          </a:stretch>
        </p:blipFill>
        <p:spPr>
          <a:xfrm>
            <a:off x="1536700" y="2819400"/>
            <a:ext cx="8363192" cy="6159500"/>
          </a:xfrm>
          <a:prstGeom prst="rect">
            <a:avLst/>
          </a:prstGeom>
          <a:ln w="12700"/>
        </p:spPr>
      </p:pic>
      <p:sp>
        <p:nvSpPr>
          <p:cNvPr id="414" name="from xkcd"/>
          <p:cNvSpPr txBox="1"/>
          <p:nvPr/>
        </p:nvSpPr>
        <p:spPr>
          <a:xfrm>
            <a:off x="8902700" y="9144000"/>
            <a:ext cx="195875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mn-lt"/>
                <a:ea typeface="+mn-ea"/>
                <a:cs typeface="+mn-cs"/>
                <a:sym typeface="Times New Roman"/>
              </a:defRPr>
            </a:lvl1pPr>
          </a:lstStyle>
          <a:p>
            <a:pPr/>
            <a:r>
              <a:t>from xkcd</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Take home messages"/>
          <p:cNvSpPr txBox="1"/>
          <p:nvPr>
            <p:ph type="title"/>
          </p:nvPr>
        </p:nvSpPr>
        <p:spPr>
          <a:prstGeom prst="rect">
            <a:avLst/>
          </a:prstGeom>
        </p:spPr>
        <p:txBody>
          <a:bodyPr/>
          <a:lstStyle/>
          <a:p>
            <a:pPr/>
            <a:r>
              <a:t>Take home messages</a:t>
            </a:r>
          </a:p>
        </p:txBody>
      </p:sp>
      <p:sp>
        <p:nvSpPr>
          <p:cNvPr id="417" name="Discounting the illumination is useful…"/>
          <p:cNvSpPr txBox="1"/>
          <p:nvPr>
            <p:ph type="body" idx="1"/>
          </p:nvPr>
        </p:nvSpPr>
        <p:spPr>
          <a:prstGeom prst="rect">
            <a:avLst/>
          </a:prstGeom>
        </p:spPr>
        <p:txBody>
          <a:bodyPr/>
          <a:lstStyle/>
          <a:p>
            <a:pPr/>
            <a:r>
              <a:t>Discounting the illumination is useful</a:t>
            </a:r>
          </a:p>
          <a:p>
            <a:pPr/>
            <a:r>
              <a:t>Ratios matter</a:t>
            </a:r>
          </a:p>
          <a:p>
            <a:pPr/>
            <a:r>
              <a:t>Optical illusions are not optical but fun</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9" name="Gamma"/>
          <p:cNvSpPr txBox="1"/>
          <p:nvPr>
            <p:ph type="title"/>
          </p:nvPr>
        </p:nvSpPr>
        <p:spPr>
          <a:prstGeom prst="rect">
            <a:avLst/>
          </a:prstGeom>
        </p:spPr>
        <p:txBody>
          <a:bodyPr/>
          <a:lstStyle/>
          <a:p>
            <a:pPr/>
            <a:r>
              <a:t>Gamma</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1" name="Relevant info is about ratios"/>
          <p:cNvSpPr txBox="1"/>
          <p:nvPr>
            <p:ph type="title"/>
          </p:nvPr>
        </p:nvSpPr>
        <p:spPr>
          <a:prstGeom prst="rect">
            <a:avLst/>
          </a:prstGeom>
        </p:spPr>
        <p:txBody>
          <a:bodyPr/>
          <a:lstStyle/>
          <a:p>
            <a:pPr/>
            <a:r>
              <a:t>Relevant info is about ratios</a:t>
            </a:r>
          </a:p>
        </p:txBody>
      </p:sp>
      <p:sp>
        <p:nvSpPr>
          <p:cNvPr id="422" name="Contrast between 1 &amp; 2 is the same as between 100 &amp; 200…"/>
          <p:cNvSpPr txBox="1"/>
          <p:nvPr>
            <p:ph type="body" idx="1"/>
          </p:nvPr>
        </p:nvSpPr>
        <p:spPr>
          <a:prstGeom prst="rect">
            <a:avLst/>
          </a:prstGeom>
        </p:spPr>
        <p:txBody>
          <a:bodyPr/>
          <a:lstStyle/>
          <a:p>
            <a:pPr/>
            <a:r>
              <a:t>Contrast between 1 &amp; 2 is the same as between 100 &amp; 200</a:t>
            </a:r>
          </a:p>
          <a:p>
            <a:pPr/>
            <a:r>
              <a:t>Useful to discount the multiplicative effect of light</a:t>
            </a:r>
          </a:p>
        </p:txBody>
      </p:sp>
      <p:grpSp>
        <p:nvGrpSpPr>
          <p:cNvPr id="425" name="Group"/>
          <p:cNvGrpSpPr/>
          <p:nvPr/>
        </p:nvGrpSpPr>
        <p:grpSpPr>
          <a:xfrm>
            <a:off x="2895600" y="4203700"/>
            <a:ext cx="8318502" cy="3632535"/>
            <a:chOff x="0" y="0"/>
            <a:chExt cx="8318501" cy="3632534"/>
          </a:xfrm>
        </p:grpSpPr>
        <p:pic>
          <p:nvPicPr>
            <p:cNvPr id="423" name="droppedImage.png" descr="droppedImage.png"/>
            <p:cNvPicPr>
              <a:picLocks noChangeAspect="1"/>
            </p:cNvPicPr>
            <p:nvPr/>
          </p:nvPicPr>
          <p:blipFill>
            <a:blip r:embed="rId2">
              <a:extLst/>
            </a:blip>
            <a:stretch>
              <a:fillRect/>
            </a:stretch>
          </p:blipFill>
          <p:spPr>
            <a:xfrm>
              <a:off x="0" y="0"/>
              <a:ext cx="3632535" cy="3632535"/>
            </a:xfrm>
            <a:prstGeom prst="rect">
              <a:avLst/>
            </a:prstGeom>
            <a:ln w="12700" cap="flat">
              <a:noFill/>
              <a:miter lim="400000"/>
            </a:ln>
            <a:effectLst/>
          </p:spPr>
        </p:pic>
        <p:pic>
          <p:nvPicPr>
            <p:cNvPr id="424" name="droppedImage.png" descr="droppedImage.png"/>
            <p:cNvPicPr>
              <a:picLocks noChangeAspect="1"/>
            </p:cNvPicPr>
            <p:nvPr/>
          </p:nvPicPr>
          <p:blipFill>
            <a:blip r:embed="rId3">
              <a:extLst/>
            </a:blip>
            <a:stretch>
              <a:fillRect/>
            </a:stretch>
          </p:blipFill>
          <p:spPr>
            <a:xfrm>
              <a:off x="4685967" y="0"/>
              <a:ext cx="3632535" cy="3632535"/>
            </a:xfrm>
            <a:prstGeom prst="rect">
              <a:avLst/>
            </a:prstGeom>
            <a:ln w="12700" cap="flat">
              <a:noFill/>
              <a:miter lim="400000"/>
            </a:ln>
            <a:effectLst/>
          </p:spPr>
        </p:pic>
      </p:grpSp>
      <p:sp>
        <p:nvSpPr>
          <p:cNvPr id="426" name="0.1 to 0.2"/>
          <p:cNvSpPr txBox="1"/>
          <p:nvPr/>
        </p:nvSpPr>
        <p:spPr>
          <a:xfrm>
            <a:off x="3779918" y="8166100"/>
            <a:ext cx="2183309"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0.1 to 0.2</a:t>
            </a:r>
          </a:p>
        </p:txBody>
      </p:sp>
      <p:sp>
        <p:nvSpPr>
          <p:cNvPr id="427" name="0.4 to 0.8"/>
          <p:cNvSpPr txBox="1"/>
          <p:nvPr/>
        </p:nvSpPr>
        <p:spPr>
          <a:xfrm>
            <a:off x="8263018" y="8166100"/>
            <a:ext cx="2183309"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0.4 to 0.8</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Linearity and gamma"/>
          <p:cNvSpPr txBox="1"/>
          <p:nvPr>
            <p:ph type="title"/>
          </p:nvPr>
        </p:nvSpPr>
        <p:spPr>
          <a:prstGeom prst="rect">
            <a:avLst/>
          </a:prstGeom>
        </p:spPr>
        <p:txBody>
          <a:bodyPr/>
          <a:lstStyle/>
          <a:p>
            <a:pPr/>
            <a:r>
              <a:t>Linearity and gamma</a:t>
            </a:r>
          </a:p>
        </p:txBody>
      </p:sp>
      <p:sp>
        <p:nvSpPr>
          <p:cNvPr id="430" name="Images are usually gamma encoded…"/>
          <p:cNvSpPr txBox="1"/>
          <p:nvPr>
            <p:ph type="body" idx="1"/>
          </p:nvPr>
        </p:nvSpPr>
        <p:spPr>
          <a:prstGeom prst="rect">
            <a:avLst/>
          </a:prstGeom>
        </p:spPr>
        <p:txBody>
          <a:bodyPr/>
          <a:lstStyle/>
          <a:p>
            <a:pPr/>
            <a:r>
              <a:t>Images are usually gamma encoded</a:t>
            </a:r>
          </a:p>
          <a:p>
            <a:pPr/>
            <a:r>
              <a:t>Instead of storing the light intensity x, </a:t>
            </a:r>
            <a:br/>
            <a:r>
              <a:t>they store</a:t>
            </a:r>
          </a:p>
          <a:p>
            <a:pPr/>
            <a:r>
              <a:t>to get more precision in dark areas </a:t>
            </a:r>
            <a:br/>
            <a:r>
              <a:t>for 8-bit encoding</a:t>
            </a:r>
          </a:p>
        </p:txBody>
      </p:sp>
      <p:pic>
        <p:nvPicPr>
          <p:cNvPr id="431" name="droppedImage.pdf" descr="droppedImage.pdf"/>
          <p:cNvPicPr>
            <a:picLocks noChangeAspect="1"/>
          </p:cNvPicPr>
          <p:nvPr/>
        </p:nvPicPr>
        <p:blipFill>
          <a:blip r:embed="rId2">
            <a:extLst/>
          </a:blip>
          <a:stretch>
            <a:fillRect/>
          </a:stretch>
        </p:blipFill>
        <p:spPr>
          <a:xfrm>
            <a:off x="3962400" y="3149600"/>
            <a:ext cx="677334" cy="508000"/>
          </a:xfrm>
          <a:prstGeom prst="rect">
            <a:avLst/>
          </a:prstGeom>
          <a:ln w="12700">
            <a:miter lim="400000"/>
          </a:ln>
        </p:spPr>
      </p:pic>
      <p:grpSp>
        <p:nvGrpSpPr>
          <p:cNvPr id="435" name="Group"/>
          <p:cNvGrpSpPr/>
          <p:nvPr/>
        </p:nvGrpSpPr>
        <p:grpSpPr>
          <a:xfrm>
            <a:off x="1625600" y="6437312"/>
            <a:ext cx="3708401" cy="2273301"/>
            <a:chOff x="0" y="0"/>
            <a:chExt cx="3708400" cy="2273300"/>
          </a:xfrm>
        </p:grpSpPr>
        <p:sp>
          <p:nvSpPr>
            <p:cNvPr id="432" name="Line"/>
            <p:cNvSpPr/>
            <p:nvPr/>
          </p:nvSpPr>
          <p:spPr>
            <a:xfrm rot="10800000">
              <a:off x="0" y="348422"/>
              <a:ext cx="3371273" cy="1924879"/>
            </a:xfrm>
            <a:custGeom>
              <a:avLst/>
              <a:gdLst/>
              <a:ahLst/>
              <a:cxnLst>
                <a:cxn ang="0">
                  <a:pos x="wd2" y="hd2"/>
                </a:cxn>
                <a:cxn ang="5400000">
                  <a:pos x="wd2" y="hd2"/>
                </a:cxn>
                <a:cxn ang="10800000">
                  <a:pos x="wd2" y="hd2"/>
                </a:cxn>
                <a:cxn ang="16200000">
                  <a:pos x="wd2" y="hd2"/>
                </a:cxn>
              </a:cxnLst>
              <a:rect l="0" t="0" r="r" b="b"/>
              <a:pathLst>
                <a:path w="21600" h="21476" fill="norm" stroke="1" extrusionOk="0">
                  <a:moveTo>
                    <a:pt x="0" y="21476"/>
                  </a:moveTo>
                  <a:cubicBezTo>
                    <a:pt x="691" y="21423"/>
                    <a:pt x="2633" y="21600"/>
                    <a:pt x="4137" y="21157"/>
                  </a:cubicBezTo>
                  <a:cubicBezTo>
                    <a:pt x="5641" y="20714"/>
                    <a:pt x="7654" y="19722"/>
                    <a:pt x="9047" y="18783"/>
                  </a:cubicBezTo>
                  <a:cubicBezTo>
                    <a:pt x="10439" y="17843"/>
                    <a:pt x="11364" y="16816"/>
                    <a:pt x="12513" y="15522"/>
                  </a:cubicBezTo>
                  <a:cubicBezTo>
                    <a:pt x="13661" y="14229"/>
                    <a:pt x="14424" y="13626"/>
                    <a:pt x="15938" y="11039"/>
                  </a:cubicBezTo>
                  <a:cubicBezTo>
                    <a:pt x="17453" y="8452"/>
                    <a:pt x="19811" y="3951"/>
                    <a:pt x="21600" y="0"/>
                  </a:cubicBezTo>
                </a:path>
              </a:pathLst>
            </a:custGeom>
            <a:noFill/>
            <a:ln w="25400" cap="flat">
              <a:solidFill>
                <a:srgbClr val="FF2600"/>
              </a:solidFill>
              <a:prstDash val="solid"/>
              <a:round/>
            </a:ln>
            <a:effectLst/>
          </p:spPr>
          <p:txBody>
            <a:bodyPr wrap="square" lIns="50800" tIns="50800" rIns="50800" bIns="50800" numCol="1" anchor="ctr">
              <a:noAutofit/>
            </a:bodyPr>
            <a:lstStyle/>
            <a:p>
              <a:pPr marL="40639" marR="40639" defTabSz="914400">
                <a:defRPr sz="2400">
                  <a:uFill>
                    <a:solidFill>
                      <a:srgbClr val="000000"/>
                    </a:solidFill>
                  </a:uFill>
                  <a:latin typeface="+mn-lt"/>
                  <a:ea typeface="+mn-ea"/>
                  <a:cs typeface="+mn-cs"/>
                  <a:sym typeface="Times New Roman"/>
                </a:defRPr>
              </a:pPr>
            </a:p>
          </p:txBody>
        </p:sp>
        <p:sp>
          <p:nvSpPr>
            <p:cNvPr id="433" name="Line"/>
            <p:cNvSpPr/>
            <p:nvPr/>
          </p:nvSpPr>
          <p:spPr>
            <a:xfrm flipV="1">
              <a:off x="0" y="0"/>
              <a:ext cx="3512" cy="219248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434" name="Line"/>
            <p:cNvSpPr/>
            <p:nvPr/>
          </p:nvSpPr>
          <p:spPr>
            <a:xfrm flipV="1">
              <a:off x="0" y="2192487"/>
              <a:ext cx="3708401" cy="3514"/>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grpSp>
      <p:sp>
        <p:nvSpPr>
          <p:cNvPr id="436" name="gamma compression curve"/>
          <p:cNvSpPr txBox="1"/>
          <p:nvPr/>
        </p:nvSpPr>
        <p:spPr>
          <a:xfrm>
            <a:off x="6126416" y="7874000"/>
            <a:ext cx="5872313"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gamma compression curve</a:t>
            </a:r>
          </a:p>
        </p:txBody>
      </p:sp>
      <p:sp>
        <p:nvSpPr>
          <p:cNvPr id="437" name="real value"/>
          <p:cNvSpPr txBox="1"/>
          <p:nvPr/>
        </p:nvSpPr>
        <p:spPr>
          <a:xfrm>
            <a:off x="2469015" y="8902700"/>
            <a:ext cx="2163515"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real value</a:t>
            </a:r>
          </a:p>
        </p:txBody>
      </p:sp>
      <p:sp>
        <p:nvSpPr>
          <p:cNvPr id="438" name="stored value"/>
          <p:cNvSpPr txBox="1"/>
          <p:nvPr/>
        </p:nvSpPr>
        <p:spPr>
          <a:xfrm>
            <a:off x="-379878" y="6788150"/>
            <a:ext cx="2501901" cy="1346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4200">
                <a:latin typeface="Gill Sans"/>
                <a:ea typeface="Gill Sans"/>
                <a:cs typeface="Gill Sans"/>
                <a:sym typeface="Gill Sans"/>
              </a:defRPr>
            </a:lvl1pPr>
          </a:lstStyle>
          <a:p>
            <a:pPr/>
            <a:r>
              <a:t>stored value</a:t>
            </a:r>
          </a:p>
        </p:txBody>
      </p:sp>
      <p:sp>
        <p:nvSpPr>
          <p:cNvPr id="439" name="1/"/>
          <p:cNvSpPr txBox="1"/>
          <p:nvPr/>
        </p:nvSpPr>
        <p:spPr>
          <a:xfrm>
            <a:off x="4159183" y="2987175"/>
            <a:ext cx="283767" cy="34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600"/>
            </a:lvl1pPr>
          </a:lstStyle>
          <a:p>
            <a:pPr/>
            <a:r>
              <a:t>1/</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Linearity and gamma"/>
          <p:cNvSpPr txBox="1"/>
          <p:nvPr>
            <p:ph type="title"/>
          </p:nvPr>
        </p:nvSpPr>
        <p:spPr>
          <a:prstGeom prst="rect">
            <a:avLst/>
          </a:prstGeom>
        </p:spPr>
        <p:txBody>
          <a:bodyPr/>
          <a:lstStyle/>
          <a:p>
            <a:pPr/>
            <a:r>
              <a:t>Linearity and gamma</a:t>
            </a:r>
          </a:p>
        </p:txBody>
      </p:sp>
      <p:sp>
        <p:nvSpPr>
          <p:cNvPr id="442" name="Images are usually gamma encoded…"/>
          <p:cNvSpPr txBox="1"/>
          <p:nvPr>
            <p:ph type="body" idx="1"/>
          </p:nvPr>
        </p:nvSpPr>
        <p:spPr>
          <a:prstGeom prst="rect">
            <a:avLst/>
          </a:prstGeom>
        </p:spPr>
        <p:txBody>
          <a:bodyPr/>
          <a:lstStyle/>
          <a:p>
            <a:pPr/>
            <a:r>
              <a:t>Images are usually gamma encoded</a:t>
            </a:r>
          </a:p>
          <a:p>
            <a:pPr/>
            <a:r>
              <a:t>Instead of storing the light intensity x, </a:t>
            </a:r>
            <a:br/>
            <a:r>
              <a:t>they store</a:t>
            </a:r>
          </a:p>
          <a:p>
            <a:pPr/>
            <a:r>
              <a:t>to get more precision in dark areas</a:t>
            </a:r>
          </a:p>
        </p:txBody>
      </p:sp>
      <p:pic>
        <p:nvPicPr>
          <p:cNvPr id="443" name="droppedImage.pdf" descr="droppedImage.pdf"/>
          <p:cNvPicPr>
            <a:picLocks noChangeAspect="1"/>
          </p:cNvPicPr>
          <p:nvPr/>
        </p:nvPicPr>
        <p:blipFill>
          <a:blip r:embed="rId2">
            <a:extLst/>
          </a:blip>
          <a:stretch>
            <a:fillRect/>
          </a:stretch>
        </p:blipFill>
        <p:spPr>
          <a:xfrm>
            <a:off x="3962400" y="3149600"/>
            <a:ext cx="677334" cy="508000"/>
          </a:xfrm>
          <a:prstGeom prst="rect">
            <a:avLst/>
          </a:prstGeom>
          <a:ln w="12700">
            <a:miter lim="400000"/>
          </a:ln>
        </p:spPr>
      </p:pic>
      <p:pic>
        <p:nvPicPr>
          <p:cNvPr id="444" name="image.png" descr="image.png"/>
          <p:cNvPicPr>
            <a:picLocks noChangeAspect="0"/>
          </p:cNvPicPr>
          <p:nvPr/>
        </p:nvPicPr>
        <p:blipFill>
          <a:blip r:embed="rId3">
            <a:extLst/>
          </a:blip>
          <a:stretch>
            <a:fillRect/>
          </a:stretch>
        </p:blipFill>
        <p:spPr>
          <a:xfrm>
            <a:off x="304800" y="6992937"/>
            <a:ext cx="12141200" cy="2730501"/>
          </a:xfrm>
          <a:prstGeom prst="rect">
            <a:avLst/>
          </a:prstGeom>
          <a:ln w="12700">
            <a:miter lim="400000"/>
          </a:ln>
        </p:spPr>
      </p:pic>
      <p:sp>
        <p:nvSpPr>
          <p:cNvPr id="445" name="6 bit encoding for emphasis:"/>
          <p:cNvSpPr txBox="1"/>
          <p:nvPr/>
        </p:nvSpPr>
        <p:spPr>
          <a:xfrm>
            <a:off x="1063984" y="5956300"/>
            <a:ext cx="6268977"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6 bit encoding for emphasis: </a:t>
            </a:r>
          </a:p>
        </p:txBody>
      </p:sp>
      <p:sp>
        <p:nvSpPr>
          <p:cNvPr id="446" name="1/"/>
          <p:cNvSpPr txBox="1"/>
          <p:nvPr/>
        </p:nvSpPr>
        <p:spPr>
          <a:xfrm>
            <a:off x="4159183" y="2987175"/>
            <a:ext cx="283767" cy="34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600"/>
            </a:lvl1pPr>
          </a:lstStyle>
          <a:p>
            <a:pPr/>
            <a:r>
              <a:t>1/</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 name="Concretely, gamma encoding"/>
          <p:cNvSpPr txBox="1"/>
          <p:nvPr>
            <p:ph type="title"/>
          </p:nvPr>
        </p:nvSpPr>
        <p:spPr>
          <a:prstGeom prst="rect">
            <a:avLst/>
          </a:prstGeom>
        </p:spPr>
        <p:txBody>
          <a:bodyPr/>
          <a:lstStyle/>
          <a:p>
            <a:pPr/>
            <a:r>
              <a:t>Concretely, gamma encoding </a:t>
            </a:r>
          </a:p>
        </p:txBody>
      </p:sp>
      <p:sp>
        <p:nvSpPr>
          <p:cNvPr id="449" name="If the camera records an amount of light that is x at a given pixel…"/>
          <p:cNvSpPr txBox="1"/>
          <p:nvPr>
            <p:ph type="body" idx="1"/>
          </p:nvPr>
        </p:nvSpPr>
        <p:spPr>
          <a:prstGeom prst="rect">
            <a:avLst/>
          </a:prstGeom>
        </p:spPr>
        <p:txBody>
          <a:bodyPr/>
          <a:lstStyle/>
          <a:p>
            <a:pPr/>
            <a:r>
              <a:t>If the camera records an amount of light that is x at a given pixel</a:t>
            </a:r>
          </a:p>
          <a:p>
            <a:pPr/>
            <a:r>
              <a:t>What gets stored is encoded as </a:t>
            </a:r>
          </a:p>
          <a:p>
            <a:pPr/>
            <a:r>
              <a:t>When displaying an image, the OS or display or driver inverts the mapping </a:t>
            </a:r>
          </a:p>
        </p:txBody>
      </p:sp>
      <p:pic>
        <p:nvPicPr>
          <p:cNvPr id="450" name="droppedImage.pdf" descr="droppedImage.pdf"/>
          <p:cNvPicPr>
            <a:picLocks noChangeAspect="1"/>
          </p:cNvPicPr>
          <p:nvPr/>
        </p:nvPicPr>
        <p:blipFill>
          <a:blip r:embed="rId2">
            <a:extLst/>
          </a:blip>
          <a:stretch>
            <a:fillRect/>
          </a:stretch>
        </p:blipFill>
        <p:spPr>
          <a:xfrm>
            <a:off x="9403994" y="3100227"/>
            <a:ext cx="677334" cy="508001"/>
          </a:xfrm>
          <a:prstGeom prst="rect">
            <a:avLst/>
          </a:prstGeom>
          <a:ln w="12700">
            <a:miter lim="400000"/>
          </a:ln>
        </p:spPr>
      </p:pic>
      <p:sp>
        <p:nvSpPr>
          <p:cNvPr id="451" name="1/"/>
          <p:cNvSpPr txBox="1"/>
          <p:nvPr/>
        </p:nvSpPr>
        <p:spPr>
          <a:xfrm>
            <a:off x="9600777" y="2868681"/>
            <a:ext cx="283767" cy="34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600"/>
            </a:lvl1pPr>
          </a:lstStyle>
          <a:p>
            <a:pPr/>
            <a:r>
              <a:t>1/</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Gamma demo"/>
          <p:cNvSpPr txBox="1"/>
          <p:nvPr>
            <p:ph type="title"/>
          </p:nvPr>
        </p:nvSpPr>
        <p:spPr>
          <a:prstGeom prst="rect">
            <a:avLst/>
          </a:prstGeom>
        </p:spPr>
        <p:txBody>
          <a:bodyPr/>
          <a:lstStyle/>
          <a:p>
            <a:pPr/>
            <a:r>
              <a:t>Gamma demo</a:t>
            </a:r>
          </a:p>
        </p:txBody>
      </p:sp>
      <p:sp>
        <p:nvSpPr>
          <p:cNvPr id="454" name="http://miki3.csail.mit.edu:3000/static/gammavis/…"/>
          <p:cNvSpPr txBox="1"/>
          <p:nvPr>
            <p:ph type="body" idx="1"/>
          </p:nvPr>
        </p:nvSpPr>
        <p:spPr>
          <a:prstGeom prst="rect">
            <a:avLst/>
          </a:prstGeom>
        </p:spPr>
        <p:txBody>
          <a:bodyPr/>
          <a:lstStyle>
            <a:lvl1pPr>
              <a:defRPr sz="4100" u="sng">
                <a:hlinkClick r:id="rId2" invalidUrl="" action="" tgtFrame="" tooltip="" history="1" highlightClick="0" endSnd="0"/>
              </a:defRPr>
            </a:lvl1pPr>
            <a:lvl2pPr marL="1158723" indent="-396723">
              <a:defRPr sz="4100"/>
            </a:lvl2pPr>
          </a:lstStyle>
          <a:p>
            <a:pPr>
              <a:defRPr u="none"/>
            </a:pPr>
            <a:r>
              <a:rPr u="sng">
                <a:hlinkClick r:id="rId2" invalidUrl="" action="" tgtFrame="" tooltip="" history="1" highlightClick="0" endSnd="0"/>
              </a:rPr>
              <a:t>http://miki3.csail.mit.edu:3000/static/gammavis/</a:t>
            </a:r>
          </a:p>
          <a:p>
            <a:pPr lvl="1"/>
            <a:r>
              <a:t>thank you Lili &amp; Charlotte &amp; Monde</a:t>
            </a:r>
          </a:p>
        </p:txBody>
      </p:sp>
      <p:pic>
        <p:nvPicPr>
          <p:cNvPr id="455" name="droppedImage.png" descr="droppedImage.png"/>
          <p:cNvPicPr>
            <a:picLocks noChangeAspect="1"/>
          </p:cNvPicPr>
          <p:nvPr/>
        </p:nvPicPr>
        <p:blipFill>
          <a:blip r:embed="rId3">
            <a:extLst/>
          </a:blip>
          <a:stretch>
            <a:fillRect/>
          </a:stretch>
        </p:blipFill>
        <p:spPr>
          <a:xfrm>
            <a:off x="635000" y="3238500"/>
            <a:ext cx="9756913" cy="7239000"/>
          </a:xfrm>
          <a:prstGeom prst="rect">
            <a:avLst/>
          </a:prstGeom>
          <a:ln w="12700">
            <a:miter lim="400000"/>
          </a:ln>
        </p:spPr>
      </p:pic>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Other motivation: noise"/>
          <p:cNvSpPr txBox="1"/>
          <p:nvPr>
            <p:ph type="title"/>
          </p:nvPr>
        </p:nvSpPr>
        <p:spPr>
          <a:prstGeom prst="rect">
            <a:avLst/>
          </a:prstGeom>
        </p:spPr>
        <p:txBody>
          <a:bodyPr/>
          <a:lstStyle/>
          <a:p>
            <a:pPr/>
            <a:r>
              <a:t>Other motivation: noise</a:t>
            </a:r>
          </a:p>
        </p:txBody>
      </p:sp>
      <p:sp>
        <p:nvSpPr>
          <p:cNvPr id="458" name="Much image noise has variance proportional to image values (Poisson noise)…"/>
          <p:cNvSpPr txBox="1"/>
          <p:nvPr>
            <p:ph type="body" idx="1"/>
          </p:nvPr>
        </p:nvSpPr>
        <p:spPr>
          <a:prstGeom prst="rect">
            <a:avLst/>
          </a:prstGeom>
        </p:spPr>
        <p:txBody>
          <a:bodyPr/>
          <a:lstStyle/>
          <a:p>
            <a:pPr/>
            <a:r>
              <a:t>Much image noise has variance proportional to image values (Poisson noise)</a:t>
            </a:r>
          </a:p>
          <a:p>
            <a:pPr/>
            <a:r>
              <a:t>Gamma=2 makes signal noise ratio uniform</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 name="Linearity and gamma"/>
          <p:cNvSpPr txBox="1"/>
          <p:nvPr>
            <p:ph type="title"/>
          </p:nvPr>
        </p:nvSpPr>
        <p:spPr>
          <a:prstGeom prst="rect">
            <a:avLst/>
          </a:prstGeom>
        </p:spPr>
        <p:txBody>
          <a:bodyPr/>
          <a:lstStyle/>
          <a:p>
            <a:pPr/>
            <a:r>
              <a:t>Linearity and gamma</a:t>
            </a:r>
          </a:p>
        </p:txBody>
      </p:sp>
      <p:sp>
        <p:nvSpPr>
          <p:cNvPr id="461" name="Half (well, more like 25$) of image processing works better in linear space…"/>
          <p:cNvSpPr txBox="1"/>
          <p:nvPr>
            <p:ph type="body" idx="1"/>
          </p:nvPr>
        </p:nvSpPr>
        <p:spPr>
          <a:prstGeom prst="rect">
            <a:avLst/>
          </a:prstGeom>
        </p:spPr>
        <p:txBody>
          <a:bodyPr/>
          <a:lstStyle/>
          <a:p>
            <a:pPr/>
            <a:r>
              <a:t>Half (well, more like 25$) of image processing works better in linear space</a:t>
            </a:r>
          </a:p>
          <a:p>
            <a:pPr lvl="1"/>
            <a:r>
              <a:t>If linearity is important</a:t>
            </a:r>
          </a:p>
          <a:p>
            <a:pPr lvl="1"/>
            <a:r>
              <a:t>e.g. white balance, deblurring, HDR merging</a:t>
            </a:r>
          </a:p>
          <a:p>
            <a:pPr/>
            <a:r>
              <a:t>Half (well, 75%) work better in gamma space</a:t>
            </a:r>
          </a:p>
          <a:p>
            <a:pPr lvl="1"/>
            <a:r>
              <a:t>closer to logarithmic scale, uniform noise, uniform treatment over brightness</a:t>
            </a:r>
          </a:p>
          <a:p>
            <a:pPr lvl="1"/>
            <a:r>
              <a:t>e.g. edge detection, corner detection</a:t>
            </a:r>
          </a:p>
          <a:p>
            <a:pPr/>
            <a:r>
              <a:t>Sometimes you need log</a:t>
            </a:r>
          </a:p>
          <a:p>
            <a:pPr lvl="1"/>
            <a:r>
              <a:t>when dynamic range is really high</a:t>
            </a:r>
          </a:p>
          <a:p>
            <a:pPr lvl="1"/>
            <a:r>
              <a:t>e.g. tone mapping</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 name="In the real world"/>
          <p:cNvSpPr txBox="1"/>
          <p:nvPr>
            <p:ph type="title"/>
          </p:nvPr>
        </p:nvSpPr>
        <p:spPr>
          <a:prstGeom prst="rect">
            <a:avLst/>
          </a:prstGeom>
        </p:spPr>
        <p:txBody>
          <a:bodyPr/>
          <a:lstStyle/>
          <a:p>
            <a:pPr/>
            <a:r>
              <a:t>In the real world</a:t>
            </a:r>
          </a:p>
        </p:txBody>
      </p:sp>
      <p:sp>
        <p:nvSpPr>
          <p:cNvPr id="464" name="e.g. Adobe Lightroom ‘s first processing steps are in linear space, then converts to some gamma space…"/>
          <p:cNvSpPr txBox="1"/>
          <p:nvPr>
            <p:ph type="body" idx="1"/>
          </p:nvPr>
        </p:nvSpPr>
        <p:spPr>
          <a:prstGeom prst="rect">
            <a:avLst/>
          </a:prstGeom>
        </p:spPr>
        <p:txBody>
          <a:bodyPr/>
          <a:lstStyle/>
          <a:p>
            <a:pPr lvl="1"/>
            <a:r>
              <a:t>e.g. Adobe Lightroom ‘s first processing steps are in linear space, then converts to some gamma space</a:t>
            </a:r>
          </a:p>
          <a:p>
            <a:pPr lvl="1"/>
            <a:r>
              <a:t>Most practitioners (don’t even know images are gamma encoded and) work in gamma encoded space</a:t>
            </a:r>
          </a:p>
        </p:txBody>
      </p:sp>
      <p:pic>
        <p:nvPicPr>
          <p:cNvPr id="465" name="Image" descr="Image"/>
          <p:cNvPicPr>
            <a:picLocks noChangeAspect="1"/>
          </p:cNvPicPr>
          <p:nvPr/>
        </p:nvPicPr>
        <p:blipFill>
          <a:blip r:embed="rId2">
            <a:extLst/>
          </a:blip>
          <a:stretch>
            <a:fillRect/>
          </a:stretch>
        </p:blipFill>
        <p:spPr>
          <a:xfrm>
            <a:off x="1028327" y="5562580"/>
            <a:ext cx="8327768" cy="4345625"/>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Gamma in the analog world"/>
          <p:cNvSpPr txBox="1"/>
          <p:nvPr>
            <p:ph type="title"/>
          </p:nvPr>
        </p:nvSpPr>
        <p:spPr>
          <a:prstGeom prst="rect">
            <a:avLst/>
          </a:prstGeom>
        </p:spPr>
        <p:txBody>
          <a:bodyPr/>
          <a:lstStyle/>
          <a:p>
            <a:pPr/>
            <a:r>
              <a:t>Gamma in the analog world</a:t>
            </a:r>
          </a:p>
        </p:txBody>
      </p:sp>
      <p:sp>
        <p:nvSpPr>
          <p:cNvPr id="468" name="Film has gamma…"/>
          <p:cNvSpPr txBox="1"/>
          <p:nvPr>
            <p:ph type="body" idx="1"/>
          </p:nvPr>
        </p:nvSpPr>
        <p:spPr>
          <a:prstGeom prst="rect">
            <a:avLst/>
          </a:prstGeom>
        </p:spPr>
        <p:txBody>
          <a:bodyPr/>
          <a:lstStyle/>
          <a:p>
            <a:pPr/>
            <a:r>
              <a:t>Film has gamma</a:t>
            </a:r>
          </a:p>
          <a:p>
            <a:pPr lvl="1"/>
            <a:r>
              <a:t>For both encoding and for compensating for different contrast perception at different brightness levels</a:t>
            </a:r>
          </a:p>
          <a:p>
            <a:pPr/>
            <a:r>
              <a:t>Old-style TVs had gamma</a:t>
            </a:r>
          </a:p>
          <a:p>
            <a:pPr lvl="1"/>
            <a:r>
              <a:t>The response of Cathod Ray Tubes (CRT) happens to naturally decode gamma</a:t>
            </a:r>
            <a:br/>
            <a:r>
              <a:t>(because of the way the electron gun accelerates and focuses electrons, plus the phosphors response)</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Take home message"/>
          <p:cNvSpPr txBox="1"/>
          <p:nvPr>
            <p:ph type="title"/>
          </p:nvPr>
        </p:nvSpPr>
        <p:spPr>
          <a:prstGeom prst="rect">
            <a:avLst/>
          </a:prstGeom>
        </p:spPr>
        <p:txBody>
          <a:bodyPr/>
          <a:lstStyle/>
          <a:p>
            <a:pPr/>
            <a:r>
              <a:t>Take home message</a:t>
            </a:r>
          </a:p>
        </p:txBody>
      </p:sp>
      <p:sp>
        <p:nvSpPr>
          <p:cNvPr id="471" name="Images are usually gamma-encoded…"/>
          <p:cNvSpPr txBox="1"/>
          <p:nvPr>
            <p:ph type="body" idx="1"/>
          </p:nvPr>
        </p:nvSpPr>
        <p:spPr>
          <a:prstGeom prst="rect">
            <a:avLst/>
          </a:prstGeom>
        </p:spPr>
        <p:txBody>
          <a:bodyPr/>
          <a:lstStyle/>
          <a:p>
            <a:pPr/>
            <a:r>
              <a:t>Images are usually gamma-encoded</a:t>
            </a:r>
          </a:p>
          <a:p>
            <a:pPr lvl="1"/>
            <a:r>
              <a:t>gamma 2.2</a:t>
            </a:r>
          </a:p>
          <a:p>
            <a:pPr lvl="1"/>
            <a:r>
              <a:t>provides better quantization</a:t>
            </a:r>
          </a:p>
          <a:p>
            <a:pPr lvl="1"/>
          </a:p>
          <a:p>
            <a:pPr lvl="1"/>
            <a:r>
              <a:t>sometimes good for algorithms</a:t>
            </a:r>
          </a:p>
          <a:p>
            <a:pPr lvl="1"/>
            <a:r>
              <a:t>sometimes bad</a:t>
            </a:r>
          </a:p>
          <a:p>
            <a:pPr lvl="2"/>
            <a:r>
              <a:t>convert to linear values!</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How to capture linear images"/>
          <p:cNvSpPr txBox="1"/>
          <p:nvPr>
            <p:ph type="title"/>
          </p:nvPr>
        </p:nvSpPr>
        <p:spPr>
          <a:prstGeom prst="rect">
            <a:avLst/>
          </a:prstGeom>
        </p:spPr>
        <p:txBody>
          <a:bodyPr/>
          <a:lstStyle/>
          <a:p>
            <a:pPr/>
            <a:r>
              <a:t>How to capture linear images</a:t>
            </a:r>
          </a:p>
        </p:txBody>
      </p:sp>
      <p:sp>
        <p:nvSpPr>
          <p:cNvPr id="474" name="http://kimojohnson.org/blog/linear.html"/>
          <p:cNvSpPr txBox="1"/>
          <p:nvPr>
            <p:ph type="body" idx="1"/>
          </p:nvPr>
        </p:nvSpPr>
        <p:spPr>
          <a:prstGeom prst="rect">
            <a:avLst/>
          </a:prstGeom>
        </p:spPr>
        <p:txBody>
          <a:bodyPr/>
          <a:lstStyle/>
          <a:p>
            <a:pPr/>
            <a:r>
              <a:t>http://kimojohnson.org/blog/linear.html</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76" name="Questions?"/>
          <p:cNvSpPr txBox="1"/>
          <p:nvPr>
            <p:ph type="title"/>
          </p:nvPr>
        </p:nvSpPr>
        <p:spPr>
          <a:prstGeom prst="rect">
            <a:avLst/>
          </a:prstGeom>
        </p:spPr>
        <p:txBody>
          <a:bodyPr/>
          <a:lstStyle/>
          <a:p>
            <a:pPr/>
            <a:r>
              <a:t>Questions?</a:t>
            </a:r>
          </a:p>
        </p:txBody>
      </p:sp>
      <p:pic>
        <p:nvPicPr>
          <p:cNvPr id="477" name="20180710-2018-07-10-at-08h39m42s-DSC00148-018.jpg" descr="20180710-2018-07-10-at-08h39m42s-DSC00148-018.jpg"/>
          <p:cNvPicPr>
            <a:picLocks noChangeAspect="1"/>
          </p:cNvPicPr>
          <p:nvPr/>
        </p:nvPicPr>
        <p:blipFill>
          <a:blip r:embed="rId2">
            <a:extLst/>
          </a:blip>
          <a:stretch>
            <a:fillRect/>
          </a:stretch>
        </p:blipFill>
        <p:spPr>
          <a:xfrm>
            <a:off x="44764" y="3747863"/>
            <a:ext cx="7047000" cy="4700507"/>
          </a:xfrm>
          <a:prstGeom prst="rect">
            <a:avLst/>
          </a:prstGeom>
          <a:ln w="12700">
            <a:miter lim="400000"/>
          </a:ln>
        </p:spPr>
      </p:pic>
      <p:pic>
        <p:nvPicPr>
          <p:cNvPr id="478" name="20190210-2019-02-10-at-07h55m28s-DSC00600-003.jpg" descr="20190210-2019-02-10-at-07h55m28s-DSC00600-003.jpg"/>
          <p:cNvPicPr>
            <a:picLocks noChangeAspect="1"/>
          </p:cNvPicPr>
          <p:nvPr/>
        </p:nvPicPr>
        <p:blipFill>
          <a:blip r:embed="rId3">
            <a:extLst/>
          </a:blip>
          <a:stretch>
            <a:fillRect/>
          </a:stretch>
        </p:blipFill>
        <p:spPr>
          <a:xfrm>
            <a:off x="7080469" y="3748223"/>
            <a:ext cx="7045330" cy="4699788"/>
          </a:xfrm>
          <a:prstGeom prst="rect">
            <a:avLst/>
          </a:prstGeom>
          <a:ln w="12700">
            <a:miter lim="400000"/>
          </a:ln>
        </p:spPr>
      </p:pic>
      <p:sp>
        <p:nvSpPr>
          <p:cNvPr id="479" name="Tsessebe"/>
          <p:cNvSpPr txBox="1"/>
          <p:nvPr/>
        </p:nvSpPr>
        <p:spPr>
          <a:xfrm>
            <a:off x="1610572" y="8486940"/>
            <a:ext cx="1884835"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300"/>
            </a:lvl1pPr>
          </a:lstStyle>
          <a:p>
            <a:pPr/>
            <a:r>
              <a:t>Tsessebe</a:t>
            </a:r>
          </a:p>
        </p:txBody>
      </p:sp>
      <p:sp>
        <p:nvSpPr>
          <p:cNvPr id="480" name="Ouistiti"/>
          <p:cNvSpPr txBox="1"/>
          <p:nvPr/>
        </p:nvSpPr>
        <p:spPr>
          <a:xfrm>
            <a:off x="9380453" y="8486940"/>
            <a:ext cx="1395134"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300"/>
            </a:lvl1pPr>
          </a:lstStyle>
          <a:p>
            <a:pPr/>
            <a:r>
              <a:t>Ouistiti</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2" name="POINT OPERATION"/>
          <p:cNvSpPr txBox="1"/>
          <p:nvPr>
            <p:ph type="title"/>
          </p:nvPr>
        </p:nvSpPr>
        <p:spPr>
          <a:prstGeom prst="rect">
            <a:avLst/>
          </a:prstGeom>
        </p:spPr>
        <p:txBody>
          <a:bodyPr/>
          <a:lstStyle/>
          <a:p>
            <a:pPr/>
            <a:r>
              <a:t>POINT OPERATION</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4" name="Point operations"/>
          <p:cNvSpPr txBox="1"/>
          <p:nvPr>
            <p:ph type="title"/>
          </p:nvPr>
        </p:nvSpPr>
        <p:spPr>
          <a:prstGeom prst="rect">
            <a:avLst/>
          </a:prstGeom>
        </p:spPr>
        <p:txBody>
          <a:bodyPr/>
          <a:lstStyle/>
          <a:p>
            <a:pPr/>
            <a:r>
              <a:t>Point operations</a:t>
            </a:r>
          </a:p>
        </p:txBody>
      </p:sp>
      <p:sp>
        <p:nvSpPr>
          <p:cNvPr id="485" name="for each pixel : Rout, Gout, Bout=f(Rin, Gin, Bin)…"/>
          <p:cNvSpPr txBox="1"/>
          <p:nvPr>
            <p:ph type="body" idx="1"/>
          </p:nvPr>
        </p:nvSpPr>
        <p:spPr>
          <a:prstGeom prst="rect">
            <a:avLst/>
          </a:prstGeom>
        </p:spPr>
        <p:txBody>
          <a:bodyPr/>
          <a:lstStyle/>
          <a:p>
            <a:pPr/>
            <a:r>
              <a:t>for each pixel : R</a:t>
            </a:r>
            <a:r>
              <a:rPr baseline="-5999"/>
              <a:t>out</a:t>
            </a:r>
            <a:r>
              <a:t>, G</a:t>
            </a:r>
            <a:r>
              <a:rPr baseline="-5999"/>
              <a:t>out</a:t>
            </a:r>
            <a:r>
              <a:t>, B</a:t>
            </a:r>
            <a:r>
              <a:rPr baseline="-5999"/>
              <a:t>out</a:t>
            </a:r>
            <a:r>
              <a:t>=f(R</a:t>
            </a:r>
            <a:r>
              <a:rPr baseline="-5999"/>
              <a:t>in</a:t>
            </a:r>
            <a:r>
              <a:t>, G</a:t>
            </a:r>
            <a:r>
              <a:rPr baseline="-5999"/>
              <a:t>in</a:t>
            </a:r>
            <a:r>
              <a:t>, B</a:t>
            </a:r>
            <a:r>
              <a:rPr baseline="-5999"/>
              <a:t>in</a:t>
            </a:r>
            <a:r>
              <a:t>)</a:t>
            </a:r>
          </a:p>
          <a:p>
            <a:pPr lvl="1"/>
            <a:r>
              <a:t>and f is the same for all pixels</a:t>
            </a:r>
          </a:p>
          <a:p>
            <a:pPr lvl="1"/>
          </a:p>
          <a:p>
            <a:pPr/>
            <a:r>
              <a:t>Often discussed for greyscale version: </a:t>
            </a:r>
          </a:p>
          <a:p>
            <a:pPr lvl="1"/>
            <a:r>
              <a:t>L</a:t>
            </a:r>
            <a:r>
              <a:rPr baseline="-5999">
                <a:latin typeface="Helvetica Neue Medium"/>
                <a:ea typeface="Helvetica Neue Medium"/>
                <a:cs typeface="Helvetica Neue Medium"/>
                <a:sym typeface="Helvetica Neue Medium"/>
              </a:rPr>
              <a:t>out</a:t>
            </a:r>
            <a:r>
              <a:t>=f(L</a:t>
            </a:r>
            <a:r>
              <a:rPr baseline="-5999">
                <a:latin typeface="Helvetica Neue Medium"/>
                <a:ea typeface="Helvetica Neue Medium"/>
                <a:cs typeface="Helvetica Neue Medium"/>
                <a:sym typeface="Helvetica Neue Medium"/>
              </a:rPr>
              <a:t>in</a:t>
            </a:r>
            <a:r>
              <a:t>)</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Curves"/>
          <p:cNvSpPr txBox="1"/>
          <p:nvPr>
            <p:ph type="title"/>
          </p:nvPr>
        </p:nvSpPr>
        <p:spPr>
          <a:prstGeom prst="rect">
            <a:avLst/>
          </a:prstGeom>
        </p:spPr>
        <p:txBody>
          <a:bodyPr/>
          <a:lstStyle/>
          <a:p>
            <a:pPr/>
            <a:r>
              <a:t>Curves</a:t>
            </a:r>
          </a:p>
        </p:txBody>
      </p:sp>
      <p:sp>
        <p:nvSpPr>
          <p:cNvPr id="488" name="In many photo editors"/>
          <p:cNvSpPr txBox="1"/>
          <p:nvPr>
            <p:ph type="body" idx="1"/>
          </p:nvPr>
        </p:nvSpPr>
        <p:spPr>
          <a:prstGeom prst="rect">
            <a:avLst/>
          </a:prstGeom>
        </p:spPr>
        <p:txBody>
          <a:bodyPr/>
          <a:lstStyle/>
          <a:p>
            <a:pPr/>
            <a:r>
              <a:t>In many photo editors</a:t>
            </a:r>
          </a:p>
        </p:txBody>
      </p:sp>
      <p:pic>
        <p:nvPicPr>
          <p:cNvPr id="489" name="droppedImage.tiff" descr="droppedImage.tiff"/>
          <p:cNvPicPr>
            <a:picLocks noChangeAspect="1"/>
          </p:cNvPicPr>
          <p:nvPr/>
        </p:nvPicPr>
        <p:blipFill>
          <a:blip r:embed="rId2">
            <a:extLst/>
          </a:blip>
          <a:stretch>
            <a:fillRect/>
          </a:stretch>
        </p:blipFill>
        <p:spPr>
          <a:xfrm>
            <a:off x="2781300" y="3149600"/>
            <a:ext cx="5334000" cy="5321300"/>
          </a:xfrm>
          <a:prstGeom prst="rect">
            <a:avLst/>
          </a:prstGeom>
          <a:ln w="12700">
            <a:miter lim="400000"/>
          </a:ln>
        </p:spPr>
      </p:pic>
      <p:sp>
        <p:nvSpPr>
          <p:cNvPr id="490" name="input"/>
          <p:cNvSpPr txBox="1"/>
          <p:nvPr/>
        </p:nvSpPr>
        <p:spPr>
          <a:xfrm>
            <a:off x="4192990" y="8750300"/>
            <a:ext cx="1357165"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input </a:t>
            </a:r>
          </a:p>
        </p:txBody>
      </p:sp>
      <p:sp>
        <p:nvSpPr>
          <p:cNvPr id="491" name="output"/>
          <p:cNvSpPr txBox="1"/>
          <p:nvPr/>
        </p:nvSpPr>
        <p:spPr>
          <a:xfrm>
            <a:off x="688094" y="5422900"/>
            <a:ext cx="1712157"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output </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Pset 0 &amp; 1"/>
          <p:cNvSpPr txBox="1"/>
          <p:nvPr>
            <p:ph type="title"/>
          </p:nvPr>
        </p:nvSpPr>
        <p:spPr>
          <a:prstGeom prst="rect">
            <a:avLst/>
          </a:prstGeom>
        </p:spPr>
        <p:txBody>
          <a:bodyPr/>
          <a:lstStyle/>
          <a:p>
            <a:pPr/>
            <a:r>
              <a:t>Pset 0 &amp; 1</a:t>
            </a:r>
          </a:p>
        </p:txBody>
      </p:sp>
      <p:sp>
        <p:nvSpPr>
          <p:cNvPr id="494" name="Exposure change (brightness)…"/>
          <p:cNvSpPr txBox="1"/>
          <p:nvPr>
            <p:ph type="body" idx="1"/>
          </p:nvPr>
        </p:nvSpPr>
        <p:spPr>
          <a:prstGeom prst="rect">
            <a:avLst/>
          </a:prstGeom>
        </p:spPr>
        <p:txBody>
          <a:bodyPr/>
          <a:lstStyle/>
          <a:p>
            <a:pPr/>
            <a:r>
              <a:t>Exposure change (brightness)</a:t>
            </a:r>
          </a:p>
          <a:p>
            <a:pPr/>
            <a:r>
              <a:t>Contrast: change ratios </a:t>
            </a:r>
          </a:p>
          <a:p>
            <a:pPr/>
            <a:r>
              <a:t>Luminance chrominance</a:t>
            </a:r>
          </a:p>
          <a:p>
            <a:pPr lvl="1"/>
            <a:r>
              <a:t>ability to change luminance/brightness independent of color</a:t>
            </a:r>
          </a:p>
          <a:p>
            <a:pPr lvl="1"/>
            <a:r>
              <a:t>save pure-color information</a:t>
            </a:r>
          </a:p>
          <a:p>
            <a:pPr lvl="2"/>
            <a:r>
              <a:t>need to respect multiplicative factors</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Histograms"/>
          <p:cNvSpPr txBox="1"/>
          <p:nvPr>
            <p:ph type="title"/>
          </p:nvPr>
        </p:nvSpPr>
        <p:spPr>
          <a:prstGeom prst="rect">
            <a:avLst/>
          </a:prstGeom>
        </p:spPr>
        <p:txBody>
          <a:bodyPr/>
          <a:lstStyle/>
          <a:p>
            <a:pPr/>
            <a:r>
              <a:t>Histograms</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8" name="droppedImage.tiff" descr="droppedImage.tiff"/>
          <p:cNvPicPr>
            <a:picLocks noChangeAspect="1"/>
          </p:cNvPicPr>
          <p:nvPr/>
        </p:nvPicPr>
        <p:blipFill>
          <a:blip r:embed="rId2">
            <a:extLst/>
          </a:blip>
          <a:stretch>
            <a:fillRect/>
          </a:stretch>
        </p:blipFill>
        <p:spPr>
          <a:xfrm>
            <a:off x="7950200" y="6540500"/>
            <a:ext cx="3607341" cy="2260600"/>
          </a:xfrm>
          <a:prstGeom prst="rect">
            <a:avLst/>
          </a:prstGeom>
          <a:ln w="12700"/>
        </p:spPr>
      </p:pic>
      <p:sp>
        <p:nvSpPr>
          <p:cNvPr id="499" name="Line"/>
          <p:cNvSpPr/>
          <p:nvPr/>
        </p:nvSpPr>
        <p:spPr>
          <a:xfrm>
            <a:off x="438008" y="1587217"/>
            <a:ext cx="12026902" cy="2259"/>
          </a:xfrm>
          <a:prstGeom prst="line">
            <a:avLst/>
          </a:prstGeom>
          <a:ln w="25400" cap="rnd">
            <a:solidFill>
              <a:srgbClr val="C5BA7B"/>
            </a:solidFill>
            <a:prstDash val="sysDot"/>
          </a:ln>
        </p:spPr>
        <p:txBody>
          <a:bodyPr lIns="0" tIns="0" rIns="0" bIns="0"/>
          <a:lstStyle/>
          <a:p>
            <a:pPr/>
          </a:p>
        </p:txBody>
      </p:sp>
      <p:sp>
        <p:nvSpPr>
          <p:cNvPr id="500" name="Histogram"/>
          <p:cNvSpPr txBox="1"/>
          <p:nvPr>
            <p:ph type="title"/>
          </p:nvPr>
        </p:nvSpPr>
        <p:spPr>
          <a:prstGeom prst="rect">
            <a:avLst/>
          </a:prstGeom>
        </p:spPr>
        <p:txBody>
          <a:bodyPr/>
          <a:lstStyle/>
          <a:p>
            <a:pPr/>
            <a:r>
              <a:t>Histogram</a:t>
            </a:r>
          </a:p>
        </p:txBody>
      </p:sp>
      <p:sp>
        <p:nvSpPr>
          <p:cNvPr id="501" name="For each value (e.g. 0-255)  how many pixels have this value?…"/>
          <p:cNvSpPr txBox="1"/>
          <p:nvPr>
            <p:ph type="body" sz="half" idx="1"/>
          </p:nvPr>
        </p:nvSpPr>
        <p:spPr>
          <a:xfrm>
            <a:off x="647700" y="2228426"/>
            <a:ext cx="11709400" cy="3073401"/>
          </a:xfrm>
          <a:prstGeom prst="rect">
            <a:avLst/>
          </a:prstGeom>
        </p:spPr>
        <p:txBody>
          <a:bodyPr/>
          <a:lstStyle/>
          <a:p>
            <a:pPr/>
            <a:r>
              <a:t>For each value (e.g. 0-255) </a:t>
            </a:r>
            <a:br/>
            <a:r>
              <a:t>how many pixels have this value?</a:t>
            </a:r>
          </a:p>
          <a:p>
            <a:pPr/>
            <a:r>
              <a:t>Cumulative histogram: for each value x, how many pixels have a value smaller than x</a:t>
            </a:r>
          </a:p>
        </p:txBody>
      </p:sp>
      <p:sp>
        <p:nvSpPr>
          <p:cNvPr id="502" name="Line"/>
          <p:cNvSpPr/>
          <p:nvPr/>
        </p:nvSpPr>
        <p:spPr>
          <a:xfrm flipH="1" flipV="1">
            <a:off x="8604076" y="8951965"/>
            <a:ext cx="2741368" cy="24960"/>
          </a:xfrm>
          <a:prstGeom prst="line">
            <a:avLst/>
          </a:prstGeom>
          <a:ln w="25400">
            <a:solidFill>
              <a:srgbClr val="000000"/>
            </a:solidFill>
            <a:headEnd type="stealth"/>
          </a:ln>
        </p:spPr>
        <p:txBody>
          <a:bodyPr lIns="0" tIns="0" rIns="0" bIns="0"/>
          <a:lstStyle/>
          <a:p>
            <a:pPr/>
          </a:p>
        </p:txBody>
      </p:sp>
      <p:sp>
        <p:nvSpPr>
          <p:cNvPr id="503" name="pixel value"/>
          <p:cNvSpPr txBox="1"/>
          <p:nvPr/>
        </p:nvSpPr>
        <p:spPr>
          <a:xfrm>
            <a:off x="9055100" y="9067800"/>
            <a:ext cx="1668715"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uFill>
                  <a:solidFill>
                    <a:srgbClr val="000000"/>
                  </a:solidFill>
                </a:uFill>
                <a:latin typeface="굴림"/>
                <a:ea typeface="굴림"/>
                <a:cs typeface="굴림"/>
                <a:sym typeface="굴림"/>
              </a:defRPr>
            </a:lvl1pPr>
          </a:lstStyle>
          <a:p>
            <a:pPr/>
            <a:r>
              <a:t>pixel value</a:t>
            </a:r>
          </a:p>
        </p:txBody>
      </p:sp>
      <p:sp>
        <p:nvSpPr>
          <p:cNvPr id="504" name="#pixels"/>
          <p:cNvSpPr txBox="1"/>
          <p:nvPr/>
        </p:nvSpPr>
        <p:spPr>
          <a:xfrm>
            <a:off x="7048500" y="6680200"/>
            <a:ext cx="1214789"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uFill>
                  <a:solidFill>
                    <a:srgbClr val="000000"/>
                  </a:solidFill>
                </a:uFill>
                <a:latin typeface="굴림"/>
                <a:ea typeface="굴림"/>
                <a:cs typeface="굴림"/>
                <a:sym typeface="굴림"/>
              </a:defRPr>
            </a:lvl1pPr>
          </a:lstStyle>
          <a:p>
            <a:pPr/>
            <a:r>
              <a:t>#pixels</a:t>
            </a:r>
          </a:p>
        </p:txBody>
      </p:sp>
      <p:sp>
        <p:nvSpPr>
          <p:cNvPr id="505" name="Line"/>
          <p:cNvSpPr/>
          <p:nvPr/>
        </p:nvSpPr>
        <p:spPr>
          <a:xfrm>
            <a:off x="8405391" y="5760986"/>
            <a:ext cx="1" cy="2865860"/>
          </a:xfrm>
          <a:prstGeom prst="line">
            <a:avLst/>
          </a:prstGeom>
          <a:ln w="25400">
            <a:solidFill>
              <a:srgbClr val="000000"/>
            </a:solidFill>
            <a:headEnd type="stealth"/>
          </a:ln>
        </p:spPr>
        <p:txBody>
          <a:bodyPr lIns="0" tIns="0" rIns="0" bIns="0"/>
          <a:lstStyle/>
          <a:p>
            <a:pPr/>
          </a:p>
        </p:txBody>
      </p:sp>
      <p:pic>
        <p:nvPicPr>
          <p:cNvPr id="506" name="droppedImage.tiff" descr="droppedImage.tiff"/>
          <p:cNvPicPr>
            <a:picLocks noChangeAspect="1"/>
          </p:cNvPicPr>
          <p:nvPr/>
        </p:nvPicPr>
        <p:blipFill>
          <a:blip r:embed="rId3">
            <a:extLst/>
          </a:blip>
          <a:stretch>
            <a:fillRect/>
          </a:stretch>
        </p:blipFill>
        <p:spPr>
          <a:xfrm>
            <a:off x="1536700" y="6540500"/>
            <a:ext cx="2933700" cy="1955800"/>
          </a:xfrm>
          <a:prstGeom prst="rect">
            <a:avLst/>
          </a:prstGeom>
          <a:ln w="12700"/>
        </p:spPr>
      </p:pic>
      <p:sp>
        <p:nvSpPr>
          <p:cNvPr id="507" name="http://en.wikipedia.org/wiki/Histogram_equalization"/>
          <p:cNvSpPr txBox="1"/>
          <p:nvPr/>
        </p:nvSpPr>
        <p:spPr>
          <a:xfrm>
            <a:off x="5651500" y="9398000"/>
            <a:ext cx="4451975" cy="317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400" u="sng">
                <a:uFill>
                  <a:solidFill>
                    <a:srgbClr val="000000"/>
                  </a:solidFill>
                </a:uFill>
                <a:latin typeface="굴림"/>
                <a:ea typeface="굴림"/>
                <a:cs typeface="굴림"/>
                <a:sym typeface="굴림"/>
                <a:hlinkClick r:id="rId4" invalidUrl="" action="" tgtFrame="" tooltip="" history="1" highlightClick="0" endSnd="0"/>
              </a:defRPr>
            </a:lvl1pPr>
          </a:lstStyle>
          <a:p>
            <a:pPr>
              <a:defRPr u="none"/>
            </a:pPr>
            <a:r>
              <a:rPr u="sng">
                <a:hlinkClick r:id="rId4" invalidUrl="" action="" tgtFrame="" tooltip="" history="1" highlightClick="0" endSnd="0"/>
              </a:rPr>
              <a:t>http://en.wikipedia.org/wiki/Histogram_equalization</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9" name="Line"/>
          <p:cNvSpPr/>
          <p:nvPr/>
        </p:nvSpPr>
        <p:spPr>
          <a:xfrm>
            <a:off x="438008" y="1587217"/>
            <a:ext cx="12026902" cy="2259"/>
          </a:xfrm>
          <a:prstGeom prst="line">
            <a:avLst/>
          </a:prstGeom>
          <a:ln w="25400" cap="rnd">
            <a:solidFill>
              <a:srgbClr val="C5BA7B"/>
            </a:solidFill>
            <a:prstDash val="sysDot"/>
          </a:ln>
        </p:spPr>
        <p:txBody>
          <a:bodyPr lIns="0" tIns="0" rIns="0" bIns="0"/>
          <a:lstStyle/>
          <a:p>
            <a:pPr/>
          </a:p>
        </p:txBody>
      </p:sp>
      <p:sp>
        <p:nvSpPr>
          <p:cNvPr id="510" name="Very useful on camera"/>
          <p:cNvSpPr txBox="1"/>
          <p:nvPr>
            <p:ph type="title"/>
          </p:nvPr>
        </p:nvSpPr>
        <p:spPr>
          <a:prstGeom prst="rect">
            <a:avLst/>
          </a:prstGeom>
        </p:spPr>
        <p:txBody>
          <a:bodyPr/>
          <a:lstStyle/>
          <a:p>
            <a:pPr/>
            <a:r>
              <a:t>Very useful on camera</a:t>
            </a:r>
          </a:p>
        </p:txBody>
      </p:sp>
      <p:sp>
        <p:nvSpPr>
          <p:cNvPr id="511" name="Allows you to tell if you use the dynamic range entirely"/>
          <p:cNvSpPr txBox="1"/>
          <p:nvPr>
            <p:ph type="body" idx="1"/>
          </p:nvPr>
        </p:nvSpPr>
        <p:spPr>
          <a:prstGeom prst="rect">
            <a:avLst/>
          </a:prstGeom>
        </p:spPr>
        <p:txBody>
          <a:bodyPr/>
          <a:lstStyle/>
          <a:p>
            <a:pPr/>
            <a:r>
              <a:t>Allows you to tell if you use the dynamic range entirely</a:t>
            </a:r>
          </a:p>
        </p:txBody>
      </p:sp>
      <p:pic>
        <p:nvPicPr>
          <p:cNvPr id="512" name="droppedImage.tiff" descr="droppedImage.tiff"/>
          <p:cNvPicPr>
            <a:picLocks noChangeAspect="1"/>
          </p:cNvPicPr>
          <p:nvPr/>
        </p:nvPicPr>
        <p:blipFill>
          <a:blip r:embed="rId2">
            <a:extLst/>
          </a:blip>
          <a:stretch>
            <a:fillRect/>
          </a:stretch>
        </p:blipFill>
        <p:spPr>
          <a:xfrm>
            <a:off x="647700" y="3580955"/>
            <a:ext cx="7797800" cy="5867845"/>
          </a:xfrm>
          <a:prstGeom prst="rect">
            <a:avLst/>
          </a:prstGeom>
          <a:ln w="12700"/>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4" name="Line"/>
          <p:cNvSpPr/>
          <p:nvPr/>
        </p:nvSpPr>
        <p:spPr>
          <a:xfrm>
            <a:off x="438008" y="1587217"/>
            <a:ext cx="12026902" cy="2259"/>
          </a:xfrm>
          <a:prstGeom prst="line">
            <a:avLst/>
          </a:prstGeom>
          <a:ln w="25400" cap="rnd">
            <a:solidFill>
              <a:srgbClr val="C5BA7B"/>
            </a:solidFill>
            <a:prstDash val="sysDot"/>
          </a:ln>
        </p:spPr>
        <p:txBody>
          <a:bodyPr lIns="0" tIns="0" rIns="0" bIns="0"/>
          <a:lstStyle/>
          <a:p>
            <a:pPr/>
          </a:p>
        </p:txBody>
      </p:sp>
      <p:sp>
        <p:nvSpPr>
          <p:cNvPr id="515" name="Double-click to edit"/>
          <p:cNvSpPr txBox="1"/>
          <p:nvPr>
            <p:ph type="title"/>
          </p:nvPr>
        </p:nvSpPr>
        <p:spPr>
          <a:prstGeom prst="rect">
            <a:avLst/>
          </a:prstGeom>
        </p:spPr>
        <p:txBody>
          <a:bodyPr/>
          <a:lstStyle/>
          <a:p>
            <a:pPr/>
          </a:p>
        </p:txBody>
      </p:sp>
      <p:sp>
        <p:nvSpPr>
          <p:cNvPr id="516" name="Double-click to edit"/>
          <p:cNvSpPr txBox="1"/>
          <p:nvPr>
            <p:ph type="body" idx="1"/>
          </p:nvPr>
        </p:nvSpPr>
        <p:spPr>
          <a:prstGeom prst="rect">
            <a:avLst/>
          </a:prstGeom>
        </p:spPr>
        <p:txBody>
          <a:bodyPr/>
          <a:lstStyle/>
          <a:p>
            <a:pPr/>
          </a:p>
        </p:txBody>
      </p:sp>
      <p:pic>
        <p:nvPicPr>
          <p:cNvPr id="517" name="droppedImage.png" descr="droppedImage.png"/>
          <p:cNvPicPr>
            <a:picLocks noChangeAspect="1"/>
          </p:cNvPicPr>
          <p:nvPr/>
        </p:nvPicPr>
        <p:blipFill>
          <a:blip r:embed="rId2">
            <a:extLst/>
          </a:blip>
          <a:stretch>
            <a:fillRect/>
          </a:stretch>
        </p:blipFill>
        <p:spPr>
          <a:xfrm>
            <a:off x="1968500" y="12700"/>
            <a:ext cx="8661572" cy="7886700"/>
          </a:xfrm>
          <a:prstGeom prst="rect">
            <a:avLst/>
          </a:prstGeom>
          <a:ln w="12700"/>
        </p:spPr>
      </p:pic>
      <p:sp>
        <p:nvSpPr>
          <p:cNvPr id="518" name="http://www.luminous-landscape.com/tutorials/understanding-series/understanding-histograms.shtml"/>
          <p:cNvSpPr txBox="1"/>
          <p:nvPr/>
        </p:nvSpPr>
        <p:spPr>
          <a:xfrm>
            <a:off x="254000" y="8775700"/>
            <a:ext cx="13004800" cy="838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u="sng">
                <a:uFill>
                  <a:solidFill>
                    <a:srgbClr val="000000"/>
                  </a:solidFill>
                </a:uFill>
                <a:latin typeface="굴림"/>
                <a:ea typeface="굴림"/>
                <a:cs typeface="굴림"/>
                <a:sym typeface="굴림"/>
                <a:hlinkClick r:id="rId3" invalidUrl="" action="" tgtFrame="" tooltip="" history="1" highlightClick="0" endSnd="0"/>
              </a:defRPr>
            </a:lvl1pPr>
          </a:lstStyle>
          <a:p>
            <a:pPr>
              <a:defRPr u="none"/>
            </a:pPr>
            <a:r>
              <a:rPr u="sng">
                <a:hlinkClick r:id="rId3" invalidUrl="" action="" tgtFrame="" tooltip="" history="1" highlightClick="0" endSnd="0"/>
              </a:rPr>
              <a:t>http://www.luminous-landscape.com/tutorials/understanding-series/understanding-histograms.shtml</a:t>
            </a:r>
          </a:p>
        </p:txBody>
      </p:sp>
      <p:sp>
        <p:nvSpPr>
          <p:cNvPr id="519" name="Bad: bright values under-used (underexposure)"/>
          <p:cNvSpPr txBox="1"/>
          <p:nvPr/>
        </p:nvSpPr>
        <p:spPr>
          <a:xfrm>
            <a:off x="1663700" y="7899400"/>
            <a:ext cx="4788649"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굴림"/>
                <a:ea typeface="굴림"/>
                <a:cs typeface="굴림"/>
                <a:sym typeface="굴림"/>
              </a:defRPr>
            </a:pPr>
            <a:r>
              <a:t>Bad: bright values under-used</a:t>
            </a:r>
            <a:br/>
            <a:r>
              <a:t>(underexposure)</a:t>
            </a:r>
          </a:p>
        </p:txBody>
      </p:sp>
      <p:sp>
        <p:nvSpPr>
          <p:cNvPr id="520" name="Bad: bright values saturate (overexposure)"/>
          <p:cNvSpPr txBox="1"/>
          <p:nvPr/>
        </p:nvSpPr>
        <p:spPr>
          <a:xfrm>
            <a:off x="6413500" y="7899400"/>
            <a:ext cx="4239473"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굴림"/>
                <a:ea typeface="굴림"/>
                <a:cs typeface="굴림"/>
                <a:sym typeface="굴림"/>
              </a:defRPr>
            </a:pPr>
            <a:r>
              <a:t>Bad: bright values saturate</a:t>
            </a:r>
            <a:br/>
            <a:r>
              <a:t>(overexposure)</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jpeg"/></Relationships>

</file>

<file path=ppt/theme/_rels/theme2.xml.rels><?xml version="1.0" encoding="UTF-8"?>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a:ea typeface="Helvetica Neue"/>
        <a:cs typeface="Helvetica Neue"/>
      </a:majorFont>
      <a:minorFont>
        <a:latin typeface="Times New Roman"/>
        <a:ea typeface="Times New Roman"/>
        <a:cs typeface="Times New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a:ea typeface="Helvetica Neue"/>
        <a:cs typeface="Helvetica Neue"/>
      </a:majorFont>
      <a:minorFont>
        <a:latin typeface="Times New Roman"/>
        <a:ea typeface="Times New Roman"/>
        <a:cs typeface="Times New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