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94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95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3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5" name="Shape 29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Double image in eyes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Shape 12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4" name="Shape 12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f'=f + k*(f - f\otimes g)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Shape 12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3" name="Shape 12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f'=f + k*(f - f\otimes g)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Shape 17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1" name="Shape 17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57799" marR="57799" defTabSz="1295400">
              <a:spcBef>
                <a:spcPts val="500"/>
              </a:spcBef>
              <a:buClr>
                <a:srgbClr val="000000"/>
              </a:buClr>
              <a:buFont typeface="Arial"/>
              <a:defRPr sz="1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Gabor filters are just another way to generate spots and bars.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6400"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14400"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ffice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/>
          <p:nvPr>
            <p:ph type="title"/>
          </p:nvPr>
        </p:nvSpPr>
        <p:spPr>
          <a:xfrm>
            <a:off x="647700" y="0"/>
            <a:ext cx="11709400" cy="1724943"/>
          </a:xfrm>
          <a:prstGeom prst="rect">
            <a:avLst/>
          </a:prstGeom>
        </p:spPr>
        <p:txBody>
          <a:bodyPr/>
          <a:lstStyle>
            <a:lvl1pPr defTabSz="6477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647700">
              <a:spcBef>
                <a:spcPts val="1100"/>
              </a:spcBef>
              <a:buClr>
                <a:srgbClr val="000000"/>
              </a:buClr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defTabSz="647700">
              <a:spcBef>
                <a:spcPts val="1000"/>
              </a:spcBef>
              <a:buClr>
                <a:srgbClr val="000000"/>
              </a:buClr>
              <a:buFont typeface="Arial"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defTabSz="647700">
              <a:spcBef>
                <a:spcPts val="800"/>
              </a:spcBef>
              <a:buClr>
                <a:srgbClr val="000000"/>
              </a:buClr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lvl3pPr>
            <a:lvl4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xfrm>
            <a:off x="10690068" y="9150780"/>
            <a:ext cx="294532" cy="290960"/>
          </a:xfrm>
          <a:prstGeom prst="rect">
            <a:avLst/>
          </a:prstGeom>
        </p:spPr>
        <p:txBody>
          <a:bodyPr anchor="ctr"/>
          <a:lstStyle>
            <a:lvl1pPr defTabSz="825500">
              <a:defRPr sz="14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400"/>
            </a:lvl4pPr>
            <a:lvl5pPr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10667174" y="8882098"/>
            <a:ext cx="340321" cy="32355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GA Geoint Freeman 200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  <a:lvl2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2pPr>
            <a:lvl3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3pPr>
            <a:lvl4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4pPr>
            <a:lvl5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0667717" y="8882098"/>
            <a:ext cx="342901" cy="358590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1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Line"/>
          <p:cNvSpPr/>
          <p:nvPr/>
        </p:nvSpPr>
        <p:spPr>
          <a:xfrm>
            <a:off x="438008" y="1587217"/>
            <a:ext cx="12026902" cy="2259"/>
          </a:xfrm>
          <a:prstGeom prst="line">
            <a:avLst/>
          </a:prstGeom>
          <a:ln w="25400" cap="rnd">
            <a:solidFill>
              <a:srgbClr val="C5BA7B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0" name="Title Text"/>
          <p:cNvSpPr txBox="1"/>
          <p:nvPr>
            <p:ph type="title"/>
          </p:nvPr>
        </p:nvSpPr>
        <p:spPr>
          <a:xfrm>
            <a:off x="647700" y="-101600"/>
            <a:ext cx="11709400" cy="1785903"/>
          </a:xfrm>
          <a:prstGeom prst="rect">
            <a:avLst/>
          </a:prstGeom>
        </p:spPr>
        <p:txBody>
          <a:bodyPr/>
          <a:lstStyle>
            <a:lvl1pPr algn="l">
              <a:defRPr b="1" sz="5200">
                <a:solidFill>
                  <a:srgbClr val="005840"/>
                </a:solidFill>
                <a:effectLst>
                  <a:outerShdw sx="100000" sy="100000" kx="0" ky="0" algn="b" rotWithShape="0" blurRad="12700" dist="25400" dir="2700000">
                    <a:srgbClr val="CBCBCB"/>
                  </a:outerShdw>
                </a:effectLst>
                <a:uFill>
                  <a:solidFill>
                    <a:srgbClr val="00584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1" name="Body Level One…"/>
          <p:cNvSpPr txBox="1"/>
          <p:nvPr>
            <p:ph type="body" idx="1"/>
          </p:nvPr>
        </p:nvSpPr>
        <p:spPr>
          <a:xfrm>
            <a:off x="647700" y="2228426"/>
            <a:ext cx="11709400" cy="7525174"/>
          </a:xfrm>
          <a:prstGeom prst="rect">
            <a:avLst/>
          </a:prstGeom>
        </p:spPr>
        <p:txBody>
          <a:bodyPr/>
          <a:lstStyle>
            <a:lvl1pPr marL="383539" indent="-342899"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Font typeface="Arial"/>
              <a:defRPr sz="38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1pPr>
            <a:lvl2pPr>
              <a:spcBef>
                <a:spcPts val="700"/>
              </a:spcBef>
              <a:buClr>
                <a:srgbClr val="F68F0B"/>
              </a:buClr>
              <a:buFont typeface="Arial"/>
              <a:buChar char="-"/>
              <a:defRPr sz="34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2pPr>
            <a:lvl3pPr>
              <a:buClr>
                <a:srgbClr val="000000"/>
              </a:buClr>
              <a:buFont typeface="Arial"/>
              <a:buChar char="·"/>
            </a:lvl3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81001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굴림"/>
                <a:ea typeface="굴림"/>
                <a:cs typeface="굴림"/>
                <a:sym typeface="굴림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8708" marR="57799" indent="-3308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0875" marR="57799" indent="-295835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14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uffingtonpost.com/2015/02/17/evolution-laptop-gif_n_6698160.html?fb_action_ids=10205121595892118&amp;fb_action_types=og.likes" TargetMode="Externa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etapixel.com/2012/02/15/the-amazing-photo-manipulation-art-of-erik-johansson/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hyperlink" Target="http://en.wikipedia.org/wiki/Histogram_equalization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Relationship Id="rId3" Type="http://schemas.openxmlformats.org/officeDocument/2006/relationships/hyperlink" Target="http://www.luminous-landscape.com/tutorials/understanding-series/understanding-histograms.shtml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uminous-landscape.com/tutorials/understanding-series/u-diffraction.shtml" TargetMode="External"/><Relationship Id="rId3" Type="http://schemas.openxmlformats.org/officeDocument/2006/relationships/image" Target="../media/image6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di.ens.fr/willow/research/deblurring/" TargetMode="External"/><Relationship Id="rId3" Type="http://schemas.openxmlformats.org/officeDocument/2006/relationships/image" Target="../media/image6.tif"/><Relationship Id="rId4" Type="http://schemas.openxmlformats.org/officeDocument/2006/relationships/image" Target="../media/image7.tif"/><Relationship Id="rId5" Type="http://schemas.openxmlformats.org/officeDocument/2006/relationships/image" Target="../media/image8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10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11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ath.mit.edu/daimp/ConvFlipDrag.html" TargetMode="Externa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11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raphics.stanford.edu/courses/cs178/applets/convolution.html" TargetMode="Externa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1.jpe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1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"/><Relationship Id="rId3" Type="http://schemas.openxmlformats.org/officeDocument/2006/relationships/hyperlink" Target="http://en.wikipedia.org/wiki/Gaussian_function" TargetMode="Externa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11.tif"/><Relationship Id="rId4" Type="http://schemas.openxmlformats.org/officeDocument/2006/relationships/hyperlink" Target="http://en.wikipedia.org/wiki/Gaussian_function" TargetMode="Externa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11.tif"/><Relationship Id="rId4" Type="http://schemas.openxmlformats.org/officeDocument/2006/relationships/hyperlink" Target="http://en.wikipedia.org/wiki/Gaussian_function" TargetMode="Externa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4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8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8.png"/><Relationship Id="rId4" Type="http://schemas.openxmlformats.org/officeDocument/2006/relationships/image" Target="../media/image35.png"/><Relationship Id="rId5" Type="http://schemas.openxmlformats.org/officeDocument/2006/relationships/image" Target="../media/image29.png"/><Relationship Id="rId6" Type="http://schemas.openxmlformats.org/officeDocument/2006/relationships/image" Target="../media/image4.png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0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36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hyperlink" Target="http://www.tech-diy.com/UnsharpMasks.htm" TargetMode="External"/><Relationship Id="rId5" Type="http://schemas.openxmlformats.org/officeDocument/2006/relationships/image" Target="../media/image12.tif"/><Relationship Id="rId6" Type="http://schemas.openxmlformats.org/officeDocument/2006/relationships/image" Target="../media/image1.jpe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hyperlink" Target="http://www.tech-diy.com/images/unsharp2.jpg" TargetMode="External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Unsharp_masking" TargetMode="External"/><Relationship Id="rId3" Type="http://schemas.openxmlformats.org/officeDocument/2006/relationships/hyperlink" Target="http://www.largeformatphotography.info/unsharp/" TargetMode="External"/><Relationship Id="rId4" Type="http://schemas.openxmlformats.org/officeDocument/2006/relationships/hyperlink" Target="http://www.tech-diy.com/UnsharpMasks.htm" TargetMode="External"/><Relationship Id="rId5" Type="http://schemas.openxmlformats.org/officeDocument/2006/relationships/hyperlink" Target="http://www.cambridgeincolour.com/tutorials/unsharp-mask.htm" TargetMode="Externa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0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1.jpe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56.png"/><Relationship Id="rId4" Type="http://schemas.openxmlformats.org/officeDocument/2006/relationships/image" Target="../media/image22.png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21.png"/><Relationship Id="rId4" Type="http://schemas.openxmlformats.org/officeDocument/2006/relationships/image" Target="../media/image23.png"/><Relationship Id="rId5" Type="http://schemas.openxmlformats.org/officeDocument/2006/relationships/image" Target="../media/image1.jpeg"/><Relationship Id="rId6" Type="http://schemas.openxmlformats.org/officeDocument/2006/relationships/image" Target="../media/image22.png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Sobel_operator" TargetMode="External"/><Relationship Id="rId3" Type="http://schemas.openxmlformats.org/officeDocument/2006/relationships/image" Target="../media/image13.tif"/><Relationship Id="rId4" Type="http://schemas.openxmlformats.org/officeDocument/2006/relationships/image" Target="../media/image14.tif"/><Relationship Id="rId5" Type="http://schemas.openxmlformats.org/officeDocument/2006/relationships/image" Target="../media/image15.tif"/><Relationship Id="rId6" Type="http://schemas.openxmlformats.org/officeDocument/2006/relationships/image" Target="../media/image1.jpe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0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iteseerx.ist.psu.edu/viewdoc/summary?doi=10.1.1.35.5904" TargetMode="External"/><Relationship Id="rId3" Type="http://schemas.openxmlformats.org/officeDocument/2006/relationships/image" Target="../media/image81.png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IW4Reburjpc" TargetMode="External"/><Relationship Id="rId3" Type="http://schemas.openxmlformats.org/officeDocument/2006/relationships/hyperlink" Target="http://en.wikipedia.org/wiki/Convolution" TargetMode="External"/><Relationship Id="rId4" Type="http://schemas.openxmlformats.org/officeDocument/2006/relationships/hyperlink" Target="http://math.mit.edu/daimp/ConvFlipDrag.html" TargetMode="External"/><Relationship Id="rId5" Type="http://schemas.openxmlformats.org/officeDocument/2006/relationships/hyperlink" Target="http://www.jhu.edu/signals/lecture1/frames.html" TargetMode="External"/><Relationship Id="rId6" Type="http://schemas.openxmlformats.org/officeDocument/2006/relationships/hyperlink" Target="http://graphics.stanford.edu/courses/cs178/applets/convolution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onvolution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</a:t>
            </a:r>
          </a:p>
        </p:txBody>
      </p:sp>
      <p:sp>
        <p:nvSpPr>
          <p:cNvPr id="152" name="Fredo Durand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</a:p>
          <a:p>
            <a:pPr/>
            <a:r>
              <a:t>MIT EECS 6.8370/6.871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Do the flip earlier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 the flip earlier. </a:t>
            </a:r>
          </a:p>
        </p:txBody>
      </p:sp>
      <p:sp>
        <p:nvSpPr>
          <p:cNvPr id="15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Administriv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Administrivia</a:t>
            </a:r>
          </a:p>
        </p:txBody>
      </p:sp>
      <p:sp>
        <p:nvSpPr>
          <p:cNvPr id="158" name="PSet 0 has weight 0 (still do it!!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0 has weight 0 (still do it!!)</a:t>
            </a:r>
          </a:p>
          <a:p>
            <a:pPr/>
            <a:r>
              <a:t>PSet 1 due next Wednesday</a:t>
            </a:r>
          </a:p>
          <a:p>
            <a:pPr/>
            <a:r>
              <a:t>Pset system miki3</a:t>
            </a:r>
          </a:p>
          <a:p>
            <a:pPr lvl="1"/>
            <a:r>
              <a:t>Contact us if you don’t have an account</a:t>
            </a:r>
          </a:p>
          <a:p>
            <a:pPr/>
          </a:p>
          <a:p>
            <a:pPr/>
          </a:p>
          <a:p>
            <a:pPr/>
            <a:r>
              <a:t>How is it going?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Morphing</a:t>
            </a:r>
          </a:p>
        </p:txBody>
      </p:sp>
      <p:sp>
        <p:nvSpPr>
          <p:cNvPr id="161" name="http://www.huffingtonpost.com/2015/02/17/evolution-laptop-gif_n_6698160.html?fb_action_ids=10205121595892118&amp;fb_action_types=og.lik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http://www.huffingtonpost.com/2015/02/17/evolution-laptop-gif_n_6698160.html?fb_action_ids=10205121595892118&amp;fb_action_types=og.likes</a:t>
            </a:r>
          </a:p>
        </p:txBody>
      </p:sp>
      <p:pic>
        <p:nvPicPr>
          <p:cNvPr id="16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5200" y="5105400"/>
            <a:ext cx="5638800" cy="3632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++ questions/issue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C++ questions/issues? </a:t>
            </a:r>
          </a:p>
        </p:txBody>
      </p:sp>
      <p:sp>
        <p:nvSpPr>
          <p:cNvPr id="16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Color issu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Color issues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Unrelated but really coo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Unrelated but really cool</a:t>
            </a:r>
          </a:p>
        </p:txBody>
      </p:sp>
      <p:sp>
        <p:nvSpPr>
          <p:cNvPr id="171" name="http://www.petapixel.com/2012/02/15/the-amazing-photo-manipulation-art-of-erik-johansson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http://www.petapixel.com/2012/02/15/the-amazing-photo-manipulation-art-of-erik-johansson/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hoto se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 session </a:t>
            </a:r>
          </a:p>
        </p:txBody>
      </p:sp>
      <p:sp>
        <p:nvSpPr>
          <p:cNvPr id="174" name="Hopefully don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Hopefully done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OINT OPE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OPERATION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oint oper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operations</a:t>
            </a:r>
          </a:p>
        </p:txBody>
      </p:sp>
      <p:sp>
        <p:nvSpPr>
          <p:cNvPr id="179" name="for each pixel : Rout, Gout, Bout=f(Rin, Gin, Bin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each pixel : R</a:t>
            </a:r>
            <a:r>
              <a:rPr baseline="-5999"/>
              <a:t>out</a:t>
            </a:r>
            <a:r>
              <a:t>, G</a:t>
            </a:r>
            <a:r>
              <a:rPr baseline="-5999"/>
              <a:t>out</a:t>
            </a:r>
            <a:r>
              <a:t>, B</a:t>
            </a:r>
            <a:r>
              <a:rPr baseline="-5999"/>
              <a:t>out</a:t>
            </a:r>
            <a:r>
              <a:t>=f(R</a:t>
            </a:r>
            <a:r>
              <a:rPr baseline="-5999"/>
              <a:t>in</a:t>
            </a:r>
            <a:r>
              <a:t>, G</a:t>
            </a:r>
            <a:r>
              <a:rPr baseline="-5999"/>
              <a:t>in</a:t>
            </a:r>
            <a:r>
              <a:t>, B</a:t>
            </a:r>
            <a:r>
              <a:rPr baseline="-5999"/>
              <a:t>in</a:t>
            </a:r>
            <a:r>
              <a:t>)</a:t>
            </a:r>
          </a:p>
          <a:p>
            <a:pPr lvl="1"/>
            <a:r>
              <a:t>and f is the same for all pixels</a:t>
            </a:r>
          </a:p>
          <a:p>
            <a:pPr lvl="1"/>
          </a:p>
          <a:p>
            <a:pPr/>
            <a:r>
              <a:t>Often discussed for greyscale version: </a:t>
            </a:r>
          </a:p>
          <a:p>
            <a:pPr lvl="1"/>
            <a:r>
              <a:t>L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out</a:t>
            </a:r>
            <a:r>
              <a:t>=f(L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in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r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Curves</a:t>
            </a:r>
          </a:p>
        </p:txBody>
      </p:sp>
      <p:sp>
        <p:nvSpPr>
          <p:cNvPr id="182" name="In many photo editor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many photo editors</a:t>
            </a:r>
          </a:p>
        </p:txBody>
      </p:sp>
      <p:pic>
        <p:nvPicPr>
          <p:cNvPr id="183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00" y="3149600"/>
            <a:ext cx="5334000" cy="53213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input"/>
          <p:cNvSpPr txBox="1"/>
          <p:nvPr/>
        </p:nvSpPr>
        <p:spPr>
          <a:xfrm>
            <a:off x="4192990" y="8750300"/>
            <a:ext cx="135716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input </a:t>
            </a:r>
          </a:p>
        </p:txBody>
      </p:sp>
      <p:sp>
        <p:nvSpPr>
          <p:cNvPr id="185" name="output"/>
          <p:cNvSpPr txBox="1"/>
          <p:nvPr/>
        </p:nvSpPr>
        <p:spPr>
          <a:xfrm>
            <a:off x="688094" y="5422900"/>
            <a:ext cx="171215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output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set 0 &amp;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0 &amp; 1</a:t>
            </a:r>
          </a:p>
        </p:txBody>
      </p:sp>
      <p:sp>
        <p:nvSpPr>
          <p:cNvPr id="188" name="Exposure change (brightnes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Exposure change (brightness)</a:t>
            </a:r>
          </a:p>
          <a:p>
            <a:pPr/>
            <a:r>
              <a:t>Contrast: change ratios </a:t>
            </a:r>
          </a:p>
          <a:p>
            <a:pPr/>
            <a:r>
              <a:t>Luminance chrominance</a:t>
            </a:r>
          </a:p>
          <a:p>
            <a:pPr lvl="1"/>
            <a:r>
              <a:t>ability to change luminance/brightness independent of color</a:t>
            </a:r>
          </a:p>
          <a:p>
            <a:pPr lvl="1"/>
            <a:r>
              <a:t>save pure-color information</a:t>
            </a:r>
          </a:p>
          <a:p>
            <a:pPr lvl="2"/>
            <a:r>
              <a:t>need to respect multiplicative factors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Histogra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Histograms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50200" y="6540500"/>
            <a:ext cx="3607341" cy="2260600"/>
          </a:xfrm>
          <a:prstGeom prst="rect">
            <a:avLst/>
          </a:prstGeom>
          <a:ln w="12700"/>
        </p:spPr>
      </p:pic>
      <p:sp>
        <p:nvSpPr>
          <p:cNvPr id="193" name="Line"/>
          <p:cNvSpPr/>
          <p:nvPr/>
        </p:nvSpPr>
        <p:spPr>
          <a:xfrm>
            <a:off x="438008" y="1587217"/>
            <a:ext cx="12026902" cy="2259"/>
          </a:xfrm>
          <a:prstGeom prst="line">
            <a:avLst/>
          </a:prstGeom>
          <a:ln w="25400" cap="rnd">
            <a:solidFill>
              <a:srgbClr val="C5BA7B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4" name="Histogr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Histogram</a:t>
            </a:r>
          </a:p>
        </p:txBody>
      </p:sp>
      <p:sp>
        <p:nvSpPr>
          <p:cNvPr id="195" name="For each value (e.g. 0-255)  how many pixels have this value?…"/>
          <p:cNvSpPr txBox="1"/>
          <p:nvPr>
            <p:ph type="body" sz="half" idx="1"/>
          </p:nvPr>
        </p:nvSpPr>
        <p:spPr>
          <a:xfrm>
            <a:off x="647700" y="2228426"/>
            <a:ext cx="11709400" cy="3073401"/>
          </a:xfrm>
          <a:prstGeom prst="rect">
            <a:avLst/>
          </a:prstGeom>
        </p:spPr>
        <p:txBody>
          <a:bodyPr/>
          <a:lstStyle/>
          <a:p>
            <a:pPr/>
            <a:r>
              <a:t>For each value (e.g. 0-255) </a:t>
            </a:r>
            <a:br/>
            <a:r>
              <a:t>how many pixels have this value?</a:t>
            </a:r>
          </a:p>
          <a:p>
            <a:pPr/>
            <a:r>
              <a:t>Cumulative histogram: for each value x, how many pixels have a value smaller than x</a:t>
            </a:r>
          </a:p>
        </p:txBody>
      </p:sp>
      <p:sp>
        <p:nvSpPr>
          <p:cNvPr id="196" name="Line"/>
          <p:cNvSpPr/>
          <p:nvPr/>
        </p:nvSpPr>
        <p:spPr>
          <a:xfrm flipH="1" flipV="1">
            <a:off x="8604076" y="8951965"/>
            <a:ext cx="2741368" cy="24960"/>
          </a:xfrm>
          <a:prstGeom prst="line">
            <a:avLst/>
          </a:prstGeom>
          <a:ln w="25400">
            <a:solidFill>
              <a:srgbClr val="000000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7" name="pixel value"/>
          <p:cNvSpPr txBox="1"/>
          <p:nvPr/>
        </p:nvSpPr>
        <p:spPr>
          <a:xfrm>
            <a:off x="9055100" y="9067800"/>
            <a:ext cx="1668715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</a:defRPr>
            </a:lvl1pPr>
          </a:lstStyle>
          <a:p>
            <a:pPr/>
            <a:r>
              <a:t>pixel value</a:t>
            </a:r>
          </a:p>
        </p:txBody>
      </p:sp>
      <p:sp>
        <p:nvSpPr>
          <p:cNvPr id="198" name="#pixels"/>
          <p:cNvSpPr txBox="1"/>
          <p:nvPr/>
        </p:nvSpPr>
        <p:spPr>
          <a:xfrm>
            <a:off x="7048500" y="6680200"/>
            <a:ext cx="121478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</a:defRPr>
            </a:lvl1pPr>
          </a:lstStyle>
          <a:p>
            <a:pPr/>
            <a:r>
              <a:t>#pixels</a:t>
            </a:r>
          </a:p>
        </p:txBody>
      </p:sp>
      <p:sp>
        <p:nvSpPr>
          <p:cNvPr id="199" name="Line"/>
          <p:cNvSpPr/>
          <p:nvPr/>
        </p:nvSpPr>
        <p:spPr>
          <a:xfrm>
            <a:off x="8405391" y="5760986"/>
            <a:ext cx="1" cy="2865860"/>
          </a:xfrm>
          <a:prstGeom prst="line">
            <a:avLst/>
          </a:prstGeom>
          <a:ln w="25400">
            <a:solidFill>
              <a:srgbClr val="000000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0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6700" y="6540500"/>
            <a:ext cx="2933700" cy="1955800"/>
          </a:xfrm>
          <a:prstGeom prst="rect">
            <a:avLst/>
          </a:prstGeom>
          <a:ln w="12700"/>
        </p:spPr>
      </p:pic>
      <p:sp>
        <p:nvSpPr>
          <p:cNvPr id="201" name="http://en.wikipedia.org/wiki/Histogram_equalization"/>
          <p:cNvSpPr txBox="1"/>
          <p:nvPr/>
        </p:nvSpPr>
        <p:spPr>
          <a:xfrm>
            <a:off x="5651500" y="9398000"/>
            <a:ext cx="4451975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1400" u="sng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http://en.wikipedia.org/wiki/Histogram_equalization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Line"/>
          <p:cNvSpPr/>
          <p:nvPr/>
        </p:nvSpPr>
        <p:spPr>
          <a:xfrm>
            <a:off x="438008" y="1587217"/>
            <a:ext cx="12026902" cy="2259"/>
          </a:xfrm>
          <a:prstGeom prst="line">
            <a:avLst/>
          </a:prstGeom>
          <a:ln w="25400" cap="rnd">
            <a:solidFill>
              <a:srgbClr val="C5BA7B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4" name="Very useful on came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Very useful on camera</a:t>
            </a:r>
          </a:p>
        </p:txBody>
      </p:sp>
      <p:sp>
        <p:nvSpPr>
          <p:cNvPr id="205" name="Allows you to tell if you use the dynamic range entirel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Allows you to tell if you use the dynamic range entirely</a:t>
            </a:r>
          </a:p>
        </p:txBody>
      </p:sp>
      <p:pic>
        <p:nvPicPr>
          <p:cNvPr id="206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3580955"/>
            <a:ext cx="7797800" cy="5867845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Line"/>
          <p:cNvSpPr/>
          <p:nvPr/>
        </p:nvSpPr>
        <p:spPr>
          <a:xfrm>
            <a:off x="438008" y="1587217"/>
            <a:ext cx="12026902" cy="2259"/>
          </a:xfrm>
          <a:prstGeom prst="line">
            <a:avLst/>
          </a:prstGeom>
          <a:ln w="25400" cap="rnd">
            <a:solidFill>
              <a:srgbClr val="C5BA7B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8500" y="12700"/>
            <a:ext cx="8661572" cy="7886700"/>
          </a:xfrm>
          <a:prstGeom prst="rect">
            <a:avLst/>
          </a:prstGeom>
          <a:ln w="12700"/>
        </p:spPr>
      </p:pic>
      <p:sp>
        <p:nvSpPr>
          <p:cNvPr id="212" name="http://www.luminous-landscape.com/tutorials/understanding-series/understanding-histograms.shtml"/>
          <p:cNvSpPr txBox="1"/>
          <p:nvPr/>
        </p:nvSpPr>
        <p:spPr>
          <a:xfrm>
            <a:off x="254000" y="8775700"/>
            <a:ext cx="13004800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 u="sng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http://www.luminous-landscape.com/tutorials/understanding-series/understanding-histograms.shtml</a:t>
            </a:r>
          </a:p>
        </p:txBody>
      </p:sp>
      <p:sp>
        <p:nvSpPr>
          <p:cNvPr id="213" name="Bad: bright values under-used (underexposure)"/>
          <p:cNvSpPr txBox="1"/>
          <p:nvPr/>
        </p:nvSpPr>
        <p:spPr>
          <a:xfrm>
            <a:off x="1663700" y="7899400"/>
            <a:ext cx="4788649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</a:defRPr>
            </a:pPr>
            <a:r>
              <a:t>Bad: bright values under-used</a:t>
            </a:r>
            <a:br/>
            <a:r>
              <a:t>(underexposure)</a:t>
            </a:r>
          </a:p>
        </p:txBody>
      </p:sp>
      <p:sp>
        <p:nvSpPr>
          <p:cNvPr id="214" name="Bad: bright values saturate (overexposure)"/>
          <p:cNvSpPr txBox="1"/>
          <p:nvPr/>
        </p:nvSpPr>
        <p:spPr>
          <a:xfrm>
            <a:off x="6413500" y="7899400"/>
            <a:ext cx="4239473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굴림"/>
                <a:ea typeface="굴림"/>
                <a:cs typeface="굴림"/>
                <a:sym typeface="굴림"/>
              </a:defRPr>
            </a:pPr>
            <a:r>
              <a:t>Bad: bright values saturate</a:t>
            </a:r>
            <a:br/>
            <a:r>
              <a:t>(overexposure)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Blur, sharp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Blur, sharpen</a:t>
            </a:r>
          </a:p>
        </p:txBody>
      </p:sp>
      <p:pic>
        <p:nvPicPr>
          <p:cNvPr id="217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4000" y="4241800"/>
            <a:ext cx="4394200" cy="2197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Image processing mot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Image processing motivation</a:t>
            </a:r>
          </a:p>
        </p:txBody>
      </p:sp>
      <p:sp>
        <p:nvSpPr>
          <p:cNvPr id="220" name="Sharpen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 images</a:t>
            </a:r>
          </a:p>
          <a:p>
            <a:pPr/>
            <a:r>
              <a:t>Downsample images</a:t>
            </a:r>
          </a:p>
          <a:p>
            <a:pPr/>
            <a:r>
              <a:t>Fake depth of field</a:t>
            </a:r>
          </a:p>
          <a:p>
            <a:pPr/>
            <a:r>
              <a:t>Smooth out noise, skin blemishes</a:t>
            </a:r>
          </a:p>
          <a:p>
            <a:pPr/>
            <a:r>
              <a:t>...</a:t>
            </a:r>
          </a:p>
          <a:p>
            <a:pPr/>
          </a:p>
          <a:p>
            <a:pPr/>
            <a:r>
              <a:t>We must understand convolution!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</a:t>
            </a:r>
          </a:p>
        </p:txBody>
      </p:sp>
      <p:sp>
        <p:nvSpPr>
          <p:cNvPr id="22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28903" y="2473358"/>
            <a:ext cx="4451738" cy="62769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0000" y="2451100"/>
            <a:ext cx="4470400" cy="6303265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Arrow"/>
          <p:cNvSpPr/>
          <p:nvPr/>
        </p:nvSpPr>
        <p:spPr>
          <a:xfrm>
            <a:off x="5867400" y="4241800"/>
            <a:ext cx="1270000" cy="3098800"/>
          </a:xfrm>
          <a:prstGeom prst="rightArrow">
            <a:avLst>
              <a:gd name="adj1" fmla="val 69818"/>
              <a:gd name="adj2" fmla="val 42968"/>
            </a:avLst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Blur in op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in optics</a:t>
            </a:r>
          </a:p>
        </p:txBody>
      </p:sp>
      <p:sp>
        <p:nvSpPr>
          <p:cNvPr id="229" name="Diffra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Diffraction</a:t>
            </a:r>
          </a:p>
          <a:p>
            <a:pPr/>
            <a:r>
              <a:t>Lens aberrations</a:t>
            </a:r>
          </a:p>
          <a:p>
            <a:pPr/>
            <a:r>
              <a:t>Object movement</a:t>
            </a:r>
          </a:p>
          <a:p>
            <a:pPr/>
            <a:r>
              <a:t>Camera shake</a:t>
            </a:r>
          </a:p>
          <a:p>
            <a:pPr/>
          </a:p>
          <a:p>
            <a:pPr/>
            <a:r>
              <a:t>Can we remove blur computationally? </a:t>
            </a:r>
          </a:p>
          <a:p>
            <a:pPr lvl="1"/>
            <a:r>
              <a:t>Inverse the blur equation</a:t>
            </a:r>
          </a:p>
          <a:p>
            <a:pPr lvl="1"/>
            <a:r>
              <a:t>deconvolution</a:t>
            </a:r>
          </a:p>
          <a:p>
            <a:pPr lvl="1"/>
            <a:r>
              <a:t>later!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Lens diffra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Lens diffraction</a:t>
            </a:r>
          </a:p>
        </p:txBody>
      </p:sp>
      <p:sp>
        <p:nvSpPr>
          <p:cNvPr id="232" name="http://luminous-landscape.com/tutorials/understanding-series/u-diffraction.shtml…"/>
          <p:cNvSpPr txBox="1"/>
          <p:nvPr>
            <p:ph type="body" sz="half" idx="1"/>
          </p:nvPr>
        </p:nvSpPr>
        <p:spPr>
          <a:xfrm>
            <a:off x="433630" y="1408350"/>
            <a:ext cx="3898564" cy="8345251"/>
          </a:xfrm>
          <a:prstGeom prst="rect">
            <a:avLst/>
          </a:prstGeom>
        </p:spPr>
        <p:txBody>
          <a:bodyPr/>
          <a:lstStyle/>
          <a:p>
            <a:pPr marL="607785" indent="-290285"/>
            <a:r>
              <a:rPr sz="30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2" invalidUrl="" action="" tgtFrame="" tooltip="" history="1" highlightClick="0" endSnd="0"/>
              </a:rPr>
              <a:t>http://luminous-landscape.com/tutorials/understanding-series/u-diffraction.shtml</a:t>
            </a:r>
          </a:p>
          <a:p>
            <a:pPr marL="552442" indent="-487268">
              <a:buClr>
                <a:srgbClr val="000000"/>
              </a:buClr>
              <a:buSzTx/>
              <a:buFont typeface="Times New Roman"/>
              <a:buNone/>
              <a:defRPr sz="3000"/>
            </a:pPr>
            <a:r>
              <a:t>	(heavily cropped)</a:t>
            </a:r>
          </a:p>
          <a:p>
            <a:pPr marL="607785" indent="-290285"/>
            <a:r>
              <a:rPr sz="3000"/>
              <a:t>See also </a:t>
            </a:r>
            <a:r>
              <a:rPr sz="2400"/>
              <a:t>http://www.cambridgeincolour.com/tutorials/diffraction-photography.htm</a:t>
            </a:r>
          </a:p>
        </p:txBody>
      </p:sp>
      <p:pic>
        <p:nvPicPr>
          <p:cNvPr id="23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30839" y="1224851"/>
            <a:ext cx="8573962" cy="85369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Line"/>
          <p:cNvSpPr/>
          <p:nvPr/>
        </p:nvSpPr>
        <p:spPr>
          <a:xfrm>
            <a:off x="835415" y="6476538"/>
            <a:ext cx="1121289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6" name="Blur example: spherical aber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example: spherical aberration</a:t>
            </a:r>
          </a:p>
        </p:txBody>
      </p:sp>
      <p:sp>
        <p:nvSpPr>
          <p:cNvPr id="237" name="Pixel value: weighted average of local color"/>
          <p:cNvSpPr txBox="1"/>
          <p:nvPr>
            <p:ph type="body" sz="quarter" idx="1"/>
          </p:nvPr>
        </p:nvSpPr>
        <p:spPr>
          <a:xfrm>
            <a:off x="647700" y="2273300"/>
            <a:ext cx="12242800" cy="1333500"/>
          </a:xfrm>
          <a:prstGeom prst="rect">
            <a:avLst/>
          </a:prstGeom>
        </p:spPr>
        <p:txBody>
          <a:bodyPr/>
          <a:lstStyle/>
          <a:p>
            <a:pPr/>
            <a:r>
              <a:t>Pixel value: weighted average of local color</a:t>
            </a:r>
          </a:p>
        </p:txBody>
      </p:sp>
      <p:sp>
        <p:nvSpPr>
          <p:cNvPr id="2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9" name="Rectangle"/>
          <p:cNvSpPr/>
          <p:nvPr/>
        </p:nvSpPr>
        <p:spPr>
          <a:xfrm>
            <a:off x="647700" y="3644900"/>
            <a:ext cx="165100" cy="5676900"/>
          </a:xfrm>
          <a:prstGeom prst="rect">
            <a:avLst/>
          </a:prstGeom>
          <a:solidFill>
            <a:srgbClr val="C6E6E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240" name="Sensor"/>
          <p:cNvSpPr txBox="1"/>
          <p:nvPr/>
        </p:nvSpPr>
        <p:spPr>
          <a:xfrm>
            <a:off x="812800" y="8813800"/>
            <a:ext cx="1137845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241" name="Oval"/>
          <p:cNvSpPr/>
          <p:nvPr/>
        </p:nvSpPr>
        <p:spPr>
          <a:xfrm>
            <a:off x="4648200" y="3632200"/>
            <a:ext cx="774700" cy="5676900"/>
          </a:xfrm>
          <a:prstGeom prst="ellipse">
            <a:avLst/>
          </a:prstGeom>
          <a:solidFill>
            <a:srgbClr val="C6E6E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242" name="Line"/>
          <p:cNvSpPr/>
          <p:nvPr/>
        </p:nvSpPr>
        <p:spPr>
          <a:xfrm flipV="1">
            <a:off x="835849" y="3805218"/>
            <a:ext cx="4033663" cy="26715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3" name="Line"/>
          <p:cNvSpPr/>
          <p:nvPr/>
        </p:nvSpPr>
        <p:spPr>
          <a:xfrm>
            <a:off x="835759" y="6491925"/>
            <a:ext cx="4035357" cy="260441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>
            <a:off x="5188844" y="3785537"/>
            <a:ext cx="5685003" cy="4100989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5" name="Line"/>
          <p:cNvSpPr/>
          <p:nvPr/>
        </p:nvSpPr>
        <p:spPr>
          <a:xfrm flipV="1">
            <a:off x="5188730" y="5078444"/>
            <a:ext cx="5759798" cy="401731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6" name="Line"/>
          <p:cNvSpPr/>
          <p:nvPr/>
        </p:nvSpPr>
        <p:spPr>
          <a:xfrm>
            <a:off x="5369466" y="5067954"/>
            <a:ext cx="7132470" cy="1519089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7" name="Line"/>
          <p:cNvSpPr/>
          <p:nvPr/>
        </p:nvSpPr>
        <p:spPr>
          <a:xfrm flipV="1">
            <a:off x="5369466" y="6407798"/>
            <a:ext cx="7042850" cy="131530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8" name="Line"/>
          <p:cNvSpPr/>
          <p:nvPr/>
        </p:nvSpPr>
        <p:spPr>
          <a:xfrm flipV="1">
            <a:off x="817786" y="5078445"/>
            <a:ext cx="3842434" cy="13983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>
            <a:off x="836449" y="6497421"/>
            <a:ext cx="3823771" cy="13084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0" name="lens"/>
          <p:cNvSpPr txBox="1"/>
          <p:nvPr/>
        </p:nvSpPr>
        <p:spPr>
          <a:xfrm>
            <a:off x="4648200" y="9232900"/>
            <a:ext cx="731247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lens</a:t>
            </a:r>
          </a:p>
        </p:txBody>
      </p:sp>
      <p:grpSp>
        <p:nvGrpSpPr>
          <p:cNvPr id="267" name="Group"/>
          <p:cNvGrpSpPr/>
          <p:nvPr/>
        </p:nvGrpSpPr>
        <p:grpSpPr>
          <a:xfrm>
            <a:off x="9245600" y="4876800"/>
            <a:ext cx="292100" cy="3429000"/>
            <a:chOff x="0" y="0"/>
            <a:chExt cx="292100" cy="3429000"/>
          </a:xfrm>
        </p:grpSpPr>
        <p:sp>
          <p:nvSpPr>
            <p:cNvPr id="251" name="Rectangle"/>
            <p:cNvSpPr/>
            <p:nvPr/>
          </p:nvSpPr>
          <p:spPr>
            <a:xfrm>
              <a:off x="0" y="32131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2" name="Rectangle"/>
            <p:cNvSpPr/>
            <p:nvPr/>
          </p:nvSpPr>
          <p:spPr>
            <a:xfrm>
              <a:off x="0" y="29972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3" name="Rectangle"/>
            <p:cNvSpPr/>
            <p:nvPr/>
          </p:nvSpPr>
          <p:spPr>
            <a:xfrm>
              <a:off x="0" y="27813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4" name="Rectangle"/>
            <p:cNvSpPr/>
            <p:nvPr/>
          </p:nvSpPr>
          <p:spPr>
            <a:xfrm>
              <a:off x="0" y="25654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5" name="Rectangle"/>
            <p:cNvSpPr/>
            <p:nvPr/>
          </p:nvSpPr>
          <p:spPr>
            <a:xfrm>
              <a:off x="0" y="23622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6" name="Rectangle"/>
            <p:cNvSpPr/>
            <p:nvPr/>
          </p:nvSpPr>
          <p:spPr>
            <a:xfrm>
              <a:off x="0" y="21463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7" name="Rectangle"/>
            <p:cNvSpPr/>
            <p:nvPr/>
          </p:nvSpPr>
          <p:spPr>
            <a:xfrm>
              <a:off x="0" y="19304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8" name="Rectangle"/>
            <p:cNvSpPr/>
            <p:nvPr/>
          </p:nvSpPr>
          <p:spPr>
            <a:xfrm>
              <a:off x="0" y="17145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59" name="Rectangle"/>
            <p:cNvSpPr/>
            <p:nvPr/>
          </p:nvSpPr>
          <p:spPr>
            <a:xfrm>
              <a:off x="0" y="14986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0" name="Rectangle"/>
            <p:cNvSpPr/>
            <p:nvPr/>
          </p:nvSpPr>
          <p:spPr>
            <a:xfrm>
              <a:off x="0" y="12827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1" name="Rectangle"/>
            <p:cNvSpPr/>
            <p:nvPr/>
          </p:nvSpPr>
          <p:spPr>
            <a:xfrm>
              <a:off x="0" y="10668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2" name="Rectangle"/>
            <p:cNvSpPr/>
            <p:nvPr/>
          </p:nvSpPr>
          <p:spPr>
            <a:xfrm>
              <a:off x="0" y="8509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3" name="Rectangle"/>
            <p:cNvSpPr/>
            <p:nvPr/>
          </p:nvSpPr>
          <p:spPr>
            <a:xfrm>
              <a:off x="0" y="6477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4" name="Rectangle"/>
            <p:cNvSpPr/>
            <p:nvPr/>
          </p:nvSpPr>
          <p:spPr>
            <a:xfrm>
              <a:off x="0" y="4318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5" name="Rectangle"/>
            <p:cNvSpPr/>
            <p:nvPr/>
          </p:nvSpPr>
          <p:spPr>
            <a:xfrm>
              <a:off x="0" y="2159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266" name="Rectangle"/>
            <p:cNvSpPr/>
            <p:nvPr/>
          </p:nvSpPr>
          <p:spPr>
            <a:xfrm>
              <a:off x="0" y="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268" name="Rectangle"/>
          <p:cNvSpPr/>
          <p:nvPr/>
        </p:nvSpPr>
        <p:spPr>
          <a:xfrm>
            <a:off x="9550400" y="4787900"/>
            <a:ext cx="3162300" cy="3429000"/>
          </a:xfrm>
          <a:prstGeom prst="rect">
            <a:avLst/>
          </a:prstGeom>
          <a:solidFill>
            <a:srgbClr val="FFFFFF">
              <a:alpha val="80000"/>
            </a:srgbClr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269" name="object with  color variation"/>
          <p:cNvSpPr txBox="1"/>
          <p:nvPr/>
        </p:nvSpPr>
        <p:spPr>
          <a:xfrm>
            <a:off x="8686800" y="8216900"/>
            <a:ext cx="2069509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object with </a:t>
            </a:r>
            <a:br/>
            <a:r>
              <a:t>color variation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move optical artifac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Remove optical artifacts</a:t>
            </a:r>
          </a:p>
        </p:txBody>
      </p:sp>
      <p:sp>
        <p:nvSpPr>
          <p:cNvPr id="272" name="Calibrate lenses and remove blu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Calibrate lenses and remove blur</a:t>
            </a:r>
          </a:p>
          <a:p>
            <a:pPr/>
            <a:r>
              <a:t>e.g. DXO</a:t>
            </a:r>
          </a:p>
        </p:txBody>
      </p:sp>
      <p:pic>
        <p:nvPicPr>
          <p:cNvPr id="273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9000" y="3327400"/>
            <a:ext cx="9527969" cy="632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implified model of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Simplified model of blur</a:t>
            </a:r>
          </a:p>
        </p:txBody>
      </p:sp>
      <p:sp>
        <p:nvSpPr>
          <p:cNvPr id="276" name="Blur is the same everywhere in the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is the same everywhere in the image</a:t>
            </a:r>
          </a:p>
          <a:p>
            <a:pPr lvl="1"/>
            <a:r>
              <a:t>Shift invariant</a:t>
            </a:r>
          </a:p>
          <a:p>
            <a:pPr/>
            <a:r>
              <a:t>For generalizations, see e.g.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http://www.di.ens.fr/willow/research/deblurring/</a:t>
            </a:r>
          </a:p>
        </p:txBody>
      </p:sp>
      <p:sp>
        <p:nvSpPr>
          <p:cNvPr id="2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8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67200" y="6413500"/>
            <a:ext cx="4459485" cy="3340100"/>
          </a:xfrm>
          <a:prstGeom prst="rect">
            <a:avLst/>
          </a:prstGeom>
          <a:ln w="12700"/>
        </p:spPr>
      </p:pic>
      <p:pic>
        <p:nvPicPr>
          <p:cNvPr id="279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03200" y="6019800"/>
            <a:ext cx="4460280" cy="3467100"/>
          </a:xfrm>
          <a:prstGeom prst="rect">
            <a:avLst/>
          </a:prstGeom>
          <a:ln w="12700"/>
        </p:spPr>
      </p:pic>
      <p:pic>
        <p:nvPicPr>
          <p:cNvPr id="280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93100" y="6146800"/>
            <a:ext cx="4459485" cy="33401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 in CN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 in CNNs</a:t>
            </a:r>
          </a:p>
        </p:txBody>
      </p:sp>
      <p:sp>
        <p:nvSpPr>
          <p:cNvPr id="28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4" name="Slide Number"/>
          <p:cNvSpPr txBox="1"/>
          <p:nvPr>
            <p:ph type="sldNum" sz="quarter" idx="2"/>
          </p:nvPr>
        </p:nvSpPr>
        <p:spPr>
          <a:xfrm>
            <a:off x="10661530" y="8882098"/>
            <a:ext cx="351608" cy="36082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ergus et al’s algorith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Fergus et al’s algorithm</a:t>
            </a:r>
          </a:p>
        </p:txBody>
      </p:sp>
      <p:pic>
        <p:nvPicPr>
          <p:cNvPr id="287" name="mukta1_blurry.jpg" descr="mukta1_blurry.jpg"/>
          <p:cNvPicPr>
            <a:picLocks noChangeAspect="0"/>
          </p:cNvPicPr>
          <p:nvPr/>
        </p:nvPicPr>
        <p:blipFill>
          <a:blip r:embed="rId3">
            <a:extLst/>
          </a:blip>
          <a:srcRect l="33035" t="23116" r="27914" b="45179"/>
          <a:stretch>
            <a:fillRect/>
          </a:stretch>
        </p:blipFill>
        <p:spPr>
          <a:xfrm>
            <a:off x="0" y="3784035"/>
            <a:ext cx="4278489" cy="520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mukta1_sharpen.jpg" descr="mukta1_sharpen.jpg"/>
          <p:cNvPicPr>
            <a:picLocks noChangeAspect="0"/>
          </p:cNvPicPr>
          <p:nvPr/>
        </p:nvPicPr>
        <p:blipFill>
          <a:blip r:embed="rId4">
            <a:extLst/>
          </a:blip>
          <a:srcRect l="31820" t="22727" r="27548" b="43906"/>
          <a:stretch>
            <a:fillRect/>
          </a:stretch>
        </p:blipFill>
        <p:spPr>
          <a:xfrm>
            <a:off x="4445000" y="3784035"/>
            <a:ext cx="4229101" cy="520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mukta1_final2.jpg" descr="mukta1_final2.jpg"/>
          <p:cNvPicPr>
            <a:picLocks noChangeAspect="0"/>
          </p:cNvPicPr>
          <p:nvPr/>
        </p:nvPicPr>
        <p:blipFill>
          <a:blip r:embed="rId5">
            <a:extLst/>
          </a:blip>
          <a:srcRect l="33042" t="22579" r="27597" b="44192"/>
          <a:stretch>
            <a:fillRect/>
          </a:stretch>
        </p:blipFill>
        <p:spPr>
          <a:xfrm>
            <a:off x="8890000" y="3784035"/>
            <a:ext cx="4114800" cy="520700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Original"/>
          <p:cNvSpPr txBox="1"/>
          <p:nvPr/>
        </p:nvSpPr>
        <p:spPr>
          <a:xfrm>
            <a:off x="1079500" y="2950915"/>
            <a:ext cx="1954044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Book Antiqua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291" name="Naïve Sharpening"/>
          <p:cNvSpPr txBox="1"/>
          <p:nvPr/>
        </p:nvSpPr>
        <p:spPr>
          <a:xfrm>
            <a:off x="4445000" y="2948657"/>
            <a:ext cx="403549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Book Antiqua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pPr/>
            <a:r>
              <a:t>Naïve Sharpening</a:t>
            </a:r>
          </a:p>
        </p:txBody>
      </p:sp>
      <p:sp>
        <p:nvSpPr>
          <p:cNvPr id="292" name="Their algorithm"/>
          <p:cNvSpPr txBox="1"/>
          <p:nvPr/>
        </p:nvSpPr>
        <p:spPr>
          <a:xfrm>
            <a:off x="8775700" y="2948657"/>
            <a:ext cx="42291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Book Antiqua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pPr/>
            <a:r>
              <a:t>Their algorithm </a:t>
            </a:r>
          </a:p>
        </p:txBody>
      </p:sp>
      <p:sp>
        <p:nvSpPr>
          <p:cNvPr id="293" name="Line"/>
          <p:cNvSpPr/>
          <p:nvPr/>
        </p:nvSpPr>
        <p:spPr>
          <a:xfrm>
            <a:off x="438008" y="1792675"/>
            <a:ext cx="12026902" cy="2259"/>
          </a:xfrm>
          <a:prstGeom prst="line">
            <a:avLst/>
          </a:prstGeom>
          <a:ln w="25400" cap="rnd">
            <a:solidFill>
              <a:srgbClr val="C5BA7B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2" grpId="4"/>
      <p:bldP build="whole" bldLvl="1" animBg="1" rev="0" advAuto="0" spid="291" grpId="2"/>
      <p:bldP build="whole" bldLvl="1" animBg="1" rev="0" advAuto="0" spid="288" grpId="1"/>
      <p:bldP build="whole" bldLvl="1" animBg="1" rev="0" advAuto="0" spid="289" grpId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9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onvolution 10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101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Blur as convolution"/>
          <p:cNvSpPr txBox="1"/>
          <p:nvPr>
            <p:ph type="title"/>
          </p:nvPr>
        </p:nvSpPr>
        <p:spPr>
          <a:xfrm>
            <a:off x="647700" y="0"/>
            <a:ext cx="11709400" cy="2406792"/>
          </a:xfrm>
          <a:prstGeom prst="rect">
            <a:avLst/>
          </a:prstGeom>
        </p:spPr>
        <p:txBody>
          <a:bodyPr/>
          <a:lstStyle/>
          <a:p>
            <a:pPr/>
            <a:r>
              <a:t>Blur as convolution</a:t>
            </a:r>
          </a:p>
        </p:txBody>
      </p:sp>
      <p:sp>
        <p:nvSpPr>
          <p:cNvPr id="303" name="Replace each pixel by a linear combination of its neighbors.…"/>
          <p:cNvSpPr txBox="1"/>
          <p:nvPr>
            <p:ph type="body" idx="1"/>
          </p:nvPr>
        </p:nvSpPr>
        <p:spPr>
          <a:xfrm>
            <a:off x="977900" y="2489200"/>
            <a:ext cx="11811000" cy="7264400"/>
          </a:xfrm>
          <a:prstGeom prst="rect">
            <a:avLst/>
          </a:prstGeom>
        </p:spPr>
        <p:txBody>
          <a:bodyPr/>
          <a:lstStyle/>
          <a:p>
            <a:pPr/>
            <a:r>
              <a:t>Replace each pixel by a linear combination of its neighbors.</a:t>
            </a:r>
          </a:p>
          <a:p>
            <a:pPr lvl="1"/>
            <a:r>
              <a:t>only depends on relative position of neighbors</a:t>
            </a:r>
          </a:p>
          <a:p>
            <a:pPr/>
            <a:r>
              <a:t>The prescription for the linear combination is called the “convolution kernel”.</a:t>
            </a:r>
          </a:p>
        </p:txBody>
      </p:sp>
      <p:grpSp>
        <p:nvGrpSpPr>
          <p:cNvPr id="350" name="Group"/>
          <p:cNvGrpSpPr/>
          <p:nvPr/>
        </p:nvGrpSpPr>
        <p:grpSpPr>
          <a:xfrm>
            <a:off x="1193800" y="6832600"/>
            <a:ext cx="9265357" cy="2997200"/>
            <a:chOff x="0" y="0"/>
            <a:chExt cx="9265356" cy="2997200"/>
          </a:xfrm>
        </p:grpSpPr>
        <p:grpSp>
          <p:nvGrpSpPr>
            <p:cNvPr id="320" name="Group"/>
            <p:cNvGrpSpPr/>
            <p:nvPr/>
          </p:nvGrpSpPr>
          <p:grpSpPr>
            <a:xfrm>
              <a:off x="762000" y="0"/>
              <a:ext cx="2565400" cy="2349500"/>
              <a:chOff x="0" y="0"/>
              <a:chExt cx="2565400" cy="2349500"/>
            </a:xfrm>
          </p:grpSpPr>
          <p:sp>
            <p:nvSpPr>
              <p:cNvPr id="304" name="Rectangle"/>
              <p:cNvSpPr/>
              <p:nvPr/>
            </p:nvSpPr>
            <p:spPr>
              <a:xfrm>
                <a:off x="10160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305" name="Line"/>
              <p:cNvSpPr/>
              <p:nvPr/>
            </p:nvSpPr>
            <p:spPr>
              <a:xfrm>
                <a:off x="6477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06" name="Line"/>
              <p:cNvSpPr/>
              <p:nvPr/>
            </p:nvSpPr>
            <p:spPr>
              <a:xfrm>
                <a:off x="12954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07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08" name="Line"/>
              <p:cNvSpPr/>
              <p:nvPr/>
            </p:nvSpPr>
            <p:spPr>
              <a:xfrm>
                <a:off x="10160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09" name="5"/>
              <p:cNvSpPr/>
              <p:nvPr/>
            </p:nvSpPr>
            <p:spPr>
              <a:xfrm>
                <a:off x="730955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310" name="1"/>
              <p:cNvSpPr/>
              <p:nvPr/>
            </p:nvSpPr>
            <p:spPr>
              <a:xfrm>
                <a:off x="12954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11" name="4"/>
              <p:cNvSpPr/>
              <p:nvPr/>
            </p:nvSpPr>
            <p:spPr>
              <a:xfrm>
                <a:off x="2159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  <p:sp>
            <p:nvSpPr>
              <p:cNvPr id="312" name="1"/>
              <p:cNvSpPr/>
              <p:nvPr/>
            </p:nvSpPr>
            <p:spPr>
              <a:xfrm>
                <a:off x="6858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13" name="7"/>
              <p:cNvSpPr/>
              <p:nvPr/>
            </p:nvSpPr>
            <p:spPr>
              <a:xfrm>
                <a:off x="1250244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314" name="1"/>
              <p:cNvSpPr/>
              <p:nvPr/>
            </p:nvSpPr>
            <p:spPr>
              <a:xfrm>
                <a:off x="166511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15" name="Line"/>
              <p:cNvSpPr/>
              <p:nvPr/>
            </p:nvSpPr>
            <p:spPr>
              <a:xfrm>
                <a:off x="10160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16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17" name="5"/>
              <p:cNvSpPr/>
              <p:nvPr/>
            </p:nvSpPr>
            <p:spPr>
              <a:xfrm>
                <a:off x="730955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318" name="3"/>
              <p:cNvSpPr/>
              <p:nvPr/>
            </p:nvSpPr>
            <p:spPr>
              <a:xfrm>
                <a:off x="129540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  <p:sp>
            <p:nvSpPr>
              <p:cNvPr id="319" name="10"/>
              <p:cNvSpPr/>
              <p:nvPr/>
            </p:nvSpPr>
            <p:spPr>
              <a:xfrm>
                <a:off x="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  <p:grpSp>
          <p:nvGrpSpPr>
            <p:cNvPr id="337" name="Group"/>
            <p:cNvGrpSpPr/>
            <p:nvPr/>
          </p:nvGrpSpPr>
          <p:grpSpPr>
            <a:xfrm>
              <a:off x="3797300" y="0"/>
              <a:ext cx="2451100" cy="2349500"/>
              <a:chOff x="0" y="0"/>
              <a:chExt cx="2451100" cy="2349500"/>
            </a:xfrm>
          </p:grpSpPr>
          <p:sp>
            <p:nvSpPr>
              <p:cNvPr id="321" name="0.5"/>
              <p:cNvSpPr/>
              <p:nvPr/>
            </p:nvSpPr>
            <p:spPr>
              <a:xfrm>
                <a:off x="10795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0.5</a:t>
                </a:r>
              </a:p>
            </p:txBody>
          </p:sp>
          <p:grpSp>
            <p:nvGrpSpPr>
              <p:cNvPr id="336" name="Group"/>
              <p:cNvGrpSpPr/>
              <p:nvPr/>
            </p:nvGrpSpPr>
            <p:grpSpPr>
              <a:xfrm>
                <a:off x="0" y="0"/>
                <a:ext cx="2451100" cy="2349500"/>
                <a:chOff x="0" y="0"/>
                <a:chExt cx="2451100" cy="2349500"/>
              </a:xfrm>
            </p:grpSpPr>
            <p:sp>
              <p:nvSpPr>
                <p:cNvPr id="322" name="Rectangle"/>
                <p:cNvSpPr/>
                <p:nvPr/>
              </p:nvSpPr>
              <p:spPr>
                <a:xfrm>
                  <a:off x="0" y="0"/>
                  <a:ext cx="1739900" cy="1625600"/>
                </a:xfrm>
                <a:prstGeom prst="rect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  <p:sp>
              <p:nvSpPr>
                <p:cNvPr id="323" name="Line"/>
                <p:cNvSpPr/>
                <p:nvPr/>
              </p:nvSpPr>
              <p:spPr>
                <a:xfrm>
                  <a:off x="5334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24" name="Line"/>
                <p:cNvSpPr/>
                <p:nvPr/>
              </p:nvSpPr>
              <p:spPr>
                <a:xfrm>
                  <a:off x="11811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25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26" name="Line"/>
                <p:cNvSpPr/>
                <p:nvPr/>
              </p:nvSpPr>
              <p:spPr>
                <a:xfrm>
                  <a:off x="0" y="10795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27" name="0.5"/>
                <p:cNvSpPr/>
                <p:nvPr/>
              </p:nvSpPr>
              <p:spPr>
                <a:xfrm>
                  <a:off x="5334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0.5</a:t>
                  </a:r>
                </a:p>
              </p:txBody>
            </p:sp>
            <p:sp>
              <p:nvSpPr>
                <p:cNvPr id="328" name="0"/>
                <p:cNvSpPr/>
                <p:nvPr/>
              </p:nvSpPr>
              <p:spPr>
                <a:xfrm>
                  <a:off x="11811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29" name="0"/>
                <p:cNvSpPr/>
                <p:nvPr/>
              </p:nvSpPr>
              <p:spPr>
                <a:xfrm>
                  <a:off x="1016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30" name="1"/>
                <p:cNvSpPr/>
                <p:nvPr/>
              </p:nvSpPr>
              <p:spPr>
                <a:xfrm>
                  <a:off x="576580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  <p:sp>
              <p:nvSpPr>
                <p:cNvPr id="331" name="0"/>
                <p:cNvSpPr/>
                <p:nvPr/>
              </p:nvSpPr>
              <p:spPr>
                <a:xfrm>
                  <a:off x="57291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32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33" name="0"/>
                <p:cNvSpPr/>
                <p:nvPr/>
              </p:nvSpPr>
              <p:spPr>
                <a:xfrm>
                  <a:off x="621735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34" name="0"/>
                <p:cNvSpPr/>
                <p:nvPr/>
              </p:nvSpPr>
              <p:spPr>
                <a:xfrm>
                  <a:off x="1181100" y="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35" name="0"/>
                <p:cNvSpPr/>
                <p:nvPr/>
              </p:nvSpPr>
              <p:spPr>
                <a:xfrm>
                  <a:off x="57291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</p:grpSp>
        </p:grpSp>
        <p:sp>
          <p:nvSpPr>
            <p:cNvPr id="338" name="Local image data"/>
            <p:cNvSpPr/>
            <p:nvPr/>
          </p:nvSpPr>
          <p:spPr>
            <a:xfrm>
              <a:off x="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Local image data</a:t>
              </a:r>
            </a:p>
          </p:txBody>
        </p:sp>
        <p:sp>
          <p:nvSpPr>
            <p:cNvPr id="339" name="kernel"/>
            <p:cNvSpPr/>
            <p:nvPr/>
          </p:nvSpPr>
          <p:spPr>
            <a:xfrm>
              <a:off x="41148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kernel</a:t>
              </a:r>
            </a:p>
          </p:txBody>
        </p:sp>
        <p:grpSp>
          <p:nvGrpSpPr>
            <p:cNvPr id="348" name="Group"/>
            <p:cNvGrpSpPr/>
            <p:nvPr/>
          </p:nvGrpSpPr>
          <p:grpSpPr>
            <a:xfrm>
              <a:off x="7366000" y="0"/>
              <a:ext cx="1899357" cy="1803400"/>
              <a:chOff x="0" y="0"/>
              <a:chExt cx="1899356" cy="1803400"/>
            </a:xfrm>
          </p:grpSpPr>
          <p:sp>
            <p:nvSpPr>
              <p:cNvPr id="340" name="Rectangle"/>
              <p:cNvSpPr/>
              <p:nvPr/>
            </p:nvSpPr>
            <p:spPr>
              <a:xfrm>
                <a:off x="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341" name="Line"/>
              <p:cNvSpPr/>
              <p:nvPr/>
            </p:nvSpPr>
            <p:spPr>
              <a:xfrm>
                <a:off x="5461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2" name="Line"/>
              <p:cNvSpPr/>
              <p:nvPr/>
            </p:nvSpPr>
            <p:spPr>
              <a:xfrm>
                <a:off x="11938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3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4" name="Line"/>
              <p:cNvSpPr/>
              <p:nvPr/>
            </p:nvSpPr>
            <p:spPr>
              <a:xfrm>
                <a:off x="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5" name="7"/>
              <p:cNvSpPr/>
              <p:nvPr/>
            </p:nvSpPr>
            <p:spPr>
              <a:xfrm>
                <a:off x="629356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346" name="Line"/>
              <p:cNvSpPr/>
              <p:nvPr/>
            </p:nvSpPr>
            <p:spPr>
              <a:xfrm>
                <a:off x="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47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349" name="Modified image data (shown at one pixel)"/>
            <p:cNvSpPr/>
            <p:nvPr/>
          </p:nvSpPr>
          <p:spPr>
            <a:xfrm>
              <a:off x="65024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Modified image data</a:t>
              </a:r>
              <a:br/>
              <a:r>
                <a:t>(shown at one pixel)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Linear shift-invariant filtering"/>
          <p:cNvSpPr txBox="1"/>
          <p:nvPr>
            <p:ph type="title"/>
          </p:nvPr>
        </p:nvSpPr>
        <p:spPr>
          <a:xfrm>
            <a:off x="647700" y="0"/>
            <a:ext cx="11709400" cy="2406792"/>
          </a:xfrm>
          <a:prstGeom prst="rect">
            <a:avLst/>
          </a:prstGeom>
        </p:spPr>
        <p:txBody>
          <a:bodyPr/>
          <a:lstStyle/>
          <a:p>
            <a:pPr/>
            <a:r>
              <a:t>Linear </a:t>
            </a:r>
            <a:r>
              <a:rPr b="1"/>
              <a:t>shift-invariant</a:t>
            </a:r>
            <a:r>
              <a:t> filtering</a:t>
            </a:r>
          </a:p>
        </p:txBody>
      </p:sp>
      <p:sp>
        <p:nvSpPr>
          <p:cNvPr id="353" name="Replace each pixel by a linear combination of its neighbors.…"/>
          <p:cNvSpPr txBox="1"/>
          <p:nvPr>
            <p:ph type="body" idx="1"/>
          </p:nvPr>
        </p:nvSpPr>
        <p:spPr>
          <a:xfrm>
            <a:off x="977900" y="2489200"/>
            <a:ext cx="11811000" cy="7264400"/>
          </a:xfrm>
          <a:prstGeom prst="rect">
            <a:avLst/>
          </a:prstGeom>
        </p:spPr>
        <p:txBody>
          <a:bodyPr/>
          <a:lstStyle/>
          <a:p>
            <a:pPr/>
            <a:r>
              <a:t>Replace each pixel by a linear combination of its neighbors.</a:t>
            </a:r>
          </a:p>
          <a:p>
            <a:pPr lvl="1"/>
            <a:r>
              <a:t>only depends on relative position of neighbors</a:t>
            </a:r>
          </a:p>
          <a:p>
            <a:pPr/>
            <a:r>
              <a:t>The prescription for the linear combination is called the “convolution kernel”.</a:t>
            </a:r>
          </a:p>
          <a:p>
            <a:pPr lvl="1">
              <a:defRPr b="1"/>
            </a:pPr>
            <a:r>
              <a:t>same kernel for all pixels</a:t>
            </a:r>
          </a:p>
        </p:txBody>
      </p:sp>
      <p:grpSp>
        <p:nvGrpSpPr>
          <p:cNvPr id="400" name="Group"/>
          <p:cNvGrpSpPr/>
          <p:nvPr/>
        </p:nvGrpSpPr>
        <p:grpSpPr>
          <a:xfrm>
            <a:off x="1193800" y="6832600"/>
            <a:ext cx="9265357" cy="2997200"/>
            <a:chOff x="0" y="0"/>
            <a:chExt cx="9265356" cy="2997200"/>
          </a:xfrm>
        </p:grpSpPr>
        <p:grpSp>
          <p:nvGrpSpPr>
            <p:cNvPr id="370" name="Group"/>
            <p:cNvGrpSpPr/>
            <p:nvPr/>
          </p:nvGrpSpPr>
          <p:grpSpPr>
            <a:xfrm>
              <a:off x="762000" y="0"/>
              <a:ext cx="2565400" cy="2349500"/>
              <a:chOff x="0" y="0"/>
              <a:chExt cx="2565400" cy="2349500"/>
            </a:xfrm>
          </p:grpSpPr>
          <p:sp>
            <p:nvSpPr>
              <p:cNvPr id="354" name="Rectangle"/>
              <p:cNvSpPr/>
              <p:nvPr/>
            </p:nvSpPr>
            <p:spPr>
              <a:xfrm>
                <a:off x="10160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355" name="Line"/>
              <p:cNvSpPr/>
              <p:nvPr/>
            </p:nvSpPr>
            <p:spPr>
              <a:xfrm>
                <a:off x="6477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56" name="Line"/>
              <p:cNvSpPr/>
              <p:nvPr/>
            </p:nvSpPr>
            <p:spPr>
              <a:xfrm>
                <a:off x="12954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57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58" name="Line"/>
              <p:cNvSpPr/>
              <p:nvPr/>
            </p:nvSpPr>
            <p:spPr>
              <a:xfrm>
                <a:off x="10160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59" name="5"/>
              <p:cNvSpPr/>
              <p:nvPr/>
            </p:nvSpPr>
            <p:spPr>
              <a:xfrm>
                <a:off x="730955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360" name="1"/>
              <p:cNvSpPr/>
              <p:nvPr/>
            </p:nvSpPr>
            <p:spPr>
              <a:xfrm>
                <a:off x="12954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61" name="4"/>
              <p:cNvSpPr/>
              <p:nvPr/>
            </p:nvSpPr>
            <p:spPr>
              <a:xfrm>
                <a:off x="2159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  <p:sp>
            <p:nvSpPr>
              <p:cNvPr id="362" name="1"/>
              <p:cNvSpPr/>
              <p:nvPr/>
            </p:nvSpPr>
            <p:spPr>
              <a:xfrm>
                <a:off x="6858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63" name="7"/>
              <p:cNvSpPr/>
              <p:nvPr/>
            </p:nvSpPr>
            <p:spPr>
              <a:xfrm>
                <a:off x="1250244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364" name="1"/>
              <p:cNvSpPr/>
              <p:nvPr/>
            </p:nvSpPr>
            <p:spPr>
              <a:xfrm>
                <a:off x="166511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365" name="Line"/>
              <p:cNvSpPr/>
              <p:nvPr/>
            </p:nvSpPr>
            <p:spPr>
              <a:xfrm>
                <a:off x="10160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66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67" name="5"/>
              <p:cNvSpPr/>
              <p:nvPr/>
            </p:nvSpPr>
            <p:spPr>
              <a:xfrm>
                <a:off x="730955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368" name="3"/>
              <p:cNvSpPr/>
              <p:nvPr/>
            </p:nvSpPr>
            <p:spPr>
              <a:xfrm>
                <a:off x="129540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  <p:sp>
            <p:nvSpPr>
              <p:cNvPr id="369" name="10"/>
              <p:cNvSpPr/>
              <p:nvPr/>
            </p:nvSpPr>
            <p:spPr>
              <a:xfrm>
                <a:off x="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  <p:grpSp>
          <p:nvGrpSpPr>
            <p:cNvPr id="387" name="Group"/>
            <p:cNvGrpSpPr/>
            <p:nvPr/>
          </p:nvGrpSpPr>
          <p:grpSpPr>
            <a:xfrm>
              <a:off x="3797300" y="0"/>
              <a:ext cx="2451100" cy="2349500"/>
              <a:chOff x="0" y="0"/>
              <a:chExt cx="2451100" cy="2349500"/>
            </a:xfrm>
          </p:grpSpPr>
          <p:sp>
            <p:nvSpPr>
              <p:cNvPr id="371" name="0.5"/>
              <p:cNvSpPr/>
              <p:nvPr/>
            </p:nvSpPr>
            <p:spPr>
              <a:xfrm>
                <a:off x="10795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0.5</a:t>
                </a:r>
              </a:p>
            </p:txBody>
          </p:sp>
          <p:grpSp>
            <p:nvGrpSpPr>
              <p:cNvPr id="386" name="Group"/>
              <p:cNvGrpSpPr/>
              <p:nvPr/>
            </p:nvGrpSpPr>
            <p:grpSpPr>
              <a:xfrm>
                <a:off x="0" y="0"/>
                <a:ext cx="2451100" cy="2349500"/>
                <a:chOff x="0" y="0"/>
                <a:chExt cx="2451100" cy="2349500"/>
              </a:xfrm>
            </p:grpSpPr>
            <p:sp>
              <p:nvSpPr>
                <p:cNvPr id="372" name="Rectangle"/>
                <p:cNvSpPr/>
                <p:nvPr/>
              </p:nvSpPr>
              <p:spPr>
                <a:xfrm>
                  <a:off x="0" y="0"/>
                  <a:ext cx="1739900" cy="1625600"/>
                </a:xfrm>
                <a:prstGeom prst="rect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  <p:sp>
              <p:nvSpPr>
                <p:cNvPr id="373" name="Line"/>
                <p:cNvSpPr/>
                <p:nvPr/>
              </p:nvSpPr>
              <p:spPr>
                <a:xfrm>
                  <a:off x="5334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74" name="Line"/>
                <p:cNvSpPr/>
                <p:nvPr/>
              </p:nvSpPr>
              <p:spPr>
                <a:xfrm>
                  <a:off x="11811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75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76" name="Line"/>
                <p:cNvSpPr/>
                <p:nvPr/>
              </p:nvSpPr>
              <p:spPr>
                <a:xfrm>
                  <a:off x="0" y="10795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77" name="0.5"/>
                <p:cNvSpPr/>
                <p:nvPr/>
              </p:nvSpPr>
              <p:spPr>
                <a:xfrm>
                  <a:off x="5334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0.5</a:t>
                  </a:r>
                </a:p>
              </p:txBody>
            </p:sp>
            <p:sp>
              <p:nvSpPr>
                <p:cNvPr id="378" name="0"/>
                <p:cNvSpPr/>
                <p:nvPr/>
              </p:nvSpPr>
              <p:spPr>
                <a:xfrm>
                  <a:off x="11811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79" name="0"/>
                <p:cNvSpPr/>
                <p:nvPr/>
              </p:nvSpPr>
              <p:spPr>
                <a:xfrm>
                  <a:off x="1016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80" name="1"/>
                <p:cNvSpPr/>
                <p:nvPr/>
              </p:nvSpPr>
              <p:spPr>
                <a:xfrm>
                  <a:off x="576580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  <p:sp>
              <p:nvSpPr>
                <p:cNvPr id="381" name="0"/>
                <p:cNvSpPr/>
                <p:nvPr/>
              </p:nvSpPr>
              <p:spPr>
                <a:xfrm>
                  <a:off x="57291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82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383" name="0"/>
                <p:cNvSpPr/>
                <p:nvPr/>
              </p:nvSpPr>
              <p:spPr>
                <a:xfrm>
                  <a:off x="621735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84" name="0"/>
                <p:cNvSpPr/>
                <p:nvPr/>
              </p:nvSpPr>
              <p:spPr>
                <a:xfrm>
                  <a:off x="1181100" y="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85" name="0"/>
                <p:cNvSpPr/>
                <p:nvPr/>
              </p:nvSpPr>
              <p:spPr>
                <a:xfrm>
                  <a:off x="57291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</p:grpSp>
        </p:grpSp>
        <p:sp>
          <p:nvSpPr>
            <p:cNvPr id="388" name="Local image data"/>
            <p:cNvSpPr/>
            <p:nvPr/>
          </p:nvSpPr>
          <p:spPr>
            <a:xfrm>
              <a:off x="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Local image data</a:t>
              </a:r>
            </a:p>
          </p:txBody>
        </p:sp>
        <p:sp>
          <p:nvSpPr>
            <p:cNvPr id="389" name="kernel"/>
            <p:cNvSpPr/>
            <p:nvPr/>
          </p:nvSpPr>
          <p:spPr>
            <a:xfrm>
              <a:off x="41148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kernel</a:t>
              </a:r>
            </a:p>
          </p:txBody>
        </p:sp>
        <p:grpSp>
          <p:nvGrpSpPr>
            <p:cNvPr id="398" name="Group"/>
            <p:cNvGrpSpPr/>
            <p:nvPr/>
          </p:nvGrpSpPr>
          <p:grpSpPr>
            <a:xfrm>
              <a:off x="7366000" y="0"/>
              <a:ext cx="1899357" cy="1803400"/>
              <a:chOff x="0" y="0"/>
              <a:chExt cx="1899356" cy="1803400"/>
            </a:xfrm>
          </p:grpSpPr>
          <p:sp>
            <p:nvSpPr>
              <p:cNvPr id="390" name="Rectangle"/>
              <p:cNvSpPr/>
              <p:nvPr/>
            </p:nvSpPr>
            <p:spPr>
              <a:xfrm>
                <a:off x="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391" name="Line"/>
              <p:cNvSpPr/>
              <p:nvPr/>
            </p:nvSpPr>
            <p:spPr>
              <a:xfrm>
                <a:off x="5461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92" name="Line"/>
              <p:cNvSpPr/>
              <p:nvPr/>
            </p:nvSpPr>
            <p:spPr>
              <a:xfrm>
                <a:off x="11938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93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94" name="Line"/>
              <p:cNvSpPr/>
              <p:nvPr/>
            </p:nvSpPr>
            <p:spPr>
              <a:xfrm>
                <a:off x="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95" name="7"/>
              <p:cNvSpPr/>
              <p:nvPr/>
            </p:nvSpPr>
            <p:spPr>
              <a:xfrm>
                <a:off x="629356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396" name="Line"/>
              <p:cNvSpPr/>
              <p:nvPr/>
            </p:nvSpPr>
            <p:spPr>
              <a:xfrm>
                <a:off x="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397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399" name="Modified image data (shown at one pixel)"/>
            <p:cNvSpPr/>
            <p:nvPr/>
          </p:nvSpPr>
          <p:spPr>
            <a:xfrm>
              <a:off x="65024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Modified image data</a:t>
              </a:r>
              <a:br/>
              <a:r>
                <a:t>(shown at one pixel)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Example of linear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of linear </a:t>
            </a:r>
          </a:p>
          <a:p>
            <a:pPr/>
            <a:r>
              <a:t>NON-shift invariant transformation?</a:t>
            </a:r>
          </a:p>
        </p:txBody>
      </p:sp>
      <p:sp>
        <p:nvSpPr>
          <p:cNvPr id="403" name="e.g. neutral-density graduated filter (darken high y, preserve small y) J(x,y)=I(x,y)*(1-y/ymax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neutral-density graduated filter (darken high y, preserve small y)</a:t>
            </a:r>
            <a:br/>
            <a:r>
              <a:t>J(x,y)=I(x,y)*(1-y/ymax)</a:t>
            </a:r>
          </a:p>
          <a:p>
            <a:pPr/>
            <a:r>
              <a:t>Formally, what does linear mean?</a:t>
            </a:r>
          </a:p>
          <a:p>
            <a:pPr lvl="1"/>
            <a:r>
              <a:t>For two scalars a &amp; b and two inputs x &amp; y:</a:t>
            </a:r>
            <a:br/>
            <a:r>
              <a:t>F(ax+by)=aF(x)+bF(y)</a:t>
            </a:r>
          </a:p>
          <a:p>
            <a:pPr/>
            <a:r>
              <a:t>What does shift invariant mean?</a:t>
            </a:r>
          </a:p>
          <a:p>
            <a:pPr lvl="1"/>
            <a:r>
              <a:t>For a translation T:</a:t>
            </a:r>
            <a:br/>
            <a:r>
              <a:t>F(T(x))=T(F(x))</a:t>
            </a:r>
          </a:p>
          <a:p>
            <a:pPr lvl="1"/>
            <a:r>
              <a:t>If I blur a translated image, </a:t>
            </a:r>
            <a:br/>
            <a:r>
              <a:t>I get a translated blurred image</a:t>
            </a:r>
          </a:p>
        </p:txBody>
      </p:sp>
      <p:sp>
        <p:nvSpPr>
          <p:cNvPr id="4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03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40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08" name="20160608-2016-06-08-at-18h49m44s-2016-06-08-at-18h49m44s-DSC02233-021.jpg" descr="20160608-2016-06-08-at-18h49m44s-2016-06-08-at-18h49m44s-DSC02233-021.jpg"/>
          <p:cNvPicPr>
            <a:picLocks noChangeAspect="1"/>
          </p:cNvPicPr>
          <p:nvPr/>
        </p:nvPicPr>
        <p:blipFill>
          <a:blip r:embed="rId2">
            <a:extLst/>
          </a:blip>
          <a:srcRect l="0" t="0" r="6689" b="2247"/>
          <a:stretch>
            <a:fillRect/>
          </a:stretch>
        </p:blipFill>
        <p:spPr>
          <a:xfrm>
            <a:off x="2849650" y="3363452"/>
            <a:ext cx="8087643" cy="56514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Why linearity mat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linearity matters</a:t>
            </a:r>
          </a:p>
        </p:txBody>
      </p:sp>
      <p:sp>
        <p:nvSpPr>
          <p:cNvPr id="411" name="If blur is a linear oper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blur is a linear operation</a:t>
            </a:r>
          </a:p>
          <a:p>
            <a:pPr/>
            <a:r>
              <a:t>We can try to debut by inverting a linear system</a:t>
            </a:r>
          </a:p>
          <a:p>
            <a:pPr/>
            <a:r>
              <a:t>We have tools to tell us how doable it may be</a:t>
            </a:r>
          </a:p>
          <a:p>
            <a:pPr lvl="1"/>
            <a:r>
              <a:t>Spoiler alert: not always easy</a:t>
            </a:r>
          </a:p>
          <a:p>
            <a:pPr lvl="1"/>
          </a:p>
          <a:p>
            <a:pPr lvl="1"/>
          </a:p>
          <a:p>
            <a:pPr/>
            <a:r>
              <a:t>Side note: makes it important to know if your image is gamma-encoded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onvolution algorith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algorithm</a:t>
            </a:r>
          </a:p>
        </p:txBody>
      </p:sp>
      <p:sp>
        <p:nvSpPr>
          <p:cNvPr id="414" name="Set output image to zer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Set output image to zero</a:t>
            </a:r>
          </a:p>
          <a:p>
            <a:pPr/>
            <a:r>
              <a:t>For x, y in output image</a:t>
            </a:r>
          </a:p>
          <a:p>
            <a:pPr lvl="1"/>
            <a:r>
              <a:t>for x’, y’ in kernel</a:t>
            </a:r>
          </a:p>
          <a:p>
            <a:pPr lvl="2" marL="1603223" indent="-396723">
              <a:defRPr sz="4100"/>
            </a:pPr>
            <a:r>
              <a:t>out[x, y]+=input[x+x’, y+y’]*kernel[x’, y’]</a:t>
            </a:r>
          </a:p>
          <a:p>
            <a:pPr/>
            <a:r>
              <a:t>(this assumes the kernel coordinates are centered)</a:t>
            </a:r>
          </a:p>
        </p:txBody>
      </p:sp>
      <p:grpSp>
        <p:nvGrpSpPr>
          <p:cNvPr id="461" name="Group"/>
          <p:cNvGrpSpPr/>
          <p:nvPr/>
        </p:nvGrpSpPr>
        <p:grpSpPr>
          <a:xfrm>
            <a:off x="1193800" y="6832600"/>
            <a:ext cx="9265357" cy="2997200"/>
            <a:chOff x="0" y="0"/>
            <a:chExt cx="9265356" cy="2997200"/>
          </a:xfrm>
        </p:grpSpPr>
        <p:grpSp>
          <p:nvGrpSpPr>
            <p:cNvPr id="431" name="Group"/>
            <p:cNvGrpSpPr/>
            <p:nvPr/>
          </p:nvGrpSpPr>
          <p:grpSpPr>
            <a:xfrm>
              <a:off x="762000" y="0"/>
              <a:ext cx="2565400" cy="2349500"/>
              <a:chOff x="0" y="0"/>
              <a:chExt cx="2565400" cy="2349500"/>
            </a:xfrm>
          </p:grpSpPr>
          <p:sp>
            <p:nvSpPr>
              <p:cNvPr id="415" name="Rectangle"/>
              <p:cNvSpPr/>
              <p:nvPr/>
            </p:nvSpPr>
            <p:spPr>
              <a:xfrm>
                <a:off x="10160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416" name="Line"/>
              <p:cNvSpPr/>
              <p:nvPr/>
            </p:nvSpPr>
            <p:spPr>
              <a:xfrm>
                <a:off x="6477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17" name="Line"/>
              <p:cNvSpPr/>
              <p:nvPr/>
            </p:nvSpPr>
            <p:spPr>
              <a:xfrm>
                <a:off x="12954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18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19" name="Line"/>
              <p:cNvSpPr/>
              <p:nvPr/>
            </p:nvSpPr>
            <p:spPr>
              <a:xfrm>
                <a:off x="10160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20" name="5"/>
              <p:cNvSpPr/>
              <p:nvPr/>
            </p:nvSpPr>
            <p:spPr>
              <a:xfrm>
                <a:off x="730955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421" name="1"/>
              <p:cNvSpPr/>
              <p:nvPr/>
            </p:nvSpPr>
            <p:spPr>
              <a:xfrm>
                <a:off x="12954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22" name="4"/>
              <p:cNvSpPr/>
              <p:nvPr/>
            </p:nvSpPr>
            <p:spPr>
              <a:xfrm>
                <a:off x="2159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  <p:sp>
            <p:nvSpPr>
              <p:cNvPr id="423" name="1"/>
              <p:cNvSpPr/>
              <p:nvPr/>
            </p:nvSpPr>
            <p:spPr>
              <a:xfrm>
                <a:off x="6858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24" name="7"/>
              <p:cNvSpPr/>
              <p:nvPr/>
            </p:nvSpPr>
            <p:spPr>
              <a:xfrm>
                <a:off x="1250244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425" name="1"/>
              <p:cNvSpPr/>
              <p:nvPr/>
            </p:nvSpPr>
            <p:spPr>
              <a:xfrm>
                <a:off x="166511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26" name="Line"/>
              <p:cNvSpPr/>
              <p:nvPr/>
            </p:nvSpPr>
            <p:spPr>
              <a:xfrm>
                <a:off x="10160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27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28" name="5"/>
              <p:cNvSpPr/>
              <p:nvPr/>
            </p:nvSpPr>
            <p:spPr>
              <a:xfrm>
                <a:off x="730955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429" name="3"/>
              <p:cNvSpPr/>
              <p:nvPr/>
            </p:nvSpPr>
            <p:spPr>
              <a:xfrm>
                <a:off x="129540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  <p:sp>
            <p:nvSpPr>
              <p:cNvPr id="430" name="10"/>
              <p:cNvSpPr/>
              <p:nvPr/>
            </p:nvSpPr>
            <p:spPr>
              <a:xfrm>
                <a:off x="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  <p:grpSp>
          <p:nvGrpSpPr>
            <p:cNvPr id="448" name="Group"/>
            <p:cNvGrpSpPr/>
            <p:nvPr/>
          </p:nvGrpSpPr>
          <p:grpSpPr>
            <a:xfrm>
              <a:off x="3797300" y="0"/>
              <a:ext cx="2451100" cy="2349500"/>
              <a:chOff x="0" y="0"/>
              <a:chExt cx="2451100" cy="2349500"/>
            </a:xfrm>
          </p:grpSpPr>
          <p:sp>
            <p:nvSpPr>
              <p:cNvPr id="432" name="0.5"/>
              <p:cNvSpPr/>
              <p:nvPr/>
            </p:nvSpPr>
            <p:spPr>
              <a:xfrm>
                <a:off x="10795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0.5</a:t>
                </a:r>
              </a:p>
            </p:txBody>
          </p:sp>
          <p:grpSp>
            <p:nvGrpSpPr>
              <p:cNvPr id="447" name="Group"/>
              <p:cNvGrpSpPr/>
              <p:nvPr/>
            </p:nvGrpSpPr>
            <p:grpSpPr>
              <a:xfrm>
                <a:off x="0" y="0"/>
                <a:ext cx="2451100" cy="2349500"/>
                <a:chOff x="0" y="0"/>
                <a:chExt cx="2451100" cy="2349500"/>
              </a:xfrm>
            </p:grpSpPr>
            <p:sp>
              <p:nvSpPr>
                <p:cNvPr id="433" name="Rectangle"/>
                <p:cNvSpPr/>
                <p:nvPr/>
              </p:nvSpPr>
              <p:spPr>
                <a:xfrm>
                  <a:off x="0" y="0"/>
                  <a:ext cx="1739900" cy="1625600"/>
                </a:xfrm>
                <a:prstGeom prst="rect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  <p:sp>
              <p:nvSpPr>
                <p:cNvPr id="434" name="Line"/>
                <p:cNvSpPr/>
                <p:nvPr/>
              </p:nvSpPr>
              <p:spPr>
                <a:xfrm>
                  <a:off x="5334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5" name="Line"/>
                <p:cNvSpPr/>
                <p:nvPr/>
              </p:nvSpPr>
              <p:spPr>
                <a:xfrm>
                  <a:off x="11811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6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7" name="Line"/>
                <p:cNvSpPr/>
                <p:nvPr/>
              </p:nvSpPr>
              <p:spPr>
                <a:xfrm>
                  <a:off x="0" y="10795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38" name="0.5"/>
                <p:cNvSpPr/>
                <p:nvPr/>
              </p:nvSpPr>
              <p:spPr>
                <a:xfrm>
                  <a:off x="5334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0.5</a:t>
                  </a:r>
                </a:p>
              </p:txBody>
            </p:sp>
            <p:sp>
              <p:nvSpPr>
                <p:cNvPr id="439" name="0"/>
                <p:cNvSpPr/>
                <p:nvPr/>
              </p:nvSpPr>
              <p:spPr>
                <a:xfrm>
                  <a:off x="11811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40" name="0"/>
                <p:cNvSpPr/>
                <p:nvPr/>
              </p:nvSpPr>
              <p:spPr>
                <a:xfrm>
                  <a:off x="1016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41" name="1"/>
                <p:cNvSpPr/>
                <p:nvPr/>
              </p:nvSpPr>
              <p:spPr>
                <a:xfrm>
                  <a:off x="576580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  <p:sp>
              <p:nvSpPr>
                <p:cNvPr id="442" name="0"/>
                <p:cNvSpPr/>
                <p:nvPr/>
              </p:nvSpPr>
              <p:spPr>
                <a:xfrm>
                  <a:off x="57291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43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44" name="0"/>
                <p:cNvSpPr/>
                <p:nvPr/>
              </p:nvSpPr>
              <p:spPr>
                <a:xfrm>
                  <a:off x="621735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45" name="0"/>
                <p:cNvSpPr/>
                <p:nvPr/>
              </p:nvSpPr>
              <p:spPr>
                <a:xfrm>
                  <a:off x="1181100" y="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46" name="0"/>
                <p:cNvSpPr/>
                <p:nvPr/>
              </p:nvSpPr>
              <p:spPr>
                <a:xfrm>
                  <a:off x="57291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</p:grpSp>
        </p:grpSp>
        <p:sp>
          <p:nvSpPr>
            <p:cNvPr id="449" name="Local image data"/>
            <p:cNvSpPr/>
            <p:nvPr/>
          </p:nvSpPr>
          <p:spPr>
            <a:xfrm>
              <a:off x="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Local image data</a:t>
              </a:r>
            </a:p>
          </p:txBody>
        </p:sp>
        <p:sp>
          <p:nvSpPr>
            <p:cNvPr id="450" name="kernel"/>
            <p:cNvSpPr/>
            <p:nvPr/>
          </p:nvSpPr>
          <p:spPr>
            <a:xfrm>
              <a:off x="41148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kernel</a:t>
              </a:r>
            </a:p>
          </p:txBody>
        </p:sp>
        <p:grpSp>
          <p:nvGrpSpPr>
            <p:cNvPr id="459" name="Group"/>
            <p:cNvGrpSpPr/>
            <p:nvPr/>
          </p:nvGrpSpPr>
          <p:grpSpPr>
            <a:xfrm>
              <a:off x="7366000" y="0"/>
              <a:ext cx="1899357" cy="1803400"/>
              <a:chOff x="0" y="0"/>
              <a:chExt cx="1899356" cy="1803400"/>
            </a:xfrm>
          </p:grpSpPr>
          <p:sp>
            <p:nvSpPr>
              <p:cNvPr id="451" name="Rectangle"/>
              <p:cNvSpPr/>
              <p:nvPr/>
            </p:nvSpPr>
            <p:spPr>
              <a:xfrm>
                <a:off x="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452" name="Line"/>
              <p:cNvSpPr/>
              <p:nvPr/>
            </p:nvSpPr>
            <p:spPr>
              <a:xfrm>
                <a:off x="5461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53" name="Line"/>
              <p:cNvSpPr/>
              <p:nvPr/>
            </p:nvSpPr>
            <p:spPr>
              <a:xfrm>
                <a:off x="11938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54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55" name="Line"/>
              <p:cNvSpPr/>
              <p:nvPr/>
            </p:nvSpPr>
            <p:spPr>
              <a:xfrm>
                <a:off x="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56" name="7"/>
              <p:cNvSpPr/>
              <p:nvPr/>
            </p:nvSpPr>
            <p:spPr>
              <a:xfrm>
                <a:off x="629356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457" name="Line"/>
              <p:cNvSpPr/>
              <p:nvPr/>
            </p:nvSpPr>
            <p:spPr>
              <a:xfrm>
                <a:off x="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58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460" name="Modified image data (shown at one pixel)"/>
            <p:cNvSpPr/>
            <p:nvPr/>
          </p:nvSpPr>
          <p:spPr>
            <a:xfrm>
              <a:off x="65024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Modified image data</a:t>
              </a:r>
              <a:br/>
              <a:r>
                <a:t>(shown at one pixel)</a:t>
              </a:r>
            </a:p>
          </p:txBody>
        </p:sp>
      </p:grpSp>
      <p:sp>
        <p:nvSpPr>
          <p:cNvPr id="462" name="Yes, there is a “flip” missing"/>
          <p:cNvSpPr txBox="1"/>
          <p:nvPr/>
        </p:nvSpPr>
        <p:spPr>
          <a:xfrm>
            <a:off x="11505108" y="3949700"/>
            <a:ext cx="136602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1" sz="1500"/>
            </a:lvl1pPr>
          </a:lstStyle>
          <a:p>
            <a:pPr/>
            <a:r>
              <a:t>Yes, there is a “flip” missing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465" name="Set output image to zer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Set output image to zero</a:t>
            </a:r>
          </a:p>
          <a:p>
            <a:pPr/>
            <a:r>
              <a:t>For x, y in output image</a:t>
            </a:r>
          </a:p>
          <a:p>
            <a:pPr lvl="1"/>
            <a:r>
              <a:t>for x’, y’ in kernel</a:t>
            </a:r>
          </a:p>
          <a:p>
            <a:pPr lvl="2" marL="1603223" indent="-396723">
              <a:defRPr sz="4100"/>
            </a:pPr>
            <a:r>
              <a:t>out[x, y]+=input[x+x’, y+y’]*kernel[x’, y’]</a:t>
            </a:r>
          </a:p>
          <a:p>
            <a:pPr lvl="1" marL="1158723" indent="-396723">
              <a:spcBef>
                <a:spcPts val="1500"/>
              </a:spcBef>
              <a:defRPr sz="4100"/>
            </a:pPr>
            <a:r>
              <a:t>(this assumes the kernel coordinates are centered)</a:t>
            </a:r>
          </a:p>
        </p:txBody>
      </p:sp>
      <p:grpSp>
        <p:nvGrpSpPr>
          <p:cNvPr id="512" name="Group"/>
          <p:cNvGrpSpPr/>
          <p:nvPr/>
        </p:nvGrpSpPr>
        <p:grpSpPr>
          <a:xfrm>
            <a:off x="1193800" y="6832600"/>
            <a:ext cx="9265357" cy="2997200"/>
            <a:chOff x="0" y="0"/>
            <a:chExt cx="9265356" cy="2997200"/>
          </a:xfrm>
        </p:grpSpPr>
        <p:grpSp>
          <p:nvGrpSpPr>
            <p:cNvPr id="482" name="Group"/>
            <p:cNvGrpSpPr/>
            <p:nvPr/>
          </p:nvGrpSpPr>
          <p:grpSpPr>
            <a:xfrm>
              <a:off x="762000" y="0"/>
              <a:ext cx="2565400" cy="2349500"/>
              <a:chOff x="0" y="0"/>
              <a:chExt cx="2565400" cy="2349500"/>
            </a:xfrm>
          </p:grpSpPr>
          <p:sp>
            <p:nvSpPr>
              <p:cNvPr id="466" name="Rectangle"/>
              <p:cNvSpPr/>
              <p:nvPr/>
            </p:nvSpPr>
            <p:spPr>
              <a:xfrm>
                <a:off x="10160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467" name="Line"/>
              <p:cNvSpPr/>
              <p:nvPr/>
            </p:nvSpPr>
            <p:spPr>
              <a:xfrm>
                <a:off x="6477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68" name="Line"/>
              <p:cNvSpPr/>
              <p:nvPr/>
            </p:nvSpPr>
            <p:spPr>
              <a:xfrm>
                <a:off x="12954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69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70" name="Line"/>
              <p:cNvSpPr/>
              <p:nvPr/>
            </p:nvSpPr>
            <p:spPr>
              <a:xfrm>
                <a:off x="10160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71" name="5"/>
              <p:cNvSpPr/>
              <p:nvPr/>
            </p:nvSpPr>
            <p:spPr>
              <a:xfrm>
                <a:off x="730955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472" name="1"/>
              <p:cNvSpPr/>
              <p:nvPr/>
            </p:nvSpPr>
            <p:spPr>
              <a:xfrm>
                <a:off x="12954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73" name="4"/>
              <p:cNvSpPr/>
              <p:nvPr/>
            </p:nvSpPr>
            <p:spPr>
              <a:xfrm>
                <a:off x="215900" y="5334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  <p:sp>
            <p:nvSpPr>
              <p:cNvPr id="474" name="1"/>
              <p:cNvSpPr/>
              <p:nvPr/>
            </p:nvSpPr>
            <p:spPr>
              <a:xfrm>
                <a:off x="6858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75" name="7"/>
              <p:cNvSpPr/>
              <p:nvPr/>
            </p:nvSpPr>
            <p:spPr>
              <a:xfrm>
                <a:off x="1250244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476" name="1"/>
              <p:cNvSpPr/>
              <p:nvPr/>
            </p:nvSpPr>
            <p:spPr>
              <a:xfrm>
                <a:off x="166511" y="10795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77" name="Line"/>
              <p:cNvSpPr/>
              <p:nvPr/>
            </p:nvSpPr>
            <p:spPr>
              <a:xfrm>
                <a:off x="10160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78" name="Line"/>
              <p:cNvSpPr/>
              <p:nvPr/>
            </p:nvSpPr>
            <p:spPr>
              <a:xfrm>
                <a:off x="10160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79" name="5"/>
              <p:cNvSpPr/>
              <p:nvPr/>
            </p:nvSpPr>
            <p:spPr>
              <a:xfrm>
                <a:off x="730955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480" name="3"/>
              <p:cNvSpPr/>
              <p:nvPr/>
            </p:nvSpPr>
            <p:spPr>
              <a:xfrm>
                <a:off x="129540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  <p:sp>
            <p:nvSpPr>
              <p:cNvPr id="481" name="10"/>
              <p:cNvSpPr/>
              <p:nvPr/>
            </p:nvSpPr>
            <p:spPr>
              <a:xfrm>
                <a:off x="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10</a:t>
                </a:r>
              </a:p>
            </p:txBody>
          </p:sp>
        </p:grpSp>
        <p:grpSp>
          <p:nvGrpSpPr>
            <p:cNvPr id="499" name="Group"/>
            <p:cNvGrpSpPr/>
            <p:nvPr/>
          </p:nvGrpSpPr>
          <p:grpSpPr>
            <a:xfrm>
              <a:off x="3797300" y="0"/>
              <a:ext cx="2451100" cy="2349500"/>
              <a:chOff x="0" y="0"/>
              <a:chExt cx="2451100" cy="2349500"/>
            </a:xfrm>
          </p:grpSpPr>
          <p:sp>
            <p:nvSpPr>
              <p:cNvPr id="483" name="0.5"/>
              <p:cNvSpPr/>
              <p:nvPr/>
            </p:nvSpPr>
            <p:spPr>
              <a:xfrm>
                <a:off x="1079500" y="107950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0.5</a:t>
                </a:r>
              </a:p>
            </p:txBody>
          </p:sp>
          <p:grpSp>
            <p:nvGrpSpPr>
              <p:cNvPr id="498" name="Group"/>
              <p:cNvGrpSpPr/>
              <p:nvPr/>
            </p:nvGrpSpPr>
            <p:grpSpPr>
              <a:xfrm>
                <a:off x="0" y="0"/>
                <a:ext cx="2451100" cy="2349500"/>
                <a:chOff x="0" y="0"/>
                <a:chExt cx="2451100" cy="2349500"/>
              </a:xfrm>
            </p:grpSpPr>
            <p:sp>
              <p:nvSpPr>
                <p:cNvPr id="484" name="Rectangle"/>
                <p:cNvSpPr/>
                <p:nvPr/>
              </p:nvSpPr>
              <p:spPr>
                <a:xfrm>
                  <a:off x="0" y="0"/>
                  <a:ext cx="1739900" cy="1625600"/>
                </a:xfrm>
                <a:prstGeom prst="rect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uFill>
                        <a:solidFill>
                          <a:srgbClr val="000000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  <p:sp>
              <p:nvSpPr>
                <p:cNvPr id="485" name="Line"/>
                <p:cNvSpPr/>
                <p:nvPr/>
              </p:nvSpPr>
              <p:spPr>
                <a:xfrm>
                  <a:off x="5334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86" name="Line"/>
                <p:cNvSpPr/>
                <p:nvPr/>
              </p:nvSpPr>
              <p:spPr>
                <a:xfrm>
                  <a:off x="1181100" y="0"/>
                  <a:ext cx="2259" cy="16256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87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88" name="Line"/>
                <p:cNvSpPr/>
                <p:nvPr/>
              </p:nvSpPr>
              <p:spPr>
                <a:xfrm>
                  <a:off x="0" y="10795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89" name="0.5"/>
                <p:cNvSpPr/>
                <p:nvPr/>
              </p:nvSpPr>
              <p:spPr>
                <a:xfrm>
                  <a:off x="5334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0.5</a:t>
                  </a:r>
                </a:p>
              </p:txBody>
            </p:sp>
            <p:sp>
              <p:nvSpPr>
                <p:cNvPr id="490" name="0"/>
                <p:cNvSpPr/>
                <p:nvPr/>
              </p:nvSpPr>
              <p:spPr>
                <a:xfrm>
                  <a:off x="11811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91" name="0"/>
                <p:cNvSpPr/>
                <p:nvPr/>
              </p:nvSpPr>
              <p:spPr>
                <a:xfrm>
                  <a:off x="101600" y="53340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92" name="1"/>
                <p:cNvSpPr/>
                <p:nvPr/>
              </p:nvSpPr>
              <p:spPr>
                <a:xfrm>
                  <a:off x="576580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1</a:t>
                  </a:r>
                </a:p>
              </p:txBody>
            </p:sp>
            <p:sp>
              <p:nvSpPr>
                <p:cNvPr id="493" name="0"/>
                <p:cNvSpPr/>
                <p:nvPr/>
              </p:nvSpPr>
              <p:spPr>
                <a:xfrm>
                  <a:off x="57291" y="107950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94" name="Line"/>
                <p:cNvSpPr/>
                <p:nvPr/>
              </p:nvSpPr>
              <p:spPr>
                <a:xfrm>
                  <a:off x="0" y="533400"/>
                  <a:ext cx="1739900" cy="2258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495" name="0"/>
                <p:cNvSpPr/>
                <p:nvPr/>
              </p:nvSpPr>
              <p:spPr>
                <a:xfrm>
                  <a:off x="621735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96" name="0"/>
                <p:cNvSpPr/>
                <p:nvPr/>
              </p:nvSpPr>
              <p:spPr>
                <a:xfrm>
                  <a:off x="1181100" y="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497" name="0"/>
                <p:cNvSpPr/>
                <p:nvPr/>
              </p:nvSpPr>
              <p:spPr>
                <a:xfrm>
                  <a:off x="57291" y="0"/>
                  <a:ext cx="1270001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</p:grpSp>
        </p:grpSp>
        <p:sp>
          <p:nvSpPr>
            <p:cNvPr id="500" name="Local image data"/>
            <p:cNvSpPr/>
            <p:nvPr/>
          </p:nvSpPr>
          <p:spPr>
            <a:xfrm>
              <a:off x="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Local image data</a:t>
              </a:r>
            </a:p>
          </p:txBody>
        </p:sp>
        <p:sp>
          <p:nvSpPr>
            <p:cNvPr id="501" name="kernel"/>
            <p:cNvSpPr/>
            <p:nvPr/>
          </p:nvSpPr>
          <p:spPr>
            <a:xfrm>
              <a:off x="41148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kernel</a:t>
              </a:r>
            </a:p>
          </p:txBody>
        </p:sp>
        <p:grpSp>
          <p:nvGrpSpPr>
            <p:cNvPr id="510" name="Group"/>
            <p:cNvGrpSpPr/>
            <p:nvPr/>
          </p:nvGrpSpPr>
          <p:grpSpPr>
            <a:xfrm>
              <a:off x="7366000" y="0"/>
              <a:ext cx="1899357" cy="1803400"/>
              <a:chOff x="0" y="0"/>
              <a:chExt cx="1899356" cy="1803400"/>
            </a:xfrm>
          </p:grpSpPr>
          <p:sp>
            <p:nvSpPr>
              <p:cNvPr id="502" name="Rectangle"/>
              <p:cNvSpPr/>
              <p:nvPr/>
            </p:nvSpPr>
            <p:spPr>
              <a:xfrm>
                <a:off x="0" y="0"/>
                <a:ext cx="1739900" cy="1625600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uFill>
                      <a:solidFill>
                        <a:srgbClr val="000000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  <p:sp>
            <p:nvSpPr>
              <p:cNvPr id="503" name="Line"/>
              <p:cNvSpPr/>
              <p:nvPr/>
            </p:nvSpPr>
            <p:spPr>
              <a:xfrm>
                <a:off x="5461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4" name="Line"/>
              <p:cNvSpPr/>
              <p:nvPr/>
            </p:nvSpPr>
            <p:spPr>
              <a:xfrm>
                <a:off x="1193800" y="0"/>
                <a:ext cx="2259" cy="162560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5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6" name="Line"/>
              <p:cNvSpPr/>
              <p:nvPr/>
            </p:nvSpPr>
            <p:spPr>
              <a:xfrm>
                <a:off x="0" y="10795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7" name="7"/>
              <p:cNvSpPr/>
              <p:nvPr/>
            </p:nvSpPr>
            <p:spPr>
              <a:xfrm>
                <a:off x="629356" y="5334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7</a:t>
                </a:r>
              </a:p>
            </p:txBody>
          </p:sp>
          <p:sp>
            <p:nvSpPr>
              <p:cNvPr id="508" name="Line"/>
              <p:cNvSpPr/>
              <p:nvPr/>
            </p:nvSpPr>
            <p:spPr>
              <a:xfrm>
                <a:off x="0" y="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9" name="Line"/>
              <p:cNvSpPr/>
              <p:nvPr/>
            </p:nvSpPr>
            <p:spPr>
              <a:xfrm>
                <a:off x="0" y="533400"/>
                <a:ext cx="1739900" cy="225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511" name="Modified image data (shown at one pixel)"/>
            <p:cNvSpPr/>
            <p:nvPr/>
          </p:nvSpPr>
          <p:spPr>
            <a:xfrm>
              <a:off x="6502400" y="172720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Modified image data</a:t>
              </a:r>
              <a:br/>
              <a:r>
                <a:t>(shown at one pixel)</a:t>
              </a:r>
            </a:p>
          </p:txBody>
        </p:sp>
      </p:grpSp>
      <p:sp>
        <p:nvSpPr>
          <p:cNvPr id="513" name="Rectangle"/>
          <p:cNvSpPr/>
          <p:nvPr/>
        </p:nvSpPr>
        <p:spPr>
          <a:xfrm>
            <a:off x="152400" y="1663700"/>
            <a:ext cx="12065000" cy="8051800"/>
          </a:xfrm>
          <a:prstGeom prst="rect">
            <a:avLst/>
          </a:prstGeom>
          <a:solidFill>
            <a:srgbClr val="FFFFFF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onvolution (warm-up slid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(warm-up slide)</a:t>
            </a:r>
          </a:p>
        </p:txBody>
      </p:sp>
      <p:pic>
        <p:nvPicPr>
          <p:cNvPr id="51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17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grpSp>
        <p:nvGrpSpPr>
          <p:cNvPr id="531" name="Group"/>
          <p:cNvGrpSpPr/>
          <p:nvPr/>
        </p:nvGrpSpPr>
        <p:grpSpPr>
          <a:xfrm>
            <a:off x="4982915" y="4108377"/>
            <a:ext cx="2468716" cy="3074181"/>
            <a:chOff x="0" y="0"/>
            <a:chExt cx="2468714" cy="3074180"/>
          </a:xfrm>
        </p:grpSpPr>
        <p:sp>
          <p:nvSpPr>
            <p:cNvPr id="518" name="Line"/>
            <p:cNvSpPr/>
            <p:nvPr/>
          </p:nvSpPr>
          <p:spPr>
            <a:xfrm>
              <a:off x="541584" y="1962223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19" name="Line"/>
            <p:cNvSpPr/>
            <p:nvPr/>
          </p:nvSpPr>
          <p:spPr>
            <a:xfrm>
              <a:off x="1405184" y="1962223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0" name="0"/>
            <p:cNvSpPr txBox="1"/>
            <p:nvPr/>
          </p:nvSpPr>
          <p:spPr>
            <a:xfrm>
              <a:off x="1189284" y="227972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521" name="Pixel offset"/>
            <p:cNvSpPr txBox="1"/>
            <p:nvPr/>
          </p:nvSpPr>
          <p:spPr>
            <a:xfrm>
              <a:off x="325684" y="250832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522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523" name="Line"/>
            <p:cNvSpPr/>
            <p:nvPr/>
          </p:nvSpPr>
          <p:spPr>
            <a:xfrm>
              <a:off x="11892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4" name="Line"/>
            <p:cNvSpPr/>
            <p:nvPr/>
          </p:nvSpPr>
          <p:spPr>
            <a:xfrm>
              <a:off x="9733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5" name="Line"/>
            <p:cNvSpPr/>
            <p:nvPr/>
          </p:nvSpPr>
          <p:spPr>
            <a:xfrm>
              <a:off x="757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6" name="Line"/>
            <p:cNvSpPr/>
            <p:nvPr/>
          </p:nvSpPr>
          <p:spPr>
            <a:xfrm>
              <a:off x="541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7" name="Line"/>
            <p:cNvSpPr/>
            <p:nvPr/>
          </p:nvSpPr>
          <p:spPr>
            <a:xfrm>
              <a:off x="2281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8" name="Line"/>
            <p:cNvSpPr/>
            <p:nvPr/>
          </p:nvSpPr>
          <p:spPr>
            <a:xfrm>
              <a:off x="2065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29" name="Line"/>
            <p:cNvSpPr/>
            <p:nvPr/>
          </p:nvSpPr>
          <p:spPr>
            <a:xfrm>
              <a:off x="18496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30" name="Line"/>
            <p:cNvSpPr/>
            <p:nvPr/>
          </p:nvSpPr>
          <p:spPr>
            <a:xfrm>
              <a:off x="16337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532" name="Line"/>
          <p:cNvSpPr/>
          <p:nvPr/>
        </p:nvSpPr>
        <p:spPr>
          <a:xfrm flipV="1">
            <a:off x="6388100" y="5207000"/>
            <a:ext cx="2258" cy="8636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3" name="1.0"/>
          <p:cNvSpPr txBox="1"/>
          <p:nvPr/>
        </p:nvSpPr>
        <p:spPr>
          <a:xfrm>
            <a:off x="6154702" y="461038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sp>
        <p:nvSpPr>
          <p:cNvPr id="534" name="?"/>
          <p:cNvSpPr txBox="1"/>
          <p:nvPr/>
        </p:nvSpPr>
        <p:spPr>
          <a:xfrm>
            <a:off x="9969500" y="4114800"/>
            <a:ext cx="938713" cy="2009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13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Convolution (warm-up slid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(warm-up slide)</a:t>
            </a:r>
          </a:p>
        </p:txBody>
      </p:sp>
      <p:pic>
        <p:nvPicPr>
          <p:cNvPr id="537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grpSp>
        <p:nvGrpSpPr>
          <p:cNvPr id="552" name="Group"/>
          <p:cNvGrpSpPr/>
          <p:nvPr/>
        </p:nvGrpSpPr>
        <p:grpSpPr>
          <a:xfrm>
            <a:off x="4982915" y="4108377"/>
            <a:ext cx="2468716" cy="3074181"/>
            <a:chOff x="0" y="0"/>
            <a:chExt cx="2468714" cy="3074180"/>
          </a:xfrm>
        </p:grpSpPr>
        <p:sp>
          <p:nvSpPr>
            <p:cNvPr id="539" name="Line"/>
            <p:cNvSpPr/>
            <p:nvPr/>
          </p:nvSpPr>
          <p:spPr>
            <a:xfrm>
              <a:off x="541584" y="1962223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0" name="Line"/>
            <p:cNvSpPr/>
            <p:nvPr/>
          </p:nvSpPr>
          <p:spPr>
            <a:xfrm>
              <a:off x="1405184" y="1962223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1" name="0"/>
            <p:cNvSpPr txBox="1"/>
            <p:nvPr/>
          </p:nvSpPr>
          <p:spPr>
            <a:xfrm>
              <a:off x="1189284" y="227972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542" name="Pixel offset"/>
            <p:cNvSpPr txBox="1"/>
            <p:nvPr/>
          </p:nvSpPr>
          <p:spPr>
            <a:xfrm>
              <a:off x="325684" y="250832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543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544" name="Line"/>
            <p:cNvSpPr/>
            <p:nvPr/>
          </p:nvSpPr>
          <p:spPr>
            <a:xfrm>
              <a:off x="11892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5" name="Line"/>
            <p:cNvSpPr/>
            <p:nvPr/>
          </p:nvSpPr>
          <p:spPr>
            <a:xfrm>
              <a:off x="9733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6" name="Line"/>
            <p:cNvSpPr/>
            <p:nvPr/>
          </p:nvSpPr>
          <p:spPr>
            <a:xfrm>
              <a:off x="757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7" name="Line"/>
            <p:cNvSpPr/>
            <p:nvPr/>
          </p:nvSpPr>
          <p:spPr>
            <a:xfrm>
              <a:off x="541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8" name="Line"/>
            <p:cNvSpPr/>
            <p:nvPr/>
          </p:nvSpPr>
          <p:spPr>
            <a:xfrm>
              <a:off x="2281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49" name="Line"/>
            <p:cNvSpPr/>
            <p:nvPr/>
          </p:nvSpPr>
          <p:spPr>
            <a:xfrm>
              <a:off x="2065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50" name="Line"/>
            <p:cNvSpPr/>
            <p:nvPr/>
          </p:nvSpPr>
          <p:spPr>
            <a:xfrm>
              <a:off x="18496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51" name="Line"/>
            <p:cNvSpPr/>
            <p:nvPr/>
          </p:nvSpPr>
          <p:spPr>
            <a:xfrm>
              <a:off x="16337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553" name="Line"/>
          <p:cNvSpPr/>
          <p:nvPr/>
        </p:nvSpPr>
        <p:spPr>
          <a:xfrm flipV="1">
            <a:off x="6388100" y="5207000"/>
            <a:ext cx="2258" cy="8636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4" name="1.0"/>
          <p:cNvSpPr txBox="1"/>
          <p:nvPr/>
        </p:nvSpPr>
        <p:spPr>
          <a:xfrm>
            <a:off x="6154702" y="461038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pic>
        <p:nvPicPr>
          <p:cNvPr id="555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900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56" name="Filtered…"/>
          <p:cNvSpPr txBox="1"/>
          <p:nvPr/>
        </p:nvSpPr>
        <p:spPr>
          <a:xfrm>
            <a:off x="9423400" y="7048500"/>
            <a:ext cx="2222095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Filtered</a:t>
            </a:r>
          </a:p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(no change)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20200" y="8673083"/>
            <a:ext cx="3086100" cy="699517"/>
          </a:xfrm>
          <a:prstGeom prst="rect">
            <a:avLst/>
          </a:prstGeom>
          <a:ln w="12700"/>
        </p:spPr>
      </p:pic>
      <p:pic>
        <p:nvPicPr>
          <p:cNvPr id="559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48400" y="8201659"/>
            <a:ext cx="495300" cy="891541"/>
          </a:xfrm>
          <a:prstGeom prst="rect">
            <a:avLst/>
          </a:prstGeom>
          <a:ln w="12700"/>
        </p:spPr>
      </p:pic>
      <p:sp>
        <p:nvSpPr>
          <p:cNvPr id="560" name="Convolution (warm-up slid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(warm-up slide)</a:t>
            </a:r>
          </a:p>
        </p:txBody>
      </p:sp>
      <p:pic>
        <p:nvPicPr>
          <p:cNvPr id="56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grpSp>
        <p:nvGrpSpPr>
          <p:cNvPr id="576" name="Group"/>
          <p:cNvGrpSpPr/>
          <p:nvPr/>
        </p:nvGrpSpPr>
        <p:grpSpPr>
          <a:xfrm>
            <a:off x="4982915" y="4108377"/>
            <a:ext cx="2468716" cy="3074181"/>
            <a:chOff x="0" y="0"/>
            <a:chExt cx="2468714" cy="3074180"/>
          </a:xfrm>
        </p:grpSpPr>
        <p:sp>
          <p:nvSpPr>
            <p:cNvPr id="563" name="Line"/>
            <p:cNvSpPr/>
            <p:nvPr/>
          </p:nvSpPr>
          <p:spPr>
            <a:xfrm>
              <a:off x="541584" y="1962223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64" name="Line"/>
            <p:cNvSpPr/>
            <p:nvPr/>
          </p:nvSpPr>
          <p:spPr>
            <a:xfrm>
              <a:off x="1405184" y="1962223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65" name="0"/>
            <p:cNvSpPr txBox="1"/>
            <p:nvPr/>
          </p:nvSpPr>
          <p:spPr>
            <a:xfrm>
              <a:off x="1189284" y="227972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566" name="Pixel offset"/>
            <p:cNvSpPr txBox="1"/>
            <p:nvPr/>
          </p:nvSpPr>
          <p:spPr>
            <a:xfrm>
              <a:off x="325684" y="250832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567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568" name="Line"/>
            <p:cNvSpPr/>
            <p:nvPr/>
          </p:nvSpPr>
          <p:spPr>
            <a:xfrm>
              <a:off x="11892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69" name="Line"/>
            <p:cNvSpPr/>
            <p:nvPr/>
          </p:nvSpPr>
          <p:spPr>
            <a:xfrm>
              <a:off x="9733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0" name="Line"/>
            <p:cNvSpPr/>
            <p:nvPr/>
          </p:nvSpPr>
          <p:spPr>
            <a:xfrm>
              <a:off x="757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1" name="Line"/>
            <p:cNvSpPr/>
            <p:nvPr/>
          </p:nvSpPr>
          <p:spPr>
            <a:xfrm>
              <a:off x="541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2" name="Line"/>
            <p:cNvSpPr/>
            <p:nvPr/>
          </p:nvSpPr>
          <p:spPr>
            <a:xfrm>
              <a:off x="22814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3" name="Line"/>
            <p:cNvSpPr/>
            <p:nvPr/>
          </p:nvSpPr>
          <p:spPr>
            <a:xfrm>
              <a:off x="20655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4" name="Line"/>
            <p:cNvSpPr/>
            <p:nvPr/>
          </p:nvSpPr>
          <p:spPr>
            <a:xfrm>
              <a:off x="18496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75" name="Line"/>
            <p:cNvSpPr/>
            <p:nvPr/>
          </p:nvSpPr>
          <p:spPr>
            <a:xfrm>
              <a:off x="1633784" y="1962223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577" name="Line"/>
          <p:cNvSpPr/>
          <p:nvPr/>
        </p:nvSpPr>
        <p:spPr>
          <a:xfrm flipV="1">
            <a:off x="6388100" y="5207000"/>
            <a:ext cx="2258" cy="8636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8" name="1.0"/>
          <p:cNvSpPr txBox="1"/>
          <p:nvPr/>
        </p:nvSpPr>
        <p:spPr>
          <a:xfrm>
            <a:off x="6154702" y="461038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pic>
        <p:nvPicPr>
          <p:cNvPr id="57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900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Filtered…"/>
          <p:cNvSpPr txBox="1"/>
          <p:nvPr/>
        </p:nvSpPr>
        <p:spPr>
          <a:xfrm>
            <a:off x="9423400" y="7048500"/>
            <a:ext cx="2222095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Filtered</a:t>
            </a:r>
          </a:p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(no change)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</a:t>
            </a:r>
          </a:p>
        </p:txBody>
      </p:sp>
      <p:grpSp>
        <p:nvGrpSpPr>
          <p:cNvPr id="596" name="Group"/>
          <p:cNvGrpSpPr/>
          <p:nvPr/>
        </p:nvGrpSpPr>
        <p:grpSpPr>
          <a:xfrm>
            <a:off x="4874542" y="3783257"/>
            <a:ext cx="2475489" cy="3069101"/>
            <a:chOff x="0" y="0"/>
            <a:chExt cx="2475487" cy="3069100"/>
          </a:xfrm>
        </p:grpSpPr>
        <p:sp>
          <p:nvSpPr>
            <p:cNvPr id="583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84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85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586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587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588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89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0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1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2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3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4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595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597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599" name="Line"/>
          <p:cNvSpPr/>
          <p:nvPr/>
        </p:nvSpPr>
        <p:spPr>
          <a:xfrm flipV="1">
            <a:off x="6934200" y="4660900"/>
            <a:ext cx="2258" cy="10795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0" name="1.0"/>
          <p:cNvSpPr txBox="1"/>
          <p:nvPr/>
        </p:nvSpPr>
        <p:spPr>
          <a:xfrm>
            <a:off x="6588195" y="396014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sp>
        <p:nvSpPr>
          <p:cNvPr id="601" name="?"/>
          <p:cNvSpPr txBox="1"/>
          <p:nvPr/>
        </p:nvSpPr>
        <p:spPr>
          <a:xfrm>
            <a:off x="9969500" y="4114800"/>
            <a:ext cx="938713" cy="2009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13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if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shift</a:t>
            </a:r>
          </a:p>
        </p:txBody>
      </p:sp>
      <p:grpSp>
        <p:nvGrpSpPr>
          <p:cNvPr id="617" name="Group"/>
          <p:cNvGrpSpPr/>
          <p:nvPr/>
        </p:nvGrpSpPr>
        <p:grpSpPr>
          <a:xfrm>
            <a:off x="4874542" y="3783257"/>
            <a:ext cx="2475489" cy="3069101"/>
            <a:chOff x="0" y="0"/>
            <a:chExt cx="2475487" cy="3069100"/>
          </a:xfrm>
        </p:grpSpPr>
        <p:sp>
          <p:nvSpPr>
            <p:cNvPr id="604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05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06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607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608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609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0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1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2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3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4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5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16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618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620" name="Line"/>
          <p:cNvSpPr/>
          <p:nvPr/>
        </p:nvSpPr>
        <p:spPr>
          <a:xfrm flipV="1">
            <a:off x="6934200" y="4660900"/>
            <a:ext cx="2258" cy="10795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1" name="1.0"/>
          <p:cNvSpPr txBox="1"/>
          <p:nvPr/>
        </p:nvSpPr>
        <p:spPr>
          <a:xfrm>
            <a:off x="6588195" y="396014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pic>
        <p:nvPicPr>
          <p:cNvPr id="62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598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623" name="Square"/>
          <p:cNvSpPr/>
          <p:nvPr/>
        </p:nvSpPr>
        <p:spPr>
          <a:xfrm>
            <a:off x="863600" y="3898900"/>
            <a:ext cx="2819400" cy="281940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624" name="Square"/>
          <p:cNvSpPr/>
          <p:nvPr/>
        </p:nvSpPr>
        <p:spPr>
          <a:xfrm>
            <a:off x="8890000" y="3898900"/>
            <a:ext cx="2819400" cy="281940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625" name="shifted"/>
          <p:cNvSpPr txBox="1"/>
          <p:nvPr/>
        </p:nvSpPr>
        <p:spPr>
          <a:xfrm>
            <a:off x="9207500" y="7048500"/>
            <a:ext cx="134732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shifted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</a:t>
            </a:r>
          </a:p>
        </p:txBody>
      </p:sp>
      <p:grpSp>
        <p:nvGrpSpPr>
          <p:cNvPr id="641" name="Group"/>
          <p:cNvGrpSpPr/>
          <p:nvPr/>
        </p:nvGrpSpPr>
        <p:grpSpPr>
          <a:xfrm>
            <a:off x="4874542" y="3783257"/>
            <a:ext cx="2475489" cy="3069101"/>
            <a:chOff x="0" y="0"/>
            <a:chExt cx="2475487" cy="3069100"/>
          </a:xfrm>
        </p:grpSpPr>
        <p:sp>
          <p:nvSpPr>
            <p:cNvPr id="628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29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0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631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632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633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4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5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6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7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8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39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40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64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643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644" name="Line"/>
          <p:cNvSpPr/>
          <p:nvPr/>
        </p:nvSpPr>
        <p:spPr>
          <a:xfrm flipV="1">
            <a:off x="60706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5" name="0.3"/>
          <p:cNvSpPr txBox="1"/>
          <p:nvPr/>
        </p:nvSpPr>
        <p:spPr>
          <a:xfrm>
            <a:off x="5524500" y="47625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sp>
        <p:nvSpPr>
          <p:cNvPr id="646" name="?"/>
          <p:cNvSpPr txBox="1"/>
          <p:nvPr/>
        </p:nvSpPr>
        <p:spPr>
          <a:xfrm>
            <a:off x="9969500" y="4114800"/>
            <a:ext cx="938713" cy="2009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13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647" name="Line"/>
          <p:cNvSpPr/>
          <p:nvPr/>
        </p:nvSpPr>
        <p:spPr>
          <a:xfrm flipV="1">
            <a:off x="62865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8" name="Line"/>
          <p:cNvSpPr/>
          <p:nvPr/>
        </p:nvSpPr>
        <p:spPr>
          <a:xfrm flipV="1">
            <a:off x="65024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Blur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</a:t>
            </a:r>
          </a:p>
        </p:txBody>
      </p:sp>
      <p:grpSp>
        <p:nvGrpSpPr>
          <p:cNvPr id="664" name="Group"/>
          <p:cNvGrpSpPr/>
          <p:nvPr/>
        </p:nvGrpSpPr>
        <p:grpSpPr>
          <a:xfrm>
            <a:off x="4874542" y="3783257"/>
            <a:ext cx="2475489" cy="3069101"/>
            <a:chOff x="0" y="0"/>
            <a:chExt cx="2475487" cy="3069100"/>
          </a:xfrm>
        </p:grpSpPr>
        <p:sp>
          <p:nvSpPr>
            <p:cNvPr id="651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2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3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654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655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656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7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8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59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60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61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62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63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665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666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667" name="Line"/>
          <p:cNvSpPr/>
          <p:nvPr/>
        </p:nvSpPr>
        <p:spPr>
          <a:xfrm flipV="1">
            <a:off x="60706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8" name="0.3"/>
          <p:cNvSpPr txBox="1"/>
          <p:nvPr/>
        </p:nvSpPr>
        <p:spPr>
          <a:xfrm>
            <a:off x="5524500" y="47625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sp>
        <p:nvSpPr>
          <p:cNvPr id="669" name="Line"/>
          <p:cNvSpPr/>
          <p:nvPr/>
        </p:nvSpPr>
        <p:spPr>
          <a:xfrm flipV="1">
            <a:off x="62865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0" name="Line"/>
          <p:cNvSpPr/>
          <p:nvPr/>
        </p:nvSpPr>
        <p:spPr>
          <a:xfrm flipV="1">
            <a:off x="65024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1" name="Blurred (filter…"/>
          <p:cNvSpPr txBox="1"/>
          <p:nvPr/>
        </p:nvSpPr>
        <p:spPr>
          <a:xfrm>
            <a:off x="8775700" y="6934200"/>
            <a:ext cx="30353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Blurred (filter</a:t>
            </a:r>
          </a:p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applied in both dimensions).</a:t>
            </a:r>
          </a:p>
        </p:txBody>
      </p:sp>
      <p:pic>
        <p:nvPicPr>
          <p:cNvPr id="67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75700" y="3797300"/>
            <a:ext cx="2801903" cy="2801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Blur examples"/>
          <p:cNvSpPr txBox="1"/>
          <p:nvPr>
            <p:ph type="title"/>
          </p:nvPr>
        </p:nvSpPr>
        <p:spPr>
          <a:xfrm>
            <a:off x="977900" y="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Blur examples</a:t>
            </a:r>
          </a:p>
        </p:txBody>
      </p:sp>
      <p:grpSp>
        <p:nvGrpSpPr>
          <p:cNvPr id="688" name="Group"/>
          <p:cNvGrpSpPr/>
          <p:nvPr/>
        </p:nvGrpSpPr>
        <p:grpSpPr>
          <a:xfrm>
            <a:off x="4874542" y="2049283"/>
            <a:ext cx="2475489" cy="3063174"/>
            <a:chOff x="0" y="0"/>
            <a:chExt cx="2475487" cy="3063173"/>
          </a:xfrm>
        </p:grpSpPr>
        <p:sp>
          <p:nvSpPr>
            <p:cNvPr id="675" name="Line"/>
            <p:cNvSpPr/>
            <p:nvPr/>
          </p:nvSpPr>
          <p:spPr>
            <a:xfrm>
              <a:off x="548357" y="1963916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76" name="Line"/>
            <p:cNvSpPr/>
            <p:nvPr/>
          </p:nvSpPr>
          <p:spPr>
            <a:xfrm>
              <a:off x="1411957" y="1963916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77" name="0"/>
            <p:cNvSpPr txBox="1"/>
            <p:nvPr/>
          </p:nvSpPr>
          <p:spPr>
            <a:xfrm>
              <a:off x="1196057" y="2281416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678" name="Pixel offset"/>
            <p:cNvSpPr txBox="1"/>
            <p:nvPr/>
          </p:nvSpPr>
          <p:spPr>
            <a:xfrm>
              <a:off x="332457" y="2497316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679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680" name="Line"/>
            <p:cNvSpPr/>
            <p:nvPr/>
          </p:nvSpPr>
          <p:spPr>
            <a:xfrm>
              <a:off x="11960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1" name="Line"/>
            <p:cNvSpPr/>
            <p:nvPr/>
          </p:nvSpPr>
          <p:spPr>
            <a:xfrm>
              <a:off x="9801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2" name="Line"/>
            <p:cNvSpPr/>
            <p:nvPr/>
          </p:nvSpPr>
          <p:spPr>
            <a:xfrm>
              <a:off x="7642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3" name="Line"/>
            <p:cNvSpPr/>
            <p:nvPr/>
          </p:nvSpPr>
          <p:spPr>
            <a:xfrm>
              <a:off x="5483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4" name="Line"/>
            <p:cNvSpPr/>
            <p:nvPr/>
          </p:nvSpPr>
          <p:spPr>
            <a:xfrm>
              <a:off x="22755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5" name="Line"/>
            <p:cNvSpPr/>
            <p:nvPr/>
          </p:nvSpPr>
          <p:spPr>
            <a:xfrm>
              <a:off x="20596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6" name="Line"/>
            <p:cNvSpPr/>
            <p:nvPr/>
          </p:nvSpPr>
          <p:spPr>
            <a:xfrm>
              <a:off x="18437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7" name="Line"/>
            <p:cNvSpPr/>
            <p:nvPr/>
          </p:nvSpPr>
          <p:spPr>
            <a:xfrm>
              <a:off x="16278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689" name="0.3"/>
          <p:cNvSpPr txBox="1"/>
          <p:nvPr/>
        </p:nvSpPr>
        <p:spPr>
          <a:xfrm>
            <a:off x="5524500" y="32512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grpSp>
        <p:nvGrpSpPr>
          <p:cNvPr id="693" name="Group"/>
          <p:cNvGrpSpPr/>
          <p:nvPr/>
        </p:nvGrpSpPr>
        <p:grpSpPr>
          <a:xfrm>
            <a:off x="6070600" y="3797300"/>
            <a:ext cx="434058" cy="215900"/>
            <a:chOff x="0" y="0"/>
            <a:chExt cx="434057" cy="215900"/>
          </a:xfrm>
        </p:grpSpPr>
        <p:sp>
          <p:nvSpPr>
            <p:cNvPr id="690" name="Line"/>
            <p:cNvSpPr/>
            <p:nvPr/>
          </p:nvSpPr>
          <p:spPr>
            <a:xfrm flipV="1">
              <a:off x="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91" name="Line"/>
            <p:cNvSpPr/>
            <p:nvPr/>
          </p:nvSpPr>
          <p:spPr>
            <a:xfrm flipV="1">
              <a:off x="2159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92" name="Line"/>
            <p:cNvSpPr/>
            <p:nvPr/>
          </p:nvSpPr>
          <p:spPr>
            <a:xfrm flipV="1">
              <a:off x="4318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708" name="Group"/>
          <p:cNvGrpSpPr/>
          <p:nvPr/>
        </p:nvGrpSpPr>
        <p:grpSpPr>
          <a:xfrm>
            <a:off x="1625599" y="2057400"/>
            <a:ext cx="1742159" cy="3001436"/>
            <a:chOff x="0" y="0"/>
            <a:chExt cx="1742157" cy="3001435"/>
          </a:xfrm>
        </p:grpSpPr>
        <p:grpSp>
          <p:nvGrpSpPr>
            <p:cNvPr id="706" name="Group"/>
            <p:cNvGrpSpPr/>
            <p:nvPr/>
          </p:nvGrpSpPr>
          <p:grpSpPr>
            <a:xfrm>
              <a:off x="-1" y="593231"/>
              <a:ext cx="1742159" cy="2408205"/>
              <a:chOff x="0" y="0"/>
              <a:chExt cx="1742157" cy="2408203"/>
            </a:xfrm>
          </p:grpSpPr>
          <p:sp>
            <p:nvSpPr>
              <p:cNvPr id="694" name="Line"/>
              <p:cNvSpPr/>
              <p:nvPr/>
            </p:nvSpPr>
            <p:spPr>
              <a:xfrm>
                <a:off x="0" y="1300479"/>
                <a:ext cx="1739900" cy="225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695" name="Line"/>
              <p:cNvSpPr/>
              <p:nvPr/>
            </p:nvSpPr>
            <p:spPr>
              <a:xfrm>
                <a:off x="863600" y="1300479"/>
                <a:ext cx="2258" cy="2159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696" name="original"/>
              <p:cNvSpPr txBox="1"/>
              <p:nvPr/>
            </p:nvSpPr>
            <p:spPr>
              <a:xfrm>
                <a:off x="114300" y="1842346"/>
                <a:ext cx="1515149" cy="5658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original</a:t>
                </a:r>
              </a:p>
            </p:txBody>
          </p:sp>
          <p:sp>
            <p:nvSpPr>
              <p:cNvPr id="697" name="Line"/>
              <p:cNvSpPr/>
              <p:nvPr/>
            </p:nvSpPr>
            <p:spPr>
              <a:xfrm>
                <a:off x="6477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698" name="Line"/>
              <p:cNvSpPr/>
              <p:nvPr/>
            </p:nvSpPr>
            <p:spPr>
              <a:xfrm>
                <a:off x="4318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699" name="Line"/>
              <p:cNvSpPr/>
              <p:nvPr/>
            </p:nvSpPr>
            <p:spPr>
              <a:xfrm>
                <a:off x="2159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0" name="Line"/>
              <p:cNvSpPr/>
              <p:nvPr/>
            </p:nvSpPr>
            <p:spPr>
              <a:xfrm>
                <a:off x="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1" name="Line"/>
              <p:cNvSpPr/>
              <p:nvPr/>
            </p:nvSpPr>
            <p:spPr>
              <a:xfrm>
                <a:off x="17399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2" name="Line"/>
              <p:cNvSpPr/>
              <p:nvPr/>
            </p:nvSpPr>
            <p:spPr>
              <a:xfrm>
                <a:off x="15113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3" name="Line"/>
              <p:cNvSpPr/>
              <p:nvPr/>
            </p:nvSpPr>
            <p:spPr>
              <a:xfrm>
                <a:off x="12954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4" name="Line"/>
              <p:cNvSpPr/>
              <p:nvPr/>
            </p:nvSpPr>
            <p:spPr>
              <a:xfrm>
                <a:off x="10795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05" name="Line"/>
              <p:cNvSpPr/>
              <p:nvPr/>
            </p:nvSpPr>
            <p:spPr>
              <a:xfrm flipV="1">
                <a:off x="863600" y="0"/>
                <a:ext cx="2258" cy="129540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707" name="8"/>
            <p:cNvSpPr txBox="1"/>
            <p:nvPr/>
          </p:nvSpPr>
          <p:spPr>
            <a:xfrm>
              <a:off x="519288" y="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8</a:t>
              </a:r>
            </a:p>
          </p:txBody>
        </p:sp>
      </p:grpSp>
      <p:sp>
        <p:nvSpPr>
          <p:cNvPr id="709" name="Line"/>
          <p:cNvSpPr/>
          <p:nvPr/>
        </p:nvSpPr>
        <p:spPr>
          <a:xfrm>
            <a:off x="8890000" y="38989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0" name="Line"/>
          <p:cNvSpPr/>
          <p:nvPr/>
        </p:nvSpPr>
        <p:spPr>
          <a:xfrm>
            <a:off x="9753600" y="38989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1" name="filtered"/>
          <p:cNvSpPr txBox="1"/>
          <p:nvPr/>
        </p:nvSpPr>
        <p:spPr>
          <a:xfrm>
            <a:off x="8991600" y="4445000"/>
            <a:ext cx="141879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filtered</a:t>
            </a:r>
          </a:p>
        </p:txBody>
      </p:sp>
      <p:sp>
        <p:nvSpPr>
          <p:cNvPr id="712" name="Line"/>
          <p:cNvSpPr/>
          <p:nvPr/>
        </p:nvSpPr>
        <p:spPr>
          <a:xfrm>
            <a:off x="95377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3" name="Line"/>
          <p:cNvSpPr/>
          <p:nvPr/>
        </p:nvSpPr>
        <p:spPr>
          <a:xfrm>
            <a:off x="93218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4" name="Line"/>
          <p:cNvSpPr/>
          <p:nvPr/>
        </p:nvSpPr>
        <p:spPr>
          <a:xfrm>
            <a:off x="91059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5" name="Line"/>
          <p:cNvSpPr/>
          <p:nvPr/>
        </p:nvSpPr>
        <p:spPr>
          <a:xfrm>
            <a:off x="88900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6" name="Line"/>
          <p:cNvSpPr/>
          <p:nvPr/>
        </p:nvSpPr>
        <p:spPr>
          <a:xfrm>
            <a:off x="106172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7" name="Line"/>
          <p:cNvSpPr/>
          <p:nvPr/>
        </p:nvSpPr>
        <p:spPr>
          <a:xfrm>
            <a:off x="104013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8" name="Line"/>
          <p:cNvSpPr/>
          <p:nvPr/>
        </p:nvSpPr>
        <p:spPr>
          <a:xfrm>
            <a:off x="101854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9" name="Line"/>
          <p:cNvSpPr/>
          <p:nvPr/>
        </p:nvSpPr>
        <p:spPr>
          <a:xfrm>
            <a:off x="99695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" name="Group"/>
          <p:cNvGrpSpPr/>
          <p:nvPr/>
        </p:nvGrpSpPr>
        <p:grpSpPr>
          <a:xfrm>
            <a:off x="9537700" y="3365500"/>
            <a:ext cx="434058" cy="546100"/>
            <a:chOff x="0" y="0"/>
            <a:chExt cx="434057" cy="546100"/>
          </a:xfrm>
        </p:grpSpPr>
        <p:sp>
          <p:nvSpPr>
            <p:cNvPr id="720" name="Line"/>
            <p:cNvSpPr/>
            <p:nvPr/>
          </p:nvSpPr>
          <p:spPr>
            <a:xfrm flipV="1">
              <a:off x="21590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21" name="Line"/>
            <p:cNvSpPr/>
            <p:nvPr/>
          </p:nvSpPr>
          <p:spPr>
            <a:xfrm flipV="1">
              <a:off x="43180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22" name="Line"/>
            <p:cNvSpPr/>
            <p:nvPr/>
          </p:nvSpPr>
          <p:spPr>
            <a:xfrm flipV="1">
              <a:off x="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724" name="2.4"/>
          <p:cNvSpPr txBox="1"/>
          <p:nvPr/>
        </p:nvSpPr>
        <p:spPr>
          <a:xfrm>
            <a:off x="8991600" y="20574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2.4</a:t>
            </a:r>
          </a:p>
        </p:txBody>
      </p:sp>
      <p:sp>
        <p:nvSpPr>
          <p:cNvPr id="725" name="impulse"/>
          <p:cNvSpPr txBox="1"/>
          <p:nvPr/>
        </p:nvSpPr>
        <p:spPr>
          <a:xfrm>
            <a:off x="219004" y="2819400"/>
            <a:ext cx="161171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impulse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Blur examples"/>
          <p:cNvSpPr txBox="1"/>
          <p:nvPr>
            <p:ph type="title"/>
          </p:nvPr>
        </p:nvSpPr>
        <p:spPr>
          <a:xfrm>
            <a:off x="977900" y="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Blur examples</a:t>
            </a:r>
          </a:p>
        </p:txBody>
      </p:sp>
      <p:grpSp>
        <p:nvGrpSpPr>
          <p:cNvPr id="741" name="Group"/>
          <p:cNvGrpSpPr/>
          <p:nvPr/>
        </p:nvGrpSpPr>
        <p:grpSpPr>
          <a:xfrm>
            <a:off x="4982915" y="5950724"/>
            <a:ext cx="2468716" cy="3073333"/>
            <a:chOff x="0" y="0"/>
            <a:chExt cx="2468714" cy="3073332"/>
          </a:xfrm>
        </p:grpSpPr>
        <p:sp>
          <p:nvSpPr>
            <p:cNvPr id="728" name="Line"/>
            <p:cNvSpPr/>
            <p:nvPr/>
          </p:nvSpPr>
          <p:spPr>
            <a:xfrm>
              <a:off x="541584" y="1961376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29" name="Line"/>
            <p:cNvSpPr/>
            <p:nvPr/>
          </p:nvSpPr>
          <p:spPr>
            <a:xfrm>
              <a:off x="1405184" y="1961376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0" name="0"/>
            <p:cNvSpPr txBox="1"/>
            <p:nvPr/>
          </p:nvSpPr>
          <p:spPr>
            <a:xfrm>
              <a:off x="1189284" y="2291576"/>
              <a:ext cx="311800" cy="4199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731" name="Pixel offset"/>
            <p:cNvSpPr txBox="1"/>
            <p:nvPr/>
          </p:nvSpPr>
          <p:spPr>
            <a:xfrm>
              <a:off x="325684" y="2507476"/>
              <a:ext cx="214303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732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733" name="Line"/>
            <p:cNvSpPr/>
            <p:nvPr/>
          </p:nvSpPr>
          <p:spPr>
            <a:xfrm>
              <a:off x="11892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4" name="Line"/>
            <p:cNvSpPr/>
            <p:nvPr/>
          </p:nvSpPr>
          <p:spPr>
            <a:xfrm>
              <a:off x="9733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5" name="Line"/>
            <p:cNvSpPr/>
            <p:nvPr/>
          </p:nvSpPr>
          <p:spPr>
            <a:xfrm>
              <a:off x="7574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6" name="Line"/>
            <p:cNvSpPr/>
            <p:nvPr/>
          </p:nvSpPr>
          <p:spPr>
            <a:xfrm>
              <a:off x="5415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7" name="Line"/>
            <p:cNvSpPr/>
            <p:nvPr/>
          </p:nvSpPr>
          <p:spPr>
            <a:xfrm>
              <a:off x="22814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8" name="Line"/>
            <p:cNvSpPr/>
            <p:nvPr/>
          </p:nvSpPr>
          <p:spPr>
            <a:xfrm>
              <a:off x="20655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39" name="Line"/>
            <p:cNvSpPr/>
            <p:nvPr/>
          </p:nvSpPr>
          <p:spPr>
            <a:xfrm>
              <a:off x="18496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40" name="Line"/>
            <p:cNvSpPr/>
            <p:nvPr/>
          </p:nvSpPr>
          <p:spPr>
            <a:xfrm>
              <a:off x="1633784" y="196137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742" name="0.3"/>
          <p:cNvSpPr txBox="1"/>
          <p:nvPr/>
        </p:nvSpPr>
        <p:spPr>
          <a:xfrm>
            <a:off x="5638800" y="69342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grpSp>
        <p:nvGrpSpPr>
          <p:cNvPr id="746" name="Group"/>
          <p:cNvGrpSpPr/>
          <p:nvPr/>
        </p:nvGrpSpPr>
        <p:grpSpPr>
          <a:xfrm>
            <a:off x="6172200" y="7696200"/>
            <a:ext cx="446758" cy="215900"/>
            <a:chOff x="0" y="0"/>
            <a:chExt cx="446757" cy="215900"/>
          </a:xfrm>
        </p:grpSpPr>
        <p:sp>
          <p:nvSpPr>
            <p:cNvPr id="743" name="Line"/>
            <p:cNvSpPr/>
            <p:nvPr/>
          </p:nvSpPr>
          <p:spPr>
            <a:xfrm flipV="1">
              <a:off x="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44" name="Line"/>
            <p:cNvSpPr/>
            <p:nvPr/>
          </p:nvSpPr>
          <p:spPr>
            <a:xfrm flipV="1">
              <a:off x="2159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45" name="Line"/>
            <p:cNvSpPr/>
            <p:nvPr/>
          </p:nvSpPr>
          <p:spPr>
            <a:xfrm flipV="1">
              <a:off x="4445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747" name="Line"/>
          <p:cNvSpPr/>
          <p:nvPr/>
        </p:nvSpPr>
        <p:spPr>
          <a:xfrm>
            <a:off x="1739900" y="77978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8" name="Line"/>
          <p:cNvSpPr/>
          <p:nvPr/>
        </p:nvSpPr>
        <p:spPr>
          <a:xfrm>
            <a:off x="2603500" y="77978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9" name="original"/>
          <p:cNvSpPr txBox="1"/>
          <p:nvPr/>
        </p:nvSpPr>
        <p:spPr>
          <a:xfrm>
            <a:off x="1841500" y="8394417"/>
            <a:ext cx="151514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750" name="Line"/>
          <p:cNvSpPr/>
          <p:nvPr/>
        </p:nvSpPr>
        <p:spPr>
          <a:xfrm>
            <a:off x="23876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1" name="Line"/>
          <p:cNvSpPr/>
          <p:nvPr/>
        </p:nvSpPr>
        <p:spPr>
          <a:xfrm>
            <a:off x="21717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2" name="Line"/>
          <p:cNvSpPr/>
          <p:nvPr/>
        </p:nvSpPr>
        <p:spPr>
          <a:xfrm>
            <a:off x="19558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3" name="Line"/>
          <p:cNvSpPr/>
          <p:nvPr/>
        </p:nvSpPr>
        <p:spPr>
          <a:xfrm>
            <a:off x="17399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4" name="Line"/>
          <p:cNvSpPr/>
          <p:nvPr/>
        </p:nvSpPr>
        <p:spPr>
          <a:xfrm>
            <a:off x="34671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5" name="Line"/>
          <p:cNvSpPr/>
          <p:nvPr/>
        </p:nvSpPr>
        <p:spPr>
          <a:xfrm>
            <a:off x="32512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6" name="Line"/>
          <p:cNvSpPr/>
          <p:nvPr/>
        </p:nvSpPr>
        <p:spPr>
          <a:xfrm>
            <a:off x="30353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7" name="Line"/>
          <p:cNvSpPr/>
          <p:nvPr/>
        </p:nvSpPr>
        <p:spPr>
          <a:xfrm>
            <a:off x="2819400" y="7797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8" name="Line"/>
          <p:cNvSpPr/>
          <p:nvPr/>
        </p:nvSpPr>
        <p:spPr>
          <a:xfrm flipV="1">
            <a:off x="2603500" y="65024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9" name="8"/>
          <p:cNvSpPr txBox="1"/>
          <p:nvPr/>
        </p:nvSpPr>
        <p:spPr>
          <a:xfrm>
            <a:off x="1409700" y="5956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760" name="filtered"/>
          <p:cNvSpPr txBox="1"/>
          <p:nvPr/>
        </p:nvSpPr>
        <p:spPr>
          <a:xfrm>
            <a:off x="9105900" y="8343900"/>
            <a:ext cx="141879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filtered</a:t>
            </a:r>
          </a:p>
        </p:txBody>
      </p:sp>
      <p:sp>
        <p:nvSpPr>
          <p:cNvPr id="761" name="Line"/>
          <p:cNvSpPr/>
          <p:nvPr/>
        </p:nvSpPr>
        <p:spPr>
          <a:xfrm flipV="1">
            <a:off x="2387600" y="65024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2" name="Line"/>
          <p:cNvSpPr/>
          <p:nvPr/>
        </p:nvSpPr>
        <p:spPr>
          <a:xfrm flipV="1">
            <a:off x="2171700" y="65024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3" name="Line"/>
          <p:cNvSpPr/>
          <p:nvPr/>
        </p:nvSpPr>
        <p:spPr>
          <a:xfrm flipV="1">
            <a:off x="1955800" y="65024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4" name="Line"/>
          <p:cNvSpPr/>
          <p:nvPr/>
        </p:nvSpPr>
        <p:spPr>
          <a:xfrm flipV="1">
            <a:off x="2819400" y="72644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5" name="Line"/>
          <p:cNvSpPr/>
          <p:nvPr/>
        </p:nvSpPr>
        <p:spPr>
          <a:xfrm flipV="1">
            <a:off x="3035300" y="72644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6" name="Line"/>
          <p:cNvSpPr/>
          <p:nvPr/>
        </p:nvSpPr>
        <p:spPr>
          <a:xfrm flipV="1">
            <a:off x="3251200" y="72644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7" name="Line"/>
          <p:cNvSpPr/>
          <p:nvPr/>
        </p:nvSpPr>
        <p:spPr>
          <a:xfrm flipV="1">
            <a:off x="3467100" y="72644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8" name="4"/>
          <p:cNvSpPr txBox="1"/>
          <p:nvPr/>
        </p:nvSpPr>
        <p:spPr>
          <a:xfrm>
            <a:off x="3467100" y="67183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69" name="Line"/>
          <p:cNvSpPr/>
          <p:nvPr/>
        </p:nvSpPr>
        <p:spPr>
          <a:xfrm>
            <a:off x="8890000" y="79121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0" name="Line"/>
          <p:cNvSpPr/>
          <p:nvPr/>
        </p:nvSpPr>
        <p:spPr>
          <a:xfrm>
            <a:off x="9753600" y="79121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1" name="Line"/>
          <p:cNvSpPr/>
          <p:nvPr/>
        </p:nvSpPr>
        <p:spPr>
          <a:xfrm>
            <a:off x="95377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2" name="Line"/>
          <p:cNvSpPr/>
          <p:nvPr/>
        </p:nvSpPr>
        <p:spPr>
          <a:xfrm>
            <a:off x="93218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3" name="Line"/>
          <p:cNvSpPr/>
          <p:nvPr/>
        </p:nvSpPr>
        <p:spPr>
          <a:xfrm>
            <a:off x="91059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4" name="Line"/>
          <p:cNvSpPr/>
          <p:nvPr/>
        </p:nvSpPr>
        <p:spPr>
          <a:xfrm>
            <a:off x="88900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5" name="Line"/>
          <p:cNvSpPr/>
          <p:nvPr/>
        </p:nvSpPr>
        <p:spPr>
          <a:xfrm>
            <a:off x="106172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6" name="Line"/>
          <p:cNvSpPr/>
          <p:nvPr/>
        </p:nvSpPr>
        <p:spPr>
          <a:xfrm>
            <a:off x="104013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7" name="Line"/>
          <p:cNvSpPr/>
          <p:nvPr/>
        </p:nvSpPr>
        <p:spPr>
          <a:xfrm>
            <a:off x="101854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8" name="Line"/>
          <p:cNvSpPr/>
          <p:nvPr/>
        </p:nvSpPr>
        <p:spPr>
          <a:xfrm>
            <a:off x="9969500" y="79121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9" name="Line"/>
          <p:cNvSpPr/>
          <p:nvPr/>
        </p:nvSpPr>
        <p:spPr>
          <a:xfrm flipV="1">
            <a:off x="9753600" y="6832600"/>
            <a:ext cx="2258" cy="10795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0" name="8"/>
          <p:cNvSpPr txBox="1"/>
          <p:nvPr/>
        </p:nvSpPr>
        <p:spPr>
          <a:xfrm>
            <a:off x="8559800" y="6070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781" name="Line"/>
          <p:cNvSpPr/>
          <p:nvPr/>
        </p:nvSpPr>
        <p:spPr>
          <a:xfrm flipV="1">
            <a:off x="9537700" y="66167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2" name="Line"/>
          <p:cNvSpPr/>
          <p:nvPr/>
        </p:nvSpPr>
        <p:spPr>
          <a:xfrm flipV="1">
            <a:off x="9321800" y="66167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3" name="Line"/>
          <p:cNvSpPr/>
          <p:nvPr/>
        </p:nvSpPr>
        <p:spPr>
          <a:xfrm flipV="1">
            <a:off x="9105900" y="66167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4" name="Line"/>
          <p:cNvSpPr/>
          <p:nvPr/>
        </p:nvSpPr>
        <p:spPr>
          <a:xfrm flipV="1">
            <a:off x="9969500" y="7150100"/>
            <a:ext cx="2258" cy="7620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5" name="Line"/>
          <p:cNvSpPr/>
          <p:nvPr/>
        </p:nvSpPr>
        <p:spPr>
          <a:xfrm flipV="1">
            <a:off x="10185400" y="73660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6" name="Line"/>
          <p:cNvSpPr/>
          <p:nvPr/>
        </p:nvSpPr>
        <p:spPr>
          <a:xfrm flipV="1">
            <a:off x="10401300" y="73660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7" name="Line"/>
          <p:cNvSpPr/>
          <p:nvPr/>
        </p:nvSpPr>
        <p:spPr>
          <a:xfrm flipV="1">
            <a:off x="10617200" y="7366000"/>
            <a:ext cx="2258" cy="5461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8" name="4"/>
          <p:cNvSpPr txBox="1"/>
          <p:nvPr/>
        </p:nvSpPr>
        <p:spPr>
          <a:xfrm>
            <a:off x="10617200" y="68326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89" name="impulse"/>
          <p:cNvSpPr txBox="1"/>
          <p:nvPr/>
        </p:nvSpPr>
        <p:spPr>
          <a:xfrm>
            <a:off x="219004" y="2819400"/>
            <a:ext cx="161171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impulse</a:t>
            </a:r>
          </a:p>
        </p:txBody>
      </p:sp>
      <p:sp>
        <p:nvSpPr>
          <p:cNvPr id="790" name="edge"/>
          <p:cNvSpPr txBox="1"/>
          <p:nvPr/>
        </p:nvSpPr>
        <p:spPr>
          <a:xfrm>
            <a:off x="215900" y="6718300"/>
            <a:ext cx="101145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edge</a:t>
            </a:r>
          </a:p>
        </p:txBody>
      </p:sp>
      <p:grpSp>
        <p:nvGrpSpPr>
          <p:cNvPr id="804" name="Group"/>
          <p:cNvGrpSpPr/>
          <p:nvPr/>
        </p:nvGrpSpPr>
        <p:grpSpPr>
          <a:xfrm>
            <a:off x="4874542" y="2049283"/>
            <a:ext cx="2475489" cy="3063174"/>
            <a:chOff x="0" y="0"/>
            <a:chExt cx="2475487" cy="3063173"/>
          </a:xfrm>
        </p:grpSpPr>
        <p:sp>
          <p:nvSpPr>
            <p:cNvPr id="791" name="Line"/>
            <p:cNvSpPr/>
            <p:nvPr/>
          </p:nvSpPr>
          <p:spPr>
            <a:xfrm>
              <a:off x="548357" y="1963916"/>
              <a:ext cx="1739901" cy="225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92" name="Line"/>
            <p:cNvSpPr/>
            <p:nvPr/>
          </p:nvSpPr>
          <p:spPr>
            <a:xfrm>
              <a:off x="1411957" y="1963916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93" name="0"/>
            <p:cNvSpPr txBox="1"/>
            <p:nvPr/>
          </p:nvSpPr>
          <p:spPr>
            <a:xfrm>
              <a:off x="1196057" y="2281416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794" name="Pixel offset"/>
            <p:cNvSpPr txBox="1"/>
            <p:nvPr/>
          </p:nvSpPr>
          <p:spPr>
            <a:xfrm>
              <a:off x="332457" y="2497316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795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796" name="Line"/>
            <p:cNvSpPr/>
            <p:nvPr/>
          </p:nvSpPr>
          <p:spPr>
            <a:xfrm>
              <a:off x="11960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97" name="Line"/>
            <p:cNvSpPr/>
            <p:nvPr/>
          </p:nvSpPr>
          <p:spPr>
            <a:xfrm>
              <a:off x="9801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98" name="Line"/>
            <p:cNvSpPr/>
            <p:nvPr/>
          </p:nvSpPr>
          <p:spPr>
            <a:xfrm>
              <a:off x="7642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99" name="Line"/>
            <p:cNvSpPr/>
            <p:nvPr/>
          </p:nvSpPr>
          <p:spPr>
            <a:xfrm>
              <a:off x="5483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0" name="Line"/>
            <p:cNvSpPr/>
            <p:nvPr/>
          </p:nvSpPr>
          <p:spPr>
            <a:xfrm>
              <a:off x="22755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1" name="Line"/>
            <p:cNvSpPr/>
            <p:nvPr/>
          </p:nvSpPr>
          <p:spPr>
            <a:xfrm>
              <a:off x="20596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2" name="Line"/>
            <p:cNvSpPr/>
            <p:nvPr/>
          </p:nvSpPr>
          <p:spPr>
            <a:xfrm>
              <a:off x="18437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3" name="Line"/>
            <p:cNvSpPr/>
            <p:nvPr/>
          </p:nvSpPr>
          <p:spPr>
            <a:xfrm>
              <a:off x="1627857" y="1963916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805" name="0.3"/>
          <p:cNvSpPr txBox="1"/>
          <p:nvPr/>
        </p:nvSpPr>
        <p:spPr>
          <a:xfrm>
            <a:off x="5524500" y="32512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grpSp>
        <p:nvGrpSpPr>
          <p:cNvPr id="809" name="Group"/>
          <p:cNvGrpSpPr/>
          <p:nvPr/>
        </p:nvGrpSpPr>
        <p:grpSpPr>
          <a:xfrm>
            <a:off x="6070600" y="3797300"/>
            <a:ext cx="434058" cy="215900"/>
            <a:chOff x="0" y="0"/>
            <a:chExt cx="434057" cy="215900"/>
          </a:xfrm>
        </p:grpSpPr>
        <p:sp>
          <p:nvSpPr>
            <p:cNvPr id="806" name="Line"/>
            <p:cNvSpPr/>
            <p:nvPr/>
          </p:nvSpPr>
          <p:spPr>
            <a:xfrm flipV="1">
              <a:off x="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7" name="Line"/>
            <p:cNvSpPr/>
            <p:nvPr/>
          </p:nvSpPr>
          <p:spPr>
            <a:xfrm flipV="1">
              <a:off x="2159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08" name="Line"/>
            <p:cNvSpPr/>
            <p:nvPr/>
          </p:nvSpPr>
          <p:spPr>
            <a:xfrm flipV="1">
              <a:off x="431800" y="0"/>
              <a:ext cx="2258" cy="2159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824" name="Group"/>
          <p:cNvGrpSpPr/>
          <p:nvPr/>
        </p:nvGrpSpPr>
        <p:grpSpPr>
          <a:xfrm>
            <a:off x="1625599" y="2057400"/>
            <a:ext cx="1742159" cy="3001436"/>
            <a:chOff x="0" y="0"/>
            <a:chExt cx="1742157" cy="3001435"/>
          </a:xfrm>
        </p:grpSpPr>
        <p:grpSp>
          <p:nvGrpSpPr>
            <p:cNvPr id="822" name="Group"/>
            <p:cNvGrpSpPr/>
            <p:nvPr/>
          </p:nvGrpSpPr>
          <p:grpSpPr>
            <a:xfrm>
              <a:off x="-1" y="593231"/>
              <a:ext cx="1742159" cy="2408205"/>
              <a:chOff x="0" y="0"/>
              <a:chExt cx="1742157" cy="2408203"/>
            </a:xfrm>
          </p:grpSpPr>
          <p:sp>
            <p:nvSpPr>
              <p:cNvPr id="810" name="Line"/>
              <p:cNvSpPr/>
              <p:nvPr/>
            </p:nvSpPr>
            <p:spPr>
              <a:xfrm>
                <a:off x="0" y="1300479"/>
                <a:ext cx="1739900" cy="225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1" name="Line"/>
              <p:cNvSpPr/>
              <p:nvPr/>
            </p:nvSpPr>
            <p:spPr>
              <a:xfrm>
                <a:off x="863600" y="1300479"/>
                <a:ext cx="2258" cy="2159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2" name="original"/>
              <p:cNvSpPr txBox="1"/>
              <p:nvPr/>
            </p:nvSpPr>
            <p:spPr>
              <a:xfrm>
                <a:off x="114300" y="1842346"/>
                <a:ext cx="1515149" cy="5658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t">
                <a:spAutoFit/>
              </a:bodyPr>
              <a:lstStyle>
                <a:lvl1pPr marL="57799" marR="57799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original</a:t>
                </a:r>
              </a:p>
            </p:txBody>
          </p:sp>
          <p:sp>
            <p:nvSpPr>
              <p:cNvPr id="813" name="Line"/>
              <p:cNvSpPr/>
              <p:nvPr/>
            </p:nvSpPr>
            <p:spPr>
              <a:xfrm>
                <a:off x="6477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4" name="Line"/>
              <p:cNvSpPr/>
              <p:nvPr/>
            </p:nvSpPr>
            <p:spPr>
              <a:xfrm>
                <a:off x="4318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5" name="Line"/>
              <p:cNvSpPr/>
              <p:nvPr/>
            </p:nvSpPr>
            <p:spPr>
              <a:xfrm>
                <a:off x="2159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6" name="Line"/>
              <p:cNvSpPr/>
              <p:nvPr/>
            </p:nvSpPr>
            <p:spPr>
              <a:xfrm>
                <a:off x="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7" name="Line"/>
              <p:cNvSpPr/>
              <p:nvPr/>
            </p:nvSpPr>
            <p:spPr>
              <a:xfrm>
                <a:off x="17399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8" name="Line"/>
              <p:cNvSpPr/>
              <p:nvPr/>
            </p:nvSpPr>
            <p:spPr>
              <a:xfrm>
                <a:off x="15113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19" name="Line"/>
              <p:cNvSpPr/>
              <p:nvPr/>
            </p:nvSpPr>
            <p:spPr>
              <a:xfrm>
                <a:off x="12954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0" name="Line"/>
              <p:cNvSpPr/>
              <p:nvPr/>
            </p:nvSpPr>
            <p:spPr>
              <a:xfrm>
                <a:off x="1079500" y="1300479"/>
                <a:ext cx="2258" cy="1143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821" name="Line"/>
              <p:cNvSpPr/>
              <p:nvPr/>
            </p:nvSpPr>
            <p:spPr>
              <a:xfrm flipV="1">
                <a:off x="863600" y="0"/>
                <a:ext cx="2258" cy="129540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823" name="8"/>
            <p:cNvSpPr txBox="1"/>
            <p:nvPr/>
          </p:nvSpPr>
          <p:spPr>
            <a:xfrm>
              <a:off x="519288" y="0"/>
              <a:ext cx="38800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8</a:t>
              </a:r>
            </a:p>
          </p:txBody>
        </p:sp>
      </p:grpSp>
      <p:sp>
        <p:nvSpPr>
          <p:cNvPr id="825" name="Line"/>
          <p:cNvSpPr/>
          <p:nvPr/>
        </p:nvSpPr>
        <p:spPr>
          <a:xfrm>
            <a:off x="8890000" y="38989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6" name="Line"/>
          <p:cNvSpPr/>
          <p:nvPr/>
        </p:nvSpPr>
        <p:spPr>
          <a:xfrm>
            <a:off x="9753600" y="38989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7" name="filtered"/>
          <p:cNvSpPr txBox="1"/>
          <p:nvPr/>
        </p:nvSpPr>
        <p:spPr>
          <a:xfrm>
            <a:off x="8991600" y="4445000"/>
            <a:ext cx="141879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filtered</a:t>
            </a:r>
          </a:p>
        </p:txBody>
      </p:sp>
      <p:sp>
        <p:nvSpPr>
          <p:cNvPr id="828" name="Line"/>
          <p:cNvSpPr/>
          <p:nvPr/>
        </p:nvSpPr>
        <p:spPr>
          <a:xfrm>
            <a:off x="95377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9" name="Line"/>
          <p:cNvSpPr/>
          <p:nvPr/>
        </p:nvSpPr>
        <p:spPr>
          <a:xfrm>
            <a:off x="93218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0" name="Line"/>
          <p:cNvSpPr/>
          <p:nvPr/>
        </p:nvSpPr>
        <p:spPr>
          <a:xfrm>
            <a:off x="91059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1" name="Line"/>
          <p:cNvSpPr/>
          <p:nvPr/>
        </p:nvSpPr>
        <p:spPr>
          <a:xfrm>
            <a:off x="88900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2" name="Line"/>
          <p:cNvSpPr/>
          <p:nvPr/>
        </p:nvSpPr>
        <p:spPr>
          <a:xfrm>
            <a:off x="106172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3" name="Line"/>
          <p:cNvSpPr/>
          <p:nvPr/>
        </p:nvSpPr>
        <p:spPr>
          <a:xfrm>
            <a:off x="104013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4" name="Line"/>
          <p:cNvSpPr/>
          <p:nvPr/>
        </p:nvSpPr>
        <p:spPr>
          <a:xfrm>
            <a:off x="101854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5" name="Line"/>
          <p:cNvSpPr/>
          <p:nvPr/>
        </p:nvSpPr>
        <p:spPr>
          <a:xfrm>
            <a:off x="9969500" y="38989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9" name="Group"/>
          <p:cNvGrpSpPr/>
          <p:nvPr/>
        </p:nvGrpSpPr>
        <p:grpSpPr>
          <a:xfrm>
            <a:off x="9537700" y="3365500"/>
            <a:ext cx="434058" cy="546100"/>
            <a:chOff x="0" y="0"/>
            <a:chExt cx="434057" cy="546100"/>
          </a:xfrm>
        </p:grpSpPr>
        <p:sp>
          <p:nvSpPr>
            <p:cNvPr id="836" name="Line"/>
            <p:cNvSpPr/>
            <p:nvPr/>
          </p:nvSpPr>
          <p:spPr>
            <a:xfrm flipV="1">
              <a:off x="21590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37" name="Line"/>
            <p:cNvSpPr/>
            <p:nvPr/>
          </p:nvSpPr>
          <p:spPr>
            <a:xfrm flipV="1">
              <a:off x="43180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38" name="Line"/>
            <p:cNvSpPr/>
            <p:nvPr/>
          </p:nvSpPr>
          <p:spPr>
            <a:xfrm flipV="1">
              <a:off x="0" y="0"/>
              <a:ext cx="2258" cy="5461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840" name="2.4"/>
          <p:cNvSpPr txBox="1"/>
          <p:nvPr/>
        </p:nvSpPr>
        <p:spPr>
          <a:xfrm>
            <a:off x="8991600" y="20574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2.4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84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Formall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Formally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More formally: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formally: Convolution</a:t>
            </a:r>
          </a:p>
        </p:txBody>
      </p:sp>
      <p:grpSp>
        <p:nvGrpSpPr>
          <p:cNvPr id="852" name="Group"/>
          <p:cNvGrpSpPr/>
          <p:nvPr/>
        </p:nvGrpSpPr>
        <p:grpSpPr>
          <a:xfrm>
            <a:off x="4660900" y="5638800"/>
            <a:ext cx="3365500" cy="3365500"/>
            <a:chOff x="0" y="0"/>
            <a:chExt cx="3365500" cy="3365500"/>
          </a:xfrm>
        </p:grpSpPr>
        <p:grpSp>
          <p:nvGrpSpPr>
            <p:cNvPr id="850" name="Group"/>
            <p:cNvGrpSpPr/>
            <p:nvPr/>
          </p:nvGrpSpPr>
          <p:grpSpPr>
            <a:xfrm>
              <a:off x="0" y="0"/>
              <a:ext cx="3365500" cy="3365500"/>
              <a:chOff x="0" y="0"/>
              <a:chExt cx="3365500" cy="3365500"/>
            </a:xfrm>
          </p:grpSpPr>
          <p:sp>
            <p:nvSpPr>
              <p:cNvPr id="848" name="Square"/>
              <p:cNvSpPr/>
              <p:nvPr/>
            </p:nvSpPr>
            <p:spPr>
              <a:xfrm>
                <a:off x="0" y="0"/>
                <a:ext cx="3365500" cy="3365500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849" name="Rectangle"/>
              <p:cNvSpPr txBox="1"/>
              <p:nvPr/>
            </p:nvSpPr>
            <p:spPr>
              <a:xfrm>
                <a:off x="1625600" y="1320800"/>
                <a:ext cx="114300" cy="7239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buClr>
                    <a:srgbClr val="000000"/>
                  </a:buClr>
                  <a:buFont typeface="Arial"/>
                  <a:defRPr sz="4200"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851" name="I"/>
            <p:cNvSpPr txBox="1"/>
            <p:nvPr/>
          </p:nvSpPr>
          <p:spPr>
            <a:xfrm>
              <a:off x="1561084" y="1077174"/>
              <a:ext cx="376511" cy="9698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buClr>
                  <a:srgbClr val="000000"/>
                </a:buClr>
                <a:buFont typeface="Times New Roman"/>
                <a:defRPr sz="62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I</a:t>
              </a:r>
            </a:p>
          </p:txBody>
        </p:sp>
      </p:grpSp>
      <p:pic>
        <p:nvPicPr>
          <p:cNvPr id="853" name="tmp.jpg" descr="tmp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1300" y="5764106"/>
            <a:ext cx="1079500" cy="1063415"/>
          </a:xfrm>
          <a:prstGeom prst="rect">
            <a:avLst/>
          </a:prstGeom>
          <a:ln w="12700">
            <a:miter lim="400000"/>
          </a:ln>
        </p:spPr>
      </p:pic>
      <p:pic>
        <p:nvPicPr>
          <p:cNvPr id="854" name="tmp.jpg" descr="tmp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1300" y="5740400"/>
            <a:ext cx="1079500" cy="10634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57" name="Group"/>
          <p:cNvGrpSpPr/>
          <p:nvPr/>
        </p:nvGrpSpPr>
        <p:grpSpPr>
          <a:xfrm>
            <a:off x="977900" y="5092700"/>
            <a:ext cx="4762500" cy="1739900"/>
            <a:chOff x="0" y="0"/>
            <a:chExt cx="4762500" cy="1739900"/>
          </a:xfrm>
        </p:grpSpPr>
        <p:pic>
          <p:nvPicPr>
            <p:cNvPr id="855" name="tmp.jpg" descr="tmp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683000" y="546100"/>
              <a:ext cx="1079500" cy="10634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6" name="Rectangle"/>
            <p:cNvSpPr/>
            <p:nvPr/>
          </p:nvSpPr>
          <p:spPr>
            <a:xfrm>
              <a:off x="0" y="0"/>
              <a:ext cx="1625600" cy="17399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pic>
        <p:nvPicPr>
          <p:cNvPr id="858" name="tmp.jpg" descr="tmp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60900" y="5638800"/>
            <a:ext cx="1079500" cy="1063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859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4500" y="3022600"/>
            <a:ext cx="12395200" cy="1974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0.034727 -0.002895 0.061248 -0.003820 0.089959 -0.003849 C 0.118671 -0.003878 0.149574 -0.003010 0.193064 -0.002320 C 0.197059 0.005775 0.198446 0.007972 0.199226 0.009677 C 0.200006 0.011382 0.200179 0.012595 0.201744 0.018720 C 0.200524 0.035830 0.200704 0.053170 0.198274 0.070050 C 0.195844 0.087390 0.177964 0.089240 0.168414 0.093410 C 0.153134 0.092600 0.139939 0.091385 0.126852 0.090112 C 0.113766 0.088840 0.100789 0.087510 0.085944 0.086470 C 0.073704 0.086815 0.054694 0.082652 0.035097 0.081641 C 0.015501 0.080630 -0.004681 0.082770 -0.019266 0.095720 C -0.020826 0.102075 -0.022301 0.107335 -0.022649 0.113057 C -0.022996 0.118780 -0.022216 0.124965 -0.019266 0.133170 C -0.019266 0.133170 -0.015966 0.134615 -0.012341 0.136205 C -0.008716 0.137795 -0.004766 0.139530 -0.003466 0.140110 C -0.002596 0.140575 -0.001294 0.141210 -0.000209 0.141729 C 0.000876 0.142247 0.001744 0.142650 0.001744 0.142650 C 0.025789 0.173170 0.067239 0.175020 0.106519 0.169182 C 0.145799 0.163345 0.182909 0.149820 0.198274 0.149590 C 0.203484 0.150280 0.210254 0.146820 0.214074 0.151900 C 0.219104 0.158610 0.215284 0.170860 0.217544 0.179880 C 0.216764 0.184155 0.216504 0.188837 0.215917 0.193317 C 0.215331 0.197797 0.214419 0.202075 0.212334 0.205540 C 0.204524 0.218950 0.185254 0.233520 0.172054 0.233750 C 0.111294 0.235140 0.050354 0.235370 -0.010406 0.236060 C -0.013706 0.240230 -0.022736 0.260800 -0.012146 0.261730 C 0.018754 0.264730 0.049834 0.263350 0.080734 0.264040 C 0.109644 0.267160 0.113161 0.267737 0.124142 0.267535 C 0.135124 0.267332 0.153569 0.266350 0.212334 0.266350" origin="layout" pathEditMode="relative">
                                      <p:cBhvr>
                                        <p:cTn id="26" dur="1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3" grpId="2"/>
      <p:bldP build="whole" bldLvl="1" animBg="1" rev="0" advAuto="0" spid="852" grpId="1"/>
      <p:bldP build="whole" bldLvl="1" animBg="1" rev="0" advAuto="0" spid="854" grpId="3"/>
      <p:bldP build="whole" bldLvl="1" animBg="1" rev="0" advAuto="0" spid="857" grpId="4"/>
      <p:bldP build="whole" bldLvl="1" animBg="1" rev="0" advAuto="0" spid="858" grpId="5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</a:t>
            </a:r>
          </a:p>
        </p:txBody>
      </p:sp>
      <p:sp>
        <p:nvSpPr>
          <p:cNvPr id="862" name="http://math.mit.edu/daimp/ConvFlipDrag.htm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http://math.mit.edu/daimp/ConvFlipDrag.html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grpSp>
        <p:nvGrpSpPr>
          <p:cNvPr id="869" name="Group"/>
          <p:cNvGrpSpPr/>
          <p:nvPr/>
        </p:nvGrpSpPr>
        <p:grpSpPr>
          <a:xfrm>
            <a:off x="4660900" y="5638800"/>
            <a:ext cx="3365500" cy="3365500"/>
            <a:chOff x="0" y="0"/>
            <a:chExt cx="3365500" cy="3365500"/>
          </a:xfrm>
        </p:grpSpPr>
        <p:grpSp>
          <p:nvGrpSpPr>
            <p:cNvPr id="867" name="Group"/>
            <p:cNvGrpSpPr/>
            <p:nvPr/>
          </p:nvGrpSpPr>
          <p:grpSpPr>
            <a:xfrm>
              <a:off x="0" y="0"/>
              <a:ext cx="3365500" cy="3365500"/>
              <a:chOff x="0" y="0"/>
              <a:chExt cx="3365500" cy="3365500"/>
            </a:xfrm>
          </p:grpSpPr>
          <p:sp>
            <p:nvSpPr>
              <p:cNvPr id="865" name="Square"/>
              <p:cNvSpPr/>
              <p:nvPr/>
            </p:nvSpPr>
            <p:spPr>
              <a:xfrm>
                <a:off x="0" y="0"/>
                <a:ext cx="3365500" cy="3365500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defRPr sz="40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866" name="Rectangle"/>
              <p:cNvSpPr txBox="1"/>
              <p:nvPr/>
            </p:nvSpPr>
            <p:spPr>
              <a:xfrm>
                <a:off x="1625600" y="1320800"/>
                <a:ext cx="114300" cy="7239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buClr>
                    <a:srgbClr val="000000"/>
                  </a:buClr>
                  <a:buFont typeface="Arial"/>
                  <a:defRPr sz="4200"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868" name="I"/>
            <p:cNvSpPr txBox="1"/>
            <p:nvPr/>
          </p:nvSpPr>
          <p:spPr>
            <a:xfrm>
              <a:off x="1561084" y="1077174"/>
              <a:ext cx="376511" cy="9698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buClr>
                  <a:srgbClr val="000000"/>
                </a:buClr>
                <a:buFont typeface="Times New Roman"/>
                <a:defRPr sz="62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I</a:t>
              </a:r>
            </a:p>
          </p:txBody>
        </p:sp>
      </p:grpSp>
      <p:pic>
        <p:nvPicPr>
          <p:cNvPr id="870" name="tmp.jpg" descr="tmp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1300" y="5764106"/>
            <a:ext cx="1079500" cy="1063415"/>
          </a:xfrm>
          <a:prstGeom prst="rect">
            <a:avLst/>
          </a:prstGeom>
          <a:ln w="12700">
            <a:miter lim="400000"/>
          </a:ln>
        </p:spPr>
      </p:pic>
      <p:pic>
        <p:nvPicPr>
          <p:cNvPr id="871" name="tmp.jpg" descr="tmp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1300" y="5740400"/>
            <a:ext cx="1079500" cy="10634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74" name="Group"/>
          <p:cNvGrpSpPr/>
          <p:nvPr/>
        </p:nvGrpSpPr>
        <p:grpSpPr>
          <a:xfrm>
            <a:off x="977900" y="5092700"/>
            <a:ext cx="4762500" cy="1739900"/>
            <a:chOff x="0" y="0"/>
            <a:chExt cx="4762500" cy="1739900"/>
          </a:xfrm>
        </p:grpSpPr>
        <p:pic>
          <p:nvPicPr>
            <p:cNvPr id="872" name="tmp.jpg" descr="tmp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683000" y="546100"/>
              <a:ext cx="1079500" cy="10634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73" name="Rectangle"/>
            <p:cNvSpPr/>
            <p:nvPr/>
          </p:nvSpPr>
          <p:spPr>
            <a:xfrm>
              <a:off x="0" y="0"/>
              <a:ext cx="1625600" cy="17399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pic>
        <p:nvPicPr>
          <p:cNvPr id="875" name="tmp.jpg" descr="tmp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60900" y="5638800"/>
            <a:ext cx="1079500" cy="1063414"/>
          </a:xfrm>
          <a:prstGeom prst="rect">
            <a:avLst/>
          </a:prstGeom>
          <a:ln w="12700">
            <a:miter lim="400000"/>
          </a:ln>
        </p:spPr>
      </p:pic>
      <p:sp>
        <p:nvSpPr>
          <p:cNvPr id="876" name="Line"/>
          <p:cNvSpPr/>
          <p:nvPr/>
        </p:nvSpPr>
        <p:spPr>
          <a:xfrm flipV="1">
            <a:off x="8250453" y="3435927"/>
            <a:ext cx="173039" cy="19216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7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4500" y="3022600"/>
            <a:ext cx="12395200" cy="1974668"/>
          </a:xfrm>
          <a:prstGeom prst="rect">
            <a:avLst/>
          </a:prstGeom>
          <a:ln w="12700">
            <a:miter lim="400000"/>
          </a:ln>
        </p:spPr>
      </p:pic>
      <p:sp>
        <p:nvSpPr>
          <p:cNvPr id="878" name="Rectangle"/>
          <p:cNvSpPr/>
          <p:nvPr/>
        </p:nvSpPr>
        <p:spPr>
          <a:xfrm>
            <a:off x="317500" y="1574800"/>
            <a:ext cx="12636500" cy="8051800"/>
          </a:xfrm>
          <a:prstGeom prst="rect">
            <a:avLst/>
          </a:prstGeom>
          <a:solidFill>
            <a:srgbClr val="FFFFFF">
              <a:alpha val="4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What’s up with flipping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What’s up with flipping?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Simpler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Simpler flip</a:t>
            </a:r>
          </a:p>
        </p:txBody>
      </p:sp>
      <p:sp>
        <p:nvSpPr>
          <p:cNvPr id="883" name="f(x-1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f(x-1)</a:t>
            </a:r>
          </a:p>
          <a:p>
            <a:pPr lvl="1"/>
            <a:r>
              <a:t>does it translate to the left or to the right?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Simpler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Simpler flip</a:t>
            </a:r>
          </a:p>
        </p:txBody>
      </p:sp>
      <p:sp>
        <p:nvSpPr>
          <p:cNvPr id="886" name="f(x-1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f(x-1)</a:t>
            </a:r>
          </a:p>
          <a:p>
            <a:pPr lvl="1"/>
            <a:r>
              <a:t>translates to the right!</a:t>
            </a:r>
          </a:p>
          <a:p>
            <a:pPr lvl="1"/>
            <a:r>
              <a:t>Because it’s where we’re reading values from, not where values are going to. </a:t>
            </a:r>
          </a:p>
          <a:p>
            <a:pPr lvl="1"/>
          </a:p>
          <a:p>
            <a:pPr lvl="1"/>
            <a:r>
              <a:t>Same phenomenon happens with convolutions. </a:t>
            </a:r>
          </a:p>
        </p:txBody>
      </p:sp>
      <p:pic>
        <p:nvPicPr>
          <p:cNvPr id="88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6718300"/>
            <a:ext cx="12395200" cy="19746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oint Spread Fun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Spread Function</a:t>
            </a:r>
          </a:p>
        </p:txBody>
      </p:sp>
      <p:sp>
        <p:nvSpPr>
          <p:cNvPr id="890" name="Run convolution on Impulse"/>
          <p:cNvSpPr txBox="1"/>
          <p:nvPr>
            <p:ph type="body" sz="half" idx="1"/>
          </p:nvPr>
        </p:nvSpPr>
        <p:spPr>
          <a:xfrm>
            <a:off x="304800" y="1651000"/>
            <a:ext cx="12484100" cy="2400300"/>
          </a:xfrm>
          <a:prstGeom prst="rect">
            <a:avLst/>
          </a:prstGeom>
        </p:spPr>
        <p:txBody>
          <a:bodyPr/>
          <a:lstStyle/>
          <a:p>
            <a:pPr/>
            <a:r>
              <a:t>Run convolution on Impulse</a:t>
            </a:r>
          </a:p>
        </p:txBody>
      </p:sp>
      <p:grpSp>
        <p:nvGrpSpPr>
          <p:cNvPr id="903" name="Group"/>
          <p:cNvGrpSpPr/>
          <p:nvPr/>
        </p:nvGrpSpPr>
        <p:grpSpPr>
          <a:xfrm>
            <a:off x="1015999" y="5914531"/>
            <a:ext cx="1742159" cy="2408205"/>
            <a:chOff x="0" y="0"/>
            <a:chExt cx="1742157" cy="2408203"/>
          </a:xfrm>
        </p:grpSpPr>
        <p:sp>
          <p:nvSpPr>
            <p:cNvPr id="891" name="Line"/>
            <p:cNvSpPr/>
            <p:nvPr/>
          </p:nvSpPr>
          <p:spPr>
            <a:xfrm>
              <a:off x="0" y="1300479"/>
              <a:ext cx="1739900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2" name="Line"/>
            <p:cNvSpPr/>
            <p:nvPr/>
          </p:nvSpPr>
          <p:spPr>
            <a:xfrm>
              <a:off x="863600" y="1300479"/>
              <a:ext cx="2258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3" name="original"/>
            <p:cNvSpPr txBox="1"/>
            <p:nvPr/>
          </p:nvSpPr>
          <p:spPr>
            <a:xfrm>
              <a:off x="114300" y="1842346"/>
              <a:ext cx="1515149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original</a:t>
              </a:r>
            </a:p>
          </p:txBody>
        </p:sp>
        <p:sp>
          <p:nvSpPr>
            <p:cNvPr id="894" name="Line"/>
            <p:cNvSpPr/>
            <p:nvPr/>
          </p:nvSpPr>
          <p:spPr>
            <a:xfrm>
              <a:off x="6477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5" name="Line"/>
            <p:cNvSpPr/>
            <p:nvPr/>
          </p:nvSpPr>
          <p:spPr>
            <a:xfrm>
              <a:off x="4318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6" name="Line"/>
            <p:cNvSpPr/>
            <p:nvPr/>
          </p:nvSpPr>
          <p:spPr>
            <a:xfrm>
              <a:off x="2159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7" name="Line"/>
            <p:cNvSpPr/>
            <p:nvPr/>
          </p:nvSpPr>
          <p:spPr>
            <a:xfrm>
              <a:off x="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8" name="Line"/>
            <p:cNvSpPr/>
            <p:nvPr/>
          </p:nvSpPr>
          <p:spPr>
            <a:xfrm>
              <a:off x="17399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99" name="Line"/>
            <p:cNvSpPr/>
            <p:nvPr/>
          </p:nvSpPr>
          <p:spPr>
            <a:xfrm>
              <a:off x="15113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00" name="Line"/>
            <p:cNvSpPr/>
            <p:nvPr/>
          </p:nvSpPr>
          <p:spPr>
            <a:xfrm>
              <a:off x="12954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01" name="Line"/>
            <p:cNvSpPr/>
            <p:nvPr/>
          </p:nvSpPr>
          <p:spPr>
            <a:xfrm>
              <a:off x="1079500" y="1300479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02" name="Line"/>
            <p:cNvSpPr/>
            <p:nvPr/>
          </p:nvSpPr>
          <p:spPr>
            <a:xfrm flipV="1">
              <a:off x="863600" y="0"/>
              <a:ext cx="2258" cy="12954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17" name="Group"/>
          <p:cNvGrpSpPr/>
          <p:nvPr/>
        </p:nvGrpSpPr>
        <p:grpSpPr>
          <a:xfrm>
            <a:off x="4633242" y="5408857"/>
            <a:ext cx="2475489" cy="3069101"/>
            <a:chOff x="0" y="0"/>
            <a:chExt cx="2475487" cy="3069100"/>
          </a:xfrm>
        </p:grpSpPr>
        <p:sp>
          <p:nvSpPr>
            <p:cNvPr id="904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05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06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907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908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909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0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1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2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3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4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5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16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918" name="Line"/>
          <p:cNvSpPr/>
          <p:nvPr/>
        </p:nvSpPr>
        <p:spPr>
          <a:xfrm flipV="1">
            <a:off x="6273800" y="6286500"/>
            <a:ext cx="2258" cy="10795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19" name="1.0"/>
          <p:cNvSpPr txBox="1"/>
          <p:nvPr/>
        </p:nvSpPr>
        <p:spPr>
          <a:xfrm>
            <a:off x="5927795" y="5585742"/>
            <a:ext cx="71185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1.0</a:t>
            </a:r>
          </a:p>
        </p:txBody>
      </p:sp>
      <p:pic>
        <p:nvPicPr>
          <p:cNvPr id="92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3179" y="2050821"/>
            <a:ext cx="8559021" cy="1363531"/>
          </a:xfrm>
          <a:prstGeom prst="rect">
            <a:avLst/>
          </a:prstGeom>
          <a:ln w="12700">
            <a:miter lim="400000"/>
          </a:ln>
        </p:spPr>
      </p:pic>
      <p:sp>
        <p:nvSpPr>
          <p:cNvPr id="921" name="Line"/>
          <p:cNvSpPr/>
          <p:nvPr/>
        </p:nvSpPr>
        <p:spPr>
          <a:xfrm>
            <a:off x="9906000" y="73660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2" name="Line"/>
          <p:cNvSpPr/>
          <p:nvPr/>
        </p:nvSpPr>
        <p:spPr>
          <a:xfrm>
            <a:off x="10769600" y="73660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3" name="0"/>
          <p:cNvSpPr txBox="1"/>
          <p:nvPr/>
        </p:nvSpPr>
        <p:spPr>
          <a:xfrm>
            <a:off x="10553700" y="7696200"/>
            <a:ext cx="311800" cy="419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24" name="Line"/>
          <p:cNvSpPr/>
          <p:nvPr/>
        </p:nvSpPr>
        <p:spPr>
          <a:xfrm>
            <a:off x="105537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5" name="Line"/>
          <p:cNvSpPr/>
          <p:nvPr/>
        </p:nvSpPr>
        <p:spPr>
          <a:xfrm>
            <a:off x="103378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6" name="Line"/>
          <p:cNvSpPr/>
          <p:nvPr/>
        </p:nvSpPr>
        <p:spPr>
          <a:xfrm>
            <a:off x="101219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7" name="Line"/>
          <p:cNvSpPr/>
          <p:nvPr/>
        </p:nvSpPr>
        <p:spPr>
          <a:xfrm>
            <a:off x="99060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8" name="Line"/>
          <p:cNvSpPr/>
          <p:nvPr/>
        </p:nvSpPr>
        <p:spPr>
          <a:xfrm>
            <a:off x="116332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29" name="Line"/>
          <p:cNvSpPr/>
          <p:nvPr/>
        </p:nvSpPr>
        <p:spPr>
          <a:xfrm>
            <a:off x="114173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30" name="Line"/>
          <p:cNvSpPr/>
          <p:nvPr/>
        </p:nvSpPr>
        <p:spPr>
          <a:xfrm>
            <a:off x="112014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31" name="Line"/>
          <p:cNvSpPr/>
          <p:nvPr/>
        </p:nvSpPr>
        <p:spPr>
          <a:xfrm>
            <a:off x="10985500" y="73660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Convolution &amp; prob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&amp; probability</a:t>
            </a:r>
          </a:p>
        </p:txBody>
      </p:sp>
      <p:sp>
        <p:nvSpPr>
          <p:cNvPr id="934" name="Convolution was first used by Laplace to study the probability of the sum of two random variabl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was first used by Laplace to study the probability of the sum of two random variables</a:t>
            </a:r>
          </a:p>
        </p:txBody>
      </p:sp>
      <p:pic>
        <p:nvPicPr>
          <p:cNvPr id="935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7600" y="3822700"/>
            <a:ext cx="4243448" cy="5651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Random vari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Random variables</a:t>
            </a:r>
          </a:p>
        </p:txBody>
      </p:sp>
      <p:sp>
        <p:nvSpPr>
          <p:cNvPr id="93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3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4984750"/>
            <a:ext cx="2578100" cy="3867150"/>
          </a:xfrm>
          <a:prstGeom prst="rect">
            <a:avLst/>
          </a:prstGeom>
          <a:ln w="12700">
            <a:miter lim="400000"/>
          </a:ln>
        </p:spPr>
      </p:pic>
      <p:sp>
        <p:nvSpPr>
          <p:cNvPr id="940" name="X"/>
          <p:cNvSpPr txBox="1"/>
          <p:nvPr/>
        </p:nvSpPr>
        <p:spPr>
          <a:xfrm>
            <a:off x="625096" y="5092700"/>
            <a:ext cx="49195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941" name="30%"/>
          <p:cNvSpPr txBox="1"/>
          <p:nvPr/>
        </p:nvSpPr>
        <p:spPr>
          <a:xfrm>
            <a:off x="710238" y="67945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30%</a:t>
            </a:r>
          </a:p>
        </p:txBody>
      </p:sp>
      <p:sp>
        <p:nvSpPr>
          <p:cNvPr id="942" name="50%"/>
          <p:cNvSpPr txBox="1"/>
          <p:nvPr/>
        </p:nvSpPr>
        <p:spPr>
          <a:xfrm>
            <a:off x="15992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43" name="20%"/>
          <p:cNvSpPr txBox="1"/>
          <p:nvPr/>
        </p:nvSpPr>
        <p:spPr>
          <a:xfrm>
            <a:off x="2462838" y="74168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20%</a:t>
            </a:r>
          </a:p>
        </p:txBody>
      </p:sp>
      <p:pic>
        <p:nvPicPr>
          <p:cNvPr id="94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80100" y="4991100"/>
            <a:ext cx="2573867" cy="3860800"/>
          </a:xfrm>
          <a:prstGeom prst="rect">
            <a:avLst/>
          </a:prstGeom>
          <a:ln w="12700">
            <a:miter lim="400000"/>
          </a:ln>
        </p:spPr>
      </p:pic>
      <p:sp>
        <p:nvSpPr>
          <p:cNvPr id="945" name="Y"/>
          <p:cNvSpPr txBox="1"/>
          <p:nvPr/>
        </p:nvSpPr>
        <p:spPr>
          <a:xfrm>
            <a:off x="5047034" y="4991100"/>
            <a:ext cx="4364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946" name="0"/>
          <p:cNvSpPr txBox="1"/>
          <p:nvPr/>
        </p:nvSpPr>
        <p:spPr>
          <a:xfrm>
            <a:off x="6967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47" name="1"/>
          <p:cNvSpPr txBox="1"/>
          <p:nvPr/>
        </p:nvSpPr>
        <p:spPr>
          <a:xfrm>
            <a:off x="7856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48" name="50%"/>
          <p:cNvSpPr txBox="1"/>
          <p:nvPr/>
        </p:nvSpPr>
        <p:spPr>
          <a:xfrm>
            <a:off x="58791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49" name="40%"/>
          <p:cNvSpPr txBox="1"/>
          <p:nvPr/>
        </p:nvSpPr>
        <p:spPr>
          <a:xfrm>
            <a:off x="6730038" y="56642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40%</a:t>
            </a:r>
          </a:p>
        </p:txBody>
      </p:sp>
      <p:sp>
        <p:nvSpPr>
          <p:cNvPr id="950" name="10%"/>
          <p:cNvSpPr txBox="1"/>
          <p:nvPr/>
        </p:nvSpPr>
        <p:spPr>
          <a:xfrm>
            <a:off x="7580938" y="80391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10%</a:t>
            </a:r>
          </a:p>
        </p:txBody>
      </p:sp>
      <p:sp>
        <p:nvSpPr>
          <p:cNvPr id="951" name="-1"/>
          <p:cNvSpPr txBox="1"/>
          <p:nvPr/>
        </p:nvSpPr>
        <p:spPr>
          <a:xfrm>
            <a:off x="59918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952" name="0"/>
          <p:cNvSpPr txBox="1"/>
          <p:nvPr/>
        </p:nvSpPr>
        <p:spPr>
          <a:xfrm>
            <a:off x="1848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53" name="1"/>
          <p:cNvSpPr txBox="1"/>
          <p:nvPr/>
        </p:nvSpPr>
        <p:spPr>
          <a:xfrm>
            <a:off x="2737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54" name="-1"/>
          <p:cNvSpPr txBox="1"/>
          <p:nvPr/>
        </p:nvSpPr>
        <p:spPr>
          <a:xfrm>
            <a:off x="8737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Random vari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Random variables</a:t>
            </a:r>
          </a:p>
        </p:txBody>
      </p:sp>
      <p:sp>
        <p:nvSpPr>
          <p:cNvPr id="957" name="How can X+Y=0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can X+Y=0?</a:t>
            </a:r>
          </a:p>
          <a:p>
            <a:pPr lvl="1"/>
            <a:r>
              <a:t>X=-1, Y=1</a:t>
            </a:r>
          </a:p>
          <a:p>
            <a:pPr lvl="1"/>
            <a:r>
              <a:t>X=0, Y=0</a:t>
            </a:r>
          </a:p>
          <a:p>
            <a:pPr lvl="1"/>
            <a:r>
              <a:t>X=1, Y=-1</a:t>
            </a:r>
          </a:p>
        </p:txBody>
      </p:sp>
      <p:pic>
        <p:nvPicPr>
          <p:cNvPr id="95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4984750"/>
            <a:ext cx="2578100" cy="3867150"/>
          </a:xfrm>
          <a:prstGeom prst="rect">
            <a:avLst/>
          </a:prstGeom>
          <a:ln w="12700">
            <a:miter lim="400000"/>
          </a:ln>
        </p:spPr>
      </p:pic>
      <p:sp>
        <p:nvSpPr>
          <p:cNvPr id="959" name="X"/>
          <p:cNvSpPr txBox="1"/>
          <p:nvPr/>
        </p:nvSpPr>
        <p:spPr>
          <a:xfrm>
            <a:off x="625096" y="5092700"/>
            <a:ext cx="49195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960" name="30%"/>
          <p:cNvSpPr txBox="1"/>
          <p:nvPr/>
        </p:nvSpPr>
        <p:spPr>
          <a:xfrm>
            <a:off x="710238" y="67945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30%</a:t>
            </a:r>
          </a:p>
        </p:txBody>
      </p:sp>
      <p:sp>
        <p:nvSpPr>
          <p:cNvPr id="961" name="50%"/>
          <p:cNvSpPr txBox="1"/>
          <p:nvPr/>
        </p:nvSpPr>
        <p:spPr>
          <a:xfrm>
            <a:off x="15992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62" name="20%"/>
          <p:cNvSpPr txBox="1"/>
          <p:nvPr/>
        </p:nvSpPr>
        <p:spPr>
          <a:xfrm>
            <a:off x="2462838" y="74168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20%</a:t>
            </a:r>
          </a:p>
        </p:txBody>
      </p:sp>
      <p:pic>
        <p:nvPicPr>
          <p:cNvPr id="96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80100" y="4991100"/>
            <a:ext cx="2573867" cy="3860800"/>
          </a:xfrm>
          <a:prstGeom prst="rect">
            <a:avLst/>
          </a:prstGeom>
          <a:ln w="12700">
            <a:miter lim="400000"/>
          </a:ln>
        </p:spPr>
      </p:pic>
      <p:sp>
        <p:nvSpPr>
          <p:cNvPr id="964" name="Y"/>
          <p:cNvSpPr txBox="1"/>
          <p:nvPr/>
        </p:nvSpPr>
        <p:spPr>
          <a:xfrm>
            <a:off x="5047034" y="4991100"/>
            <a:ext cx="4364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965" name="0"/>
          <p:cNvSpPr txBox="1"/>
          <p:nvPr/>
        </p:nvSpPr>
        <p:spPr>
          <a:xfrm>
            <a:off x="6967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66" name="1"/>
          <p:cNvSpPr txBox="1"/>
          <p:nvPr/>
        </p:nvSpPr>
        <p:spPr>
          <a:xfrm>
            <a:off x="7856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67" name="50%"/>
          <p:cNvSpPr txBox="1"/>
          <p:nvPr/>
        </p:nvSpPr>
        <p:spPr>
          <a:xfrm>
            <a:off x="58791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68" name="40%"/>
          <p:cNvSpPr txBox="1"/>
          <p:nvPr/>
        </p:nvSpPr>
        <p:spPr>
          <a:xfrm>
            <a:off x="6730038" y="56642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40%</a:t>
            </a:r>
          </a:p>
        </p:txBody>
      </p:sp>
      <p:sp>
        <p:nvSpPr>
          <p:cNvPr id="969" name="10%"/>
          <p:cNvSpPr txBox="1"/>
          <p:nvPr/>
        </p:nvSpPr>
        <p:spPr>
          <a:xfrm>
            <a:off x="7580938" y="80391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10%</a:t>
            </a:r>
          </a:p>
        </p:txBody>
      </p:sp>
      <p:sp>
        <p:nvSpPr>
          <p:cNvPr id="970" name="-1"/>
          <p:cNvSpPr txBox="1"/>
          <p:nvPr/>
        </p:nvSpPr>
        <p:spPr>
          <a:xfrm>
            <a:off x="59918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971" name="0"/>
          <p:cNvSpPr txBox="1"/>
          <p:nvPr/>
        </p:nvSpPr>
        <p:spPr>
          <a:xfrm>
            <a:off x="1848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72" name="1"/>
          <p:cNvSpPr txBox="1"/>
          <p:nvPr/>
        </p:nvSpPr>
        <p:spPr>
          <a:xfrm>
            <a:off x="2737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73" name="-1"/>
          <p:cNvSpPr txBox="1"/>
          <p:nvPr/>
        </p:nvSpPr>
        <p:spPr>
          <a:xfrm>
            <a:off x="8737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974" name="P(X=-1)*P(Y=1)"/>
          <p:cNvSpPr txBox="1"/>
          <p:nvPr/>
        </p:nvSpPr>
        <p:spPr>
          <a:xfrm>
            <a:off x="6971047" y="2260600"/>
            <a:ext cx="359885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P(X=-1)*P(Y=1)</a:t>
            </a:r>
          </a:p>
        </p:txBody>
      </p:sp>
      <p:sp>
        <p:nvSpPr>
          <p:cNvPr id="975" name="P(X=0)*P(Y=0)"/>
          <p:cNvSpPr txBox="1"/>
          <p:nvPr/>
        </p:nvSpPr>
        <p:spPr>
          <a:xfrm>
            <a:off x="7057256" y="2984500"/>
            <a:ext cx="342643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P(X=0)*P(Y=0)</a:t>
            </a:r>
          </a:p>
        </p:txBody>
      </p:sp>
      <p:sp>
        <p:nvSpPr>
          <p:cNvPr id="976" name="Probability?"/>
          <p:cNvSpPr txBox="1"/>
          <p:nvPr/>
        </p:nvSpPr>
        <p:spPr>
          <a:xfrm>
            <a:off x="7061776" y="1587500"/>
            <a:ext cx="257919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Probability?</a:t>
            </a:r>
          </a:p>
        </p:txBody>
      </p:sp>
      <p:sp>
        <p:nvSpPr>
          <p:cNvPr id="977" name="P(X=1)*P(Y=-1)"/>
          <p:cNvSpPr txBox="1"/>
          <p:nvPr/>
        </p:nvSpPr>
        <p:spPr>
          <a:xfrm>
            <a:off x="6971047" y="3594100"/>
            <a:ext cx="359885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P(X=1)*P(Y=-1)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Sum of random vari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 of random variables</a:t>
            </a:r>
          </a:p>
        </p:txBody>
      </p:sp>
      <p:sp>
        <p:nvSpPr>
          <p:cNvPr id="98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8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4984750"/>
            <a:ext cx="2578100" cy="3867150"/>
          </a:xfrm>
          <a:prstGeom prst="rect">
            <a:avLst/>
          </a:prstGeom>
          <a:ln w="12700">
            <a:miter lim="400000"/>
          </a:ln>
        </p:spPr>
      </p:pic>
      <p:sp>
        <p:nvSpPr>
          <p:cNvPr id="982" name="X"/>
          <p:cNvSpPr txBox="1"/>
          <p:nvPr/>
        </p:nvSpPr>
        <p:spPr>
          <a:xfrm>
            <a:off x="625096" y="5092700"/>
            <a:ext cx="49195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983" name="30%"/>
          <p:cNvSpPr txBox="1"/>
          <p:nvPr/>
        </p:nvSpPr>
        <p:spPr>
          <a:xfrm>
            <a:off x="710238" y="67945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30%</a:t>
            </a:r>
          </a:p>
        </p:txBody>
      </p:sp>
      <p:sp>
        <p:nvSpPr>
          <p:cNvPr id="984" name="50%"/>
          <p:cNvSpPr txBox="1"/>
          <p:nvPr/>
        </p:nvSpPr>
        <p:spPr>
          <a:xfrm>
            <a:off x="15992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85" name="20%"/>
          <p:cNvSpPr txBox="1"/>
          <p:nvPr/>
        </p:nvSpPr>
        <p:spPr>
          <a:xfrm>
            <a:off x="2462838" y="74168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20%</a:t>
            </a:r>
          </a:p>
        </p:txBody>
      </p:sp>
      <p:pic>
        <p:nvPicPr>
          <p:cNvPr id="98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80100" y="4991100"/>
            <a:ext cx="2573867" cy="3860800"/>
          </a:xfrm>
          <a:prstGeom prst="rect">
            <a:avLst/>
          </a:prstGeom>
          <a:ln w="12700">
            <a:miter lim="400000"/>
          </a:ln>
        </p:spPr>
      </p:pic>
      <p:sp>
        <p:nvSpPr>
          <p:cNvPr id="987" name="Y"/>
          <p:cNvSpPr txBox="1"/>
          <p:nvPr/>
        </p:nvSpPr>
        <p:spPr>
          <a:xfrm>
            <a:off x="5047034" y="4991100"/>
            <a:ext cx="4364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988" name="0"/>
          <p:cNvSpPr txBox="1"/>
          <p:nvPr/>
        </p:nvSpPr>
        <p:spPr>
          <a:xfrm>
            <a:off x="6967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89" name="1"/>
          <p:cNvSpPr txBox="1"/>
          <p:nvPr/>
        </p:nvSpPr>
        <p:spPr>
          <a:xfrm>
            <a:off x="7856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90" name="50%"/>
          <p:cNvSpPr txBox="1"/>
          <p:nvPr/>
        </p:nvSpPr>
        <p:spPr>
          <a:xfrm>
            <a:off x="58791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991" name="40%"/>
          <p:cNvSpPr txBox="1"/>
          <p:nvPr/>
        </p:nvSpPr>
        <p:spPr>
          <a:xfrm>
            <a:off x="6730038" y="56642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40%</a:t>
            </a:r>
          </a:p>
        </p:txBody>
      </p:sp>
      <p:sp>
        <p:nvSpPr>
          <p:cNvPr id="992" name="10%"/>
          <p:cNvSpPr txBox="1"/>
          <p:nvPr/>
        </p:nvSpPr>
        <p:spPr>
          <a:xfrm>
            <a:off x="7580938" y="80391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10%</a:t>
            </a:r>
          </a:p>
        </p:txBody>
      </p:sp>
      <p:sp>
        <p:nvSpPr>
          <p:cNvPr id="993" name="-1"/>
          <p:cNvSpPr txBox="1"/>
          <p:nvPr/>
        </p:nvSpPr>
        <p:spPr>
          <a:xfrm>
            <a:off x="59918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994" name="0"/>
          <p:cNvSpPr txBox="1"/>
          <p:nvPr/>
        </p:nvSpPr>
        <p:spPr>
          <a:xfrm>
            <a:off x="1848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995" name="1"/>
          <p:cNvSpPr txBox="1"/>
          <p:nvPr/>
        </p:nvSpPr>
        <p:spPr>
          <a:xfrm>
            <a:off x="2737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996" name="-1"/>
          <p:cNvSpPr txBox="1"/>
          <p:nvPr/>
        </p:nvSpPr>
        <p:spPr>
          <a:xfrm>
            <a:off x="8737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pic>
        <p:nvPicPr>
          <p:cNvPr id="99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1700" y="2679700"/>
            <a:ext cx="11404600" cy="1232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00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00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4984750"/>
            <a:ext cx="2578100" cy="3867150"/>
          </a:xfrm>
          <a:prstGeom prst="rect">
            <a:avLst/>
          </a:prstGeom>
          <a:ln w="12700">
            <a:miter lim="400000"/>
          </a:ln>
        </p:spPr>
      </p:pic>
      <p:sp>
        <p:nvSpPr>
          <p:cNvPr id="1002" name="X"/>
          <p:cNvSpPr txBox="1"/>
          <p:nvPr/>
        </p:nvSpPr>
        <p:spPr>
          <a:xfrm>
            <a:off x="625096" y="5092700"/>
            <a:ext cx="49195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003" name="30%"/>
          <p:cNvSpPr txBox="1"/>
          <p:nvPr/>
        </p:nvSpPr>
        <p:spPr>
          <a:xfrm>
            <a:off x="710238" y="67945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30%</a:t>
            </a:r>
          </a:p>
        </p:txBody>
      </p:sp>
      <p:sp>
        <p:nvSpPr>
          <p:cNvPr id="1004" name="50%"/>
          <p:cNvSpPr txBox="1"/>
          <p:nvPr/>
        </p:nvSpPr>
        <p:spPr>
          <a:xfrm>
            <a:off x="15992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1005" name="20%"/>
          <p:cNvSpPr txBox="1"/>
          <p:nvPr/>
        </p:nvSpPr>
        <p:spPr>
          <a:xfrm>
            <a:off x="2462838" y="74168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20%</a:t>
            </a:r>
          </a:p>
        </p:txBody>
      </p:sp>
      <p:pic>
        <p:nvPicPr>
          <p:cNvPr id="100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80100" y="4991100"/>
            <a:ext cx="2573867" cy="3860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7" name="Y"/>
          <p:cNvSpPr txBox="1"/>
          <p:nvPr/>
        </p:nvSpPr>
        <p:spPr>
          <a:xfrm>
            <a:off x="5047034" y="4991100"/>
            <a:ext cx="4364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008" name="0"/>
          <p:cNvSpPr txBox="1"/>
          <p:nvPr/>
        </p:nvSpPr>
        <p:spPr>
          <a:xfrm>
            <a:off x="6967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09" name="1"/>
          <p:cNvSpPr txBox="1"/>
          <p:nvPr/>
        </p:nvSpPr>
        <p:spPr>
          <a:xfrm>
            <a:off x="78560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10" name="50%"/>
          <p:cNvSpPr txBox="1"/>
          <p:nvPr/>
        </p:nvSpPr>
        <p:spPr>
          <a:xfrm>
            <a:off x="5879138" y="50419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1011" name="40%"/>
          <p:cNvSpPr txBox="1"/>
          <p:nvPr/>
        </p:nvSpPr>
        <p:spPr>
          <a:xfrm>
            <a:off x="6730038" y="56642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40%</a:t>
            </a:r>
          </a:p>
        </p:txBody>
      </p:sp>
      <p:sp>
        <p:nvSpPr>
          <p:cNvPr id="1012" name="10%"/>
          <p:cNvSpPr txBox="1"/>
          <p:nvPr/>
        </p:nvSpPr>
        <p:spPr>
          <a:xfrm>
            <a:off x="7580938" y="8039100"/>
            <a:ext cx="880469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10%</a:t>
            </a:r>
          </a:p>
        </p:txBody>
      </p:sp>
      <p:sp>
        <p:nvSpPr>
          <p:cNvPr id="1013" name="-1"/>
          <p:cNvSpPr txBox="1"/>
          <p:nvPr/>
        </p:nvSpPr>
        <p:spPr>
          <a:xfrm>
            <a:off x="59918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14" name="0"/>
          <p:cNvSpPr txBox="1"/>
          <p:nvPr/>
        </p:nvSpPr>
        <p:spPr>
          <a:xfrm>
            <a:off x="1848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15" name="1"/>
          <p:cNvSpPr txBox="1"/>
          <p:nvPr/>
        </p:nvSpPr>
        <p:spPr>
          <a:xfrm>
            <a:off x="2737972" y="88392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16" name="-1"/>
          <p:cNvSpPr txBox="1"/>
          <p:nvPr/>
        </p:nvSpPr>
        <p:spPr>
          <a:xfrm>
            <a:off x="873763" y="88392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pic>
        <p:nvPicPr>
          <p:cNvPr id="101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1700" y="2679700"/>
            <a:ext cx="11404600" cy="1232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Point Spread Function &amp;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Spread Function &amp; flip</a:t>
            </a:r>
          </a:p>
        </p:txBody>
      </p:sp>
      <p:sp>
        <p:nvSpPr>
          <p:cNvPr id="1020" name="Rectangle"/>
          <p:cNvSpPr/>
          <p:nvPr/>
        </p:nvSpPr>
        <p:spPr>
          <a:xfrm>
            <a:off x="3225800" y="3759200"/>
            <a:ext cx="317500" cy="2070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21" name="Rectangle"/>
          <p:cNvSpPr/>
          <p:nvPr/>
        </p:nvSpPr>
        <p:spPr>
          <a:xfrm>
            <a:off x="3530600" y="4635500"/>
            <a:ext cx="317500" cy="1193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22" name="Rectangle"/>
          <p:cNvSpPr/>
          <p:nvPr/>
        </p:nvSpPr>
        <p:spPr>
          <a:xfrm>
            <a:off x="2908300" y="5143500"/>
            <a:ext cx="317500" cy="685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23" name="Rectangle"/>
          <p:cNvSpPr/>
          <p:nvPr/>
        </p:nvSpPr>
        <p:spPr>
          <a:xfrm>
            <a:off x="1168400" y="3759200"/>
            <a:ext cx="317500" cy="2070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02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78000" y="4533900"/>
            <a:ext cx="890017" cy="9271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5" name="0"/>
          <p:cNvSpPr txBox="1"/>
          <p:nvPr/>
        </p:nvSpPr>
        <p:spPr>
          <a:xfrm>
            <a:off x="31951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26" name="-1"/>
          <p:cNvSpPr txBox="1"/>
          <p:nvPr/>
        </p:nvSpPr>
        <p:spPr>
          <a:xfrm>
            <a:off x="27914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27" name="1"/>
          <p:cNvSpPr txBox="1"/>
          <p:nvPr/>
        </p:nvSpPr>
        <p:spPr>
          <a:xfrm>
            <a:off x="34999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28" name="0"/>
          <p:cNvSpPr txBox="1"/>
          <p:nvPr/>
        </p:nvSpPr>
        <p:spPr>
          <a:xfrm>
            <a:off x="10361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29" name="-1"/>
          <p:cNvSpPr txBox="1"/>
          <p:nvPr/>
        </p:nvSpPr>
        <p:spPr>
          <a:xfrm>
            <a:off x="6324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30" name="1"/>
          <p:cNvSpPr txBox="1"/>
          <p:nvPr/>
        </p:nvSpPr>
        <p:spPr>
          <a:xfrm>
            <a:off x="13409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1031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" y="1498600"/>
            <a:ext cx="12395200" cy="1974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2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400" y="6718300"/>
            <a:ext cx="129921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3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5600" y="7315200"/>
            <a:ext cx="115697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4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5600" y="7912100"/>
            <a:ext cx="11569700" cy="469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2" grpId="1"/>
      <p:bldP build="whole" bldLvl="1" animBg="1" rev="0" advAuto="0" spid="1033" grpId="2"/>
      <p:bldP build="whole" bldLvl="1" animBg="1" rev="0" advAuto="0" spid="1034" grpId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Point Spread Function &amp;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Spread Function &amp; flip</a:t>
            </a:r>
          </a:p>
        </p:txBody>
      </p:sp>
      <p:sp>
        <p:nvSpPr>
          <p:cNvPr id="1037" name="Rectangle"/>
          <p:cNvSpPr/>
          <p:nvPr/>
        </p:nvSpPr>
        <p:spPr>
          <a:xfrm>
            <a:off x="3225800" y="5791200"/>
            <a:ext cx="317500" cy="38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8" name="Rectangle"/>
          <p:cNvSpPr/>
          <p:nvPr/>
        </p:nvSpPr>
        <p:spPr>
          <a:xfrm>
            <a:off x="3530600" y="4635500"/>
            <a:ext cx="317500" cy="1193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39" name="Rectangle"/>
          <p:cNvSpPr/>
          <p:nvPr/>
        </p:nvSpPr>
        <p:spPr>
          <a:xfrm>
            <a:off x="2908300" y="5791200"/>
            <a:ext cx="317500" cy="38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40" name="Rectangle"/>
          <p:cNvSpPr/>
          <p:nvPr/>
        </p:nvSpPr>
        <p:spPr>
          <a:xfrm>
            <a:off x="1168400" y="3759200"/>
            <a:ext cx="317500" cy="2070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04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0" y="4724400"/>
            <a:ext cx="890017" cy="9271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2" name="0"/>
          <p:cNvSpPr txBox="1"/>
          <p:nvPr/>
        </p:nvSpPr>
        <p:spPr>
          <a:xfrm>
            <a:off x="31951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43" name="-1"/>
          <p:cNvSpPr txBox="1"/>
          <p:nvPr/>
        </p:nvSpPr>
        <p:spPr>
          <a:xfrm>
            <a:off x="27914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44" name="1"/>
          <p:cNvSpPr txBox="1"/>
          <p:nvPr/>
        </p:nvSpPr>
        <p:spPr>
          <a:xfrm>
            <a:off x="34999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45" name="0"/>
          <p:cNvSpPr txBox="1"/>
          <p:nvPr/>
        </p:nvSpPr>
        <p:spPr>
          <a:xfrm>
            <a:off x="7948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46" name="-1"/>
          <p:cNvSpPr txBox="1"/>
          <p:nvPr/>
        </p:nvSpPr>
        <p:spPr>
          <a:xfrm>
            <a:off x="3911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47" name="1"/>
          <p:cNvSpPr txBox="1"/>
          <p:nvPr/>
        </p:nvSpPr>
        <p:spPr>
          <a:xfrm>
            <a:off x="10996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104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" y="1498600"/>
            <a:ext cx="12395200" cy="1974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9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400" y="6718300"/>
            <a:ext cx="129921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0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5600" y="7315200"/>
            <a:ext cx="115697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5600" y="7912100"/>
            <a:ext cx="11569700" cy="4699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Rectangle"/>
          <p:cNvSpPr/>
          <p:nvPr/>
        </p:nvSpPr>
        <p:spPr>
          <a:xfrm>
            <a:off x="1485900" y="4635500"/>
            <a:ext cx="317500" cy="1193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53" name="Rectangle"/>
          <p:cNvSpPr/>
          <p:nvPr/>
        </p:nvSpPr>
        <p:spPr>
          <a:xfrm>
            <a:off x="863600" y="5143500"/>
            <a:ext cx="317500" cy="685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54" name="Rectangle"/>
          <p:cNvSpPr/>
          <p:nvPr/>
        </p:nvSpPr>
        <p:spPr>
          <a:xfrm>
            <a:off x="546100" y="4927600"/>
            <a:ext cx="317500" cy="9017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55" name="2"/>
          <p:cNvSpPr txBox="1"/>
          <p:nvPr/>
        </p:nvSpPr>
        <p:spPr>
          <a:xfrm>
            <a:off x="14552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056" name="..."/>
          <p:cNvSpPr txBox="1"/>
          <p:nvPr/>
        </p:nvSpPr>
        <p:spPr>
          <a:xfrm>
            <a:off x="12627309" y="6718300"/>
            <a:ext cx="465126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</a:t>
            </a:r>
          </a:p>
        </p:txBody>
      </p:sp>
      <p:sp>
        <p:nvSpPr>
          <p:cNvPr id="1057" name="..."/>
          <p:cNvSpPr txBox="1"/>
          <p:nvPr/>
        </p:nvSpPr>
        <p:spPr>
          <a:xfrm>
            <a:off x="12043109" y="7213600"/>
            <a:ext cx="465126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</a:t>
            </a:r>
          </a:p>
        </p:txBody>
      </p:sp>
      <p:sp>
        <p:nvSpPr>
          <p:cNvPr id="1058" name="..."/>
          <p:cNvSpPr txBox="1"/>
          <p:nvPr/>
        </p:nvSpPr>
        <p:spPr>
          <a:xfrm>
            <a:off x="12043109" y="7785100"/>
            <a:ext cx="465126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49" grpId="1"/>
      <p:bldP build="whole" bldLvl="1" animBg="1" rev="0" advAuto="0" spid="1050" grpId="2"/>
      <p:bldP build="whole" bldLvl="1" animBg="1" rev="0" advAuto="0" spid="1051" grpId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Point Spread Function &amp;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Point Spread Function &amp; flip</a:t>
            </a:r>
          </a:p>
        </p:txBody>
      </p:sp>
      <p:sp>
        <p:nvSpPr>
          <p:cNvPr id="1061" name="Rectangle"/>
          <p:cNvSpPr/>
          <p:nvPr/>
        </p:nvSpPr>
        <p:spPr>
          <a:xfrm>
            <a:off x="3225800" y="5791200"/>
            <a:ext cx="317500" cy="38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62" name="Rectangle"/>
          <p:cNvSpPr/>
          <p:nvPr/>
        </p:nvSpPr>
        <p:spPr>
          <a:xfrm>
            <a:off x="3530600" y="4635500"/>
            <a:ext cx="317500" cy="1193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63" name="Rectangle"/>
          <p:cNvSpPr/>
          <p:nvPr/>
        </p:nvSpPr>
        <p:spPr>
          <a:xfrm>
            <a:off x="2908300" y="5791200"/>
            <a:ext cx="317500" cy="38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64" name="Rectangle"/>
          <p:cNvSpPr/>
          <p:nvPr/>
        </p:nvSpPr>
        <p:spPr>
          <a:xfrm>
            <a:off x="1168400" y="3759200"/>
            <a:ext cx="317500" cy="20701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065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0" y="4724400"/>
            <a:ext cx="890017" cy="9271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0"/>
          <p:cNvSpPr txBox="1"/>
          <p:nvPr/>
        </p:nvSpPr>
        <p:spPr>
          <a:xfrm>
            <a:off x="31951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67" name="-1"/>
          <p:cNvSpPr txBox="1"/>
          <p:nvPr/>
        </p:nvSpPr>
        <p:spPr>
          <a:xfrm>
            <a:off x="27914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68" name="1"/>
          <p:cNvSpPr txBox="1"/>
          <p:nvPr/>
        </p:nvSpPr>
        <p:spPr>
          <a:xfrm>
            <a:off x="34999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069" name="0"/>
          <p:cNvSpPr txBox="1"/>
          <p:nvPr/>
        </p:nvSpPr>
        <p:spPr>
          <a:xfrm>
            <a:off x="7948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070" name="-1"/>
          <p:cNvSpPr txBox="1"/>
          <p:nvPr/>
        </p:nvSpPr>
        <p:spPr>
          <a:xfrm>
            <a:off x="391163" y="5867400"/>
            <a:ext cx="5534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-1</a:t>
            </a:r>
          </a:p>
        </p:txBody>
      </p:sp>
      <p:sp>
        <p:nvSpPr>
          <p:cNvPr id="1071" name="1"/>
          <p:cNvSpPr txBox="1"/>
          <p:nvPr/>
        </p:nvSpPr>
        <p:spPr>
          <a:xfrm>
            <a:off x="10996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1</a:t>
            </a:r>
          </a:p>
        </p:txBody>
      </p:sp>
      <p:pic>
        <p:nvPicPr>
          <p:cNvPr id="107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900" y="1498600"/>
            <a:ext cx="12395200" cy="1974668"/>
          </a:xfrm>
          <a:prstGeom prst="rect">
            <a:avLst/>
          </a:prstGeom>
          <a:ln w="12700">
            <a:miter lim="400000"/>
          </a:ln>
        </p:spPr>
      </p:pic>
      <p:sp>
        <p:nvSpPr>
          <p:cNvPr id="1073" name="Rectangle"/>
          <p:cNvSpPr/>
          <p:nvPr/>
        </p:nvSpPr>
        <p:spPr>
          <a:xfrm>
            <a:off x="1485900" y="4635500"/>
            <a:ext cx="317500" cy="1193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74" name="Rectangle"/>
          <p:cNvSpPr/>
          <p:nvPr/>
        </p:nvSpPr>
        <p:spPr>
          <a:xfrm>
            <a:off x="863600" y="5143500"/>
            <a:ext cx="317500" cy="6858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75" name="Rectangle"/>
          <p:cNvSpPr/>
          <p:nvPr/>
        </p:nvSpPr>
        <p:spPr>
          <a:xfrm>
            <a:off x="546100" y="4927600"/>
            <a:ext cx="317500" cy="9017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076" name="2"/>
          <p:cNvSpPr txBox="1"/>
          <p:nvPr/>
        </p:nvSpPr>
        <p:spPr>
          <a:xfrm>
            <a:off x="1455272" y="58674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077" name="Remember: it’s always the inverse transform…"/>
          <p:cNvSpPr txBox="1"/>
          <p:nvPr>
            <p:ph type="body" idx="1"/>
          </p:nvPr>
        </p:nvSpPr>
        <p:spPr>
          <a:xfrm>
            <a:off x="304800" y="7137400"/>
            <a:ext cx="12484100" cy="8077200"/>
          </a:xfrm>
          <a:prstGeom prst="rect">
            <a:avLst/>
          </a:prstGeom>
        </p:spPr>
        <p:txBody>
          <a:bodyPr/>
          <a:lstStyle/>
          <a:p>
            <a:pPr/>
            <a:r>
              <a:t>Remember: it’s always the inverse transform</a:t>
            </a:r>
          </a:p>
          <a:p>
            <a:pPr/>
            <a:r>
              <a:t>Forward model: light goes from x to x+x’</a:t>
            </a:r>
          </a:p>
          <a:p>
            <a:pPr/>
            <a:r>
              <a:t>Backward model: light at x comes from x-x’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Line"/>
          <p:cNvSpPr/>
          <p:nvPr/>
        </p:nvSpPr>
        <p:spPr>
          <a:xfrm>
            <a:off x="835415" y="6476538"/>
            <a:ext cx="11212897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80" name="Blur example: spherical aber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example: spherical aberration</a:t>
            </a:r>
          </a:p>
        </p:txBody>
      </p:sp>
      <p:sp>
        <p:nvSpPr>
          <p:cNvPr id="1081" name="Pixel value: weighted average of local color"/>
          <p:cNvSpPr txBox="1"/>
          <p:nvPr>
            <p:ph type="body" sz="quarter" idx="1"/>
          </p:nvPr>
        </p:nvSpPr>
        <p:spPr>
          <a:xfrm>
            <a:off x="647700" y="2273300"/>
            <a:ext cx="12242800" cy="1333500"/>
          </a:xfrm>
          <a:prstGeom prst="rect">
            <a:avLst/>
          </a:prstGeom>
        </p:spPr>
        <p:txBody>
          <a:bodyPr/>
          <a:lstStyle/>
          <a:p>
            <a:pPr/>
            <a:r>
              <a:t>Pixel value: weighted average of local color</a:t>
            </a:r>
          </a:p>
        </p:txBody>
      </p:sp>
      <p:sp>
        <p:nvSpPr>
          <p:cNvPr id="10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83" name="Rectangle"/>
          <p:cNvSpPr/>
          <p:nvPr/>
        </p:nvSpPr>
        <p:spPr>
          <a:xfrm>
            <a:off x="647700" y="3644900"/>
            <a:ext cx="165100" cy="5676900"/>
          </a:xfrm>
          <a:prstGeom prst="rect">
            <a:avLst/>
          </a:prstGeom>
          <a:solidFill>
            <a:srgbClr val="C6E6E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084" name="Sensor"/>
          <p:cNvSpPr txBox="1"/>
          <p:nvPr/>
        </p:nvSpPr>
        <p:spPr>
          <a:xfrm>
            <a:off x="812800" y="8813800"/>
            <a:ext cx="1137845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Sensor</a:t>
            </a:r>
          </a:p>
        </p:txBody>
      </p:sp>
      <p:sp>
        <p:nvSpPr>
          <p:cNvPr id="1085" name="Oval"/>
          <p:cNvSpPr/>
          <p:nvPr/>
        </p:nvSpPr>
        <p:spPr>
          <a:xfrm>
            <a:off x="4648200" y="3632200"/>
            <a:ext cx="774700" cy="5676900"/>
          </a:xfrm>
          <a:prstGeom prst="ellipse">
            <a:avLst/>
          </a:prstGeom>
          <a:solidFill>
            <a:srgbClr val="C6E6E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086" name="Line"/>
          <p:cNvSpPr/>
          <p:nvPr/>
        </p:nvSpPr>
        <p:spPr>
          <a:xfrm flipV="1">
            <a:off x="835849" y="3805218"/>
            <a:ext cx="4033663" cy="26715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87" name="Line"/>
          <p:cNvSpPr/>
          <p:nvPr/>
        </p:nvSpPr>
        <p:spPr>
          <a:xfrm>
            <a:off x="835759" y="6491925"/>
            <a:ext cx="4035357" cy="260441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88" name="Line"/>
          <p:cNvSpPr/>
          <p:nvPr/>
        </p:nvSpPr>
        <p:spPr>
          <a:xfrm>
            <a:off x="5188844" y="3785537"/>
            <a:ext cx="5685003" cy="4100989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89" name="Line"/>
          <p:cNvSpPr/>
          <p:nvPr/>
        </p:nvSpPr>
        <p:spPr>
          <a:xfrm flipV="1">
            <a:off x="5188730" y="5078444"/>
            <a:ext cx="5759798" cy="401731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0" name="Line"/>
          <p:cNvSpPr/>
          <p:nvPr/>
        </p:nvSpPr>
        <p:spPr>
          <a:xfrm>
            <a:off x="5369466" y="5067954"/>
            <a:ext cx="7132470" cy="1519089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1" name="Line"/>
          <p:cNvSpPr/>
          <p:nvPr/>
        </p:nvSpPr>
        <p:spPr>
          <a:xfrm flipV="1">
            <a:off x="5369466" y="6407798"/>
            <a:ext cx="7042850" cy="131530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2" name="Line"/>
          <p:cNvSpPr/>
          <p:nvPr/>
        </p:nvSpPr>
        <p:spPr>
          <a:xfrm flipV="1">
            <a:off x="817786" y="5078445"/>
            <a:ext cx="3842434" cy="139836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3" name="Line"/>
          <p:cNvSpPr/>
          <p:nvPr/>
        </p:nvSpPr>
        <p:spPr>
          <a:xfrm>
            <a:off x="836449" y="6497421"/>
            <a:ext cx="3823771" cy="130842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94" name="lens"/>
          <p:cNvSpPr txBox="1"/>
          <p:nvPr/>
        </p:nvSpPr>
        <p:spPr>
          <a:xfrm>
            <a:off x="4648200" y="9232900"/>
            <a:ext cx="731247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lens</a:t>
            </a:r>
          </a:p>
        </p:txBody>
      </p:sp>
      <p:grpSp>
        <p:nvGrpSpPr>
          <p:cNvPr id="1111" name="Group"/>
          <p:cNvGrpSpPr/>
          <p:nvPr/>
        </p:nvGrpSpPr>
        <p:grpSpPr>
          <a:xfrm>
            <a:off x="9245600" y="4876800"/>
            <a:ext cx="292100" cy="3429000"/>
            <a:chOff x="0" y="0"/>
            <a:chExt cx="292100" cy="3429000"/>
          </a:xfrm>
        </p:grpSpPr>
        <p:sp>
          <p:nvSpPr>
            <p:cNvPr id="1095" name="Rectangle"/>
            <p:cNvSpPr/>
            <p:nvPr/>
          </p:nvSpPr>
          <p:spPr>
            <a:xfrm>
              <a:off x="0" y="32131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096" name="Rectangle"/>
            <p:cNvSpPr/>
            <p:nvPr/>
          </p:nvSpPr>
          <p:spPr>
            <a:xfrm>
              <a:off x="0" y="29972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097" name="Rectangle"/>
            <p:cNvSpPr/>
            <p:nvPr/>
          </p:nvSpPr>
          <p:spPr>
            <a:xfrm>
              <a:off x="0" y="27813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098" name="Rectangle"/>
            <p:cNvSpPr/>
            <p:nvPr/>
          </p:nvSpPr>
          <p:spPr>
            <a:xfrm>
              <a:off x="0" y="25654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099" name="Rectangle"/>
            <p:cNvSpPr/>
            <p:nvPr/>
          </p:nvSpPr>
          <p:spPr>
            <a:xfrm>
              <a:off x="0" y="23622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0" name="Rectangle"/>
            <p:cNvSpPr/>
            <p:nvPr/>
          </p:nvSpPr>
          <p:spPr>
            <a:xfrm>
              <a:off x="0" y="21463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1" name="Rectangle"/>
            <p:cNvSpPr/>
            <p:nvPr/>
          </p:nvSpPr>
          <p:spPr>
            <a:xfrm>
              <a:off x="0" y="19304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2" name="Rectangle"/>
            <p:cNvSpPr/>
            <p:nvPr/>
          </p:nvSpPr>
          <p:spPr>
            <a:xfrm>
              <a:off x="0" y="17145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3" name="Rectangle"/>
            <p:cNvSpPr/>
            <p:nvPr/>
          </p:nvSpPr>
          <p:spPr>
            <a:xfrm>
              <a:off x="0" y="14986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4" name="Rectangle"/>
            <p:cNvSpPr/>
            <p:nvPr/>
          </p:nvSpPr>
          <p:spPr>
            <a:xfrm>
              <a:off x="0" y="12827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5" name="Rectangle"/>
            <p:cNvSpPr/>
            <p:nvPr/>
          </p:nvSpPr>
          <p:spPr>
            <a:xfrm>
              <a:off x="0" y="10668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6" name="Rectangle"/>
            <p:cNvSpPr/>
            <p:nvPr/>
          </p:nvSpPr>
          <p:spPr>
            <a:xfrm>
              <a:off x="0" y="8509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7" name="Rectangle"/>
            <p:cNvSpPr/>
            <p:nvPr/>
          </p:nvSpPr>
          <p:spPr>
            <a:xfrm>
              <a:off x="0" y="6477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8" name="Rectangle"/>
            <p:cNvSpPr/>
            <p:nvPr/>
          </p:nvSpPr>
          <p:spPr>
            <a:xfrm>
              <a:off x="0" y="43180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09" name="Rectangle"/>
            <p:cNvSpPr/>
            <p:nvPr/>
          </p:nvSpPr>
          <p:spPr>
            <a:xfrm>
              <a:off x="0" y="215900"/>
              <a:ext cx="292100" cy="215900"/>
            </a:xfrm>
            <a:prstGeom prst="rect">
              <a:avLst/>
            </a:prstGeom>
            <a:solidFill>
              <a:srgbClr val="C0C0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110" name="Rectangle"/>
            <p:cNvSpPr/>
            <p:nvPr/>
          </p:nvSpPr>
          <p:spPr>
            <a:xfrm>
              <a:off x="0" y="0"/>
              <a:ext cx="292100" cy="215900"/>
            </a:xfrm>
            <a:prstGeom prst="rect">
              <a:avLst/>
            </a:prstGeom>
            <a:solidFill>
              <a:srgbClr val="44444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1112" name="Rectangle"/>
          <p:cNvSpPr/>
          <p:nvPr/>
        </p:nvSpPr>
        <p:spPr>
          <a:xfrm>
            <a:off x="9550400" y="4787900"/>
            <a:ext cx="3162300" cy="3429000"/>
          </a:xfrm>
          <a:prstGeom prst="rect">
            <a:avLst/>
          </a:prstGeom>
          <a:solidFill>
            <a:srgbClr val="FFFFFF">
              <a:alpha val="80000"/>
            </a:srgbClr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113" name="object with  color variation"/>
          <p:cNvSpPr txBox="1"/>
          <p:nvPr/>
        </p:nvSpPr>
        <p:spPr>
          <a:xfrm>
            <a:off x="8686800" y="8216900"/>
            <a:ext cx="2069509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object with </a:t>
            </a:r>
            <a:br/>
            <a:r>
              <a:t>color variation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Without the fli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Without the flip</a:t>
            </a:r>
          </a:p>
        </p:txBody>
      </p:sp>
      <p:sp>
        <p:nvSpPr>
          <p:cNvPr id="1116" name="Called correl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Called correlation</a:t>
            </a:r>
          </a:p>
          <a:p>
            <a:pPr/>
            <a:r>
              <a:t>Won’t matter most of the time because our kernels are symmetric</a:t>
            </a:r>
          </a:p>
          <a:p>
            <a:pPr lvl="1"/>
            <a:r>
              <a:t>except e.g. derivative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Other dif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differences</a:t>
            </a:r>
          </a:p>
        </p:txBody>
      </p:sp>
      <p:sp>
        <p:nvSpPr>
          <p:cNvPr id="1119" name="Convolution is associativ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is associative</a:t>
            </a:r>
          </a:p>
          <a:p>
            <a:pPr/>
            <a:r>
              <a:t>Convolution is a little nicer in the Fourier domain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12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Impulse respon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Impulse response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Impulse respon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Impulse response</a:t>
            </a:r>
          </a:p>
        </p:txBody>
      </p:sp>
      <p:sp>
        <p:nvSpPr>
          <p:cNvPr id="112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Normal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</a:t>
            </a:r>
          </a:p>
        </p:txBody>
      </p:sp>
      <p:sp>
        <p:nvSpPr>
          <p:cNvPr id="113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Symmet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Symmetry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Commutativity"/>
          <p:cNvSpPr txBox="1"/>
          <p:nvPr>
            <p:ph type="title"/>
          </p:nvPr>
        </p:nvSpPr>
        <p:spPr>
          <a:xfrm>
            <a:off x="304800" y="215900"/>
            <a:ext cx="12484100" cy="1219200"/>
          </a:xfrm>
          <a:prstGeom prst="rect">
            <a:avLst/>
          </a:prstGeom>
        </p:spPr>
        <p:txBody>
          <a:bodyPr/>
          <a:lstStyle/>
          <a:p>
            <a:pPr/>
            <a:r>
              <a:t>Commutativity</a:t>
            </a:r>
          </a:p>
        </p:txBody>
      </p:sp>
      <p:sp>
        <p:nvSpPr>
          <p:cNvPr id="113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13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1917700"/>
            <a:ext cx="7924800" cy="1219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Commutativity"/>
          <p:cNvSpPr txBox="1"/>
          <p:nvPr>
            <p:ph type="title"/>
          </p:nvPr>
        </p:nvSpPr>
        <p:spPr>
          <a:xfrm>
            <a:off x="304800" y="215900"/>
            <a:ext cx="12484100" cy="1219200"/>
          </a:xfrm>
          <a:prstGeom prst="rect">
            <a:avLst/>
          </a:prstGeom>
        </p:spPr>
        <p:txBody>
          <a:bodyPr/>
          <a:lstStyle/>
          <a:p>
            <a:pPr/>
            <a:r>
              <a:t>Commutativity</a:t>
            </a:r>
          </a:p>
        </p:txBody>
      </p:sp>
      <p:sp>
        <p:nvSpPr>
          <p:cNvPr id="11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14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1917700"/>
            <a:ext cx="7924800" cy="1219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1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1605" y="3441700"/>
            <a:ext cx="11559295" cy="184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89500" y="6311900"/>
            <a:ext cx="7774276" cy="13081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3" name="use y=x-x’"/>
          <p:cNvSpPr txBox="1"/>
          <p:nvPr/>
        </p:nvSpPr>
        <p:spPr>
          <a:xfrm>
            <a:off x="2232167" y="5461000"/>
            <a:ext cx="235781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use y=x-x’</a:t>
            </a:r>
          </a:p>
        </p:txBody>
      </p:sp>
      <p:sp>
        <p:nvSpPr>
          <p:cNvPr id="1144" name="It doesn’t matter which one you flip!…"/>
          <p:cNvSpPr txBox="1"/>
          <p:nvPr/>
        </p:nvSpPr>
        <p:spPr>
          <a:xfrm>
            <a:off x="1122" y="8096250"/>
            <a:ext cx="124841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It doesn’t matter which one you flip!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Similar to probability situation, as long as the sum is 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Nitty-gritty stuff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Nitty-gritty stuff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Our images aren’t infini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images aren’t infinite</a:t>
            </a:r>
          </a:p>
        </p:txBody>
      </p:sp>
      <p:sp>
        <p:nvSpPr>
          <p:cNvPr id="114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Our images aren’t infini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images aren’t infinite</a:t>
            </a:r>
          </a:p>
        </p:txBody>
      </p:sp>
      <p:sp>
        <p:nvSpPr>
          <p:cNvPr id="1152" name="Zero (black) padd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Zero (black) padding</a:t>
            </a:r>
          </a:p>
          <a:p>
            <a:pPr/>
            <a:r>
              <a:t>Edge padding</a:t>
            </a:r>
          </a:p>
          <a:p>
            <a:pPr/>
            <a:r>
              <a:t>Mirror padding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Edge Pad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Edge Padding</a:t>
            </a:r>
          </a:p>
        </p:txBody>
      </p:sp>
      <p:sp>
        <p:nvSpPr>
          <p:cNvPr id="1155" name="def clipX(im, x): return min(width(im)-1, max(x, 0)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723900">
              <a:buSzTx/>
              <a:buNone/>
              <a:defRPr sz="27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def clipX(im, x): return min(width(im)-1, max(x, 0))</a:t>
            </a:r>
          </a:p>
          <a:p>
            <a:pPr lvl="1" marL="0" indent="723900">
              <a:buSzTx/>
              <a:buNone/>
              <a:defRPr sz="27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def clipY(im, y): return min(height(im)-1, max(y, 0)</a:t>
            </a:r>
          </a:p>
          <a:p>
            <a:pPr lvl="1" marL="0" indent="723900">
              <a:buSzTx/>
              <a:buNone/>
              <a:defRPr sz="27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def getSafePix(im, y, x):</a:t>
            </a:r>
          </a:p>
          <a:p>
            <a:pPr lvl="1" marL="0" indent="723900">
              <a:buSzTx/>
              <a:buNone/>
              <a:defRPr sz="2700">
                <a:latin typeface="Courier New"/>
                <a:ea typeface="Courier New"/>
                <a:cs typeface="Courier New"/>
                <a:sym typeface="Courier New"/>
              </a:defRPr>
            </a:pPr>
            <a:r>
              <a:t>    return im[clipY(im, y), clipX(im, x)]</a:t>
            </a:r>
          </a:p>
        </p:txBody>
      </p:sp>
      <p:sp>
        <p:nvSpPr>
          <p:cNvPr id="1156" name="Rectangle"/>
          <p:cNvSpPr/>
          <p:nvPr/>
        </p:nvSpPr>
        <p:spPr>
          <a:xfrm>
            <a:off x="4819568" y="6292875"/>
            <a:ext cx="3961265" cy="2618461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157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9546558">
            <a:off x="4797189" y="6270495"/>
            <a:ext cx="4010508" cy="2663228"/>
          </a:xfrm>
          <a:prstGeom prst="rect">
            <a:avLst/>
          </a:prstGeom>
          <a:ln w="12700">
            <a:miter lim="400000"/>
          </a:ln>
        </p:spPr>
      </p:pic>
      <p:sp>
        <p:nvSpPr>
          <p:cNvPr id="1158" name="Square"/>
          <p:cNvSpPr/>
          <p:nvPr/>
        </p:nvSpPr>
        <p:spPr>
          <a:xfrm>
            <a:off x="5080000" y="6502400"/>
            <a:ext cx="215900" cy="2159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159" name="Line"/>
          <p:cNvSpPr/>
          <p:nvPr/>
        </p:nvSpPr>
        <p:spPr>
          <a:xfrm flipH="1" flipV="1">
            <a:off x="5181600" y="6604000"/>
            <a:ext cx="304801" cy="419100"/>
          </a:xfrm>
          <a:prstGeom prst="line">
            <a:avLst/>
          </a:prstGeom>
          <a:ln w="38100">
            <a:solidFill>
              <a:srgbClr val="E324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60" name="Square"/>
          <p:cNvSpPr/>
          <p:nvPr/>
        </p:nvSpPr>
        <p:spPr>
          <a:xfrm rot="19560000">
            <a:off x="5372100" y="6908800"/>
            <a:ext cx="215900" cy="2159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Centering the kern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Centering the kernel</a:t>
            </a:r>
          </a:p>
        </p:txBody>
      </p:sp>
      <p:sp>
        <p:nvSpPr>
          <p:cNvPr id="1163" name="Our images are defined with 0,0 in the upper left corn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images are defined with 0,0 in the upper left corner</a:t>
            </a:r>
          </a:p>
          <a:p>
            <a:pPr/>
            <a:r>
              <a:t>Kernels are usually assumed to be centered in the center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Normal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</a:t>
            </a:r>
          </a:p>
        </p:txBody>
      </p:sp>
      <p:sp>
        <p:nvSpPr>
          <p:cNvPr id="1166" name="As a rule of thumb, you want kernels to be normalized when you want the output to preserve the overall brightness of the imag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 a rule of thumb, you want kernels to be normalized when you want the output to preserve the overall brightness of the image.</a:t>
            </a:r>
          </a:p>
          <a:p>
            <a:pPr/>
            <a:r>
              <a:t>But not always (e.g. gradient)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Best input to debug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Best input to debug convolution</a:t>
            </a:r>
          </a:p>
        </p:txBody>
      </p:sp>
      <p:sp>
        <p:nvSpPr>
          <p:cNvPr id="1169" name="Impuls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Impulse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69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Blur zo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zoo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Demo appl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 applet</a:t>
            </a:r>
          </a:p>
        </p:txBody>
      </p:sp>
      <p:sp>
        <p:nvSpPr>
          <p:cNvPr id="1174" name="http://graphics.stanford.edu/courses/cs178/applets/convolution.htm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http://graphics.stanford.edu/courses/cs178/applets/convolution.html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Box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Box filter</a:t>
            </a:r>
          </a:p>
        </p:txBody>
      </p:sp>
      <p:sp>
        <p:nvSpPr>
          <p:cNvPr id="117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17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200" y="3213100"/>
            <a:ext cx="4343400" cy="65151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Arrow"/>
          <p:cNvSpPr/>
          <p:nvPr/>
        </p:nvSpPr>
        <p:spPr>
          <a:xfrm>
            <a:off x="5676900" y="5740400"/>
            <a:ext cx="2628900" cy="2032000"/>
          </a:xfrm>
          <a:prstGeom prst="rightArrow">
            <a:avLst>
              <a:gd name="adj1" fmla="val 70000"/>
              <a:gd name="adj2" fmla="val 25627"/>
            </a:avLst>
          </a:prstGeom>
          <a:blipFill>
            <a:blip r:embed="rId3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180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48400" y="6591300"/>
            <a:ext cx="304800" cy="31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1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445500" y="3213100"/>
            <a:ext cx="4343400" cy="651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2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81800" y="6324600"/>
            <a:ext cx="939800" cy="86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Arrow"/>
          <p:cNvSpPr/>
          <p:nvPr/>
        </p:nvSpPr>
        <p:spPr>
          <a:xfrm>
            <a:off x="5676900" y="5740400"/>
            <a:ext cx="2628900" cy="2032000"/>
          </a:xfrm>
          <a:prstGeom prst="rightArrow">
            <a:avLst>
              <a:gd name="adj1" fmla="val 70000"/>
              <a:gd name="adj2" fmla="val 25627"/>
            </a:avLst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185" name="Nice and smooth: Gaussia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Nice and smooth: Gaussian</a:t>
            </a:r>
          </a:p>
        </p:txBody>
      </p:sp>
      <p:pic>
        <p:nvPicPr>
          <p:cNvPr id="118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1200" y="3213100"/>
            <a:ext cx="4343400" cy="651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7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45500" y="3213100"/>
            <a:ext cx="4343400" cy="651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8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48400" y="6591300"/>
            <a:ext cx="304800" cy="31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9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81800" y="6324600"/>
            <a:ext cx="977900" cy="952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aussian formu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 formula</a:t>
            </a:r>
          </a:p>
        </p:txBody>
      </p:sp>
      <p:pic>
        <p:nvPicPr>
          <p:cNvPr id="119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27333" y="1600200"/>
            <a:ext cx="5317068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3" name="http://en.wikipedia.org/wiki/Gaussian_function"/>
          <p:cNvSpPr txBox="1"/>
          <p:nvPr/>
        </p:nvSpPr>
        <p:spPr>
          <a:xfrm>
            <a:off x="7294215" y="5295900"/>
            <a:ext cx="5320854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http://en.wikipedia.org/wiki/Gaussian_function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aussian formu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 formula</a:t>
            </a:r>
          </a:p>
        </p:txBody>
      </p:sp>
      <p:sp>
        <p:nvSpPr>
          <p:cNvPr id="1196" name="r is the distance to the center…"/>
          <p:cNvSpPr txBox="1"/>
          <p:nvPr>
            <p:ph type="body" sz="half" idx="1"/>
          </p:nvPr>
        </p:nvSpPr>
        <p:spPr>
          <a:xfrm>
            <a:off x="304800" y="5715000"/>
            <a:ext cx="12484100" cy="4013200"/>
          </a:xfrm>
          <a:prstGeom prst="rect">
            <a:avLst/>
          </a:prstGeom>
        </p:spPr>
        <p:txBody>
          <a:bodyPr/>
          <a:lstStyle/>
          <a:p>
            <a:pPr/>
            <a:r>
              <a:t>r is the distance to the center</a:t>
            </a:r>
          </a:p>
          <a:p>
            <a:pPr/>
            <a:r>
              <a:t>a is a normalization constant</a:t>
            </a:r>
          </a:p>
          <a:p>
            <a:pPr lvl="1"/>
            <a:r>
              <a:t>I usually just normalize my kernels after the fact</a:t>
            </a:r>
          </a:p>
          <a:p>
            <a:pPr/>
            <a:r>
              <a:t>σ is the standard deviation and controls the width of the Gaussian</a:t>
            </a:r>
          </a:p>
        </p:txBody>
      </p:sp>
      <p:pic>
        <p:nvPicPr>
          <p:cNvPr id="119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7900" y="2781300"/>
            <a:ext cx="4220818" cy="1866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8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7333" y="1600200"/>
            <a:ext cx="5317068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9" name="http://en.wikipedia.org/wiki/Gaussian_function"/>
          <p:cNvSpPr txBox="1"/>
          <p:nvPr/>
        </p:nvSpPr>
        <p:spPr>
          <a:xfrm>
            <a:off x="7294215" y="5295900"/>
            <a:ext cx="5320854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u="sng">
                <a:latin typeface="Gill Sans"/>
                <a:ea typeface="Gill Sans"/>
                <a:cs typeface="Gill Sans"/>
                <a:sym typeface="Gill Sans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http://en.wikipedia.org/wiki/Gaussian_function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aussian formu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 formula</a:t>
            </a:r>
          </a:p>
        </p:txBody>
      </p:sp>
      <p:sp>
        <p:nvSpPr>
          <p:cNvPr id="1202" name="Gaussians have an infinite support…"/>
          <p:cNvSpPr txBox="1"/>
          <p:nvPr>
            <p:ph type="body" sz="half" idx="1"/>
          </p:nvPr>
        </p:nvSpPr>
        <p:spPr>
          <a:xfrm>
            <a:off x="304800" y="5715000"/>
            <a:ext cx="12484100" cy="4013200"/>
          </a:xfrm>
          <a:prstGeom prst="rect">
            <a:avLst/>
          </a:prstGeom>
        </p:spPr>
        <p:txBody>
          <a:bodyPr/>
          <a:lstStyle/>
          <a:p>
            <a:pPr/>
            <a:r>
              <a:t>Gaussians have an infinite support </a:t>
            </a:r>
          </a:p>
          <a:p>
            <a:pPr lvl="1"/>
            <a:r>
              <a:t>&gt;0 everywhere</a:t>
            </a:r>
          </a:p>
          <a:p>
            <a:pPr/>
            <a:r>
              <a:t>But are often truncated</a:t>
            </a:r>
          </a:p>
          <a:p>
            <a:pPr lvl="1"/>
            <a:r>
              <a:t>I recommend 3</a:t>
            </a:r>
            <a:r>
              <a:rPr>
                <a:latin typeface="Helvetica Neue Medium"/>
                <a:ea typeface="Helvetica Neue Medium"/>
                <a:cs typeface="Helvetica Neue Medium"/>
                <a:sym typeface="Helvetica Neue Medium"/>
              </a:rPr>
              <a:t>σ</a:t>
            </a:r>
          </a:p>
        </p:txBody>
      </p:sp>
      <p:pic>
        <p:nvPicPr>
          <p:cNvPr id="120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7900" y="2781300"/>
            <a:ext cx="4220818" cy="1866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4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27333" y="1600200"/>
            <a:ext cx="5317068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5" name="http://en.wikipedia.org/wiki/Gaussian_function"/>
          <p:cNvSpPr txBox="1"/>
          <p:nvPr/>
        </p:nvSpPr>
        <p:spPr>
          <a:xfrm>
            <a:off x="7294215" y="5295900"/>
            <a:ext cx="5320854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u="sng">
                <a:latin typeface="Gill Sans"/>
                <a:ea typeface="Gill Sans"/>
                <a:cs typeface="Gill Sans"/>
                <a:sym typeface="Gill Sans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http://en.wikipedia.org/wiki/Gaussian_function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Trunc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Truncation</a:t>
            </a:r>
          </a:p>
        </p:txBody>
      </p:sp>
      <p:sp>
        <p:nvSpPr>
          <p:cNvPr id="1208" name="For computational tractability/efficienc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computational tractability/efficiency</a:t>
            </a:r>
          </a:p>
          <a:p>
            <a:pPr/>
            <a:r>
              <a:t>consider Gaussian is zero beyond 3sigma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21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2" name="20200202at19h47m44s-2020-02-02-at-19h47m44s-DSC09444-190.jpg" descr="20200202at19h47m44s-2020-02-02-at-19h47m44s-DSC09444-19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9325" y="2907405"/>
            <a:ext cx="10027704" cy="6689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How can we sharpe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can we sharpen?</a:t>
            </a:r>
          </a:p>
        </p:txBody>
      </p:sp>
      <p:sp>
        <p:nvSpPr>
          <p:cNvPr id="1217" name="Blurring was eas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 was easy</a:t>
            </a:r>
          </a:p>
          <a:p>
            <a:pPr/>
            <a:r>
              <a:t>Sharpening is not as obvious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How can we sharpe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can we sharpen?</a:t>
            </a:r>
          </a:p>
        </p:txBody>
      </p:sp>
      <p:sp>
        <p:nvSpPr>
          <p:cNvPr id="1220" name="Blurring was eas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 was easy</a:t>
            </a:r>
          </a:p>
          <a:p>
            <a:pPr/>
            <a:r>
              <a:t>Sharpening is not as obvious</a:t>
            </a:r>
          </a:p>
          <a:p>
            <a:pPr/>
          </a:p>
          <a:p>
            <a:pPr/>
            <a:r>
              <a:t>Idea: amplify the non-blurring part of an image</a:t>
            </a:r>
          </a:p>
          <a:p>
            <a:pPr/>
          </a:p>
          <a:p>
            <a:pPr/>
            <a:r>
              <a:t>out = input +k*(input-blur(input))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23" name="im=imread('tree.png'); imwrite(im, 's-in.png'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im=imread('tree.png'); imwrite(im, 's-in.png')</a:t>
            </a:r>
          </a:p>
          <a:p>
            <a:pPr/>
            <a:r>
              <a:t>blur=a3.gaussianBlur(im, 2); imwrite(blur, 's-blur.png')</a:t>
            </a:r>
          </a:p>
          <a:p>
            <a:pPr/>
            <a:r>
              <a:t>high=im-blur; imwrite(high, 's-high.png')</a:t>
            </a:r>
          </a:p>
          <a:p>
            <a:pPr/>
            <a:r>
              <a:t>for k in numpy.arange(0, 2.0, 0.25): imwrite(im+k*high, 's-sharpened'+str(int(k*10))+'.png')</a:t>
            </a:r>
          </a:p>
          <a:p>
            <a:pPr/>
          </a:p>
          <a:p>
            <a:pPr/>
            <a:r>
              <a:t>You can overdo it (which I did)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</a:t>
            </a:r>
          </a:p>
        </p:txBody>
      </p:sp>
      <p:sp>
        <p:nvSpPr>
          <p:cNvPr id="122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2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8" name="-"/>
          <p:cNvSpPr txBox="1"/>
          <p:nvPr/>
        </p:nvSpPr>
        <p:spPr>
          <a:xfrm>
            <a:off x="3077213" y="3098800"/>
            <a:ext cx="2867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</a:t>
            </a:r>
          </a:p>
        </p:txBody>
      </p:sp>
      <p:pic>
        <p:nvPicPr>
          <p:cNvPr id="122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94100" y="16510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0" name="="/>
          <p:cNvSpPr txBox="1"/>
          <p:nvPr/>
        </p:nvSpPr>
        <p:spPr>
          <a:xfrm>
            <a:off x="6436673" y="30988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pic>
        <p:nvPicPr>
          <p:cNvPr id="123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56261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2" name="="/>
          <p:cNvSpPr txBox="1"/>
          <p:nvPr/>
        </p:nvSpPr>
        <p:spPr>
          <a:xfrm>
            <a:off x="6436673" y="72517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233" name="+k*"/>
          <p:cNvSpPr txBox="1"/>
          <p:nvPr/>
        </p:nvSpPr>
        <p:spPr>
          <a:xfrm>
            <a:off x="2768711" y="7112000"/>
            <a:ext cx="90372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+k*</a:t>
            </a:r>
          </a:p>
        </p:txBody>
      </p:sp>
      <p:pic>
        <p:nvPicPr>
          <p:cNvPr id="123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2800" y="1651000"/>
            <a:ext cx="2540000" cy="358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5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62800" y="56896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6" name="High pass"/>
          <p:cNvSpPr txBox="1"/>
          <p:nvPr/>
        </p:nvSpPr>
        <p:spPr>
          <a:xfrm>
            <a:off x="10010861" y="3289300"/>
            <a:ext cx="216742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High pass</a:t>
            </a:r>
          </a:p>
        </p:txBody>
      </p:sp>
      <p:sp>
        <p:nvSpPr>
          <p:cNvPr id="1237" name="Sharpened image"/>
          <p:cNvSpPr txBox="1"/>
          <p:nvPr/>
        </p:nvSpPr>
        <p:spPr>
          <a:xfrm>
            <a:off x="9703922" y="6623050"/>
            <a:ext cx="33147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Sharpened image</a:t>
            </a:r>
          </a:p>
        </p:txBody>
      </p:sp>
      <p:pic>
        <p:nvPicPr>
          <p:cNvPr id="1238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33800" y="56896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9" name="Input"/>
          <p:cNvSpPr txBox="1"/>
          <p:nvPr/>
        </p:nvSpPr>
        <p:spPr>
          <a:xfrm>
            <a:off x="347284" y="1473200"/>
            <a:ext cx="12253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1240" name="blurred"/>
          <p:cNvSpPr txBox="1"/>
          <p:nvPr/>
        </p:nvSpPr>
        <p:spPr>
          <a:xfrm>
            <a:off x="3399966" y="1473200"/>
            <a:ext cx="169861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blurred</a:t>
            </a:r>
          </a:p>
        </p:txBody>
      </p:sp>
      <p:sp>
        <p:nvSpPr>
          <p:cNvPr id="1241" name="High pass"/>
          <p:cNvSpPr txBox="1"/>
          <p:nvPr/>
        </p:nvSpPr>
        <p:spPr>
          <a:xfrm>
            <a:off x="4105361" y="5626100"/>
            <a:ext cx="2167423" cy="723900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High pass</a:t>
            </a:r>
          </a:p>
        </p:txBody>
      </p:sp>
      <p:sp>
        <p:nvSpPr>
          <p:cNvPr id="1242" name="Input"/>
          <p:cNvSpPr txBox="1"/>
          <p:nvPr/>
        </p:nvSpPr>
        <p:spPr>
          <a:xfrm>
            <a:off x="347284" y="5334000"/>
            <a:ext cx="122537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Input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Sharpening: kernel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Sharpening: kernel view</a:t>
            </a:r>
          </a:p>
        </p:txBody>
      </p:sp>
      <p:sp>
        <p:nvSpPr>
          <p:cNvPr id="1245" name="Recal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</a:t>
            </a:r>
          </a:p>
          <a:p>
            <a:pPr/>
          </a:p>
          <a:p>
            <a:pPr/>
          </a:p>
          <a:p>
            <a:pPr/>
            <a:r>
              <a:t>f is the input</a:t>
            </a:r>
          </a:p>
          <a:p>
            <a:pPr/>
            <a:r>
              <a:t>f’ is a sharpened image, </a:t>
            </a:r>
          </a:p>
          <a:p>
            <a:pPr/>
            <a:r>
              <a:t>g is a blurring kernel</a:t>
            </a:r>
          </a:p>
          <a:p>
            <a:pPr/>
            <a:r>
              <a:t>k is a scalar controlling the strength of sharpening</a:t>
            </a:r>
          </a:p>
        </p:txBody>
      </p:sp>
      <p:pic>
        <p:nvPicPr>
          <p:cNvPr id="124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6300" y="2527300"/>
            <a:ext cx="8193129" cy="86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Sharpening: kernel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Sharpening: kernel view</a:t>
            </a:r>
          </a:p>
        </p:txBody>
      </p:sp>
      <p:sp>
        <p:nvSpPr>
          <p:cNvPr id="1249" name="Recal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</a:t>
            </a:r>
          </a:p>
          <a:p>
            <a:pPr/>
          </a:p>
          <a:p>
            <a:pPr/>
          </a:p>
          <a:p>
            <a:pPr/>
            <a:r>
              <a:t>Denote      the Dirac kernel (pure impulse)</a:t>
            </a:r>
          </a:p>
        </p:txBody>
      </p:sp>
      <p:pic>
        <p:nvPicPr>
          <p:cNvPr id="1250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6300" y="2527300"/>
            <a:ext cx="8193129" cy="86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1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98800" y="3962400"/>
            <a:ext cx="345723" cy="62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2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41800" y="5092700"/>
            <a:ext cx="3365500" cy="762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Sharpening: kernel 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Sharpening: kernel view</a:t>
            </a:r>
          </a:p>
        </p:txBody>
      </p:sp>
      <p:sp>
        <p:nvSpPr>
          <p:cNvPr id="1257" name="Recal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Sharpening is also a convolution</a:t>
            </a:r>
          </a:p>
        </p:txBody>
      </p:sp>
      <p:pic>
        <p:nvPicPr>
          <p:cNvPr id="125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6300" y="2527300"/>
            <a:ext cx="8193129" cy="86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9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68500" y="3987800"/>
            <a:ext cx="8829757" cy="698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0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92300" y="5880100"/>
            <a:ext cx="8140700" cy="889321"/>
          </a:xfrm>
          <a:prstGeom prst="rect">
            <a:avLst/>
          </a:prstGeom>
          <a:ln w="12700">
            <a:miter lim="400000"/>
          </a:ln>
        </p:spPr>
      </p:pic>
      <p:sp>
        <p:nvSpPr>
          <p:cNvPr id="1261" name="k"/>
          <p:cNvSpPr txBox="1"/>
          <p:nvPr/>
        </p:nvSpPr>
        <p:spPr>
          <a:xfrm>
            <a:off x="9095457" y="5726191"/>
            <a:ext cx="418691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54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Sharpening kern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 kernel</a:t>
            </a:r>
          </a:p>
        </p:txBody>
      </p:sp>
      <p:sp>
        <p:nvSpPr>
          <p:cNvPr id="1266" name="Note: many other kernels exist  (just like we saw multiple blurring kernels)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Note: many other kernels exist </a:t>
            </a:r>
            <a:br/>
            <a:r>
              <a:t>(just like we saw multiple blurring kernels)</a:t>
            </a:r>
          </a:p>
        </p:txBody>
      </p:sp>
      <p:pic>
        <p:nvPicPr>
          <p:cNvPr id="126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54200" y="3200400"/>
            <a:ext cx="8140700" cy="8893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rcRect l="29813" t="27639" r="25155" b="29192"/>
          <a:stretch>
            <a:fillRect/>
          </a:stretch>
        </p:blipFill>
        <p:spPr>
          <a:xfrm>
            <a:off x="7442200" y="4267200"/>
            <a:ext cx="2821867" cy="27051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9" name="blue: positive…"/>
          <p:cNvSpPr txBox="1"/>
          <p:nvPr/>
        </p:nvSpPr>
        <p:spPr>
          <a:xfrm>
            <a:off x="7440730" y="6991350"/>
            <a:ext cx="2888085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blue: positive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red: negative</a:t>
            </a:r>
          </a:p>
        </p:txBody>
      </p:sp>
      <p:sp>
        <p:nvSpPr>
          <p:cNvPr id="1270" name="Line"/>
          <p:cNvSpPr/>
          <p:nvPr/>
        </p:nvSpPr>
        <p:spPr>
          <a:xfrm>
            <a:off x="1714500" y="4648200"/>
            <a:ext cx="2362200" cy="3162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9830"/>
                </a:moveTo>
                <a:cubicBezTo>
                  <a:pt x="4118" y="10330"/>
                  <a:pt x="5480" y="12408"/>
                  <a:pt x="7228" y="16654"/>
                </a:cubicBezTo>
                <a:cubicBezTo>
                  <a:pt x="9161" y="21350"/>
                  <a:pt x="10422" y="21600"/>
                  <a:pt x="10422" y="21600"/>
                </a:cubicBezTo>
                <a:lnTo>
                  <a:pt x="10674" y="63"/>
                </a:lnTo>
                <a:lnTo>
                  <a:pt x="11262" y="0"/>
                </a:lnTo>
                <a:lnTo>
                  <a:pt x="11262" y="21539"/>
                </a:lnTo>
                <a:cubicBezTo>
                  <a:pt x="11262" y="21539"/>
                  <a:pt x="12691" y="20348"/>
                  <a:pt x="13195" y="19158"/>
                </a:cubicBezTo>
                <a:cubicBezTo>
                  <a:pt x="13699" y="17969"/>
                  <a:pt x="16389" y="11833"/>
                  <a:pt x="17902" y="10957"/>
                </a:cubicBezTo>
                <a:cubicBezTo>
                  <a:pt x="19414" y="10080"/>
                  <a:pt x="21600" y="9642"/>
                  <a:pt x="21600" y="9642"/>
                </a:cubicBez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Intu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Intuition</a:t>
            </a:r>
          </a:p>
        </p:txBody>
      </p:sp>
      <p:sp>
        <p:nvSpPr>
          <p:cNvPr id="1273" name="Amplify the difference between a pixel and its neighbor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Amplify the difference between a pixel and its neighbors</a:t>
            </a:r>
          </a:p>
        </p:txBody>
      </p:sp>
      <p:pic>
        <p:nvPicPr>
          <p:cNvPr id="127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rcRect l="29813" t="27639" r="25155" b="29192"/>
          <a:stretch>
            <a:fillRect/>
          </a:stretch>
        </p:blipFill>
        <p:spPr>
          <a:xfrm>
            <a:off x="7442200" y="4267200"/>
            <a:ext cx="2821867" cy="27051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5" name="blue: positive…"/>
          <p:cNvSpPr txBox="1"/>
          <p:nvPr/>
        </p:nvSpPr>
        <p:spPr>
          <a:xfrm>
            <a:off x="7440730" y="6991350"/>
            <a:ext cx="2888085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blue: positive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red: negative</a:t>
            </a:r>
          </a:p>
        </p:txBody>
      </p:sp>
      <p:sp>
        <p:nvSpPr>
          <p:cNvPr id="1276" name="Line"/>
          <p:cNvSpPr/>
          <p:nvPr/>
        </p:nvSpPr>
        <p:spPr>
          <a:xfrm>
            <a:off x="1714500" y="4648200"/>
            <a:ext cx="2362200" cy="3162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9830"/>
                </a:moveTo>
                <a:cubicBezTo>
                  <a:pt x="4118" y="10330"/>
                  <a:pt x="5480" y="12408"/>
                  <a:pt x="7228" y="16654"/>
                </a:cubicBezTo>
                <a:cubicBezTo>
                  <a:pt x="9161" y="21350"/>
                  <a:pt x="10422" y="21600"/>
                  <a:pt x="10422" y="21600"/>
                </a:cubicBezTo>
                <a:lnTo>
                  <a:pt x="10674" y="63"/>
                </a:lnTo>
                <a:lnTo>
                  <a:pt x="11262" y="0"/>
                </a:lnTo>
                <a:lnTo>
                  <a:pt x="11262" y="21539"/>
                </a:lnTo>
                <a:cubicBezTo>
                  <a:pt x="11262" y="21539"/>
                  <a:pt x="12691" y="20348"/>
                  <a:pt x="13195" y="19158"/>
                </a:cubicBezTo>
                <a:cubicBezTo>
                  <a:pt x="13699" y="17969"/>
                  <a:pt x="16389" y="11833"/>
                  <a:pt x="17902" y="10957"/>
                </a:cubicBezTo>
                <a:cubicBezTo>
                  <a:pt x="19414" y="10080"/>
                  <a:pt x="21600" y="9642"/>
                  <a:pt x="21600" y="9642"/>
                </a:cubicBez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27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8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1" name="-"/>
          <p:cNvSpPr txBox="1"/>
          <p:nvPr/>
        </p:nvSpPr>
        <p:spPr>
          <a:xfrm>
            <a:off x="3077213" y="3098800"/>
            <a:ext cx="28671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-</a:t>
            </a:r>
          </a:p>
        </p:txBody>
      </p:sp>
      <p:pic>
        <p:nvPicPr>
          <p:cNvPr id="128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94100" y="16510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3" name="="/>
          <p:cNvSpPr txBox="1"/>
          <p:nvPr/>
        </p:nvSpPr>
        <p:spPr>
          <a:xfrm>
            <a:off x="6436673" y="30988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pic>
        <p:nvPicPr>
          <p:cNvPr id="128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5626100"/>
            <a:ext cx="2540000" cy="358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5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94100" y="5689600"/>
            <a:ext cx="2540000" cy="358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6" name="="/>
          <p:cNvSpPr txBox="1"/>
          <p:nvPr/>
        </p:nvSpPr>
        <p:spPr>
          <a:xfrm>
            <a:off x="6436673" y="72517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287" name="+k*"/>
          <p:cNvSpPr txBox="1"/>
          <p:nvPr/>
        </p:nvSpPr>
        <p:spPr>
          <a:xfrm>
            <a:off x="2768711" y="7112000"/>
            <a:ext cx="90372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+k*</a:t>
            </a:r>
          </a:p>
        </p:txBody>
      </p:sp>
      <p:pic>
        <p:nvPicPr>
          <p:cNvPr id="128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62800" y="1651000"/>
            <a:ext cx="2540000" cy="358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9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62800" y="5689600"/>
            <a:ext cx="2540000" cy="3581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(remember blurring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(remember blurring)</a:t>
            </a:r>
          </a:p>
        </p:txBody>
      </p:sp>
      <p:grpSp>
        <p:nvGrpSpPr>
          <p:cNvPr id="1305" name="Group"/>
          <p:cNvGrpSpPr/>
          <p:nvPr/>
        </p:nvGrpSpPr>
        <p:grpSpPr>
          <a:xfrm>
            <a:off x="4874542" y="3783257"/>
            <a:ext cx="2475489" cy="3069101"/>
            <a:chOff x="0" y="0"/>
            <a:chExt cx="2475487" cy="3069100"/>
          </a:xfrm>
        </p:grpSpPr>
        <p:sp>
          <p:nvSpPr>
            <p:cNvPr id="1292" name="Line"/>
            <p:cNvSpPr/>
            <p:nvPr/>
          </p:nvSpPr>
          <p:spPr>
            <a:xfrm>
              <a:off x="548357" y="1957142"/>
              <a:ext cx="1739901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93" name="Line"/>
            <p:cNvSpPr/>
            <p:nvPr/>
          </p:nvSpPr>
          <p:spPr>
            <a:xfrm>
              <a:off x="1411957" y="1957142"/>
              <a:ext cx="2259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94" name="0"/>
            <p:cNvSpPr txBox="1"/>
            <p:nvPr/>
          </p:nvSpPr>
          <p:spPr>
            <a:xfrm>
              <a:off x="1196057" y="2287343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1295" name="Pixel offset"/>
            <p:cNvSpPr txBox="1"/>
            <p:nvPr/>
          </p:nvSpPr>
          <p:spPr>
            <a:xfrm>
              <a:off x="332457" y="2503243"/>
              <a:ext cx="2143031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Pixel offset</a:t>
              </a:r>
            </a:p>
          </p:txBody>
        </p:sp>
        <p:sp>
          <p:nvSpPr>
            <p:cNvPr id="1296" name="coefficient"/>
            <p:cNvSpPr txBox="1"/>
            <p:nvPr/>
          </p:nvSpPr>
          <p:spPr>
            <a:xfrm rot="16200000">
              <a:off x="-722172" y="722172"/>
              <a:ext cx="2010201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coefficient</a:t>
              </a:r>
            </a:p>
          </p:txBody>
        </p:sp>
        <p:sp>
          <p:nvSpPr>
            <p:cNvPr id="1297" name="Line"/>
            <p:cNvSpPr/>
            <p:nvPr/>
          </p:nvSpPr>
          <p:spPr>
            <a:xfrm>
              <a:off x="11960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98" name="Line"/>
            <p:cNvSpPr/>
            <p:nvPr/>
          </p:nvSpPr>
          <p:spPr>
            <a:xfrm>
              <a:off x="9801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99" name="Line"/>
            <p:cNvSpPr/>
            <p:nvPr/>
          </p:nvSpPr>
          <p:spPr>
            <a:xfrm>
              <a:off x="7642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00" name="Line"/>
            <p:cNvSpPr/>
            <p:nvPr/>
          </p:nvSpPr>
          <p:spPr>
            <a:xfrm>
              <a:off x="5483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01" name="Line"/>
            <p:cNvSpPr/>
            <p:nvPr/>
          </p:nvSpPr>
          <p:spPr>
            <a:xfrm>
              <a:off x="22755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02" name="Line"/>
            <p:cNvSpPr/>
            <p:nvPr/>
          </p:nvSpPr>
          <p:spPr>
            <a:xfrm>
              <a:off x="20596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03" name="Line"/>
            <p:cNvSpPr/>
            <p:nvPr/>
          </p:nvSpPr>
          <p:spPr>
            <a:xfrm>
              <a:off x="18437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04" name="Line"/>
            <p:cNvSpPr/>
            <p:nvPr/>
          </p:nvSpPr>
          <p:spPr>
            <a:xfrm>
              <a:off x="1627857" y="1957142"/>
              <a:ext cx="2259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130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8989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7" name="original"/>
          <p:cNvSpPr txBox="1"/>
          <p:nvPr/>
        </p:nvSpPr>
        <p:spPr>
          <a:xfrm>
            <a:off x="1511300" y="69342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1308" name="Line"/>
          <p:cNvSpPr/>
          <p:nvPr/>
        </p:nvSpPr>
        <p:spPr>
          <a:xfrm flipV="1">
            <a:off x="60706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09" name="0.3"/>
          <p:cNvSpPr txBox="1"/>
          <p:nvPr/>
        </p:nvSpPr>
        <p:spPr>
          <a:xfrm>
            <a:off x="5524500" y="47625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0.3</a:t>
            </a:r>
          </a:p>
        </p:txBody>
      </p:sp>
      <p:sp>
        <p:nvSpPr>
          <p:cNvPr id="1310" name="Line"/>
          <p:cNvSpPr/>
          <p:nvPr/>
        </p:nvSpPr>
        <p:spPr>
          <a:xfrm flipV="1">
            <a:off x="62865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1" name="Line"/>
          <p:cNvSpPr/>
          <p:nvPr/>
        </p:nvSpPr>
        <p:spPr>
          <a:xfrm flipV="1">
            <a:off x="6502400" y="53086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2" name="Blurred (filter…"/>
          <p:cNvSpPr txBox="1"/>
          <p:nvPr/>
        </p:nvSpPr>
        <p:spPr>
          <a:xfrm>
            <a:off x="8775700" y="6934200"/>
            <a:ext cx="30353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Blurred (filter</a:t>
            </a:r>
          </a:p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applied in both dimensions).</a:t>
            </a:r>
          </a:p>
        </p:txBody>
      </p:sp>
      <p:pic>
        <p:nvPicPr>
          <p:cNvPr id="131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75700" y="3797300"/>
            <a:ext cx="2801903" cy="2801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Sharpening"/>
          <p:cNvSpPr txBox="1"/>
          <p:nvPr>
            <p:ph type="title"/>
          </p:nvPr>
        </p:nvSpPr>
        <p:spPr>
          <a:xfrm>
            <a:off x="977900" y="215900"/>
            <a:ext cx="11049000" cy="2057400"/>
          </a:xfrm>
          <a:prstGeom prst="rect">
            <a:avLst/>
          </a:prstGeom>
        </p:spPr>
        <p:txBody>
          <a:bodyPr/>
          <a:lstStyle/>
          <a:p>
            <a:pPr/>
            <a:r>
              <a:t>Sharpening </a:t>
            </a:r>
          </a:p>
        </p:txBody>
      </p:sp>
      <p:pic>
        <p:nvPicPr>
          <p:cNvPr id="131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5900" y="3797300"/>
            <a:ext cx="2801903" cy="2801903"/>
          </a:xfrm>
          <a:prstGeom prst="rect">
            <a:avLst/>
          </a:prstGeom>
          <a:ln w="12700">
            <a:miter lim="400000"/>
          </a:ln>
        </p:spPr>
      </p:pic>
      <p:sp>
        <p:nvSpPr>
          <p:cNvPr id="1317" name="original"/>
          <p:cNvSpPr txBox="1"/>
          <p:nvPr/>
        </p:nvSpPr>
        <p:spPr>
          <a:xfrm>
            <a:off x="762000" y="68326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1318" name="Line"/>
          <p:cNvSpPr/>
          <p:nvPr/>
        </p:nvSpPr>
        <p:spPr>
          <a:xfrm>
            <a:off x="3898900" y="56388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9" name="Line"/>
          <p:cNvSpPr/>
          <p:nvPr/>
        </p:nvSpPr>
        <p:spPr>
          <a:xfrm>
            <a:off x="4762500" y="56388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0" name="0"/>
          <p:cNvSpPr txBox="1"/>
          <p:nvPr/>
        </p:nvSpPr>
        <p:spPr>
          <a:xfrm>
            <a:off x="4546600" y="5956300"/>
            <a:ext cx="311800" cy="419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321" name="Line"/>
          <p:cNvSpPr/>
          <p:nvPr/>
        </p:nvSpPr>
        <p:spPr>
          <a:xfrm>
            <a:off x="45466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2" name="Line"/>
          <p:cNvSpPr/>
          <p:nvPr/>
        </p:nvSpPr>
        <p:spPr>
          <a:xfrm>
            <a:off x="43307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3" name="Line"/>
          <p:cNvSpPr/>
          <p:nvPr/>
        </p:nvSpPr>
        <p:spPr>
          <a:xfrm>
            <a:off x="41148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4" name="Line"/>
          <p:cNvSpPr/>
          <p:nvPr/>
        </p:nvSpPr>
        <p:spPr>
          <a:xfrm>
            <a:off x="38989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5" name="Line"/>
          <p:cNvSpPr/>
          <p:nvPr/>
        </p:nvSpPr>
        <p:spPr>
          <a:xfrm>
            <a:off x="56388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6" name="Line"/>
          <p:cNvSpPr/>
          <p:nvPr/>
        </p:nvSpPr>
        <p:spPr>
          <a:xfrm>
            <a:off x="54229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7" name="Line"/>
          <p:cNvSpPr/>
          <p:nvPr/>
        </p:nvSpPr>
        <p:spPr>
          <a:xfrm>
            <a:off x="52070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8" name="Line"/>
          <p:cNvSpPr/>
          <p:nvPr/>
        </p:nvSpPr>
        <p:spPr>
          <a:xfrm>
            <a:off x="4991100" y="56388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9" name="Line"/>
          <p:cNvSpPr/>
          <p:nvPr/>
        </p:nvSpPr>
        <p:spPr>
          <a:xfrm flipV="1">
            <a:off x="4762500" y="3365500"/>
            <a:ext cx="2258" cy="22733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30" name="2.0"/>
          <p:cNvSpPr txBox="1"/>
          <p:nvPr/>
        </p:nvSpPr>
        <p:spPr>
          <a:xfrm>
            <a:off x="4876800" y="28194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2.0</a:t>
            </a:r>
          </a:p>
        </p:txBody>
      </p:sp>
      <p:sp>
        <p:nvSpPr>
          <p:cNvPr id="1331" name="Line"/>
          <p:cNvSpPr/>
          <p:nvPr/>
        </p:nvSpPr>
        <p:spPr>
          <a:xfrm>
            <a:off x="6172200" y="4762500"/>
            <a:ext cx="863600" cy="2258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7" name="Group"/>
          <p:cNvGrpSpPr/>
          <p:nvPr/>
        </p:nvGrpSpPr>
        <p:grpSpPr>
          <a:xfrm>
            <a:off x="7912100" y="4614897"/>
            <a:ext cx="1739900" cy="1720413"/>
            <a:chOff x="0" y="0"/>
            <a:chExt cx="1739900" cy="1720411"/>
          </a:xfrm>
        </p:grpSpPr>
        <p:sp>
          <p:nvSpPr>
            <p:cNvPr id="1332" name="Line"/>
            <p:cNvSpPr/>
            <p:nvPr/>
          </p:nvSpPr>
          <p:spPr>
            <a:xfrm>
              <a:off x="0" y="975360"/>
              <a:ext cx="1739900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3" name="Line"/>
            <p:cNvSpPr/>
            <p:nvPr/>
          </p:nvSpPr>
          <p:spPr>
            <a:xfrm>
              <a:off x="863600" y="975360"/>
              <a:ext cx="2258" cy="2159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4" name="0"/>
            <p:cNvSpPr txBox="1"/>
            <p:nvPr/>
          </p:nvSpPr>
          <p:spPr>
            <a:xfrm>
              <a:off x="647700" y="1300480"/>
              <a:ext cx="311800" cy="419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1335" name="Line"/>
            <p:cNvSpPr/>
            <p:nvPr/>
          </p:nvSpPr>
          <p:spPr>
            <a:xfrm>
              <a:off x="6477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6" name="Line"/>
            <p:cNvSpPr/>
            <p:nvPr/>
          </p:nvSpPr>
          <p:spPr>
            <a:xfrm>
              <a:off x="4318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7" name="Line"/>
            <p:cNvSpPr/>
            <p:nvPr/>
          </p:nvSpPr>
          <p:spPr>
            <a:xfrm>
              <a:off x="2159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8" name="Line"/>
            <p:cNvSpPr/>
            <p:nvPr/>
          </p:nvSpPr>
          <p:spPr>
            <a:xfrm>
              <a:off x="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9" name="Line"/>
            <p:cNvSpPr/>
            <p:nvPr/>
          </p:nvSpPr>
          <p:spPr>
            <a:xfrm>
              <a:off x="17272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0" name="Line"/>
            <p:cNvSpPr/>
            <p:nvPr/>
          </p:nvSpPr>
          <p:spPr>
            <a:xfrm>
              <a:off x="15113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1" name="Line"/>
            <p:cNvSpPr/>
            <p:nvPr/>
          </p:nvSpPr>
          <p:spPr>
            <a:xfrm>
              <a:off x="12954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2" name="Line"/>
            <p:cNvSpPr/>
            <p:nvPr/>
          </p:nvSpPr>
          <p:spPr>
            <a:xfrm>
              <a:off x="1079500" y="975360"/>
              <a:ext cx="2258" cy="1143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3" name="Line"/>
            <p:cNvSpPr/>
            <p:nvPr/>
          </p:nvSpPr>
          <p:spPr>
            <a:xfrm flipV="1">
              <a:off x="647700" y="541866"/>
              <a:ext cx="2258" cy="4318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4" name="0.33"/>
            <p:cNvSpPr txBox="1"/>
            <p:nvPr/>
          </p:nvSpPr>
          <p:spPr>
            <a:xfrm>
              <a:off x="101600" y="0"/>
              <a:ext cx="927750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0.33</a:t>
              </a:r>
            </a:p>
          </p:txBody>
        </p:sp>
        <p:sp>
          <p:nvSpPr>
            <p:cNvPr id="1345" name="Line"/>
            <p:cNvSpPr/>
            <p:nvPr/>
          </p:nvSpPr>
          <p:spPr>
            <a:xfrm flipV="1">
              <a:off x="863600" y="541866"/>
              <a:ext cx="2258" cy="4318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46" name="Line"/>
            <p:cNvSpPr/>
            <p:nvPr/>
          </p:nvSpPr>
          <p:spPr>
            <a:xfrm flipV="1">
              <a:off x="1079500" y="541866"/>
              <a:ext cx="2258" cy="4318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348" name="Sharpened original"/>
          <p:cNvSpPr txBox="1"/>
          <p:nvPr/>
        </p:nvSpPr>
        <p:spPr>
          <a:xfrm>
            <a:off x="10299700" y="6633350"/>
            <a:ext cx="2387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Sharpened original</a:t>
            </a:r>
          </a:p>
        </p:txBody>
      </p:sp>
      <p:pic>
        <p:nvPicPr>
          <p:cNvPr id="134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69500" y="3581400"/>
            <a:ext cx="2819400" cy="281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</a:t>
            </a:r>
          </a:p>
        </p:txBody>
      </p:sp>
      <p:pic>
        <p:nvPicPr>
          <p:cNvPr id="135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3800" y="2921000"/>
            <a:ext cx="4626187" cy="462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8100" y="2921000"/>
            <a:ext cx="4626187" cy="4626187"/>
          </a:xfrm>
          <a:prstGeom prst="rect">
            <a:avLst/>
          </a:prstGeom>
          <a:ln w="12700">
            <a:miter lim="400000"/>
          </a:ln>
        </p:spPr>
      </p:pic>
      <p:sp>
        <p:nvSpPr>
          <p:cNvPr id="1354" name="before"/>
          <p:cNvSpPr txBox="1"/>
          <p:nvPr/>
        </p:nvSpPr>
        <p:spPr>
          <a:xfrm>
            <a:off x="3365500" y="7769013"/>
            <a:ext cx="1133157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b="1"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before</a:t>
            </a:r>
          </a:p>
        </p:txBody>
      </p:sp>
      <p:sp>
        <p:nvSpPr>
          <p:cNvPr id="1355" name="after"/>
          <p:cNvSpPr txBox="1"/>
          <p:nvPr/>
        </p:nvSpPr>
        <p:spPr>
          <a:xfrm>
            <a:off x="7797800" y="7769013"/>
            <a:ext cx="902399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b="1"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after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Unsharp Mas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Unsharp Mask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" name="Group"/>
          <p:cNvGrpSpPr/>
          <p:nvPr/>
        </p:nvGrpSpPr>
        <p:grpSpPr>
          <a:xfrm>
            <a:off x="304800" y="4241800"/>
            <a:ext cx="5596851" cy="5130804"/>
            <a:chOff x="0" y="0"/>
            <a:chExt cx="5596850" cy="5130803"/>
          </a:xfrm>
        </p:grpSpPr>
        <p:pic>
          <p:nvPicPr>
            <p:cNvPr id="1359" name="droppedImage.pdf" descr="dropped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1220" y="1517720"/>
              <a:ext cx="4952629" cy="3613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0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596851" cy="1800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62" name="Sharpening is often called “unsharp mask” because photographers used to sandwich a negative with a blurry positive film in order to sharpe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 is often called “unsharp mask” because photographers used to sandwich a negative with a blurry positive film in order to sharpen </a:t>
            </a:r>
          </a:p>
        </p:txBody>
      </p:sp>
      <p:sp>
        <p:nvSpPr>
          <p:cNvPr id="1363" name="Unsharp mas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Unsharp mask</a:t>
            </a:r>
          </a:p>
        </p:txBody>
      </p:sp>
      <p:sp>
        <p:nvSpPr>
          <p:cNvPr id="1364" name="http://www.tech-diy.com/UnsharpMasks.htm"/>
          <p:cNvSpPr txBox="1"/>
          <p:nvPr/>
        </p:nvSpPr>
        <p:spPr>
          <a:xfrm>
            <a:off x="3044068" y="9004300"/>
            <a:ext cx="965117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 u="sng">
                <a:latin typeface="Gill Sans"/>
                <a:ea typeface="Gill Sans"/>
                <a:cs typeface="Gill Sans"/>
                <a:sym typeface="Gill Sans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http://www.tech-diy.com/UnsharpMasks.htm</a:t>
            </a:r>
          </a:p>
        </p:txBody>
      </p:sp>
      <p:pic>
        <p:nvPicPr>
          <p:cNvPr id="1365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03730" y="4902200"/>
            <a:ext cx="3154970" cy="41021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6" name="Arrow"/>
          <p:cNvSpPr/>
          <p:nvPr/>
        </p:nvSpPr>
        <p:spPr>
          <a:xfrm>
            <a:off x="7175500" y="5346700"/>
            <a:ext cx="1536700" cy="2730500"/>
          </a:xfrm>
          <a:prstGeom prst="rightArrow">
            <a:avLst>
              <a:gd name="adj1" fmla="val 75814"/>
              <a:gd name="adj2" fmla="val 38882"/>
            </a:avLst>
          </a:prstGeom>
          <a:blipFill>
            <a:blip r:embed="rId6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7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76400"/>
            <a:ext cx="8853034" cy="736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1" name="http://www.tech-diy.com/images/unsharp2.jpg"/>
          <p:cNvSpPr txBox="1"/>
          <p:nvPr/>
        </p:nvSpPr>
        <p:spPr>
          <a:xfrm>
            <a:off x="2946400" y="9004300"/>
            <a:ext cx="9846506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 u="sng">
                <a:latin typeface="Gill Sans"/>
                <a:ea typeface="Gill Sans"/>
                <a:cs typeface="Gill Sans"/>
                <a:sym typeface="Gill Sans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http://www.tech-diy.com/images/unsharp2.jpg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Unsharp mas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Unsharp mask</a:t>
            </a:r>
          </a:p>
        </p:txBody>
      </p:sp>
      <p:sp>
        <p:nvSpPr>
          <p:cNvPr id="1374" name="http://en.wikipedia.org/wiki/Unsharp_mask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http://en.wikipedia.org/wiki/Unsharp_masking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http://www.largeformatphotography.info/unsharp/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http://www.tech-diy.com/UnsharpMasks.htm</a:t>
            </a:r>
          </a:p>
          <a:p>
            <a:pPr/>
            <a:r>
              <a:rPr u="sng">
                <a:hlinkClick r:id="rId5" invalidUrl="" action="" tgtFrame="" tooltip="" history="1" highlightClick="0" endSnd="0"/>
              </a:rPr>
              <a:t>http://www.cambridgeincolour.com/tutorials/unsharp-mask.htm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Fourier mot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Fourier motivation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Studying convolu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Studying convolutions</a:t>
            </a:r>
          </a:p>
        </p:txBody>
      </p:sp>
      <p:sp>
        <p:nvSpPr>
          <p:cNvPr id="1379" name="Convolution is complicate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is complicated</a:t>
            </a:r>
          </a:p>
          <a:p>
            <a:pPr lvl="1"/>
            <a:r>
              <a:t>and hard to inverse</a:t>
            </a:r>
          </a:p>
          <a:p>
            <a:pPr/>
            <a:r>
              <a:t>But at least it’s linear</a:t>
            </a:r>
            <a:br/>
            <a:r>
              <a:t>(f+kg)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­</a:t>
            </a:r>
            <a:r>
              <a:t> h = f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­</a:t>
            </a:r>
            <a:r>
              <a:t>h +k (g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­</a:t>
            </a:r>
            <a:r>
              <a:t>h) </a:t>
            </a:r>
          </a:p>
          <a:p>
            <a:pPr/>
            <a:r>
              <a:t>We want to find a better expression</a:t>
            </a:r>
          </a:p>
          <a:p>
            <a:pPr lvl="1"/>
            <a:r>
              <a:t>Let’s study functions whose behavior is simple under convolution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702" y="1639146"/>
            <a:ext cx="5673796" cy="3562774"/>
          </a:xfrm>
          <a:prstGeom prst="rect">
            <a:avLst/>
          </a:prstGeom>
          <a:ln w="12700">
            <a:miter lim="400000"/>
          </a:ln>
        </p:spPr>
      </p:pic>
      <p:sp>
        <p:nvSpPr>
          <p:cNvPr id="1382" name="Blurring: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Blurring: convolution</a:t>
            </a:r>
          </a:p>
        </p:txBody>
      </p:sp>
      <p:pic>
        <p:nvPicPr>
          <p:cNvPr id="138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39300" y="3361831"/>
            <a:ext cx="589281" cy="756356"/>
          </a:xfrm>
          <a:prstGeom prst="rect">
            <a:avLst/>
          </a:prstGeom>
          <a:ln w="12700">
            <a:miter lim="400000"/>
          </a:ln>
        </p:spPr>
      </p:pic>
      <p:sp>
        <p:nvSpPr>
          <p:cNvPr id="1384" name="Input"/>
          <p:cNvSpPr txBox="1"/>
          <p:nvPr/>
        </p:nvSpPr>
        <p:spPr>
          <a:xfrm>
            <a:off x="1726429" y="4788746"/>
            <a:ext cx="922715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1385" name="Kernel"/>
          <p:cNvSpPr txBox="1"/>
          <p:nvPr/>
        </p:nvSpPr>
        <p:spPr>
          <a:xfrm>
            <a:off x="9252671" y="4788746"/>
            <a:ext cx="113958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Kernel</a:t>
            </a:r>
          </a:p>
        </p:txBody>
      </p:sp>
      <p:pic>
        <p:nvPicPr>
          <p:cNvPr id="138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42008" y="3483751"/>
            <a:ext cx="828606" cy="742810"/>
          </a:xfrm>
          <a:prstGeom prst="rect">
            <a:avLst/>
          </a:prstGeom>
          <a:ln w="12700">
            <a:miter lim="400000"/>
          </a:ln>
        </p:spPr>
      </p:pic>
      <p:sp>
        <p:nvSpPr>
          <p:cNvPr id="1387" name="Convolution sign"/>
          <p:cNvSpPr txBox="1"/>
          <p:nvPr/>
        </p:nvSpPr>
        <p:spPr>
          <a:xfrm>
            <a:off x="6384372" y="4229100"/>
            <a:ext cx="2128074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Convolution</a:t>
            </a:r>
            <a:br/>
            <a:r>
              <a:t>sign</a:t>
            </a:r>
          </a:p>
        </p:txBody>
      </p:sp>
      <p:pic>
        <p:nvPicPr>
          <p:cNvPr id="138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31680" y="3285066"/>
            <a:ext cx="609601" cy="878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1546" y="5739271"/>
            <a:ext cx="5673797" cy="3772748"/>
          </a:xfrm>
          <a:prstGeom prst="rect">
            <a:avLst/>
          </a:prstGeom>
          <a:ln w="12700">
            <a:miter lim="400000"/>
          </a:ln>
        </p:spPr>
      </p:pic>
      <p:sp>
        <p:nvSpPr>
          <p:cNvPr id="1390" name="Same shape, just reduced contrast!!!"/>
          <p:cNvSpPr txBox="1"/>
          <p:nvPr/>
        </p:nvSpPr>
        <p:spPr>
          <a:xfrm>
            <a:off x="6410231" y="6488853"/>
            <a:ext cx="64428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Same shape, just reduced contrast!!!</a:t>
            </a:r>
          </a:p>
        </p:txBody>
      </p:sp>
      <p:sp>
        <p:nvSpPr>
          <p:cNvPr id="1391" name="This is an eigenvector  (output is the input multiplied by a constant)"/>
          <p:cNvSpPr txBox="1"/>
          <p:nvPr/>
        </p:nvSpPr>
        <p:spPr>
          <a:xfrm>
            <a:off x="6155831" y="7251982"/>
            <a:ext cx="6845301" cy="153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is an eigenvector </a:t>
            </a:r>
            <a:br/>
            <a:r>
              <a:t>(output is the input multiplied by a constant)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174664 -0.125399 -0.358864 -0.224899 -0.467894 -0.257749 C -0.576914 -0.290609 -0.614074 -0.239469 -0.654524 -0.197589 C -0.694974 -0.155709 -0.712164 -0.045579 -0.710594 -0.006939 C -0.709034 0.031701 -0.658514 0.025681 -0.644804 0.034241" origin="layout" pathEditMode="relative">
                                      <p:cBhvr>
                                        <p:cTn id="6" dur="1000" fill="hold"/>
                                        <p:tgtEl>
                                          <p:spTgt spid="1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644804 0.034241 C -0.636984 0.034241 -0.609384 0.034471 -0.598094 0.034471 C -0.587164 0.034471 -0.582994 0.034241 -0.575874 0.034471 C -0.568754 0.034701 -0.561814 0.035171 -0.554694 0.035401 C -0.547574 0.035631 -0.539764 0.036551 -0.532644 0.036551 C -0.525534 0.036551 -0.518934 0.035631 -0.511464 0.035401 C -0.504004 0.035171 -0.496534 0.035631 -0.488034 0.035401 C -0.480564 0.035171 -0.472924 0.034471 -0.465464 0.034471 C -0.458164 0.034471 -0.456954 0.035631 -0.444974 0.035401 C -0.432994 0.035171 -0.421364 0.033551 -0.393754 0.033321 C -0.366154 0.033081 -0.298274 0.033321 -0.279174 0.033321" origin="layout" pathEditMode="relative">
                                      <p:cBhvr>
                                        <p:cTn id="9" dur="1000" fill="hold"/>
                                        <p:tgtEl>
                                          <p:spTgt spid="1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" dur="2000" fill="hold"/>
                                        <p:tgtEl>
                                          <p:spTgt spid="1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0" grpId="5"/>
      <p:bldP build="whole" bldLvl="1" animBg="1" rev="0" advAuto="0" spid="1389" grpId="4"/>
      <p:bldP build="whole" bldLvl="1" animBg="1" rev="0" advAuto="0" spid="1388" grpId="3"/>
      <p:bldP build="whole" bldLvl="1" animBg="1" rev="0" advAuto="0" spid="1391" grpId="6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Eigenvect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Eigenvectors</a:t>
            </a:r>
          </a:p>
        </p:txBody>
      </p:sp>
      <p:sp>
        <p:nvSpPr>
          <p:cNvPr id="1394" name="More precisely, the eigenvectors a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precisely, the eigenvectors are </a:t>
            </a:r>
          </a:p>
          <a:p>
            <a:pPr/>
            <a:r>
              <a:t>aka</a:t>
            </a:r>
          </a:p>
        </p:txBody>
      </p:sp>
      <p:sp>
        <p:nvSpPr>
          <p:cNvPr id="13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9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165600"/>
            <a:ext cx="6959600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33100" y="1997681"/>
            <a:ext cx="1589476" cy="874213"/>
          </a:xfrm>
          <a:prstGeom prst="rect">
            <a:avLst/>
          </a:prstGeom>
          <a:ln w="12700"/>
        </p:spPr>
      </p:pic>
      <p:pic>
        <p:nvPicPr>
          <p:cNvPr id="139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22600" y="3162300"/>
            <a:ext cx="4572000" cy="508000"/>
          </a:xfrm>
          <a:prstGeom prst="rect">
            <a:avLst/>
          </a:prstGeom>
          <a:ln w="12700"/>
        </p:spPr>
      </p:pic>
      <p:pic>
        <p:nvPicPr>
          <p:cNvPr id="139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27982" y="4546600"/>
            <a:ext cx="7543801" cy="238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Big Motivation for Fourier analy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Motivation for Fourier analysis</a:t>
            </a:r>
          </a:p>
        </p:txBody>
      </p:sp>
      <p:sp>
        <p:nvSpPr>
          <p:cNvPr id="1402" name="Sine waves are eigenvectors of the convolution operator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Sine waves are eigenvectors of the convolution operator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Fourier as change of basis"/>
          <p:cNvSpPr txBox="1"/>
          <p:nvPr>
            <p:ph type="title"/>
          </p:nvPr>
        </p:nvSpPr>
        <p:spPr>
          <a:xfrm>
            <a:off x="647700" y="390595"/>
            <a:ext cx="11709400" cy="1625601"/>
          </a:xfrm>
          <a:prstGeom prst="rect">
            <a:avLst/>
          </a:prstGeom>
        </p:spPr>
        <p:txBody>
          <a:bodyPr/>
          <a:lstStyle/>
          <a:p>
            <a:pPr/>
            <a:r>
              <a:t>Fourier as change of basis</a:t>
            </a:r>
          </a:p>
        </p:txBody>
      </p:sp>
      <p:sp>
        <p:nvSpPr>
          <p:cNvPr id="1405" name="Shuffle the data to reveal other information…"/>
          <p:cNvSpPr txBox="1"/>
          <p:nvPr>
            <p:ph type="body" idx="1"/>
          </p:nvPr>
        </p:nvSpPr>
        <p:spPr>
          <a:xfrm>
            <a:off x="647700" y="1625600"/>
            <a:ext cx="11709400" cy="6436925"/>
          </a:xfrm>
          <a:prstGeom prst="rect">
            <a:avLst/>
          </a:prstGeom>
        </p:spPr>
        <p:txBody>
          <a:bodyPr/>
          <a:lstStyle/>
          <a:p>
            <a:pPr marL="336780" indent="-296140">
              <a:defRPr sz="3800"/>
            </a:pPr>
            <a:r>
              <a:t>Shuffle the data to reveal other information</a:t>
            </a:r>
          </a:p>
          <a:p>
            <a:pPr marL="336780" indent="-296140">
              <a:defRPr sz="3800"/>
            </a:pPr>
            <a:r>
              <a:t>E.g., take average &amp; difference: matrix</a:t>
            </a:r>
          </a:p>
        </p:txBody>
      </p:sp>
      <p:sp>
        <p:nvSpPr>
          <p:cNvPr id="1406" name="Rectangle"/>
          <p:cNvSpPr/>
          <p:nvPr/>
        </p:nvSpPr>
        <p:spPr>
          <a:xfrm>
            <a:off x="1126631" y="4762500"/>
            <a:ext cx="330201" cy="2700303"/>
          </a:xfrm>
          <a:prstGeom prst="rect">
            <a:avLst/>
          </a:prstGeom>
          <a:solidFill>
            <a:srgbClr val="00A8AA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07" name="Rectangle"/>
          <p:cNvSpPr/>
          <p:nvPr/>
        </p:nvSpPr>
        <p:spPr>
          <a:xfrm>
            <a:off x="803768" y="6604000"/>
            <a:ext cx="330201" cy="864729"/>
          </a:xfrm>
          <a:prstGeom prst="rect">
            <a:avLst/>
          </a:prstGeom>
          <a:solidFill>
            <a:srgbClr val="00A8AA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08" name="1"/>
          <p:cNvSpPr txBox="1"/>
          <p:nvPr/>
        </p:nvSpPr>
        <p:spPr>
          <a:xfrm>
            <a:off x="178533" y="6170506"/>
            <a:ext cx="3880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409" name="3"/>
          <p:cNvSpPr txBox="1"/>
          <p:nvPr/>
        </p:nvSpPr>
        <p:spPr>
          <a:xfrm>
            <a:off x="178533" y="4495235"/>
            <a:ext cx="3880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410" name="Signal"/>
          <p:cNvSpPr txBox="1"/>
          <p:nvPr/>
        </p:nvSpPr>
        <p:spPr>
          <a:xfrm>
            <a:off x="525527" y="8331200"/>
            <a:ext cx="132412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Signal</a:t>
            </a:r>
          </a:p>
        </p:txBody>
      </p:sp>
      <p:sp>
        <p:nvSpPr>
          <p:cNvPr id="1411" name="Line"/>
          <p:cNvSpPr/>
          <p:nvPr/>
        </p:nvSpPr>
        <p:spPr>
          <a:xfrm flipV="1">
            <a:off x="2400017" y="5199662"/>
            <a:ext cx="2259" cy="226681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12" name="Line"/>
          <p:cNvSpPr/>
          <p:nvPr/>
        </p:nvSpPr>
        <p:spPr>
          <a:xfrm>
            <a:off x="2400017" y="7466471"/>
            <a:ext cx="2158437" cy="225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13" name="Circle"/>
          <p:cNvSpPr/>
          <p:nvPr/>
        </p:nvSpPr>
        <p:spPr>
          <a:xfrm>
            <a:off x="2939626" y="5524782"/>
            <a:ext cx="214490" cy="214490"/>
          </a:xfrm>
          <a:prstGeom prst="ellipse">
            <a:avLst/>
          </a:prstGeom>
          <a:solidFill>
            <a:srgbClr val="00A8AA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14" name="Pseudo- Fourier"/>
          <p:cNvSpPr txBox="1"/>
          <p:nvPr/>
        </p:nvSpPr>
        <p:spPr>
          <a:xfrm>
            <a:off x="10768935" y="8331200"/>
            <a:ext cx="1832389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Pseudo-</a:t>
            </a:r>
            <a:br/>
            <a:r>
              <a:t>Fourier</a:t>
            </a:r>
          </a:p>
        </p:txBody>
      </p:sp>
      <p:sp>
        <p:nvSpPr>
          <p:cNvPr id="1415" name="0"/>
          <p:cNvSpPr txBox="1"/>
          <p:nvPr/>
        </p:nvSpPr>
        <p:spPr>
          <a:xfrm>
            <a:off x="178533" y="7035235"/>
            <a:ext cx="3880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416" name="2"/>
          <p:cNvSpPr txBox="1"/>
          <p:nvPr/>
        </p:nvSpPr>
        <p:spPr>
          <a:xfrm>
            <a:off x="178533" y="5308035"/>
            <a:ext cx="3880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417" name="Rectangle"/>
          <p:cNvSpPr/>
          <p:nvPr/>
        </p:nvSpPr>
        <p:spPr>
          <a:xfrm>
            <a:off x="2184400" y="3905955"/>
            <a:ext cx="330200" cy="864730"/>
          </a:xfrm>
          <a:prstGeom prst="rect">
            <a:avLst/>
          </a:prstGeom>
          <a:solidFill>
            <a:srgbClr val="4349AA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18" name="Rectangle"/>
          <p:cNvSpPr/>
          <p:nvPr/>
        </p:nvSpPr>
        <p:spPr>
          <a:xfrm>
            <a:off x="4558453" y="7251982"/>
            <a:ext cx="330201" cy="864730"/>
          </a:xfrm>
          <a:prstGeom prst="rect">
            <a:avLst/>
          </a:prstGeom>
          <a:solidFill>
            <a:srgbClr val="4349AA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19" name="Line"/>
          <p:cNvSpPr/>
          <p:nvPr/>
        </p:nvSpPr>
        <p:spPr>
          <a:xfrm>
            <a:off x="2184400" y="4762500"/>
            <a:ext cx="862472" cy="225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0" name="Line"/>
          <p:cNvSpPr/>
          <p:nvPr/>
        </p:nvSpPr>
        <p:spPr>
          <a:xfrm>
            <a:off x="4233333" y="8114453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1" name="Line"/>
          <p:cNvSpPr/>
          <p:nvPr/>
        </p:nvSpPr>
        <p:spPr>
          <a:xfrm flipV="1">
            <a:off x="2184400" y="3580835"/>
            <a:ext cx="2258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2" name="Line"/>
          <p:cNvSpPr/>
          <p:nvPr/>
        </p:nvSpPr>
        <p:spPr>
          <a:xfrm flipV="1">
            <a:off x="4233333" y="6926862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3" name="Line"/>
          <p:cNvSpPr/>
          <p:nvPr/>
        </p:nvSpPr>
        <p:spPr>
          <a:xfrm flipV="1">
            <a:off x="803768" y="4337191"/>
            <a:ext cx="2259" cy="3129281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4" name="Line"/>
          <p:cNvSpPr/>
          <p:nvPr/>
        </p:nvSpPr>
        <p:spPr>
          <a:xfrm>
            <a:off x="803768" y="7466471"/>
            <a:ext cx="862473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25" name="Geometric interpretation"/>
          <p:cNvSpPr txBox="1"/>
          <p:nvPr/>
        </p:nvSpPr>
        <p:spPr>
          <a:xfrm>
            <a:off x="2065878" y="8114453"/>
            <a:ext cx="2754466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Geometric</a:t>
            </a:r>
            <a:br/>
            <a:r>
              <a:t>interpretation</a:t>
            </a:r>
          </a:p>
        </p:txBody>
      </p:sp>
      <p:sp>
        <p:nvSpPr>
          <p:cNvPr id="1426" name="Basis  function 1"/>
          <p:cNvSpPr txBox="1"/>
          <p:nvPr/>
        </p:nvSpPr>
        <p:spPr>
          <a:xfrm>
            <a:off x="2575998" y="3797582"/>
            <a:ext cx="1375239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1</a:t>
            </a:r>
          </a:p>
        </p:txBody>
      </p:sp>
      <p:sp>
        <p:nvSpPr>
          <p:cNvPr id="1427" name="Basis  function 2"/>
          <p:cNvSpPr txBox="1"/>
          <p:nvPr/>
        </p:nvSpPr>
        <p:spPr>
          <a:xfrm>
            <a:off x="4951180" y="7251982"/>
            <a:ext cx="1375240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2</a:t>
            </a:r>
          </a:p>
        </p:txBody>
      </p:sp>
      <p:grpSp>
        <p:nvGrpSpPr>
          <p:cNvPr id="1450" name="Group"/>
          <p:cNvGrpSpPr/>
          <p:nvPr/>
        </p:nvGrpSpPr>
        <p:grpSpPr>
          <a:xfrm>
            <a:off x="6179537" y="3905955"/>
            <a:ext cx="6049435" cy="4991102"/>
            <a:chOff x="0" y="0"/>
            <a:chExt cx="6049433" cy="4991101"/>
          </a:xfrm>
        </p:grpSpPr>
        <p:sp>
          <p:nvSpPr>
            <p:cNvPr id="1428" name="Line"/>
            <p:cNvSpPr/>
            <p:nvPr/>
          </p:nvSpPr>
          <p:spPr>
            <a:xfrm flipH="1" flipV="1">
              <a:off x="322862" y="1833315"/>
              <a:ext cx="1295965" cy="172720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29" name="Circle"/>
            <p:cNvSpPr/>
            <p:nvPr/>
          </p:nvSpPr>
          <p:spPr>
            <a:xfrm>
              <a:off x="2158435" y="1618826"/>
              <a:ext cx="214490" cy="214490"/>
            </a:xfrm>
            <a:prstGeom prst="ellipse">
              <a:avLst/>
            </a:prstGeom>
            <a:solidFill>
              <a:srgbClr val="00A8AA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30" name="Rectangle"/>
            <p:cNvSpPr/>
            <p:nvPr/>
          </p:nvSpPr>
          <p:spPr>
            <a:xfrm>
              <a:off x="5504462" y="3560515"/>
              <a:ext cx="330201" cy="864730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31" name="Rectangle"/>
            <p:cNvSpPr/>
            <p:nvPr/>
          </p:nvSpPr>
          <p:spPr>
            <a:xfrm>
              <a:off x="5183857" y="1833315"/>
              <a:ext cx="330201" cy="1727201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32" name="1"/>
            <p:cNvSpPr txBox="1"/>
            <p:nvPr/>
          </p:nvSpPr>
          <p:spPr>
            <a:xfrm>
              <a:off x="4581200" y="2264550"/>
              <a:ext cx="388000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433" name="3"/>
            <p:cNvSpPr txBox="1"/>
            <p:nvPr/>
          </p:nvSpPr>
          <p:spPr>
            <a:xfrm>
              <a:off x="4581200" y="589279"/>
              <a:ext cx="388000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434" name="0"/>
            <p:cNvSpPr txBox="1"/>
            <p:nvPr/>
          </p:nvSpPr>
          <p:spPr>
            <a:xfrm>
              <a:off x="4581200" y="3129279"/>
              <a:ext cx="388000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1435" name="2"/>
            <p:cNvSpPr txBox="1"/>
            <p:nvPr/>
          </p:nvSpPr>
          <p:spPr>
            <a:xfrm>
              <a:off x="4581200" y="1402079"/>
              <a:ext cx="388000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436" name="Line"/>
            <p:cNvSpPr/>
            <p:nvPr/>
          </p:nvSpPr>
          <p:spPr>
            <a:xfrm flipV="1">
              <a:off x="1618826" y="1618826"/>
              <a:ext cx="1941690" cy="1941690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37" name="Rectangle"/>
            <p:cNvSpPr/>
            <p:nvPr/>
          </p:nvSpPr>
          <p:spPr>
            <a:xfrm>
              <a:off x="3023164" y="856544"/>
              <a:ext cx="330201" cy="431801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38" name="Rectangle"/>
            <p:cNvSpPr/>
            <p:nvPr/>
          </p:nvSpPr>
          <p:spPr>
            <a:xfrm>
              <a:off x="3346026" y="856544"/>
              <a:ext cx="330201" cy="431801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39" name="Rectangle"/>
            <p:cNvSpPr/>
            <p:nvPr/>
          </p:nvSpPr>
          <p:spPr>
            <a:xfrm>
              <a:off x="0" y="856544"/>
              <a:ext cx="330200" cy="431801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40" name="Rectangle"/>
            <p:cNvSpPr/>
            <p:nvPr/>
          </p:nvSpPr>
          <p:spPr>
            <a:xfrm>
              <a:off x="322862" y="1293706"/>
              <a:ext cx="330201" cy="431801"/>
            </a:xfrm>
            <a:prstGeom prst="rect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1441" name="Line"/>
            <p:cNvSpPr/>
            <p:nvPr/>
          </p:nvSpPr>
          <p:spPr>
            <a:xfrm flipV="1">
              <a:off x="0" y="106115"/>
              <a:ext cx="2258" cy="11875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2" name="Line"/>
            <p:cNvSpPr/>
            <p:nvPr/>
          </p:nvSpPr>
          <p:spPr>
            <a:xfrm>
              <a:off x="0" y="1293706"/>
              <a:ext cx="862472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3" name="Line"/>
            <p:cNvSpPr/>
            <p:nvPr/>
          </p:nvSpPr>
          <p:spPr>
            <a:xfrm flipV="1">
              <a:off x="3020906" y="106115"/>
              <a:ext cx="2259" cy="11875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4" name="Line"/>
            <p:cNvSpPr/>
            <p:nvPr/>
          </p:nvSpPr>
          <p:spPr>
            <a:xfrm>
              <a:off x="3020906" y="1293706"/>
              <a:ext cx="862472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5" name="Line"/>
            <p:cNvSpPr/>
            <p:nvPr/>
          </p:nvSpPr>
          <p:spPr>
            <a:xfrm flipV="1">
              <a:off x="5186962" y="431235"/>
              <a:ext cx="2258" cy="312928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6" name="Line"/>
            <p:cNvSpPr/>
            <p:nvPr/>
          </p:nvSpPr>
          <p:spPr>
            <a:xfrm>
              <a:off x="5186962" y="3560515"/>
              <a:ext cx="862472" cy="225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47" name="After rotation"/>
            <p:cNvSpPr txBox="1"/>
            <p:nvPr/>
          </p:nvSpPr>
          <p:spPr>
            <a:xfrm>
              <a:off x="714558" y="4425244"/>
              <a:ext cx="2734226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b="1"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After rotation</a:t>
              </a:r>
            </a:p>
          </p:txBody>
        </p:sp>
        <p:sp>
          <p:nvSpPr>
            <p:cNvPr id="1448" name="Basis  function 1"/>
            <p:cNvSpPr txBox="1"/>
            <p:nvPr/>
          </p:nvSpPr>
          <p:spPr>
            <a:xfrm>
              <a:off x="173723" y="0"/>
              <a:ext cx="1375239" cy="7501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ctr" defTabSz="1295400">
                <a:buClr>
                  <a:srgbClr val="000000"/>
                </a:buClr>
                <a:buFont typeface="Times New Roman"/>
                <a:defRPr b="1"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Basis </a:t>
              </a:r>
              <a:br/>
              <a:r>
                <a:t>function 1</a:t>
              </a:r>
            </a:p>
          </p:txBody>
        </p:sp>
        <p:sp>
          <p:nvSpPr>
            <p:cNvPr id="1449" name="Basis  function 2"/>
            <p:cNvSpPr txBox="1"/>
            <p:nvPr/>
          </p:nvSpPr>
          <p:spPr>
            <a:xfrm>
              <a:off x="3196887" y="0"/>
              <a:ext cx="1375239" cy="7501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ctr" defTabSz="1295400">
                <a:buClr>
                  <a:srgbClr val="000000"/>
                </a:buClr>
                <a:buFont typeface="Times New Roman"/>
                <a:defRPr b="1"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Basis </a:t>
              </a:r>
              <a:br/>
              <a:r>
                <a:t>function 2</a:t>
              </a:r>
            </a:p>
          </p:txBody>
        </p:sp>
      </p:grpSp>
      <p:pic>
        <p:nvPicPr>
          <p:cNvPr id="1451" name="txp_fig.png" descr="txp_fig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85400" y="2489200"/>
            <a:ext cx="2052321" cy="10453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51" grpId="2"/>
      <p:bldP build="p" bldLvl="1" animBg="1" rev="0" advAuto="0" spid="1405" grpId="1"/>
      <p:bldP build="whole" bldLvl="1" animBg="1" rev="0" advAuto="0" spid="1414" grpId="4"/>
      <p:bldP build="whole" bldLvl="1" animBg="1" rev="0" advAuto="0" spid="1450" grpId="3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Line"/>
          <p:cNvSpPr/>
          <p:nvPr/>
        </p:nvSpPr>
        <p:spPr>
          <a:xfrm>
            <a:off x="10496408" y="5633155"/>
            <a:ext cx="1835575" cy="1833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10149" y="0"/>
                </a:lnTo>
                <a:lnTo>
                  <a:pt x="0" y="21600"/>
                </a:lnTo>
              </a:path>
            </a:pathLst>
          </a:custGeom>
          <a:solidFill>
            <a:srgbClr val="FF2600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54" name="Fourier as change of ba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Fourier as change of basis</a:t>
            </a:r>
          </a:p>
        </p:txBody>
      </p:sp>
      <p:sp>
        <p:nvSpPr>
          <p:cNvPr id="1455" name="Same thing with infinite-dimensional vector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thing with infinite-dimensional vectors</a:t>
            </a:r>
          </a:p>
        </p:txBody>
      </p:sp>
      <p:sp>
        <p:nvSpPr>
          <p:cNvPr id="1456" name="Line"/>
          <p:cNvSpPr/>
          <p:nvPr/>
        </p:nvSpPr>
        <p:spPr>
          <a:xfrm flipH="1" flipV="1">
            <a:off x="6071164" y="5739271"/>
            <a:ext cx="1295966" cy="172720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57" name="Signal"/>
          <p:cNvSpPr txBox="1"/>
          <p:nvPr/>
        </p:nvSpPr>
        <p:spPr>
          <a:xfrm>
            <a:off x="525527" y="8331200"/>
            <a:ext cx="132412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Signal</a:t>
            </a:r>
          </a:p>
        </p:txBody>
      </p:sp>
      <p:sp>
        <p:nvSpPr>
          <p:cNvPr id="1458" name="Line"/>
          <p:cNvSpPr/>
          <p:nvPr/>
        </p:nvSpPr>
        <p:spPr>
          <a:xfrm flipV="1">
            <a:off x="2400017" y="5199662"/>
            <a:ext cx="2259" cy="226681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59" name="Line"/>
          <p:cNvSpPr/>
          <p:nvPr/>
        </p:nvSpPr>
        <p:spPr>
          <a:xfrm>
            <a:off x="2400017" y="7466471"/>
            <a:ext cx="2158437" cy="225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0" name="Circle"/>
          <p:cNvSpPr/>
          <p:nvPr/>
        </p:nvSpPr>
        <p:spPr>
          <a:xfrm>
            <a:off x="2939626" y="5524782"/>
            <a:ext cx="214490" cy="214490"/>
          </a:xfrm>
          <a:prstGeom prst="ellipse">
            <a:avLst/>
          </a:prstGeom>
          <a:solidFill>
            <a:srgbClr val="00A8AA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61" name="Pseudo- Fourier"/>
          <p:cNvSpPr txBox="1"/>
          <p:nvPr/>
        </p:nvSpPr>
        <p:spPr>
          <a:xfrm>
            <a:off x="10768935" y="8331200"/>
            <a:ext cx="1832389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Pseudo-</a:t>
            </a:r>
            <a:br/>
            <a:r>
              <a:t>Fourier</a:t>
            </a:r>
          </a:p>
        </p:txBody>
      </p:sp>
      <p:sp>
        <p:nvSpPr>
          <p:cNvPr id="1462" name="Line"/>
          <p:cNvSpPr/>
          <p:nvPr/>
        </p:nvSpPr>
        <p:spPr>
          <a:xfrm flipV="1">
            <a:off x="7367129" y="5524782"/>
            <a:ext cx="1941690" cy="194169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3" name="Rectangle"/>
          <p:cNvSpPr/>
          <p:nvPr/>
        </p:nvSpPr>
        <p:spPr>
          <a:xfrm>
            <a:off x="4991946" y="4762500"/>
            <a:ext cx="1510455" cy="431800"/>
          </a:xfrm>
          <a:prstGeom prst="rect">
            <a:avLst/>
          </a:prstGeom>
          <a:solidFill>
            <a:srgbClr val="FF2600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64" name="Line"/>
          <p:cNvSpPr/>
          <p:nvPr/>
        </p:nvSpPr>
        <p:spPr>
          <a:xfrm>
            <a:off x="2184400" y="4762500"/>
            <a:ext cx="862472" cy="225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5" name="Line"/>
          <p:cNvSpPr/>
          <p:nvPr/>
        </p:nvSpPr>
        <p:spPr>
          <a:xfrm>
            <a:off x="4233333" y="8114453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6" name="Line"/>
          <p:cNvSpPr/>
          <p:nvPr/>
        </p:nvSpPr>
        <p:spPr>
          <a:xfrm flipV="1">
            <a:off x="2184400" y="3580835"/>
            <a:ext cx="2258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7" name="Line"/>
          <p:cNvSpPr/>
          <p:nvPr/>
        </p:nvSpPr>
        <p:spPr>
          <a:xfrm flipV="1">
            <a:off x="4233333" y="6926862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8" name="Line"/>
          <p:cNvSpPr/>
          <p:nvPr/>
        </p:nvSpPr>
        <p:spPr>
          <a:xfrm flipV="1">
            <a:off x="5748302" y="4012071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9" name="Line"/>
          <p:cNvSpPr/>
          <p:nvPr/>
        </p:nvSpPr>
        <p:spPr>
          <a:xfrm>
            <a:off x="5748302" y="5199662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0" name="Line"/>
          <p:cNvSpPr/>
          <p:nvPr/>
        </p:nvSpPr>
        <p:spPr>
          <a:xfrm flipV="1">
            <a:off x="7473244" y="4012071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1" name="Line"/>
          <p:cNvSpPr/>
          <p:nvPr/>
        </p:nvSpPr>
        <p:spPr>
          <a:xfrm>
            <a:off x="7473244" y="5199662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2" name="Line"/>
          <p:cNvSpPr/>
          <p:nvPr/>
        </p:nvSpPr>
        <p:spPr>
          <a:xfrm flipV="1">
            <a:off x="11366500" y="5199662"/>
            <a:ext cx="2258" cy="226681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3" name="Line"/>
          <p:cNvSpPr/>
          <p:nvPr/>
        </p:nvSpPr>
        <p:spPr>
          <a:xfrm>
            <a:off x="11366500" y="7466471"/>
            <a:ext cx="1510454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74" name="Geometric interpretation"/>
          <p:cNvSpPr txBox="1"/>
          <p:nvPr/>
        </p:nvSpPr>
        <p:spPr>
          <a:xfrm>
            <a:off x="2065878" y="8114453"/>
            <a:ext cx="2754466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Geometric</a:t>
            </a:r>
            <a:br/>
            <a:r>
              <a:t>interpretation</a:t>
            </a:r>
          </a:p>
        </p:txBody>
      </p:sp>
      <p:sp>
        <p:nvSpPr>
          <p:cNvPr id="1475" name="After rotation"/>
          <p:cNvSpPr txBox="1"/>
          <p:nvPr/>
        </p:nvSpPr>
        <p:spPr>
          <a:xfrm>
            <a:off x="6894096" y="8331200"/>
            <a:ext cx="273422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After rotation</a:t>
            </a:r>
          </a:p>
        </p:txBody>
      </p:sp>
      <p:sp>
        <p:nvSpPr>
          <p:cNvPr id="1476" name="Basis  function 1"/>
          <p:cNvSpPr txBox="1"/>
          <p:nvPr/>
        </p:nvSpPr>
        <p:spPr>
          <a:xfrm>
            <a:off x="2575998" y="3797582"/>
            <a:ext cx="1375239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1</a:t>
            </a:r>
          </a:p>
        </p:txBody>
      </p:sp>
      <p:sp>
        <p:nvSpPr>
          <p:cNvPr id="1477" name="Basis  function 2"/>
          <p:cNvSpPr txBox="1"/>
          <p:nvPr/>
        </p:nvSpPr>
        <p:spPr>
          <a:xfrm>
            <a:off x="4951180" y="7251982"/>
            <a:ext cx="1375240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2</a:t>
            </a:r>
          </a:p>
        </p:txBody>
      </p:sp>
      <p:sp>
        <p:nvSpPr>
          <p:cNvPr id="1478" name="Basis  function 1"/>
          <p:cNvSpPr txBox="1"/>
          <p:nvPr/>
        </p:nvSpPr>
        <p:spPr>
          <a:xfrm>
            <a:off x="5922025" y="3905955"/>
            <a:ext cx="1375239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1</a:t>
            </a:r>
          </a:p>
        </p:txBody>
      </p:sp>
      <p:sp>
        <p:nvSpPr>
          <p:cNvPr id="1479" name="Basis  function 2"/>
          <p:cNvSpPr txBox="1"/>
          <p:nvPr/>
        </p:nvSpPr>
        <p:spPr>
          <a:xfrm>
            <a:off x="7649225" y="3905955"/>
            <a:ext cx="1375239" cy="75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b="1" sz="22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Basis </a:t>
            </a:r>
            <a:br/>
            <a:r>
              <a:t>function 2</a:t>
            </a:r>
          </a:p>
        </p:txBody>
      </p:sp>
      <p:sp>
        <p:nvSpPr>
          <p:cNvPr id="1480" name="Line"/>
          <p:cNvSpPr/>
          <p:nvPr/>
        </p:nvSpPr>
        <p:spPr>
          <a:xfrm flipV="1">
            <a:off x="2400017" y="6712373"/>
            <a:ext cx="2266810" cy="75409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1" name="Line"/>
          <p:cNvSpPr/>
          <p:nvPr/>
        </p:nvSpPr>
        <p:spPr>
          <a:xfrm flipV="1">
            <a:off x="2400017" y="5956017"/>
            <a:ext cx="973104" cy="151045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2" name="Line"/>
          <p:cNvSpPr/>
          <p:nvPr/>
        </p:nvSpPr>
        <p:spPr>
          <a:xfrm flipV="1">
            <a:off x="2400017" y="6172764"/>
            <a:ext cx="1835575" cy="1293708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3" name="Line"/>
          <p:cNvSpPr/>
          <p:nvPr/>
        </p:nvSpPr>
        <p:spPr>
          <a:xfrm flipV="1">
            <a:off x="7367129" y="7035235"/>
            <a:ext cx="2372925" cy="431237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4" name="Line"/>
          <p:cNvSpPr/>
          <p:nvPr/>
        </p:nvSpPr>
        <p:spPr>
          <a:xfrm flipV="1">
            <a:off x="7367129" y="5956017"/>
            <a:ext cx="214490" cy="151045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5" name="Line"/>
          <p:cNvSpPr/>
          <p:nvPr/>
        </p:nvSpPr>
        <p:spPr>
          <a:xfrm flipV="1">
            <a:off x="7367129" y="6387253"/>
            <a:ext cx="2050063" cy="1079219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6" name="Line"/>
          <p:cNvSpPr/>
          <p:nvPr/>
        </p:nvSpPr>
        <p:spPr>
          <a:xfrm>
            <a:off x="27093" y="6673901"/>
            <a:ext cx="2251005" cy="584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3" fill="norm" stroke="1" extrusionOk="0">
                <a:moveTo>
                  <a:pt x="0" y="21353"/>
                </a:moveTo>
                <a:cubicBezTo>
                  <a:pt x="888" y="20186"/>
                  <a:pt x="1798" y="19018"/>
                  <a:pt x="2730" y="19018"/>
                </a:cubicBezTo>
                <a:cubicBezTo>
                  <a:pt x="3661" y="19018"/>
                  <a:pt x="4745" y="21520"/>
                  <a:pt x="5546" y="21186"/>
                </a:cubicBezTo>
                <a:cubicBezTo>
                  <a:pt x="6348" y="20853"/>
                  <a:pt x="6976" y="19852"/>
                  <a:pt x="7583" y="17100"/>
                </a:cubicBezTo>
                <a:cubicBezTo>
                  <a:pt x="8189" y="14348"/>
                  <a:pt x="8666" y="7676"/>
                  <a:pt x="9229" y="4840"/>
                </a:cubicBezTo>
                <a:cubicBezTo>
                  <a:pt x="9793" y="2005"/>
                  <a:pt x="10378" y="87"/>
                  <a:pt x="10962" y="3"/>
                </a:cubicBezTo>
                <a:cubicBezTo>
                  <a:pt x="11547" y="-80"/>
                  <a:pt x="12262" y="1421"/>
                  <a:pt x="12804" y="4090"/>
                </a:cubicBezTo>
                <a:cubicBezTo>
                  <a:pt x="13346" y="6759"/>
                  <a:pt x="13606" y="13180"/>
                  <a:pt x="14256" y="16016"/>
                </a:cubicBezTo>
                <a:cubicBezTo>
                  <a:pt x="14906" y="18851"/>
                  <a:pt x="15837" y="20436"/>
                  <a:pt x="16660" y="20853"/>
                </a:cubicBezTo>
                <a:cubicBezTo>
                  <a:pt x="17484" y="21270"/>
                  <a:pt x="18350" y="18684"/>
                  <a:pt x="19174" y="18601"/>
                </a:cubicBezTo>
                <a:cubicBezTo>
                  <a:pt x="19997" y="18518"/>
                  <a:pt x="20798" y="19268"/>
                  <a:pt x="21600" y="20102"/>
                </a:cubicBezTo>
              </a:path>
            </a:pathLst>
          </a:custGeom>
          <a:solidFill>
            <a:srgbClr val="4349AA"/>
          </a:solidFill>
          <a:ln w="762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87" name="Line"/>
          <p:cNvSpPr/>
          <p:nvPr/>
        </p:nvSpPr>
        <p:spPr>
          <a:xfrm flipV="1">
            <a:off x="2184400" y="3905955"/>
            <a:ext cx="2258" cy="862472"/>
          </a:xfrm>
          <a:prstGeom prst="line">
            <a:avLst/>
          </a:prstGeom>
          <a:ln w="76200">
            <a:solidFill>
              <a:srgbClr val="4349A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8" name="Line"/>
          <p:cNvSpPr/>
          <p:nvPr/>
        </p:nvSpPr>
        <p:spPr>
          <a:xfrm flipV="1">
            <a:off x="4452337" y="7251982"/>
            <a:ext cx="2259" cy="862472"/>
          </a:xfrm>
          <a:prstGeom prst="line">
            <a:avLst/>
          </a:prstGeom>
          <a:ln w="76200">
            <a:solidFill>
              <a:srgbClr val="4349A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89" name="Line"/>
          <p:cNvSpPr/>
          <p:nvPr/>
        </p:nvSpPr>
        <p:spPr>
          <a:xfrm>
            <a:off x="4664569" y="6926862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0" name="Line"/>
          <p:cNvSpPr/>
          <p:nvPr/>
        </p:nvSpPr>
        <p:spPr>
          <a:xfrm flipV="1">
            <a:off x="4664569" y="5739271"/>
            <a:ext cx="2258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1" name="Line"/>
          <p:cNvSpPr/>
          <p:nvPr/>
        </p:nvSpPr>
        <p:spPr>
          <a:xfrm flipV="1">
            <a:off x="5100320" y="6064391"/>
            <a:ext cx="2258" cy="862472"/>
          </a:xfrm>
          <a:prstGeom prst="line">
            <a:avLst/>
          </a:prstGeom>
          <a:ln w="76200">
            <a:solidFill>
              <a:srgbClr val="4349A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2" name="Line"/>
          <p:cNvSpPr/>
          <p:nvPr/>
        </p:nvSpPr>
        <p:spPr>
          <a:xfrm>
            <a:off x="4237849" y="6387253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3" name="Line"/>
          <p:cNvSpPr/>
          <p:nvPr/>
        </p:nvSpPr>
        <p:spPr>
          <a:xfrm flipV="1">
            <a:off x="4233333" y="5199662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4" name="Line"/>
          <p:cNvSpPr/>
          <p:nvPr/>
        </p:nvSpPr>
        <p:spPr>
          <a:xfrm flipV="1">
            <a:off x="4558453" y="5524782"/>
            <a:ext cx="2259" cy="862472"/>
          </a:xfrm>
          <a:prstGeom prst="line">
            <a:avLst/>
          </a:prstGeom>
          <a:ln w="76200">
            <a:solidFill>
              <a:srgbClr val="4349A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5" name="Line"/>
          <p:cNvSpPr/>
          <p:nvPr/>
        </p:nvSpPr>
        <p:spPr>
          <a:xfrm>
            <a:off x="3368604" y="5956017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6" name="Line"/>
          <p:cNvSpPr/>
          <p:nvPr/>
        </p:nvSpPr>
        <p:spPr>
          <a:xfrm flipV="1">
            <a:off x="3368604" y="4762500"/>
            <a:ext cx="2259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7" name="Line"/>
          <p:cNvSpPr/>
          <p:nvPr/>
        </p:nvSpPr>
        <p:spPr>
          <a:xfrm flipV="1">
            <a:off x="3479235" y="5092700"/>
            <a:ext cx="2259" cy="862472"/>
          </a:xfrm>
          <a:prstGeom prst="line">
            <a:avLst/>
          </a:prstGeom>
          <a:ln w="76200">
            <a:solidFill>
              <a:srgbClr val="4349A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98" name="Line"/>
          <p:cNvSpPr/>
          <p:nvPr/>
        </p:nvSpPr>
        <p:spPr>
          <a:xfrm>
            <a:off x="6502400" y="4878781"/>
            <a:ext cx="1941689" cy="483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499" name="Circle"/>
          <p:cNvSpPr/>
          <p:nvPr/>
        </p:nvSpPr>
        <p:spPr>
          <a:xfrm>
            <a:off x="7906738" y="5524782"/>
            <a:ext cx="214490" cy="214490"/>
          </a:xfrm>
          <a:prstGeom prst="ellipse">
            <a:avLst/>
          </a:prstGeom>
          <a:solidFill>
            <a:srgbClr val="00A8AA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00" name="Line"/>
          <p:cNvSpPr/>
          <p:nvPr/>
        </p:nvSpPr>
        <p:spPr>
          <a:xfrm flipV="1">
            <a:off x="9053689" y="4585546"/>
            <a:ext cx="2259" cy="1187593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1" name="Line"/>
          <p:cNvSpPr/>
          <p:nvPr/>
        </p:nvSpPr>
        <p:spPr>
          <a:xfrm>
            <a:off x="9053689" y="5773137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2" name="Line"/>
          <p:cNvSpPr/>
          <p:nvPr/>
        </p:nvSpPr>
        <p:spPr>
          <a:xfrm>
            <a:off x="8475698" y="5452257"/>
            <a:ext cx="1155701" cy="48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03" name="Line"/>
          <p:cNvSpPr/>
          <p:nvPr/>
        </p:nvSpPr>
        <p:spPr>
          <a:xfrm flipV="1">
            <a:off x="9417191" y="5416408"/>
            <a:ext cx="2258" cy="1187593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4" name="Line"/>
          <p:cNvSpPr/>
          <p:nvPr/>
        </p:nvSpPr>
        <p:spPr>
          <a:xfrm>
            <a:off x="9417191" y="6604000"/>
            <a:ext cx="862472" cy="225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5" name="Line"/>
          <p:cNvSpPr/>
          <p:nvPr/>
        </p:nvSpPr>
        <p:spPr>
          <a:xfrm>
            <a:off x="9466862" y="6283119"/>
            <a:ext cx="698501" cy="483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06" name="Line"/>
          <p:cNvSpPr/>
          <p:nvPr/>
        </p:nvSpPr>
        <p:spPr>
          <a:xfrm flipV="1">
            <a:off x="9417191" y="6387253"/>
            <a:ext cx="2258" cy="11875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7" name="Line"/>
          <p:cNvSpPr/>
          <p:nvPr/>
        </p:nvSpPr>
        <p:spPr>
          <a:xfrm>
            <a:off x="9417191" y="7574844"/>
            <a:ext cx="862472" cy="2259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08" name="Line"/>
          <p:cNvSpPr/>
          <p:nvPr/>
        </p:nvSpPr>
        <p:spPr>
          <a:xfrm>
            <a:off x="9417191" y="7253964"/>
            <a:ext cx="539609" cy="48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09" name="Line"/>
          <p:cNvSpPr/>
          <p:nvPr/>
        </p:nvSpPr>
        <p:spPr>
          <a:xfrm>
            <a:off x="8782755" y="6283119"/>
            <a:ext cx="698501" cy="483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10" name="Line"/>
          <p:cNvSpPr/>
          <p:nvPr/>
        </p:nvSpPr>
        <p:spPr>
          <a:xfrm>
            <a:off x="8893386" y="7253964"/>
            <a:ext cx="539610" cy="48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1" fill="norm" stroke="1" extrusionOk="0">
                <a:moveTo>
                  <a:pt x="0" y="1045"/>
                </a:moveTo>
                <a:cubicBezTo>
                  <a:pt x="267" y="478"/>
                  <a:pt x="534" y="-48"/>
                  <a:pt x="955" y="1651"/>
                </a:cubicBezTo>
                <a:cubicBezTo>
                  <a:pt x="1376" y="3350"/>
                  <a:pt x="2054" y="8366"/>
                  <a:pt x="2516" y="11238"/>
                </a:cubicBezTo>
                <a:cubicBezTo>
                  <a:pt x="2979" y="14110"/>
                  <a:pt x="3276" y="17143"/>
                  <a:pt x="3708" y="18802"/>
                </a:cubicBezTo>
                <a:cubicBezTo>
                  <a:pt x="4139" y="20460"/>
                  <a:pt x="4663" y="21067"/>
                  <a:pt x="5125" y="21148"/>
                </a:cubicBezTo>
                <a:cubicBezTo>
                  <a:pt x="5587" y="21229"/>
                  <a:pt x="5978" y="21472"/>
                  <a:pt x="6502" y="19166"/>
                </a:cubicBezTo>
                <a:cubicBezTo>
                  <a:pt x="7025" y="16860"/>
                  <a:pt x="7755" y="10227"/>
                  <a:pt x="8248" y="7233"/>
                </a:cubicBezTo>
                <a:cubicBezTo>
                  <a:pt x="8741" y="4240"/>
                  <a:pt x="9121" y="2501"/>
                  <a:pt x="9490" y="1287"/>
                </a:cubicBezTo>
                <a:cubicBezTo>
                  <a:pt x="9860" y="74"/>
                  <a:pt x="10066" y="-88"/>
                  <a:pt x="10446" y="33"/>
                </a:cubicBezTo>
                <a:cubicBezTo>
                  <a:pt x="10826" y="155"/>
                  <a:pt x="11308" y="-88"/>
                  <a:pt x="11781" y="2015"/>
                </a:cubicBezTo>
                <a:cubicBezTo>
                  <a:pt x="12253" y="4119"/>
                  <a:pt x="12767" y="9660"/>
                  <a:pt x="13250" y="12654"/>
                </a:cubicBezTo>
                <a:cubicBezTo>
                  <a:pt x="13732" y="15647"/>
                  <a:pt x="14236" y="18600"/>
                  <a:pt x="14667" y="20056"/>
                </a:cubicBezTo>
                <a:cubicBezTo>
                  <a:pt x="15098" y="21512"/>
                  <a:pt x="15458" y="21512"/>
                  <a:pt x="15858" y="21350"/>
                </a:cubicBezTo>
                <a:cubicBezTo>
                  <a:pt x="16259" y="21188"/>
                  <a:pt x="16557" y="21512"/>
                  <a:pt x="17050" y="19166"/>
                </a:cubicBezTo>
                <a:cubicBezTo>
                  <a:pt x="17543" y="16820"/>
                  <a:pt x="18313" y="10227"/>
                  <a:pt x="18837" y="7233"/>
                </a:cubicBezTo>
                <a:cubicBezTo>
                  <a:pt x="19361" y="4240"/>
                  <a:pt x="19710" y="2299"/>
                  <a:pt x="20172" y="1287"/>
                </a:cubicBezTo>
                <a:cubicBezTo>
                  <a:pt x="20635" y="276"/>
                  <a:pt x="21117" y="640"/>
                  <a:pt x="21600" y="1045"/>
                </a:cubicBezTo>
              </a:path>
            </a:pathLst>
          </a:custGeom>
          <a:ln w="762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11" name="Line"/>
          <p:cNvSpPr/>
          <p:nvPr/>
        </p:nvSpPr>
        <p:spPr>
          <a:xfrm flipV="1">
            <a:off x="1212426" y="5739271"/>
            <a:ext cx="2259" cy="151271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12" name="Line"/>
          <p:cNvSpPr/>
          <p:nvPr/>
        </p:nvSpPr>
        <p:spPr>
          <a:xfrm>
            <a:off x="1212426" y="7251982"/>
            <a:ext cx="1510455" cy="225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Fourier transform visualization"/>
          <p:cNvSpPr txBox="1"/>
          <p:nvPr>
            <p:ph type="title"/>
          </p:nvPr>
        </p:nvSpPr>
        <p:spPr>
          <a:xfrm>
            <a:off x="647700" y="-393700"/>
            <a:ext cx="11709400" cy="1724943"/>
          </a:xfrm>
          <a:prstGeom prst="rect">
            <a:avLst/>
          </a:prstGeom>
        </p:spPr>
        <p:txBody>
          <a:bodyPr/>
          <a:lstStyle/>
          <a:p>
            <a:pPr/>
            <a:r>
              <a:t>Fourier transform visualization</a:t>
            </a:r>
          </a:p>
        </p:txBody>
      </p:sp>
      <p:sp>
        <p:nvSpPr>
          <p:cNvPr id="1515" name="Slide Number"/>
          <p:cNvSpPr txBox="1"/>
          <p:nvPr>
            <p:ph type="sldNum" sz="quarter" idx="2"/>
          </p:nvPr>
        </p:nvSpPr>
        <p:spPr>
          <a:xfrm>
            <a:off x="10645010" y="8740140"/>
            <a:ext cx="384647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1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 rot="10800000">
            <a:off x="4292600" y="1739899"/>
            <a:ext cx="6172200" cy="6172201"/>
          </a:xfrm>
          <a:prstGeom prst="rect">
            <a:avLst/>
          </a:prstGeom>
          <a:ln w="12700"/>
        </p:spPr>
      </p:pic>
      <p:pic>
        <p:nvPicPr>
          <p:cNvPr id="151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6600" y="6078129"/>
            <a:ext cx="1806223" cy="1815063"/>
          </a:xfrm>
          <a:prstGeom prst="rect">
            <a:avLst/>
          </a:prstGeom>
          <a:ln w="12700"/>
        </p:spPr>
      </p:pic>
      <p:sp>
        <p:nvSpPr>
          <p:cNvPr id="1518" name="Circle"/>
          <p:cNvSpPr/>
          <p:nvPr/>
        </p:nvSpPr>
        <p:spPr>
          <a:xfrm>
            <a:off x="774700" y="6121400"/>
            <a:ext cx="1739900" cy="1739900"/>
          </a:xfrm>
          <a:prstGeom prst="ellipse">
            <a:avLst/>
          </a:prstGeom>
          <a:ln w="38100"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647700">
              <a:defRPr sz="3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19" name="Line"/>
          <p:cNvSpPr/>
          <p:nvPr/>
        </p:nvSpPr>
        <p:spPr>
          <a:xfrm>
            <a:off x="1663700" y="6985000"/>
            <a:ext cx="1841500" cy="12700"/>
          </a:xfrm>
          <a:prstGeom prst="line">
            <a:avLst/>
          </a:prstGeom>
          <a:ln w="25400">
            <a:solidFill>
              <a:srgbClr val="5E5E5E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20" name="Line"/>
          <p:cNvSpPr/>
          <p:nvPr/>
        </p:nvSpPr>
        <p:spPr>
          <a:xfrm flipH="1" flipV="1">
            <a:off x="1663700" y="5207000"/>
            <a:ext cx="12700" cy="1765300"/>
          </a:xfrm>
          <a:prstGeom prst="line">
            <a:avLst/>
          </a:prstGeom>
          <a:ln w="25400">
            <a:solidFill>
              <a:srgbClr val="5E5E5E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21" name="real"/>
          <p:cNvSpPr txBox="1"/>
          <p:nvPr/>
        </p:nvSpPr>
        <p:spPr>
          <a:xfrm>
            <a:off x="2565400" y="6515100"/>
            <a:ext cx="637994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647700">
              <a:defRPr sz="2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real</a:t>
            </a:r>
          </a:p>
        </p:txBody>
      </p:sp>
      <p:sp>
        <p:nvSpPr>
          <p:cNvPr id="1522" name="imaginary"/>
          <p:cNvSpPr txBox="1"/>
          <p:nvPr/>
        </p:nvSpPr>
        <p:spPr>
          <a:xfrm>
            <a:off x="990600" y="5232400"/>
            <a:ext cx="1383288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647700">
              <a:defRPr sz="2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imaginary</a:t>
            </a:r>
          </a:p>
        </p:txBody>
      </p:sp>
      <p:sp>
        <p:nvSpPr>
          <p:cNvPr id="1523" name="Rectangle"/>
          <p:cNvSpPr/>
          <p:nvPr/>
        </p:nvSpPr>
        <p:spPr>
          <a:xfrm>
            <a:off x="11379200" y="1714500"/>
            <a:ext cx="203200" cy="6197600"/>
          </a:xfrm>
          <a:prstGeom prst="rect">
            <a:avLst/>
          </a:prstGeom>
          <a:solidFill>
            <a:srgbClr val="6095C9"/>
          </a:solidFill>
          <a:ln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647700">
              <a:defRPr sz="30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524" name="input signal"/>
          <p:cNvSpPr txBox="1"/>
          <p:nvPr/>
        </p:nvSpPr>
        <p:spPr>
          <a:xfrm>
            <a:off x="10769600" y="8051800"/>
            <a:ext cx="201930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647700">
              <a:defRPr sz="2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input signal</a:t>
            </a:r>
          </a:p>
        </p:txBody>
      </p:sp>
      <p:sp>
        <p:nvSpPr>
          <p:cNvPr id="1525" name="Fourier transform matrix"/>
          <p:cNvSpPr txBox="1"/>
          <p:nvPr/>
        </p:nvSpPr>
        <p:spPr>
          <a:xfrm>
            <a:off x="5600700" y="8051800"/>
            <a:ext cx="393700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647700">
              <a:defRPr sz="2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Fourier transform matrix</a:t>
            </a:r>
          </a:p>
        </p:txBody>
      </p:sp>
      <p:sp>
        <p:nvSpPr>
          <p:cNvPr id="1526" name="color key"/>
          <p:cNvSpPr txBox="1"/>
          <p:nvPr/>
        </p:nvSpPr>
        <p:spPr>
          <a:xfrm>
            <a:off x="939800" y="8051800"/>
            <a:ext cx="173990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647700">
              <a:defRPr sz="22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color key</a:t>
            </a:r>
          </a:p>
        </p:txBody>
      </p:sp>
      <p:sp>
        <p:nvSpPr>
          <p:cNvPr id="1527" name="1"/>
          <p:cNvSpPr txBox="1"/>
          <p:nvPr/>
        </p:nvSpPr>
        <p:spPr>
          <a:xfrm>
            <a:off x="2451100" y="6921500"/>
            <a:ext cx="285110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647700">
              <a:defRPr sz="1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28" name="j"/>
          <p:cNvSpPr txBox="1"/>
          <p:nvPr/>
        </p:nvSpPr>
        <p:spPr>
          <a:xfrm>
            <a:off x="1625600" y="5689600"/>
            <a:ext cx="217244" cy="323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647700">
              <a:defRPr sz="1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j</a:t>
            </a:r>
          </a:p>
        </p:txBody>
      </p:sp>
      <p:pic>
        <p:nvPicPr>
          <p:cNvPr id="1529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86823" y="8485216"/>
            <a:ext cx="5376356" cy="1286445"/>
          </a:xfrm>
          <a:prstGeom prst="rect">
            <a:avLst/>
          </a:prstGeom>
          <a:ln w="12700">
            <a:miter lim="400000"/>
          </a:ln>
        </p:spPr>
      </p:pic>
      <p:sp>
        <p:nvSpPr>
          <p:cNvPr id="1530" name="Slide: Bill Freeman"/>
          <p:cNvSpPr txBox="1"/>
          <p:nvPr/>
        </p:nvSpPr>
        <p:spPr>
          <a:xfrm>
            <a:off x="10096500" y="9232900"/>
            <a:ext cx="393700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647700">
              <a:defRPr i="1"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Slide: Bill Freeman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Ques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Question?</a:t>
            </a:r>
          </a:p>
        </p:txBody>
      </p:sp>
      <p:sp>
        <p:nvSpPr>
          <p:cNvPr id="153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Sharpening++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Sharpening++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Problem with ex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with excess</a:t>
            </a:r>
          </a:p>
        </p:txBody>
      </p:sp>
      <p:sp>
        <p:nvSpPr>
          <p:cNvPr id="1539" name="Haloes around strong edg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Haloes around strong edges</a:t>
            </a:r>
          </a:p>
        </p:txBody>
      </p:sp>
      <p:grpSp>
        <p:nvGrpSpPr>
          <p:cNvPr id="1542" name="Group"/>
          <p:cNvGrpSpPr/>
          <p:nvPr/>
        </p:nvGrpSpPr>
        <p:grpSpPr>
          <a:xfrm>
            <a:off x="165100" y="5690416"/>
            <a:ext cx="12623809" cy="3646372"/>
            <a:chOff x="0" y="0"/>
            <a:chExt cx="12623808" cy="3646371"/>
          </a:xfrm>
        </p:grpSpPr>
        <p:pic>
          <p:nvPicPr>
            <p:cNvPr id="1540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132801" y="0"/>
              <a:ext cx="5491008" cy="36463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41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491008" cy="36463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43" name="Arrow"/>
          <p:cNvSpPr/>
          <p:nvPr/>
        </p:nvSpPr>
        <p:spPr>
          <a:xfrm>
            <a:off x="6019800" y="6883400"/>
            <a:ext cx="1270000" cy="1270000"/>
          </a:xfrm>
          <a:prstGeom prst="rightArrow">
            <a:avLst>
              <a:gd name="adj1" fmla="val 32000"/>
              <a:gd name="adj2" fmla="val 44000"/>
            </a:avLst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oversharp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oversharpening</a:t>
            </a:r>
          </a:p>
        </p:txBody>
      </p:sp>
      <p:sp>
        <p:nvSpPr>
          <p:cNvPr id="1546" name="Line"/>
          <p:cNvSpPr/>
          <p:nvPr/>
        </p:nvSpPr>
        <p:spPr>
          <a:xfrm>
            <a:off x="5638800" y="59563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47" name="Line"/>
          <p:cNvSpPr/>
          <p:nvPr/>
        </p:nvSpPr>
        <p:spPr>
          <a:xfrm>
            <a:off x="6502400" y="59563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48" name="coefficient"/>
          <p:cNvSpPr txBox="1"/>
          <p:nvPr/>
        </p:nvSpPr>
        <p:spPr>
          <a:xfrm rot="16200000">
            <a:off x="4371938" y="4719353"/>
            <a:ext cx="2010202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coefficient</a:t>
            </a:r>
          </a:p>
        </p:txBody>
      </p:sp>
      <p:sp>
        <p:nvSpPr>
          <p:cNvPr id="1549" name="Line"/>
          <p:cNvSpPr/>
          <p:nvPr/>
        </p:nvSpPr>
        <p:spPr>
          <a:xfrm>
            <a:off x="62865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0" name="Line"/>
          <p:cNvSpPr/>
          <p:nvPr/>
        </p:nvSpPr>
        <p:spPr>
          <a:xfrm>
            <a:off x="60706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1" name="Line"/>
          <p:cNvSpPr/>
          <p:nvPr/>
        </p:nvSpPr>
        <p:spPr>
          <a:xfrm>
            <a:off x="58547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2" name="Line"/>
          <p:cNvSpPr/>
          <p:nvPr/>
        </p:nvSpPr>
        <p:spPr>
          <a:xfrm>
            <a:off x="56388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3" name="Line"/>
          <p:cNvSpPr/>
          <p:nvPr/>
        </p:nvSpPr>
        <p:spPr>
          <a:xfrm>
            <a:off x="73660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4" name="Line"/>
          <p:cNvSpPr/>
          <p:nvPr/>
        </p:nvSpPr>
        <p:spPr>
          <a:xfrm>
            <a:off x="71501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5" name="Line"/>
          <p:cNvSpPr/>
          <p:nvPr/>
        </p:nvSpPr>
        <p:spPr>
          <a:xfrm>
            <a:off x="69342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6" name="Line"/>
          <p:cNvSpPr/>
          <p:nvPr/>
        </p:nvSpPr>
        <p:spPr>
          <a:xfrm>
            <a:off x="67183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7" name="Line"/>
          <p:cNvSpPr/>
          <p:nvPr/>
        </p:nvSpPr>
        <p:spPr>
          <a:xfrm flipV="1">
            <a:off x="6286500" y="59563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58" name="-0.3"/>
          <p:cNvSpPr txBox="1"/>
          <p:nvPr/>
        </p:nvSpPr>
        <p:spPr>
          <a:xfrm>
            <a:off x="5422900" y="6388100"/>
            <a:ext cx="85564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-0.3</a:t>
            </a:r>
          </a:p>
        </p:txBody>
      </p:sp>
      <p:sp>
        <p:nvSpPr>
          <p:cNvPr id="1559" name="Line"/>
          <p:cNvSpPr/>
          <p:nvPr/>
        </p:nvSpPr>
        <p:spPr>
          <a:xfrm flipV="1">
            <a:off x="6502400" y="3797300"/>
            <a:ext cx="2258" cy="21717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0" name="Line"/>
          <p:cNvSpPr/>
          <p:nvPr/>
        </p:nvSpPr>
        <p:spPr>
          <a:xfrm flipV="1">
            <a:off x="6718300" y="5956300"/>
            <a:ext cx="2258" cy="431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1" name="Line"/>
          <p:cNvSpPr/>
          <p:nvPr/>
        </p:nvSpPr>
        <p:spPr>
          <a:xfrm>
            <a:off x="1841500" y="59563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2" name="Line"/>
          <p:cNvSpPr/>
          <p:nvPr/>
        </p:nvSpPr>
        <p:spPr>
          <a:xfrm>
            <a:off x="2705100" y="59563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3" name="original"/>
          <p:cNvSpPr txBox="1"/>
          <p:nvPr/>
        </p:nvSpPr>
        <p:spPr>
          <a:xfrm>
            <a:off x="1739900" y="6718300"/>
            <a:ext cx="15151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original</a:t>
            </a:r>
          </a:p>
        </p:txBody>
      </p:sp>
      <p:sp>
        <p:nvSpPr>
          <p:cNvPr id="1564" name="Line"/>
          <p:cNvSpPr/>
          <p:nvPr/>
        </p:nvSpPr>
        <p:spPr>
          <a:xfrm>
            <a:off x="24892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5" name="Line"/>
          <p:cNvSpPr/>
          <p:nvPr/>
        </p:nvSpPr>
        <p:spPr>
          <a:xfrm>
            <a:off x="22733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6" name="Line"/>
          <p:cNvSpPr/>
          <p:nvPr/>
        </p:nvSpPr>
        <p:spPr>
          <a:xfrm>
            <a:off x="20574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7" name="Line"/>
          <p:cNvSpPr/>
          <p:nvPr/>
        </p:nvSpPr>
        <p:spPr>
          <a:xfrm>
            <a:off x="18415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8" name="Line"/>
          <p:cNvSpPr/>
          <p:nvPr/>
        </p:nvSpPr>
        <p:spPr>
          <a:xfrm>
            <a:off x="35814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69" name="Line"/>
          <p:cNvSpPr/>
          <p:nvPr/>
        </p:nvSpPr>
        <p:spPr>
          <a:xfrm>
            <a:off x="33655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0" name="Line"/>
          <p:cNvSpPr/>
          <p:nvPr/>
        </p:nvSpPr>
        <p:spPr>
          <a:xfrm>
            <a:off x="31369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1" name="Line"/>
          <p:cNvSpPr/>
          <p:nvPr/>
        </p:nvSpPr>
        <p:spPr>
          <a:xfrm>
            <a:off x="2921000" y="59563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2" name="8"/>
          <p:cNvSpPr txBox="1"/>
          <p:nvPr/>
        </p:nvSpPr>
        <p:spPr>
          <a:xfrm>
            <a:off x="1841500" y="4013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73" name="Line"/>
          <p:cNvSpPr/>
          <p:nvPr/>
        </p:nvSpPr>
        <p:spPr>
          <a:xfrm>
            <a:off x="9105900" y="5854700"/>
            <a:ext cx="17399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4" name="Line"/>
          <p:cNvSpPr/>
          <p:nvPr/>
        </p:nvSpPr>
        <p:spPr>
          <a:xfrm>
            <a:off x="9969500" y="5854700"/>
            <a:ext cx="2258" cy="2159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5" name="Sharpened…"/>
          <p:cNvSpPr txBox="1"/>
          <p:nvPr/>
        </p:nvSpPr>
        <p:spPr>
          <a:xfrm>
            <a:off x="7366000" y="6718300"/>
            <a:ext cx="5638800" cy="201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Sharpened</a:t>
            </a:r>
          </a:p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(differences are</a:t>
            </a:r>
          </a:p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accentuated;  constant</a:t>
            </a:r>
          </a:p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areas are left untouched).</a:t>
            </a:r>
          </a:p>
        </p:txBody>
      </p:sp>
      <p:sp>
        <p:nvSpPr>
          <p:cNvPr id="1576" name="Line"/>
          <p:cNvSpPr/>
          <p:nvPr/>
        </p:nvSpPr>
        <p:spPr>
          <a:xfrm>
            <a:off x="97536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7" name="Line"/>
          <p:cNvSpPr/>
          <p:nvPr/>
        </p:nvSpPr>
        <p:spPr>
          <a:xfrm>
            <a:off x="95377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8" name="Line"/>
          <p:cNvSpPr/>
          <p:nvPr/>
        </p:nvSpPr>
        <p:spPr>
          <a:xfrm>
            <a:off x="93218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9" name="Line"/>
          <p:cNvSpPr/>
          <p:nvPr/>
        </p:nvSpPr>
        <p:spPr>
          <a:xfrm>
            <a:off x="91059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0" name="Line"/>
          <p:cNvSpPr/>
          <p:nvPr/>
        </p:nvSpPr>
        <p:spPr>
          <a:xfrm>
            <a:off x="108331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1" name="Line"/>
          <p:cNvSpPr/>
          <p:nvPr/>
        </p:nvSpPr>
        <p:spPr>
          <a:xfrm>
            <a:off x="106172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2" name="Line"/>
          <p:cNvSpPr/>
          <p:nvPr/>
        </p:nvSpPr>
        <p:spPr>
          <a:xfrm>
            <a:off x="104013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3" name="Line"/>
          <p:cNvSpPr/>
          <p:nvPr/>
        </p:nvSpPr>
        <p:spPr>
          <a:xfrm>
            <a:off x="10185400" y="5854700"/>
            <a:ext cx="2258" cy="114300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4" name="Line"/>
          <p:cNvSpPr/>
          <p:nvPr/>
        </p:nvSpPr>
        <p:spPr>
          <a:xfrm flipV="1">
            <a:off x="9969500" y="45466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5" name="Line"/>
          <p:cNvSpPr/>
          <p:nvPr/>
        </p:nvSpPr>
        <p:spPr>
          <a:xfrm flipV="1">
            <a:off x="10833100" y="3898900"/>
            <a:ext cx="2258" cy="1955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6" name="Line"/>
          <p:cNvSpPr/>
          <p:nvPr/>
        </p:nvSpPr>
        <p:spPr>
          <a:xfrm flipV="1">
            <a:off x="9753600" y="3898900"/>
            <a:ext cx="2258" cy="19558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7" name="11.2"/>
          <p:cNvSpPr txBox="1"/>
          <p:nvPr/>
        </p:nvSpPr>
        <p:spPr>
          <a:xfrm>
            <a:off x="8775700" y="3467100"/>
            <a:ext cx="91172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11.2</a:t>
            </a:r>
          </a:p>
        </p:txBody>
      </p:sp>
      <p:sp>
        <p:nvSpPr>
          <p:cNvPr id="1588" name="1.7"/>
          <p:cNvSpPr txBox="1"/>
          <p:nvPr/>
        </p:nvSpPr>
        <p:spPr>
          <a:xfrm>
            <a:off x="5956300" y="31369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1.7</a:t>
            </a:r>
          </a:p>
        </p:txBody>
      </p:sp>
      <p:sp>
        <p:nvSpPr>
          <p:cNvPr id="1589" name="Line"/>
          <p:cNvSpPr/>
          <p:nvPr/>
        </p:nvSpPr>
        <p:spPr>
          <a:xfrm flipV="1">
            <a:off x="27051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0" name="Line"/>
          <p:cNvSpPr/>
          <p:nvPr/>
        </p:nvSpPr>
        <p:spPr>
          <a:xfrm flipV="1">
            <a:off x="29210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1" name="Line"/>
          <p:cNvSpPr/>
          <p:nvPr/>
        </p:nvSpPr>
        <p:spPr>
          <a:xfrm flipV="1">
            <a:off x="24892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2" name="Line"/>
          <p:cNvSpPr/>
          <p:nvPr/>
        </p:nvSpPr>
        <p:spPr>
          <a:xfrm flipV="1">
            <a:off x="9537700" y="5854700"/>
            <a:ext cx="2258" cy="3302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3" name="-0.25"/>
          <p:cNvSpPr txBox="1"/>
          <p:nvPr/>
        </p:nvSpPr>
        <p:spPr>
          <a:xfrm>
            <a:off x="8242300" y="6070600"/>
            <a:ext cx="107154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-0.25</a:t>
            </a:r>
          </a:p>
        </p:txBody>
      </p:sp>
      <p:sp>
        <p:nvSpPr>
          <p:cNvPr id="1594" name="8"/>
          <p:cNvSpPr txBox="1"/>
          <p:nvPr/>
        </p:nvSpPr>
        <p:spPr>
          <a:xfrm>
            <a:off x="9753600" y="40132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595" name="Line"/>
          <p:cNvSpPr/>
          <p:nvPr/>
        </p:nvSpPr>
        <p:spPr>
          <a:xfrm flipV="1">
            <a:off x="11049000" y="5854700"/>
            <a:ext cx="2258" cy="3302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6" name="Line"/>
          <p:cNvSpPr/>
          <p:nvPr/>
        </p:nvSpPr>
        <p:spPr>
          <a:xfrm flipV="1">
            <a:off x="31369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7" name="Line"/>
          <p:cNvSpPr/>
          <p:nvPr/>
        </p:nvSpPr>
        <p:spPr>
          <a:xfrm flipV="1">
            <a:off x="33655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8" name="Line"/>
          <p:cNvSpPr/>
          <p:nvPr/>
        </p:nvSpPr>
        <p:spPr>
          <a:xfrm flipV="1">
            <a:off x="2273300" y="46609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9" name="Line"/>
          <p:cNvSpPr/>
          <p:nvPr/>
        </p:nvSpPr>
        <p:spPr>
          <a:xfrm flipV="1">
            <a:off x="10185400" y="45466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00" name="Line"/>
          <p:cNvSpPr/>
          <p:nvPr/>
        </p:nvSpPr>
        <p:spPr>
          <a:xfrm flipV="1">
            <a:off x="10401300" y="45466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01" name="Line"/>
          <p:cNvSpPr/>
          <p:nvPr/>
        </p:nvSpPr>
        <p:spPr>
          <a:xfrm flipV="1">
            <a:off x="10617200" y="4546600"/>
            <a:ext cx="2258" cy="129540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Bells and whist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Bells and whistles</a:t>
            </a:r>
          </a:p>
        </p:txBody>
      </p:sp>
      <p:sp>
        <p:nvSpPr>
          <p:cNvPr id="1604" name="Apply mostly on lumina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Apply mostly on luminance</a:t>
            </a:r>
          </a:p>
          <a:p>
            <a:pPr/>
            <a:r>
              <a:t>Old Clarity in Adobe Camera Raw</a:t>
            </a:r>
          </a:p>
          <a:p>
            <a:pPr lvl="1"/>
            <a:r>
              <a:t>As far as I understand, apply only for mid-tones </a:t>
            </a:r>
          </a:p>
          <a:p>
            <a:pPr lvl="1"/>
            <a:r>
              <a:t>Avoids haloes around black and white points</a:t>
            </a:r>
          </a:p>
          <a:p>
            <a:pPr/>
            <a:r>
              <a:t>Only apply at edges</a:t>
            </a:r>
          </a:p>
          <a:p>
            <a:pPr lvl="1"/>
            <a:r>
              <a:t>To avoid the amplification of noise</a:t>
            </a:r>
          </a:p>
          <a:p>
            <a:pPr/>
            <a:r>
              <a:t>Sharpening chrominance as well </a:t>
            </a:r>
          </a:p>
          <a:p>
            <a:pPr lvl="1"/>
            <a:r>
              <a:t>But with very large blur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Lightroom 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Lightroom demo</a:t>
            </a:r>
          </a:p>
        </p:txBody>
      </p:sp>
      <p:sp>
        <p:nvSpPr>
          <p:cNvPr id="160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Co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Convolution cos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cost?</a:t>
            </a:r>
          </a:p>
        </p:txBody>
      </p:sp>
      <p:sp>
        <p:nvSpPr>
          <p:cNvPr id="1612" name="Set output image to zer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Set output image to zero</a:t>
            </a:r>
          </a:p>
          <a:p>
            <a:pPr/>
            <a:r>
              <a:t>For y, x in output image</a:t>
            </a:r>
          </a:p>
          <a:p>
            <a:pPr lvl="1"/>
            <a:r>
              <a:t>for y’, x’ in kernel</a:t>
            </a:r>
          </a:p>
          <a:p>
            <a:pPr lvl="2"/>
            <a:r>
              <a:t>out[y, x]+=input[y+y’, x+x’]*kernel[y’, x’]</a:t>
            </a:r>
          </a:p>
          <a:p>
            <a:pPr/>
          </a:p>
          <a:p>
            <a:pPr/>
            <a:r>
              <a:t>Cost? </a:t>
            </a:r>
          </a:p>
        </p:txBody>
      </p:sp>
      <p:sp>
        <p:nvSpPr>
          <p:cNvPr id="1613" name="input.width * input.height * kernel.width * kernel.height"/>
          <p:cNvSpPr txBox="1"/>
          <p:nvPr/>
        </p:nvSpPr>
        <p:spPr>
          <a:xfrm>
            <a:off x="317500" y="6832600"/>
            <a:ext cx="12687300" cy="137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marL="1168400" indent="-406400" defTabSz="584200">
              <a:buSzPct val="100000"/>
              <a:buChar char="-"/>
              <a:defRPr sz="4200"/>
            </a:pPr>
            <a:r>
              <a:t>input.width * input.height * kernel.width * kernel.height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13" grpId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Separable fil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Separable filters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Separabil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Separability</a:t>
            </a:r>
          </a:p>
        </p:txBody>
      </p:sp>
      <p:sp>
        <p:nvSpPr>
          <p:cNvPr id="1618" name="The kernel can be decomposed into the convolution of a horizontal and a vertical filter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kernel can be decomposed into the convolution of a horizontal and a vertical filter. </a:t>
            </a:r>
          </a:p>
          <a:p>
            <a:pPr/>
            <a:r>
              <a:t>Example: box</a:t>
            </a:r>
          </a:p>
          <a:p>
            <a:pPr lvl="1"/>
            <a:r>
              <a:t>g’(x)= if (-k &lt; x &lt; k) , 0 otherwise</a:t>
            </a:r>
          </a:p>
          <a:p>
            <a:pPr lvl="1"/>
          </a:p>
          <a:p>
            <a:pPr lvl="1"/>
          </a:p>
          <a:p>
            <a:pPr lvl="1"/>
            <a:r>
              <a:t>(separability doesn’t require the two 1D kernels to be the same, but it’s the case here)</a:t>
            </a:r>
          </a:p>
        </p:txBody>
      </p:sp>
      <p:sp>
        <p:nvSpPr>
          <p:cNvPr id="1619" name="Square"/>
          <p:cNvSpPr/>
          <p:nvPr/>
        </p:nvSpPr>
        <p:spPr>
          <a:xfrm>
            <a:off x="1397000" y="7721600"/>
            <a:ext cx="1270000" cy="1270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20" name="="/>
          <p:cNvSpPr txBox="1"/>
          <p:nvPr/>
        </p:nvSpPr>
        <p:spPr>
          <a:xfrm>
            <a:off x="3083873" y="79883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1621" name="Rectangle"/>
          <p:cNvSpPr/>
          <p:nvPr/>
        </p:nvSpPr>
        <p:spPr>
          <a:xfrm>
            <a:off x="4495800" y="7721600"/>
            <a:ext cx="139700" cy="1270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22" name="Rectangle"/>
          <p:cNvSpPr/>
          <p:nvPr/>
        </p:nvSpPr>
        <p:spPr>
          <a:xfrm>
            <a:off x="6565900" y="8280400"/>
            <a:ext cx="1270000" cy="1524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62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60500" y="4635500"/>
            <a:ext cx="5857789" cy="673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4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10200" y="7988300"/>
            <a:ext cx="698500" cy="727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Separable blu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Separable blur</a:t>
            </a:r>
          </a:p>
        </p:txBody>
      </p:sp>
      <p:sp>
        <p:nvSpPr>
          <p:cNvPr id="1627" name="First blur horizontally using g(x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blur horizontally using g(x)</a:t>
            </a:r>
          </a:p>
          <a:p>
            <a:pPr/>
            <a:r>
              <a:t>Then blur vertically using g(y)</a:t>
            </a:r>
          </a:p>
        </p:txBody>
      </p:sp>
      <p:pic>
        <p:nvPicPr>
          <p:cNvPr id="162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92133" y="3352800"/>
            <a:ext cx="3674536" cy="5511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500" y="3352800"/>
            <a:ext cx="3674536" cy="5511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0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93766" y="3352800"/>
            <a:ext cx="3674536" cy="5511803"/>
          </a:xfrm>
          <a:prstGeom prst="rect">
            <a:avLst/>
          </a:prstGeom>
          <a:ln w="12700">
            <a:miter lim="400000"/>
          </a:ln>
        </p:spPr>
      </p:pic>
      <p:sp>
        <p:nvSpPr>
          <p:cNvPr id="1631" name="Arrow"/>
          <p:cNvSpPr/>
          <p:nvPr/>
        </p:nvSpPr>
        <p:spPr>
          <a:xfrm>
            <a:off x="3695700" y="5156200"/>
            <a:ext cx="1270000" cy="3390900"/>
          </a:xfrm>
          <a:prstGeom prst="rightArrow">
            <a:avLst>
              <a:gd name="adj1" fmla="val 73783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32" name="Arrow"/>
          <p:cNvSpPr/>
          <p:nvPr/>
        </p:nvSpPr>
        <p:spPr>
          <a:xfrm>
            <a:off x="8293100" y="5156200"/>
            <a:ext cx="1270000" cy="3390900"/>
          </a:xfrm>
          <a:prstGeom prst="rightArrow">
            <a:avLst>
              <a:gd name="adj1" fmla="val 73783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33" name="Rectangle"/>
          <p:cNvSpPr/>
          <p:nvPr/>
        </p:nvSpPr>
        <p:spPr>
          <a:xfrm>
            <a:off x="3873500" y="6870700"/>
            <a:ext cx="723900" cy="63500"/>
          </a:xfrm>
          <a:prstGeom prst="rect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634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64000" y="6199716"/>
            <a:ext cx="342900" cy="3571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5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597900" y="6199716"/>
            <a:ext cx="342900" cy="357189"/>
          </a:xfrm>
          <a:prstGeom prst="rect">
            <a:avLst/>
          </a:prstGeom>
          <a:ln w="12700">
            <a:miter lim="400000"/>
          </a:ln>
        </p:spPr>
      </p:pic>
      <p:sp>
        <p:nvSpPr>
          <p:cNvPr id="1636" name="Rectangle"/>
          <p:cNvSpPr/>
          <p:nvPr/>
        </p:nvSpPr>
        <p:spPr>
          <a:xfrm>
            <a:off x="8763000" y="6743700"/>
            <a:ext cx="88900" cy="635000"/>
          </a:xfrm>
          <a:prstGeom prst="rect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Separable Convolution cos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Separable Convolution cost?</a:t>
            </a:r>
          </a:p>
        </p:txBody>
      </p:sp>
      <p:sp>
        <p:nvSpPr>
          <p:cNvPr id="1639" name="For y, x in output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y, x in output image</a:t>
            </a:r>
          </a:p>
          <a:p>
            <a:pPr lvl="1"/>
            <a:r>
              <a:t>for y’, x’ in kernel</a:t>
            </a:r>
          </a:p>
          <a:p>
            <a:pPr lvl="2" marL="1603223" indent="-396723">
              <a:defRPr sz="4100"/>
            </a:pPr>
            <a:r>
              <a:t>out[y, x]+=input[y+y’, x+x’]*kernel[y’, x’]</a:t>
            </a:r>
          </a:p>
          <a:p>
            <a:pPr/>
            <a:r>
              <a:t>Horizontal cost? </a:t>
            </a:r>
          </a:p>
          <a:p>
            <a:pPr/>
          </a:p>
          <a:p>
            <a:pPr/>
            <a:r>
              <a:t>Vertical cost?</a:t>
            </a:r>
          </a:p>
          <a:p>
            <a:pPr/>
          </a:p>
          <a:p>
            <a:pPr/>
            <a:r>
              <a:t>Total</a:t>
            </a:r>
          </a:p>
        </p:txBody>
      </p:sp>
      <p:sp>
        <p:nvSpPr>
          <p:cNvPr id="1640" name="input.width * input.height * kernel.width"/>
          <p:cNvSpPr txBox="1"/>
          <p:nvPr/>
        </p:nvSpPr>
        <p:spPr>
          <a:xfrm>
            <a:off x="596900" y="4584700"/>
            <a:ext cx="9423797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marL="1168400" indent="-406400" defTabSz="584200">
              <a:buSzPct val="100000"/>
              <a:buChar char="-"/>
              <a:defRPr sz="3200"/>
            </a:pPr>
            <a:r>
              <a:t>input.width * input.height * kernel.width </a:t>
            </a:r>
          </a:p>
        </p:txBody>
      </p:sp>
      <p:sp>
        <p:nvSpPr>
          <p:cNvPr id="1641" name="input.width * input.height * kernel.height"/>
          <p:cNvSpPr txBox="1"/>
          <p:nvPr/>
        </p:nvSpPr>
        <p:spPr>
          <a:xfrm>
            <a:off x="596900" y="6248400"/>
            <a:ext cx="9458325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marL="1168400" indent="-406400" defTabSz="584200">
              <a:buSzPct val="100000"/>
              <a:buChar char="-"/>
              <a:defRPr sz="3200"/>
            </a:pPr>
            <a:r>
              <a:t>input.width * input.height * kernel.height</a:t>
            </a:r>
          </a:p>
        </p:txBody>
      </p:sp>
      <p:sp>
        <p:nvSpPr>
          <p:cNvPr id="1642" name="input.width * input.height *( kernel.height+kernel.width)"/>
          <p:cNvSpPr txBox="1"/>
          <p:nvPr/>
        </p:nvSpPr>
        <p:spPr>
          <a:xfrm>
            <a:off x="63500" y="7835900"/>
            <a:ext cx="129667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marL="1168400" indent="-406400" defTabSz="584200">
              <a:buSzPct val="100000"/>
              <a:buChar char="-"/>
              <a:defRPr sz="3200"/>
            </a:pPr>
            <a:r>
              <a:t>input.width * input.height *( kernel.height</a:t>
            </a:r>
            <a:r>
              <a:rPr b="1">
                <a:solidFill>
                  <a:srgbClr val="4D22B3"/>
                </a:solidFill>
              </a:rPr>
              <a:t>+</a:t>
            </a:r>
            <a:r>
              <a:t>kernel.width)</a:t>
            </a:r>
          </a:p>
        </p:txBody>
      </p:sp>
      <p:sp>
        <p:nvSpPr>
          <p:cNvPr id="1643" name="instead of  input.width * input.height *( kernel.height*kernel.width)"/>
          <p:cNvSpPr txBox="1"/>
          <p:nvPr/>
        </p:nvSpPr>
        <p:spPr>
          <a:xfrm>
            <a:off x="12700" y="8559799"/>
            <a:ext cx="129667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marL="1168400" indent="-406400" defTabSz="584200">
              <a:buSzPct val="100000"/>
              <a:buChar char="-"/>
              <a:defRPr sz="3000"/>
            </a:pPr>
            <a:r>
              <a:t>instead of </a:t>
            </a:r>
            <a:br/>
            <a:r>
              <a:t>input.width * input.height *( kernel.height</a:t>
            </a:r>
            <a:r>
              <a:rPr b="1">
                <a:solidFill>
                  <a:srgbClr val="FF4013"/>
                </a:solidFill>
              </a:rPr>
              <a:t>*</a:t>
            </a:r>
            <a:r>
              <a:t>kernel.width)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1" grpId="2"/>
      <p:bldP build="whole" bldLvl="1" animBg="1" rev="0" advAuto="0" spid="1640" grpId="1"/>
      <p:bldP build="whole" bldLvl="1" animBg="1" rev="0" advAuto="0" spid="1642" grpId="3"/>
      <p:bldP build="whole" bldLvl="1" animBg="1" rev="0" advAuto="0" spid="1643" grpId="4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d new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Good news</a:t>
            </a:r>
          </a:p>
        </p:txBody>
      </p:sp>
      <p:sp>
        <p:nvSpPr>
          <p:cNvPr id="1646" name="Gaussians are separable to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Gaussians are separable too</a:t>
            </a:r>
          </a:p>
          <a:p>
            <a:pPr/>
            <a:r>
              <a:t>See Pset 3!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Oriented fil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Oriented filters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radient: finite differ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Gradient: finite difference</a:t>
            </a:r>
          </a:p>
        </p:txBody>
      </p:sp>
      <p:sp>
        <p:nvSpPr>
          <p:cNvPr id="1651" name="horizontal gradient [[-1, 1]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horizontal gradient [[-1, 1]]</a:t>
            </a:r>
          </a:p>
          <a:p>
            <a:pPr/>
            <a:r>
              <a:t>vertical gradient:  [[-1], [1]]</a:t>
            </a:r>
          </a:p>
        </p:txBody>
      </p:sp>
      <p:pic>
        <p:nvPicPr>
          <p:cNvPr id="165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7700" y="3683000"/>
            <a:ext cx="4114800" cy="2732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5800" y="6972300"/>
            <a:ext cx="4092688" cy="271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04300" y="5435600"/>
            <a:ext cx="4114800" cy="2732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5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800" y="5067300"/>
            <a:ext cx="4114800" cy="2732485"/>
          </a:xfrm>
          <a:prstGeom prst="rect">
            <a:avLst/>
          </a:prstGeom>
          <a:ln w="12700">
            <a:miter lim="400000"/>
          </a:ln>
        </p:spPr>
      </p:pic>
      <p:sp>
        <p:nvSpPr>
          <p:cNvPr id="1656" name="Horizontal gradient"/>
          <p:cNvSpPr txBox="1"/>
          <p:nvPr/>
        </p:nvSpPr>
        <p:spPr>
          <a:xfrm>
            <a:off x="4494962" y="3073400"/>
            <a:ext cx="433462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Horizontal gradient</a:t>
            </a:r>
          </a:p>
        </p:txBody>
      </p:sp>
      <p:sp>
        <p:nvSpPr>
          <p:cNvPr id="1657" name="Vertical gradient"/>
          <p:cNvSpPr txBox="1"/>
          <p:nvPr/>
        </p:nvSpPr>
        <p:spPr>
          <a:xfrm>
            <a:off x="4843964" y="6413500"/>
            <a:ext cx="363661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Vertical gradient</a:t>
            </a:r>
          </a:p>
        </p:txBody>
      </p:sp>
      <p:sp>
        <p:nvSpPr>
          <p:cNvPr id="1658" name="Gradient magnitude"/>
          <p:cNvSpPr txBox="1"/>
          <p:nvPr/>
        </p:nvSpPr>
        <p:spPr>
          <a:xfrm>
            <a:off x="9119722" y="4083050"/>
            <a:ext cx="36703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Gradient magnitude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radient: finite differ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Gradient: finite difference</a:t>
            </a:r>
          </a:p>
        </p:txBody>
      </p:sp>
      <p:sp>
        <p:nvSpPr>
          <p:cNvPr id="1661" name="horizontal gradient [[-1, 1]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horizontal gradient [[-1, 1]]</a:t>
            </a:r>
          </a:p>
          <a:p>
            <a:pPr/>
            <a:r>
              <a:t>vertical gradient:  [[-1], [1]]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radient: finite differ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Gradient: finite difference</a:t>
            </a:r>
          </a:p>
        </p:txBody>
      </p:sp>
      <p:sp>
        <p:nvSpPr>
          <p:cNvPr id="1664" name="horizontal gradient [[-1, 1]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horizontal gradient [[-1, 1]]</a:t>
            </a:r>
          </a:p>
          <a:p>
            <a:pPr/>
            <a:r>
              <a:t>vertical gradient:  [[-1], [1]]</a:t>
            </a:r>
          </a:p>
        </p:txBody>
      </p:sp>
      <p:sp>
        <p:nvSpPr>
          <p:cNvPr id="1665" name="Horizontal gradient…"/>
          <p:cNvSpPr txBox="1"/>
          <p:nvPr/>
        </p:nvSpPr>
        <p:spPr>
          <a:xfrm>
            <a:off x="3237662" y="7245350"/>
            <a:ext cx="2794001" cy="259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Horizontal gradient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(absolute value)</a:t>
            </a:r>
          </a:p>
        </p:txBody>
      </p:sp>
      <p:sp>
        <p:nvSpPr>
          <p:cNvPr id="1666" name="Vertical gradient…"/>
          <p:cNvSpPr txBox="1"/>
          <p:nvPr/>
        </p:nvSpPr>
        <p:spPr>
          <a:xfrm>
            <a:off x="6393364" y="7258050"/>
            <a:ext cx="2794001" cy="259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Vertical gradient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(absolute value)</a:t>
            </a:r>
          </a:p>
        </p:txBody>
      </p:sp>
      <p:grpSp>
        <p:nvGrpSpPr>
          <p:cNvPr id="1671" name="Group"/>
          <p:cNvGrpSpPr/>
          <p:nvPr/>
        </p:nvGrpSpPr>
        <p:grpSpPr>
          <a:xfrm>
            <a:off x="101599" y="3835400"/>
            <a:ext cx="12577297" cy="3581402"/>
            <a:chOff x="0" y="0"/>
            <a:chExt cx="12577295" cy="3581401"/>
          </a:xfrm>
        </p:grpSpPr>
        <p:pic>
          <p:nvPicPr>
            <p:cNvPr id="1667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967050" cy="35705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8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156857" y="0"/>
              <a:ext cx="2971804" cy="3576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9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368143" y="0"/>
              <a:ext cx="2967050" cy="35705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70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601200" y="0"/>
              <a:ext cx="2976096" cy="3581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72" name="Gradient magnitude"/>
          <p:cNvSpPr txBox="1"/>
          <p:nvPr/>
        </p:nvSpPr>
        <p:spPr>
          <a:xfrm>
            <a:off x="9284822" y="7410450"/>
            <a:ext cx="36703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Gradient magnitude</a:t>
            </a:r>
          </a:p>
        </p:txBody>
      </p:sp>
      <p:pic>
        <p:nvPicPr>
          <p:cNvPr id="1673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15100" y="3822700"/>
            <a:ext cx="2976093" cy="358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4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238500" y="3835400"/>
            <a:ext cx="2965540" cy="3568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radi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Gradient</a:t>
            </a:r>
          </a:p>
        </p:txBody>
      </p:sp>
      <p:sp>
        <p:nvSpPr>
          <p:cNvPr id="1677" name="e.g. Sob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>
              <a:defRPr u="sng">
                <a:hlinkClick r:id="rId2" invalidUrl="" action="" tgtFrame="" tooltip="" history="1" highlightClick="0" endSnd="0"/>
              </a:defRPr>
            </a:lvl2pPr>
          </a:lstStyle>
          <a:p>
            <a:pPr/>
            <a:r>
              <a:t>e.g. Sobel</a:t>
            </a:r>
          </a:p>
          <a:p>
            <a:pPr lvl="1"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http://en.wikipedia.org/wiki/Sobel_operator</a:t>
            </a:r>
          </a:p>
        </p:txBody>
      </p:sp>
      <p:pic>
        <p:nvPicPr>
          <p:cNvPr id="1678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1900" y="3759200"/>
            <a:ext cx="10720714" cy="15621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9" name="Horizontal gradient"/>
          <p:cNvSpPr txBox="1"/>
          <p:nvPr/>
        </p:nvSpPr>
        <p:spPr>
          <a:xfrm>
            <a:off x="684962" y="5257800"/>
            <a:ext cx="433462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Horizontal gradient</a:t>
            </a:r>
          </a:p>
        </p:txBody>
      </p:sp>
      <p:sp>
        <p:nvSpPr>
          <p:cNvPr id="1680" name="Vertical gradient"/>
          <p:cNvSpPr txBox="1"/>
          <p:nvPr/>
        </p:nvSpPr>
        <p:spPr>
          <a:xfrm>
            <a:off x="7625264" y="5257800"/>
            <a:ext cx="363661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Vertical gradient</a:t>
            </a:r>
          </a:p>
        </p:txBody>
      </p:sp>
      <p:pic>
        <p:nvPicPr>
          <p:cNvPr id="1681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2500" y="6654800"/>
            <a:ext cx="3810000" cy="285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2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37400" y="6654800"/>
            <a:ext cx="3810000" cy="2857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83" name="Arrow"/>
          <p:cNvSpPr/>
          <p:nvPr/>
        </p:nvSpPr>
        <p:spPr>
          <a:xfrm>
            <a:off x="5575300" y="7645400"/>
            <a:ext cx="1270000" cy="1270000"/>
          </a:xfrm>
          <a:prstGeom prst="rightArrow">
            <a:avLst>
              <a:gd name="adj1" fmla="val 72873"/>
              <a:gd name="adj2" fmla="val 49059"/>
            </a:avLst>
          </a:prstGeom>
          <a:blipFill>
            <a:blip r:embed="rId6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84" name="Magnitude"/>
          <p:cNvSpPr txBox="1"/>
          <p:nvPr/>
        </p:nvSpPr>
        <p:spPr>
          <a:xfrm>
            <a:off x="7853771" y="5994400"/>
            <a:ext cx="234140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Magnitude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000" y="36830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13200" y="36830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92700" y="36830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9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035300" y="71501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0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14800" y="71501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1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207000" y="71501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2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921000" y="47625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3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013200" y="47625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4" name="image.png" descr="image.png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5092700" y="47625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5" name="image.png" descr="image.png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035300" y="82423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6" name="image.png" descr="image.png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114800" y="8242300"/>
            <a:ext cx="901700" cy="901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7" name="image.png" descr="image.png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207000" y="8242300"/>
            <a:ext cx="901700" cy="9017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8" name="Gabor filters at different…"/>
          <p:cNvSpPr txBox="1"/>
          <p:nvPr/>
        </p:nvSpPr>
        <p:spPr>
          <a:xfrm>
            <a:off x="6934200" y="3898900"/>
            <a:ext cx="5520896" cy="331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Gabor filters at different</a:t>
            </a:r>
          </a:p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scales and spatial frequencies</a:t>
            </a:r>
          </a:p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top row shows anti-symmetric </a:t>
            </a:r>
          </a:p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(or odd) filters, bottom row the</a:t>
            </a:r>
          </a:p>
          <a:p>
            <a:pPr marL="57799" marR="57799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symmetric (or even) filters.</a:t>
            </a:r>
          </a:p>
        </p:txBody>
      </p:sp>
      <p:sp>
        <p:nvSpPr>
          <p:cNvPr id="1699" name="Oriented filters"/>
          <p:cNvSpPr txBox="1"/>
          <p:nvPr/>
        </p:nvSpPr>
        <p:spPr>
          <a:xfrm>
            <a:off x="647700" y="751761"/>
            <a:ext cx="11709400" cy="903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Arial"/>
              <a:defRPr sz="56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Oriented filters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05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1671" y="1420142"/>
            <a:ext cx="8826501" cy="689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706" name="Reprinted from “Shiftable MultiScale Transforms,” by Simoncelli et al., IEEE Transactions…"/>
          <p:cNvSpPr txBox="1"/>
          <p:nvPr/>
        </p:nvSpPr>
        <p:spPr>
          <a:xfrm>
            <a:off x="863600" y="8013700"/>
            <a:ext cx="10392573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Roman"/>
              <a:defRPr sz="2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Reprinted from “Shiftable MultiScale Transforms,” by Simoncelli et al., IEEE Transactions</a:t>
            </a:r>
          </a:p>
          <a:p>
            <a:pPr marL="57799" marR="57799" defTabSz="1295400">
              <a:buClr>
                <a:srgbClr val="000000"/>
              </a:buClr>
              <a:buFont typeface="Times Roman"/>
              <a:defRPr sz="2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on Information Theory, 1992, copyright 1992, IEEE</a:t>
            </a:r>
          </a:p>
        </p:txBody>
      </p:sp>
      <p:sp>
        <p:nvSpPr>
          <p:cNvPr id="1707" name="Rectangle"/>
          <p:cNvSpPr/>
          <p:nvPr/>
        </p:nvSpPr>
        <p:spPr>
          <a:xfrm>
            <a:off x="5524500" y="3136900"/>
            <a:ext cx="6934200" cy="2705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708" name="Rectangle"/>
          <p:cNvSpPr/>
          <p:nvPr/>
        </p:nvSpPr>
        <p:spPr>
          <a:xfrm>
            <a:off x="2057400" y="5207000"/>
            <a:ext cx="2387600" cy="6477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709" name="Filtered images"/>
          <p:cNvSpPr txBox="1"/>
          <p:nvPr/>
        </p:nvSpPr>
        <p:spPr>
          <a:xfrm>
            <a:off x="1277902" y="5260622"/>
            <a:ext cx="2846182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Filtered images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Stopped here in lecture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Stopped here in lecture. </a:t>
            </a:r>
          </a:p>
        </p:txBody>
      </p:sp>
      <p:sp>
        <p:nvSpPr>
          <p:cNvPr id="171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Properties of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Properties of convolution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Shift invaria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Shift invariant</a:t>
            </a:r>
          </a:p>
        </p:txBody>
      </p:sp>
      <p:sp>
        <p:nvSpPr>
          <p:cNvPr id="1717" name="Color issu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Color issues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Bilinear, symmetr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Bilinear, symmetric</a:t>
            </a:r>
          </a:p>
        </p:txBody>
      </p:sp>
      <p:sp>
        <p:nvSpPr>
          <p:cNvPr id="172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Iterated Gaussian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Iterated Gaussian filtering</a:t>
            </a:r>
          </a:p>
        </p:txBody>
      </p:sp>
      <p:sp>
        <p:nvSpPr>
          <p:cNvPr id="172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Iterated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Iterated filtering</a:t>
            </a:r>
          </a:p>
        </p:txBody>
      </p:sp>
      <p:sp>
        <p:nvSpPr>
          <p:cNvPr id="172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Matrix persp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Matrix perspective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Correlation vs.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Correlation vs. convolution</a:t>
            </a:r>
          </a:p>
        </p:txBody>
      </p:sp>
      <p:sp>
        <p:nvSpPr>
          <p:cNvPr id="173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Float vs. i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Float vs. int</a:t>
            </a:r>
          </a:p>
        </p:txBody>
      </p:sp>
      <p:sp>
        <p:nvSpPr>
          <p:cNvPr id="173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Normal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Normalize</a:t>
            </a:r>
          </a:p>
        </p:txBody>
      </p:sp>
      <p:sp>
        <p:nvSpPr>
          <p:cNvPr id="173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Perform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Performance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Normaliz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Normalize</a:t>
            </a:r>
          </a:p>
        </p:txBody>
      </p:sp>
      <p:sp>
        <p:nvSpPr>
          <p:cNvPr id="174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Fast convolution with FF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Fast convolution with FFT</a:t>
            </a:r>
          </a:p>
        </p:txBody>
      </p:sp>
      <p:sp>
        <p:nvSpPr>
          <p:cNvPr id="1745" name="Convolution cost in primal: O(K2N2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cost in primal: O(K</a:t>
            </a:r>
            <a:r>
              <a:rPr baseline="31999"/>
              <a:t>2</a:t>
            </a:r>
            <a:r>
              <a:t>N</a:t>
            </a:r>
            <a:r>
              <a:rPr baseline="31999"/>
              <a:t>2</a:t>
            </a:r>
            <a:r>
              <a:t>) </a:t>
            </a:r>
          </a:p>
          <a:p>
            <a:pPr lvl="1"/>
            <a:r>
              <a:t>where K is the width of kernel and N the width of image</a:t>
            </a:r>
          </a:p>
          <a:p>
            <a:pPr/>
            <a:r>
              <a:t>Convolution cost in Fourier: O(N</a:t>
            </a:r>
            <a:r>
              <a:rPr baseline="31999"/>
              <a:t>2</a:t>
            </a:r>
            <a:r>
              <a:t>)</a:t>
            </a:r>
          </a:p>
          <a:p>
            <a:pPr lvl="1"/>
            <a:r>
              <a:t>because it is diagonal (simple multiplication)</a:t>
            </a:r>
          </a:p>
          <a:p>
            <a:pPr lvl="1"/>
          </a:p>
          <a:p>
            <a:pPr/>
            <a:r>
              <a:t>This suggests it might be valuable to perform convolution in the Fourier domain using an FFT</a:t>
            </a:r>
          </a:p>
          <a:p>
            <a:pPr lvl="1"/>
            <a:r>
              <a:t>But we need to take into account the FFT’s cost</a:t>
            </a:r>
          </a:p>
        </p:txBody>
      </p:sp>
      <p:sp>
        <p:nvSpPr>
          <p:cNvPr id="17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745" grpId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Convolution with FF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with FFT</a:t>
            </a:r>
          </a:p>
        </p:txBody>
      </p:sp>
      <p:sp>
        <p:nvSpPr>
          <p:cNvPr id="1749" name="Perform Fourier transform of image &amp; kern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Perform Fourier transform of image &amp; kernel</a:t>
            </a:r>
          </a:p>
          <a:p>
            <a:pPr/>
            <a:r>
              <a:t>Multiply Fourier coefficients</a:t>
            </a:r>
          </a:p>
          <a:p>
            <a:pPr/>
            <a:r>
              <a:t>Perform inverse Fourier transform of result</a:t>
            </a:r>
          </a:p>
        </p:txBody>
      </p:sp>
      <p:sp>
        <p:nvSpPr>
          <p:cNvPr id="17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Convolution in primal versus FF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Convolution in primal versus FFT</a:t>
            </a:r>
          </a:p>
        </p:txBody>
      </p:sp>
      <p:sp>
        <p:nvSpPr>
          <p:cNvPr id="1753" name="2-d FFT: O(N2logN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2-d FFT: </a:t>
            </a:r>
            <a:r>
              <a:t>O(</a:t>
            </a:r>
            <a:r>
              <a:t>N</a:t>
            </a:r>
            <a:r>
              <a:rPr baseline="31999"/>
              <a:t>2</a:t>
            </a:r>
            <a:r>
              <a:t>logN)</a:t>
            </a:r>
          </a:p>
          <a:p>
            <a:pPr lvl="1"/>
            <a:r>
              <a:t>where N is number of pixels on a side</a:t>
            </a:r>
          </a:p>
          <a:p>
            <a:pPr/>
            <a:r>
              <a:t>Convolution: K</a:t>
            </a:r>
            <a:r>
              <a:rPr baseline="31999"/>
              <a:t>2</a:t>
            </a:r>
            <a:r>
              <a:t> N</a:t>
            </a:r>
            <a:r>
              <a:rPr baseline="30476"/>
              <a:t>2</a:t>
            </a:r>
          </a:p>
          <a:p>
            <a:pPr lvl="1"/>
            <a:r>
              <a:t>where K</a:t>
            </a:r>
            <a:r>
              <a:rPr baseline="31999"/>
              <a:t>2</a:t>
            </a:r>
            <a:r>
              <a:t> is number of samples in kernel</a:t>
            </a:r>
          </a:p>
          <a:p>
            <a:pPr/>
            <a:r>
              <a:t>Say N=2</a:t>
            </a:r>
            <a:r>
              <a:rPr baseline="30476"/>
              <a:t>10</a:t>
            </a:r>
            <a:r>
              <a:t>, K</a:t>
            </a:r>
            <a:r>
              <a:rPr baseline="31999"/>
              <a:t>2</a:t>
            </a:r>
            <a:r>
              <a:t>=100.  </a:t>
            </a:r>
            <a:br/>
            <a:r>
              <a:t>FFT</a:t>
            </a:r>
            <a:r>
              <a:t>~</a:t>
            </a:r>
            <a:r>
              <a:t> 3x20 2</a:t>
            </a:r>
            <a:r>
              <a:rPr baseline="30476"/>
              <a:t>20</a:t>
            </a:r>
            <a:r>
              <a:t>, while convolution </a:t>
            </a:r>
            <a:r>
              <a:t>~</a:t>
            </a:r>
            <a:r>
              <a:t> 100 2</a:t>
            </a:r>
            <a:r>
              <a:rPr baseline="30476"/>
              <a:t>20</a:t>
            </a:r>
            <a:endParaRPr baseline="30476"/>
          </a:p>
          <a:p>
            <a:pPr/>
            <a:r>
              <a:rPr baseline="-1523"/>
              <a:t>Rule of thumb: if kernel is smaller than 10-20 pixels, FFT is not worth the extra headache</a:t>
            </a:r>
            <a:endParaRPr baseline="-1523"/>
          </a:p>
          <a:p>
            <a:pPr lvl="1"/>
            <a:r>
              <a:rPr baseline="-1777"/>
              <a:t>But good for larger kernels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753" grpId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Recall: Words of wisd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Words of wisdom</a:t>
            </a:r>
          </a:p>
        </p:txBody>
      </p:sp>
      <p:sp>
        <p:nvSpPr>
          <p:cNvPr id="1756" name="Careful with the FFT:  it assumes a cyclic signa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Careful with the FFT: </a:t>
            </a:r>
            <a:br/>
            <a:r>
              <a:t>it assumes a cyclic signal</a:t>
            </a:r>
          </a:p>
          <a:p>
            <a:pPr/>
            <a:r>
              <a:t>Oftentimes, the answer you get mostly shows wraparound artifacts</a:t>
            </a:r>
          </a:p>
          <a:p>
            <a:pPr/>
            <a:r>
              <a:t>For convolution: various options such as mirroring the image or duplicating the boundary values</a:t>
            </a:r>
          </a:p>
          <a:p>
            <a:pPr/>
            <a:r>
              <a:t>For analysis: Proper windowing is needed</a:t>
            </a:r>
          </a:p>
          <a:p>
            <a:pPr lvl="1"/>
            <a:r>
              <a:t>e.g. multiply function by a  smooth function that falls off away from the center so that the boundary is zero </a:t>
            </a:r>
          </a:p>
        </p:txBody>
      </p:sp>
      <p:sp>
        <p:nvSpPr>
          <p:cNvPr id="17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Fast recursive box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Fast recursive box filter</a:t>
            </a:r>
          </a:p>
        </p:txBody>
      </p:sp>
      <p:sp>
        <p:nvSpPr>
          <p:cNvPr id="176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Other accele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acceleration</a:t>
            </a:r>
          </a:p>
        </p:txBody>
      </p:sp>
      <p:sp>
        <p:nvSpPr>
          <p:cNvPr id="1763" name="Recursive filte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Recursive filters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http://citeseerx.ist.psu.edu/viewdoc/summary?doi=10.1.1.35.5904</a:t>
            </a:r>
            <a:endParaRPr u="sng"/>
          </a:p>
          <a:p>
            <a:pPr lvl="1"/>
            <a:r>
              <a:t>Recursively Implementing the Gaussian and its Derivatives (1993), by Rachid Deriche</a:t>
            </a:r>
          </a:p>
        </p:txBody>
      </p:sp>
      <p:pic>
        <p:nvPicPr>
          <p:cNvPr id="176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0600" y="5207000"/>
            <a:ext cx="5893547" cy="408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Reconstruction as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Reconstruction as convolution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Downsampl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Downsampling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Deblur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Deblurring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1773" name="http://www.youtube.com/watch?v=IW4Reburjp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http://www.youtube.com/watch?v=IW4Reburjpc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http://en.wikipedia.org/wiki/Convolution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http://math.mit.edu/daimp/ConvFlipDrag.html</a:t>
            </a:r>
          </a:p>
          <a:p>
            <a:pPr/>
            <a:r>
              <a:rPr u="sng">
                <a:hlinkClick r:id="rId5" invalidUrl="" action="" tgtFrame="" tooltip="" history="1" highlightClick="0" endSnd="0"/>
              </a:rPr>
              <a:t>http://www.jhu.edu/signals/lecture1/frames.html</a:t>
            </a:r>
          </a:p>
          <a:p>
            <a:pPr/>
            <a:r>
              <a:rPr u="sng">
                <a:hlinkClick r:id="rId6" invalidUrl="" action="" tgtFrame="" tooltip="" history="1" highlightClick="0" endSnd="0"/>
              </a:rPr>
              <a:t>http://graphics.stanford.edu/courses/cs178/applets/convolution.html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