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1pPr>
    <a:lvl2pPr marL="0" marR="0" indent="228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2pPr>
    <a:lvl3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3pPr>
    <a:lvl4pPr marL="0" marR="0" indent="685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4pPr>
    <a:lvl5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5pPr>
    <a:lvl6pPr marL="0" marR="0" indent="1143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6pPr>
    <a:lvl7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7pPr>
    <a:lvl8pPr marL="0" marR="0" indent="1600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8pPr>
    <a:lvl9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D51ADE6A-740E-44AE-83CC-AE7238B6C88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4A9BC294-FFE2-49D5-8D69-9E1BD2C41BD5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BBFC77FB-9ED0-4EC9-95AA-A1379042E64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3DC5C2F9-1CAC-4260-A1DD-9FCDBB87749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6CBB8FF1-D9AA-43F3-AF6F-95CC898621D3}" styleName="">
    <a:tblBg/>
    <a:wholeTb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4199C3BF-E7C2-43FF-9C70-D438F840B650}" styleName="">
    <a:tblBg/>
    <a:wholeTb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3" name="Shape 16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</Relationships>
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43.xml"/><Relationship Id="rId2" Type="http://schemas.openxmlformats.org/officeDocument/2006/relationships/notesMaster" Target="../notesMasters/notesMaster1.xml"/></Relationships>
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44.xml"/><Relationship Id="rId2" Type="http://schemas.openxmlformats.org/officeDocument/2006/relationships/notesMaster" Target="../notesMasters/notesMaster1.xml"/></Relationships>
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47.xml"/><Relationship Id="rId2" Type="http://schemas.openxmlformats.org/officeDocument/2006/relationships/notesMaster" Target="../notesMasters/notesMaster1.xml"/></Relationships>
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48.xml"/><Relationship Id="rId2" Type="http://schemas.openxmlformats.org/officeDocument/2006/relationships/notesMaster" Target="../notesMasters/notesMaster1.xml"/></Relationships>
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49.xml"/><Relationship Id="rId2" Type="http://schemas.openxmlformats.org/officeDocument/2006/relationships/notesMaster" Target="../notesMasters/notesMaster1.xml"/></Relationships>
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50.xml"/><Relationship Id="rId2" Type="http://schemas.openxmlformats.org/officeDocument/2006/relationships/notesMaster" Target="../notesMasters/notesMaster1.xml"/></Relationships>
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51.xml"/><Relationship Id="rId2" Type="http://schemas.openxmlformats.org/officeDocument/2006/relationships/notesMaster" Target="../notesMasters/notesMaster1.xml"/></Relationships>
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52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7" name="Shape 26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defRPr sz="12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\mu_N=\frac{1}{N}\sum x_i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73" name="Shape 27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defRPr sz="12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\mu_N=\frac{1}{N}\sum x_i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0" name="Shape 28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defRPr sz="12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\mu_N=\frac{1}{N}\sum x_i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20" name="Shape 32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defRPr sz="12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E[xy]=\int_y \int_x xy p(x,y) dx dy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30" name="Shape 33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defRPr sz="12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E[xy]=\int_y \int_x xy p(x,y) dx dy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40" name="Shape 34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defRPr sz="12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\sigma^2[x]=E[(E[x]-x)^2]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49" name="Shape 34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defRPr sz="12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\sigma^2[x]=E[(E[x]-x)^2]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54" name="Shape 35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\sigma^2[kx]=E[(kx)^2]-E[kx]^2 = k^2 \sigma^2[x]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\sigma^2[x+y]=E[(x+y)]^2 -E[x+y]^2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=E[x^2]+E[y^2]+E[2xy]- E[x]^2-E[y]^2 -2E[x]E[y]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Shape 36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68" name="Shape 36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\sigma^2[kx]=E[(kx)^2]-E[kx]^2 = k^2 \sigma^2[x]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\sigma^2[x+y]=E[(x+y)]^2 -E[x+y]^2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=E[x^2]+E[y^2]+E[2xy]- E[x]^2-E[y]^2 -2E[x]E[y]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Shape 37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80" name="Shape 38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defRPr sz="12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=\left(\frac{1}{N}\right)^2 \sum_{i=1}^N \sigma^2[x_i]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Shape 38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90" name="Shape 39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defRPr sz="12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\sigma^2[x]=E[(E[x]-x)^2]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Shape 39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99" name="Shape 39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defRPr sz="12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\sigma^2[x]=E[(E[x]-x)^2]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hape 40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04" name="Shape 40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\sigma^2[kx]=E[(kx)^2]-E[kx]^2 = k^2 \sigma^2[x]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\sigma^2[x+y]=E[(x+y)]^2 -E[x+y]^2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=E[x^2]+E[y^2]+E[2xy]- E[x]^2-E[y]^2 -2E[x]E[y]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Shape 41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18" name="Shape 41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\sigma^2[kx]=E[(kx)^2]-E[kx]^2 = k^2 \sigma^2[x]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\sigma^2[x+y]=E[(x+y)]^2 -E[x+y]^2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=E[x^2]+E[y^2]+E[2xy]- E[x]^2-E[y]^2 -2E[x]E[y]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32" name="Shape 43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defRPr sz="12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=\left(\frac{1}{N}\right)^2 \sum_{i=1}^N \sigma^2[x_i]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 marL="0" marR="0" defTabSz="584200">
              <a:defRPr sz="8400"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6261100"/>
            <a:ext cx="10464800" cy="1435100"/>
          </a:xfrm>
          <a:prstGeom prst="rect">
            <a:avLst/>
          </a:prstGeom>
        </p:spPr>
        <p:txBody>
          <a:bodyPr/>
          <a:lstStyle>
            <a:lvl1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ine"/>
          <p:cNvSpPr/>
          <p:nvPr/>
        </p:nvSpPr>
        <p:spPr>
          <a:xfrm>
            <a:off x="317500" y="1485900"/>
            <a:ext cx="12471354" cy="81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304800" y="254000"/>
            <a:ext cx="12484100" cy="1219200"/>
          </a:xfrm>
          <a:prstGeom prst="rect">
            <a:avLst/>
          </a:prstGeom>
        </p:spPr>
        <p:txBody>
          <a:bodyPr/>
          <a:lstStyle>
            <a:lvl1pPr marL="0" marR="0" algn="l" defTabSz="584200">
              <a:defRPr b="1" sz="64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idx="1"/>
          </p:nvPr>
        </p:nvSpPr>
        <p:spPr>
          <a:xfrm>
            <a:off x="304800" y="1651000"/>
            <a:ext cx="12484100" cy="8077200"/>
          </a:xfrm>
          <a:prstGeom prst="rect">
            <a:avLst/>
          </a:prstGeom>
        </p:spPr>
        <p:txBody>
          <a:bodyPr/>
          <a:lstStyle>
            <a:lvl1pPr marL="723900" marR="0" indent="-406400" defTabSz="584200">
              <a:buSzPct val="75000"/>
              <a:defRPr sz="4200"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1168400" marR="0" indent="-406400" defTabSz="584200">
              <a:spcBef>
                <a:spcPts val="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1612900" marR="0" indent="-406400" defTabSz="584200">
              <a:spcBef>
                <a:spcPts val="150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2057400" marR="0" indent="-406400" defTabSz="584200">
              <a:spcBef>
                <a:spcPts val="150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2501900" marR="0" indent="-406400" defTabSz="584200">
              <a:spcBef>
                <a:spcPts val="150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"/>
          <p:cNvSpPr/>
          <p:nvPr/>
        </p:nvSpPr>
        <p:spPr>
          <a:xfrm>
            <a:off x="12700" y="-114300"/>
            <a:ext cx="13296900" cy="17780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1" name="Rectangle"/>
          <p:cNvSpPr/>
          <p:nvPr/>
        </p:nvSpPr>
        <p:spPr>
          <a:xfrm>
            <a:off x="12700" y="8293100"/>
            <a:ext cx="13296900" cy="16510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2" name="Title Text"/>
          <p:cNvSpPr txBox="1"/>
          <p:nvPr>
            <p:ph type="title"/>
          </p:nvPr>
        </p:nvSpPr>
        <p:spPr>
          <a:xfrm>
            <a:off x="254000" y="1676400"/>
            <a:ext cx="12484100" cy="6604000"/>
          </a:xfrm>
          <a:prstGeom prst="rect">
            <a:avLst/>
          </a:prstGeom>
        </p:spPr>
        <p:txBody>
          <a:bodyPr/>
          <a:lstStyle>
            <a:lvl1pPr marL="0" marR="0" algn="l" defTabSz="584200">
              <a:defRPr b="1" sz="144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3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0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9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8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5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ffice The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Text"/>
          <p:cNvSpPr txBox="1"/>
          <p:nvPr>
            <p:ph type="title"/>
          </p:nvPr>
        </p:nvSpPr>
        <p:spPr>
          <a:xfrm>
            <a:off x="647700" y="0"/>
            <a:ext cx="11709400" cy="1724943"/>
          </a:xfrm>
          <a:prstGeom prst="rect">
            <a:avLst/>
          </a:prstGeom>
        </p:spPr>
        <p:txBody>
          <a:bodyPr/>
          <a:lstStyle>
            <a:lvl1pPr defTabSz="647700">
              <a:defRPr sz="5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04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defTabSz="647700">
              <a:spcBef>
                <a:spcPts val="1100"/>
              </a:spcBef>
              <a:buClr>
                <a:srgbClr val="000000"/>
              </a:buClr>
              <a:buFont typeface="Arial"/>
              <a:defRPr sz="4200">
                <a:latin typeface="Calibri"/>
                <a:ea typeface="Calibri"/>
                <a:cs typeface="Calibri"/>
                <a:sym typeface="Calibri"/>
              </a:defRPr>
            </a:lvl1pPr>
            <a:lvl2pPr defTabSz="647700">
              <a:spcBef>
                <a:spcPts val="1000"/>
              </a:spcBef>
              <a:buClr>
                <a:srgbClr val="000000"/>
              </a:buClr>
              <a:buFont typeface="Arial"/>
              <a:defRPr sz="3600">
                <a:latin typeface="Calibri"/>
                <a:ea typeface="Calibri"/>
                <a:cs typeface="Calibri"/>
                <a:sym typeface="Calibri"/>
              </a:defRPr>
            </a:lvl2pPr>
            <a:lvl3pPr defTabSz="647700">
              <a:spcBef>
                <a:spcPts val="800"/>
              </a:spcBef>
              <a:buClr>
                <a:srgbClr val="000000"/>
              </a:buClr>
              <a:buFont typeface="Arial"/>
              <a:defRPr sz="3000">
                <a:latin typeface="Calibri"/>
                <a:ea typeface="Calibri"/>
                <a:cs typeface="Calibri"/>
                <a:sym typeface="Calibri"/>
              </a:defRPr>
            </a:lvl3pPr>
            <a:lvl4pPr defTabSz="647700">
              <a:buClr>
                <a:srgbClr val="000000"/>
              </a:buClr>
              <a:buFont typeface="Arial"/>
              <a:defRPr sz="2400">
                <a:latin typeface="Calibri"/>
                <a:ea typeface="Calibri"/>
                <a:cs typeface="Calibri"/>
                <a:sym typeface="Calibri"/>
              </a:defRPr>
            </a:lvl4pPr>
            <a:lvl5pPr defTabSz="647700">
              <a:buClr>
                <a:srgbClr val="000000"/>
              </a:buClr>
              <a:buFont typeface="Arial"/>
              <a:defRPr sz="2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5" name="Slide Number"/>
          <p:cNvSpPr txBox="1"/>
          <p:nvPr>
            <p:ph type="sldNum" sz="quarter" idx="2"/>
          </p:nvPr>
        </p:nvSpPr>
        <p:spPr>
          <a:xfrm>
            <a:off x="10690068" y="9150780"/>
            <a:ext cx="294532" cy="290960"/>
          </a:xfrm>
          <a:prstGeom prst="rect">
            <a:avLst/>
          </a:prstGeom>
        </p:spPr>
        <p:txBody>
          <a:bodyPr anchor="ctr"/>
          <a:lstStyle>
            <a:lvl1pPr defTabSz="825500">
              <a:defRPr sz="14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pPr/>
            <a:r>
              <a:t>Title Text</a:t>
            </a:r>
          </a:p>
        </p:txBody>
      </p:sp>
      <p:sp>
        <p:nvSpPr>
          <p:cNvPr id="11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400"/>
            </a:lvl4pPr>
            <a:lvl5pPr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4" name="Slide Number"/>
          <p:cNvSpPr txBox="1"/>
          <p:nvPr>
            <p:ph type="sldNum" sz="quarter" idx="2"/>
          </p:nvPr>
        </p:nvSpPr>
        <p:spPr>
          <a:xfrm>
            <a:off x="10667174" y="8882098"/>
            <a:ext cx="340321" cy="323553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GA Geoint Freeman 200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1pPr>
            <a:lvl2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2pPr>
            <a:lvl3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3pPr>
            <a:lvl4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4pPr>
            <a:lvl5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3" name="Slide Number"/>
          <p:cNvSpPr txBox="1"/>
          <p:nvPr>
            <p:ph type="sldNum" sz="quarter" idx="2"/>
          </p:nvPr>
        </p:nvSpPr>
        <p:spPr>
          <a:xfrm>
            <a:off x="10667717" y="8882098"/>
            <a:ext cx="342901" cy="358590"/>
          </a:xfrm>
          <a:prstGeom prst="rect">
            <a:avLst/>
          </a:prstGeom>
        </p:spPr>
        <p:txBody>
          <a:bodyPr/>
          <a:lstStyle>
            <a:lvl1pPr defTabSz="8255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algn="l">
              <a:defRPr b="1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3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>
              <a:spcBef>
                <a:spcPts val="900"/>
              </a:spcBef>
              <a:buClr>
                <a:srgbClr val="000000"/>
              </a:buClr>
              <a:buFont typeface="Times New Roman"/>
              <a:defRPr b="1" sz="38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buClr>
                <a:srgbClr val="000000"/>
              </a:buClr>
              <a:buFont typeface="Times New Roman"/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4" name="Slide Number"/>
          <p:cNvSpPr txBox="1"/>
          <p:nvPr>
            <p:ph type="sldNum" sz="quarter" idx="2"/>
          </p:nvPr>
        </p:nvSpPr>
        <p:spPr>
          <a:xfrm>
            <a:off x="6229773" y="9207500"/>
            <a:ext cx="546101" cy="565857"/>
          </a:xfrm>
          <a:prstGeom prst="rect">
            <a:avLst/>
          </a:prstGeom>
        </p:spPr>
        <p:txBody>
          <a:bodyPr/>
          <a:lstStyle>
            <a:lvl1pPr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4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algn="l">
              <a:defRPr b="1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4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>
              <a:spcBef>
                <a:spcPts val="900"/>
              </a:spcBef>
              <a:buClr>
                <a:srgbClr val="000000"/>
              </a:buClr>
              <a:buFont typeface="Times New Roman"/>
              <a:defRPr b="1" sz="38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buClr>
                <a:srgbClr val="000000"/>
              </a:buClr>
              <a:buFont typeface="Times New Roman"/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5" name="Slide Number"/>
          <p:cNvSpPr txBox="1"/>
          <p:nvPr>
            <p:ph type="sldNum" sz="quarter" idx="2"/>
          </p:nvPr>
        </p:nvSpPr>
        <p:spPr>
          <a:xfrm>
            <a:off x="6229773" y="9207500"/>
            <a:ext cx="546101" cy="565857"/>
          </a:xfrm>
          <a:prstGeom prst="rect">
            <a:avLst/>
          </a:prstGeom>
        </p:spPr>
        <p:txBody>
          <a:bodyPr/>
          <a:lstStyle>
            <a:lvl1pPr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algn="l">
              <a:defRPr b="1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5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>
              <a:spcBef>
                <a:spcPts val="900"/>
              </a:spcBef>
              <a:buClr>
                <a:srgbClr val="000000"/>
              </a:buClr>
              <a:buFont typeface="Times New Roman"/>
              <a:defRPr b="1" sz="38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buClr>
                <a:srgbClr val="000000"/>
              </a:buClr>
              <a:buFont typeface="Times New Roman"/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6" name="Slide Number"/>
          <p:cNvSpPr txBox="1"/>
          <p:nvPr>
            <p:ph type="sldNum" sz="quarter" idx="2"/>
          </p:nvPr>
        </p:nvSpPr>
        <p:spPr>
          <a:xfrm>
            <a:off x="6229773" y="9080500"/>
            <a:ext cx="546101" cy="565857"/>
          </a:xfrm>
          <a:prstGeom prst="rect">
            <a:avLst/>
          </a:prstGeom>
        </p:spPr>
        <p:txBody>
          <a:bodyPr/>
          <a:lstStyle>
            <a:lvl1pPr defTabSz="825500"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47700" y="130951"/>
            <a:ext cx="11709400" cy="2144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47700" y="2273300"/>
            <a:ext cx="11709400" cy="748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900"/>
              </a:spcBef>
              <a:buChar char="–"/>
              <a:defRPr sz="3800"/>
            </a:lvl2pPr>
            <a:lvl3pPr marL="1183639" indent="-228600">
              <a:spcBef>
                <a:spcPts val="700"/>
              </a:spcBef>
              <a:defRPr sz="3400"/>
            </a:lvl3pPr>
            <a:lvl4pPr marL="1640839" indent="-228600">
              <a:spcBef>
                <a:spcPts val="600"/>
              </a:spcBef>
              <a:buChar char="–"/>
              <a:defRPr sz="2800"/>
            </a:lvl4pPr>
            <a:lvl5pPr marL="2098039" indent="-228600">
              <a:spcBef>
                <a:spcPts val="600"/>
              </a:spcBef>
              <a:buChar char="»"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0653047" y="8882098"/>
            <a:ext cx="368574" cy="36082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 defTabSz="647700">
              <a:defRPr sz="1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 xmlns:p14="http://schemas.microsoft.com/office/powerpoint/2010/main" spd="med" advClick="1"/>
  <p:txStyles>
    <p:titleStyle>
      <a:lvl1pPr marL="57799" marR="57799" indent="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57799" marR="57799" indent="2286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57799" marR="57799" indent="4572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57799" marR="57799" indent="6858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57799" marR="57799" indent="9144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57799" marR="57799" indent="11430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57799" marR="57799" indent="13716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57799" marR="57799" indent="16002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57799" marR="57799" indent="18288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titleStyle>
    <p:bodyStyle>
      <a:lvl1pPr marL="383540" marR="57799" indent="-342900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828708" marR="57799" indent="-33086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1250875" marR="57799" indent="-295835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17714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2286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4572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6858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9144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11430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13716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16002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18288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etapixel.com/2012/04/17/advanced-camera-sensor-technologies-explained-with-beer/" TargetMode="External"/><Relationship Id="rId3" Type="http://schemas.openxmlformats.org/officeDocument/2006/relationships/hyperlink" Target="http://image-sensors-world.blogspot.com/2012/03/sensors-and-beer.html" TargetMode="External"/><Relationship Id="rId4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tif"/><Relationship Id="rId3" Type="http://schemas.openxmlformats.org/officeDocument/2006/relationships/hyperlink" Target="http://www.cambridgeincolour.com/tutorials/image-noise.htm" TargetMode="Externa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etapixel.com/2012/02/16/how-before-and-after-photos-are-often-faked-using-trickery-and-photoshop/" TargetMode="Externa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setpartners.mit.edu/" TargetMode="Externa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hyperlink" Target="http://www.cambridgeincolour.com/tutorials/image-noise-2.htm" TargetMode="Externa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en.wikipedia.org/wiki/Unbiased_estimation_of_standard_deviation" TargetMode="External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arktable.org/2012/12/profiling-sensor-and-photon-noise/" TargetMode="External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5.png"/><Relationship Id="rId4" Type="http://schemas.openxmlformats.org/officeDocument/2006/relationships/image" Target="../media/image36.pn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Relationship Id="rId9" Type="http://schemas.openxmlformats.org/officeDocument/2006/relationships/image" Target="../media/image41.pn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i.googleblog.com/2014/10/hdr-low-light-and-high-dynamic-range.html" TargetMode="External"/><Relationship Id="rId3" Type="http://schemas.openxmlformats.org/officeDocument/2006/relationships/hyperlink" Target="https://ai.googleblog.com/2018/11/night-sight-seeing-in-dark-on-pixel.html" TargetMode="External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Relationship Id="rId3" Type="http://schemas.openxmlformats.org/officeDocument/2006/relationships/hyperlink" Target="http://www.geogr.ku.dk/CHIPS/Manual/f187.htm" TargetMode="External"/><Relationship Id="rId4" Type="http://schemas.openxmlformats.org/officeDocument/2006/relationships/hyperlink" Target="http://citeseer.ist.psu.edu/chan01digital.html" TargetMode="External"/><Relationship Id="rId5" Type="http://schemas.openxmlformats.org/officeDocument/2006/relationships/hyperlink" Target="http://people.csail.mit.edu/sparis/" TargetMode="External"/><Relationship Id="rId6" Type="http://schemas.openxmlformats.org/officeDocument/2006/relationships/hyperlink" Target="http://www.cis.rit.edu/fairchild/PDFs/PRO22.pdf" TargetMode="External"/><Relationship Id="rId7" Type="http://schemas.openxmlformats.org/officeDocument/2006/relationships/hyperlink" Target="http://people.csail.mit.edu/sparis/publi/2009/fntcgv/Paris_09_Bilateral_filtering.pdf" TargetMode="External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51.png"/><Relationship Id="rId9" Type="http://schemas.openxmlformats.org/officeDocument/2006/relationships/image" Target="../media/image52.png"/><Relationship Id="rId10" Type="http://schemas.openxmlformats.org/officeDocument/2006/relationships/image" Target="../media/image53.png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7.png"/><Relationship Id="rId7" Type="http://schemas.openxmlformats.org/officeDocument/2006/relationships/image" Target="../media/image58.png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9" Type="http://schemas.openxmlformats.org/officeDocument/2006/relationships/image" Target="../media/image57.png"/><Relationship Id="rId10" Type="http://schemas.openxmlformats.org/officeDocument/2006/relationships/image" Target="../media/image58.png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9" Type="http://schemas.openxmlformats.org/officeDocument/2006/relationships/image" Target="../media/image57.png"/><Relationship Id="rId10" Type="http://schemas.openxmlformats.org/officeDocument/2006/relationships/image" Target="../media/image58.png"/></Relationships>
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9" Type="http://schemas.openxmlformats.org/officeDocument/2006/relationships/image" Target="../media/image57.png"/><Relationship Id="rId10" Type="http://schemas.openxmlformats.org/officeDocument/2006/relationships/image" Target="../media/image58.png"/></Relationships>
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9.png"/><Relationship Id="rId7" Type="http://schemas.openxmlformats.org/officeDocument/2006/relationships/image" Target="../media/image61.png"/><Relationship Id="rId8" Type="http://schemas.openxmlformats.org/officeDocument/2006/relationships/image" Target="../media/image57.png"/><Relationship Id="rId9" Type="http://schemas.openxmlformats.org/officeDocument/2006/relationships/image" Target="../media/image58.png"/><Relationship Id="rId10" Type="http://schemas.openxmlformats.org/officeDocument/2006/relationships/image" Target="../media/image60.png"/></Relationships>
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64.png"/><Relationship Id="rId8" Type="http://schemas.openxmlformats.org/officeDocument/2006/relationships/image" Target="../media/image59.png"/><Relationship Id="rId9" Type="http://schemas.openxmlformats.org/officeDocument/2006/relationships/image" Target="../media/image60.png"/><Relationship Id="rId10" Type="http://schemas.openxmlformats.org/officeDocument/2006/relationships/image" Target="../media/image61.png"/></Relationships>

</file>

<file path=ppt/slides/_rels/slide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64.png"/><Relationship Id="rId8" Type="http://schemas.openxmlformats.org/officeDocument/2006/relationships/image" Target="../media/image59.png"/><Relationship Id="rId9" Type="http://schemas.openxmlformats.org/officeDocument/2006/relationships/image" Target="../media/image60.png"/><Relationship Id="rId10" Type="http://schemas.openxmlformats.org/officeDocument/2006/relationships/image" Target="../media/image65.png"/><Relationship Id="rId11" Type="http://schemas.openxmlformats.org/officeDocument/2006/relationships/image" Target="../media/image61.png"/><Relationship Id="rId12" Type="http://schemas.openxmlformats.org/officeDocument/2006/relationships/image" Target="../media/image66.png"/></Relationships>
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56.png"/><Relationship Id="rId6" Type="http://schemas.openxmlformats.org/officeDocument/2006/relationships/image" Target="../media/image57.png"/><Relationship Id="rId7" Type="http://schemas.openxmlformats.org/officeDocument/2006/relationships/image" Target="../media/image58.png"/><Relationship Id="rId8" Type="http://schemas.openxmlformats.org/officeDocument/2006/relationships/image" Target="../media/image64.png"/><Relationship Id="rId9" Type="http://schemas.openxmlformats.org/officeDocument/2006/relationships/image" Target="../media/image59.png"/><Relationship Id="rId10" Type="http://schemas.openxmlformats.org/officeDocument/2006/relationships/image" Target="../media/image60.png"/><Relationship Id="rId11" Type="http://schemas.openxmlformats.org/officeDocument/2006/relationships/image" Target="../media/image65.png"/><Relationship Id="rId12" Type="http://schemas.openxmlformats.org/officeDocument/2006/relationships/image" Target="../media/image61.png"/></Relationships>

</file>

<file path=ppt/slides/_rels/slide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Relationship Id="rId3" Type="http://schemas.openxmlformats.org/officeDocument/2006/relationships/image" Target="../media/image62.png"/><Relationship Id="rId4" Type="http://schemas.openxmlformats.org/officeDocument/2006/relationships/image" Target="../media/image67.png"/><Relationship Id="rId5" Type="http://schemas.openxmlformats.org/officeDocument/2006/relationships/image" Target="../media/image63.png"/><Relationship Id="rId6" Type="http://schemas.openxmlformats.org/officeDocument/2006/relationships/image" Target="../media/image68.png"/><Relationship Id="rId7" Type="http://schemas.openxmlformats.org/officeDocument/2006/relationships/image" Target="../media/image56.png"/><Relationship Id="rId8" Type="http://schemas.openxmlformats.org/officeDocument/2006/relationships/image" Target="../media/image57.png"/><Relationship Id="rId9" Type="http://schemas.openxmlformats.org/officeDocument/2006/relationships/image" Target="../media/image58.png"/><Relationship Id="rId10" Type="http://schemas.openxmlformats.org/officeDocument/2006/relationships/image" Target="../media/image64.png"/><Relationship Id="rId11" Type="http://schemas.openxmlformats.org/officeDocument/2006/relationships/image" Target="../media/image59.png"/><Relationship Id="rId12" Type="http://schemas.openxmlformats.org/officeDocument/2006/relationships/image" Target="../media/image60.png"/><Relationship Id="rId13" Type="http://schemas.openxmlformats.org/officeDocument/2006/relationships/image" Target="../media/image65.png"/><Relationship Id="rId14" Type="http://schemas.openxmlformats.org/officeDocument/2006/relationships/image" Target="../media/image61.png"/></Relationships>

</file>

<file path=ppt/slides/_rels/slide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Relationship Id="rId3" Type="http://schemas.openxmlformats.org/officeDocument/2006/relationships/image" Target="../media/image62.png"/><Relationship Id="rId4" Type="http://schemas.openxmlformats.org/officeDocument/2006/relationships/image" Target="../media/image69.png"/><Relationship Id="rId5" Type="http://schemas.openxmlformats.org/officeDocument/2006/relationships/image" Target="../media/image63.png"/><Relationship Id="rId6" Type="http://schemas.openxmlformats.org/officeDocument/2006/relationships/image" Target="../media/image68.png"/><Relationship Id="rId7" Type="http://schemas.openxmlformats.org/officeDocument/2006/relationships/image" Target="../media/image70.png"/><Relationship Id="rId8" Type="http://schemas.openxmlformats.org/officeDocument/2006/relationships/image" Target="../media/image56.png"/><Relationship Id="rId9" Type="http://schemas.openxmlformats.org/officeDocument/2006/relationships/image" Target="../media/image57.png"/><Relationship Id="rId10" Type="http://schemas.openxmlformats.org/officeDocument/2006/relationships/image" Target="../media/image58.png"/><Relationship Id="rId11" Type="http://schemas.openxmlformats.org/officeDocument/2006/relationships/image" Target="../media/image64.png"/><Relationship Id="rId12" Type="http://schemas.openxmlformats.org/officeDocument/2006/relationships/image" Target="../media/image59.png"/><Relationship Id="rId13" Type="http://schemas.openxmlformats.org/officeDocument/2006/relationships/image" Target="../media/image60.png"/><Relationship Id="rId14" Type="http://schemas.openxmlformats.org/officeDocument/2006/relationships/image" Target="../media/image65.png"/><Relationship Id="rId15" Type="http://schemas.openxmlformats.org/officeDocument/2006/relationships/image" Target="../media/image61.png"/><Relationship Id="rId16" Type="http://schemas.openxmlformats.org/officeDocument/2006/relationships/image" Target="../media/image71.png"/></Relationships>

</file>

<file path=ppt/slides/_rels/slide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Relationship Id="rId3" Type="http://schemas.openxmlformats.org/officeDocument/2006/relationships/image" Target="../media/image62.png"/><Relationship Id="rId4" Type="http://schemas.openxmlformats.org/officeDocument/2006/relationships/image" Target="../media/image69.png"/><Relationship Id="rId5" Type="http://schemas.openxmlformats.org/officeDocument/2006/relationships/image" Target="../media/image63.png"/><Relationship Id="rId6" Type="http://schemas.openxmlformats.org/officeDocument/2006/relationships/image" Target="../media/image68.png"/><Relationship Id="rId7" Type="http://schemas.openxmlformats.org/officeDocument/2006/relationships/image" Target="../media/image70.png"/><Relationship Id="rId8" Type="http://schemas.openxmlformats.org/officeDocument/2006/relationships/image" Target="../media/image56.png"/><Relationship Id="rId9" Type="http://schemas.openxmlformats.org/officeDocument/2006/relationships/image" Target="../media/image57.png"/><Relationship Id="rId10" Type="http://schemas.openxmlformats.org/officeDocument/2006/relationships/image" Target="../media/image58.png"/><Relationship Id="rId11" Type="http://schemas.openxmlformats.org/officeDocument/2006/relationships/image" Target="../media/image64.png"/><Relationship Id="rId12" Type="http://schemas.openxmlformats.org/officeDocument/2006/relationships/image" Target="../media/image59.png"/><Relationship Id="rId13" Type="http://schemas.openxmlformats.org/officeDocument/2006/relationships/image" Target="../media/image60.png"/><Relationship Id="rId14" Type="http://schemas.openxmlformats.org/officeDocument/2006/relationships/image" Target="../media/image65.png"/><Relationship Id="rId15" Type="http://schemas.openxmlformats.org/officeDocument/2006/relationships/image" Target="../media/image61.png"/><Relationship Id="rId16" Type="http://schemas.openxmlformats.org/officeDocument/2006/relationships/image" Target="../media/image71.png"/></Relationships>

</file>

<file path=ppt/slides/_rels/slide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72.png"/><Relationship Id="rId6" Type="http://schemas.openxmlformats.org/officeDocument/2006/relationships/image" Target="../media/image73.png"/><Relationship Id="rId7" Type="http://schemas.openxmlformats.org/officeDocument/2006/relationships/image" Target="../media/image74.png"/><Relationship Id="rId8" Type="http://schemas.openxmlformats.org/officeDocument/2006/relationships/image" Target="../media/image75.png"/><Relationship Id="rId9" Type="http://schemas.openxmlformats.org/officeDocument/2006/relationships/image" Target="../media/image76.png"/><Relationship Id="rId10" Type="http://schemas.openxmlformats.org/officeDocument/2006/relationships/image" Target="../media/image77.png"/><Relationship Id="rId11" Type="http://schemas.openxmlformats.org/officeDocument/2006/relationships/image" Target="../media/image78.png"/><Relationship Id="rId12" Type="http://schemas.openxmlformats.org/officeDocument/2006/relationships/image" Target="../media/image70.png"/><Relationship Id="rId13" Type="http://schemas.openxmlformats.org/officeDocument/2006/relationships/image" Target="../media/image79.png"/><Relationship Id="rId14" Type="http://schemas.openxmlformats.org/officeDocument/2006/relationships/image" Target="../media/image56.png"/><Relationship Id="rId15" Type="http://schemas.openxmlformats.org/officeDocument/2006/relationships/image" Target="../media/image80.png"/></Relationships>

</file>

<file path=ppt/slides/_rels/slide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Relationship Id="rId3" Type="http://schemas.openxmlformats.org/officeDocument/2006/relationships/image" Target="../media/image62.png"/><Relationship Id="rId4" Type="http://schemas.openxmlformats.org/officeDocument/2006/relationships/image" Target="../media/image69.png"/><Relationship Id="rId5" Type="http://schemas.openxmlformats.org/officeDocument/2006/relationships/image" Target="../media/image63.png"/><Relationship Id="rId6" Type="http://schemas.openxmlformats.org/officeDocument/2006/relationships/image" Target="../media/image68.png"/><Relationship Id="rId7" Type="http://schemas.openxmlformats.org/officeDocument/2006/relationships/image" Target="../media/image70.png"/><Relationship Id="rId8" Type="http://schemas.openxmlformats.org/officeDocument/2006/relationships/image" Target="../media/image56.png"/><Relationship Id="rId9" Type="http://schemas.openxmlformats.org/officeDocument/2006/relationships/image" Target="../media/image57.png"/><Relationship Id="rId10" Type="http://schemas.openxmlformats.org/officeDocument/2006/relationships/image" Target="../media/image58.png"/><Relationship Id="rId11" Type="http://schemas.openxmlformats.org/officeDocument/2006/relationships/image" Target="../media/image64.png"/><Relationship Id="rId12" Type="http://schemas.openxmlformats.org/officeDocument/2006/relationships/image" Target="../media/image59.png"/><Relationship Id="rId13" Type="http://schemas.openxmlformats.org/officeDocument/2006/relationships/image" Target="../media/image60.png"/><Relationship Id="rId14" Type="http://schemas.openxmlformats.org/officeDocument/2006/relationships/image" Target="../media/image65.png"/><Relationship Id="rId15" Type="http://schemas.openxmlformats.org/officeDocument/2006/relationships/image" Target="../media/image61.png"/></Relationships>

</file>

<file path=ppt/slides/_rels/slide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62.png"/><Relationship Id="rId4" Type="http://schemas.openxmlformats.org/officeDocument/2006/relationships/image" Target="../media/image69.png"/><Relationship Id="rId5" Type="http://schemas.openxmlformats.org/officeDocument/2006/relationships/image" Target="../media/image63.png"/><Relationship Id="rId6" Type="http://schemas.openxmlformats.org/officeDocument/2006/relationships/image" Target="../media/image68.png"/><Relationship Id="rId7" Type="http://schemas.openxmlformats.org/officeDocument/2006/relationships/image" Target="../media/image70.png"/><Relationship Id="rId8" Type="http://schemas.openxmlformats.org/officeDocument/2006/relationships/image" Target="../media/image56.png"/><Relationship Id="rId9" Type="http://schemas.openxmlformats.org/officeDocument/2006/relationships/image" Target="../media/image57.png"/><Relationship Id="rId10" Type="http://schemas.openxmlformats.org/officeDocument/2006/relationships/image" Target="../media/image58.png"/><Relationship Id="rId11" Type="http://schemas.openxmlformats.org/officeDocument/2006/relationships/image" Target="../media/image64.png"/><Relationship Id="rId12" Type="http://schemas.openxmlformats.org/officeDocument/2006/relationships/image" Target="../media/image59.png"/><Relationship Id="rId13" Type="http://schemas.openxmlformats.org/officeDocument/2006/relationships/image" Target="../media/image60.png"/><Relationship Id="rId14" Type="http://schemas.openxmlformats.org/officeDocument/2006/relationships/image" Target="../media/image65.png"/><Relationship Id="rId15" Type="http://schemas.openxmlformats.org/officeDocument/2006/relationships/image" Target="../media/image61.png"/></Relationships>

</file>

<file path=ppt/slides/_rels/slide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/Relationships>

</file>

<file path=ppt/slides/_rels/slide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/Relationships>

</file>

<file path=ppt/slides/_rels/slide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/Relationships>

</file>

<file path=ppt/slides/_rels/slide8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/Relationships>

</file>

<file path=ppt/slides/_rels/slide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/Relationships>

</file>

<file path=ppt/slides/_rels/slide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81.png"/></Relationships>

</file>

<file path=ppt/slides/_rels/slide8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9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81.png"/></Relationships>

</file>

<file path=ppt/slides/_rels/slide9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81.png"/></Relationships>

</file>

<file path=ppt/slides/_rels/slide9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81.png"/><Relationship Id="rId4" Type="http://schemas.openxmlformats.org/officeDocument/2006/relationships/image" Target="../media/image82.png"/></Relationships>

</file>

<file path=ppt/slides/_rels/slide9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81.png"/><Relationship Id="rId4" Type="http://schemas.openxmlformats.org/officeDocument/2006/relationships/image" Target="../media/image82.png"/></Relationships>

</file>

<file path=ppt/slides/_rels/slide9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png"/><Relationship Id="rId3" Type="http://schemas.openxmlformats.org/officeDocument/2006/relationships/image" Target="../media/image84.png"/></Relationships>

</file>

<file path=ppt/slides/_rels/slide9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0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0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isdom.weizmann.ac.il/~levina/" TargetMode="External"/></Relationships>

</file>

<file path=ppt/slides/_rels/slide10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0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ambridgeincolour.com/tutorials/image-noise.htm" TargetMode="External"/><Relationship Id="rId3" Type="http://schemas.openxmlformats.org/officeDocument/2006/relationships/hyperlink" Target="http://www.cambridgeincolour.com/tutorials/image-noise-2.htm" TargetMode="External"/><Relationship Id="rId4" Type="http://schemas.openxmlformats.org/officeDocument/2006/relationships/hyperlink" Target="http://www.clarkvision.com/imagedetail/does.pixel.size.matter2/" TargetMode="External"/><Relationship Id="rId5" Type="http://schemas.openxmlformats.org/officeDocument/2006/relationships/hyperlink" Target="http://www.clarkvision.com/articles/digital.sensor.performance.summary/" TargetMode="External"/><Relationship Id="rId6" Type="http://schemas.openxmlformats.org/officeDocument/2006/relationships/hyperlink" Target="http://books.google.com/books?id=OYFYt5C4N94C&amp;pg=PA405&amp;dq=binomial+film+grain+noise#v=onepage&amp;q=binomial film grain noise&amp;f=false" TargetMode="External"/><Relationship Id="rId7" Type="http://schemas.openxmlformats.org/officeDocument/2006/relationships/hyperlink" Target="http://en.wikipedia.org/wiki/Image_noise" TargetMode="External"/><Relationship Id="rId8" Type="http://schemas.openxmlformats.org/officeDocument/2006/relationships/hyperlink" Target="http://www.picturecode.com/noise.htm" TargetMode="External"/><Relationship Id="rId9" Type="http://schemas.openxmlformats.org/officeDocument/2006/relationships/hyperlink" Target="http://www.instructables.com/id/Avoiding-Camera-Noise-Signatures/" TargetMode="External"/><Relationship Id="rId10" Type="http://schemas.openxmlformats.org/officeDocument/2006/relationships/hyperlink" Target="http://www.photoxels.com/tutorial_noise.html" TargetMode="External"/><Relationship Id="rId11" Type="http://schemas.openxmlformats.org/officeDocument/2006/relationships/hyperlink" Target="http://people.csail.mit.edu/hasinoff/hdrnoise/hasinoff-sensornoise-tutorial-iccp10.pptx" TargetMode="External"/><Relationship Id="rId12" Type="http://schemas.openxmlformats.org/officeDocument/2006/relationships/hyperlink" Target="http://theory.uchicago.edu/~ejm/pix/20d/tests/noise/" TargetMode="External"/><Relationship Id="rId13" Type="http://schemas.openxmlformats.org/officeDocument/2006/relationships/hyperlink" Target="http://www.imatest.com/docs/noise/" TargetMode="External"/><Relationship Id="rId14" Type="http://schemas.openxmlformats.org/officeDocument/2006/relationships/hyperlink" Target="http://www.cybercom.net/~dcoffin/dcraw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6" name="http://www.petapixel.com/2012/04/17/advanced-camera-sensor-technologies-explained-with-beer/…"/>
          <p:cNvSpPr txBox="1"/>
          <p:nvPr>
            <p:ph type="body" sz="quarter" idx="1"/>
          </p:nvPr>
        </p:nvSpPr>
        <p:spPr>
          <a:xfrm>
            <a:off x="304800" y="8953500"/>
            <a:ext cx="12484100" cy="774700"/>
          </a:xfrm>
          <a:prstGeom prst="rect">
            <a:avLst/>
          </a:prstGeom>
        </p:spPr>
        <p:txBody>
          <a:bodyPr/>
          <a:lstStyle/>
          <a:p>
            <a:pPr>
              <a:defRPr sz="1900"/>
            </a:pPr>
            <a:r>
              <a:rPr u="sng">
                <a:hlinkClick r:id="rId2" invalidUrl="" action="" tgtFrame="" tooltip="" history="1" highlightClick="0" endSnd="0"/>
              </a:rPr>
              <a:t>http://www.petapixel.com/2012/04/17/advanced-camera-sensor-technologies-explained-with-beer/</a:t>
            </a:r>
          </a:p>
          <a:p>
            <a:pPr>
              <a:defRPr sz="1900"/>
            </a:pPr>
            <a:r>
              <a:rPr u="sng">
                <a:hlinkClick r:id="rId3" invalidUrl="" action="" tgtFrame="" tooltip="" history="1" highlightClick="0" endSnd="0"/>
              </a:rPr>
              <a:t>http://image-sensors-world.blogspot.com/2012/03/sensors-and-beer.html</a:t>
            </a:r>
          </a:p>
        </p:txBody>
      </p:sp>
      <p:pic>
        <p:nvPicPr>
          <p:cNvPr id="167" name="droppedImage.tiff" descr="dropped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92100" y="190500"/>
            <a:ext cx="11939661" cy="8839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Noise and denoising"/>
          <p:cNvSpPr txBox="1"/>
          <p:nvPr>
            <p:ph type="ctrTitle"/>
          </p:nvPr>
        </p:nvSpPr>
        <p:spPr>
          <a:xfrm>
            <a:off x="1270000" y="35179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Noise and denoising</a:t>
            </a:r>
          </a:p>
        </p:txBody>
      </p:sp>
      <p:sp>
        <p:nvSpPr>
          <p:cNvPr id="170" name="Fredo Durand…"/>
          <p:cNvSpPr txBox="1"/>
          <p:nvPr>
            <p:ph type="subTitle" sz="quarter" idx="1"/>
          </p:nvPr>
        </p:nvSpPr>
        <p:spPr>
          <a:xfrm>
            <a:off x="1270000" y="8140700"/>
            <a:ext cx="10464800" cy="1435100"/>
          </a:xfrm>
          <a:prstGeom prst="rect">
            <a:avLst/>
          </a:prstGeom>
        </p:spPr>
        <p:txBody>
          <a:bodyPr/>
          <a:lstStyle/>
          <a:p>
            <a:pPr/>
            <a:r>
              <a:t>Fredo Durand</a:t>
            </a:r>
          </a:p>
          <a:p>
            <a:pPr/>
            <a:r>
              <a:t>MIT EECS 6.8370/6.8371</a:t>
            </a:r>
          </a:p>
        </p:txBody>
      </p:sp>
      <p:pic>
        <p:nvPicPr>
          <p:cNvPr id="171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76600" y="355600"/>
            <a:ext cx="7320609" cy="4813300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http://www.cambridgeincolour.com/tutorials/image-noise.htm"/>
          <p:cNvSpPr txBox="1"/>
          <p:nvPr/>
        </p:nvSpPr>
        <p:spPr>
          <a:xfrm rot="16200000">
            <a:off x="6172200" y="3644900"/>
            <a:ext cx="130048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2400" u="sng">
                <a:latin typeface="Gill Sans"/>
                <a:ea typeface="Gill Sans"/>
                <a:cs typeface="Gill Sans"/>
                <a:sym typeface="Gill Sans"/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http://www.cambridgeincolour.com/tutorials/image-noise.htm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Found on the web, rando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Found on the web, random</a:t>
            </a:r>
          </a:p>
        </p:txBody>
      </p:sp>
      <p:sp>
        <p:nvSpPr>
          <p:cNvPr id="175" name="http://www.petapixel.com/2012/02/16/how-before-and-after-photos-are-often-faked-using-trickery-and-photoshop/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http://www.petapixel.com/2012/02/16/how-before-and-after-photos-are-often-faked-using-trickery-and-photoshop/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Resampling discus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Resampling discussion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How was the pset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was the pset?</a:t>
            </a:r>
          </a:p>
        </p:txBody>
      </p:sp>
      <p:sp>
        <p:nvSpPr>
          <p:cNvPr id="18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3" name="Bicubic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Bicubic</a:t>
            </a:r>
          </a:p>
          <a:p>
            <a:pPr/>
            <a:r>
              <a:t>motion retiming</a:t>
            </a:r>
          </a:p>
          <a:p>
            <a:pPr/>
            <a:r>
              <a:t>video stabilization</a:t>
            </a:r>
          </a:p>
          <a:p>
            <a:pPr/>
            <a:r>
              <a:t>perspective correction</a:t>
            </a:r>
          </a:p>
          <a:p>
            <a:pPr/>
            <a:r>
              <a:t>view synthesis (photosynth)</a:t>
            </a:r>
          </a:p>
          <a:p>
            <a:pPr/>
            <a:r>
              <a:t>Dynamic time warping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Bicubic Resampl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Bicubic Resampling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Misc.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Misc.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0" name="Show noise, multiple imag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Show noise, multiple images</a:t>
            </a:r>
          </a:p>
          <a:p>
            <a:pPr/>
            <a:r>
              <a:t>Convergence of denoising</a:t>
            </a:r>
          </a:p>
          <a:p>
            <a:pPr/>
            <a:r>
              <a:t>Types of noise, image pipeline</a:t>
            </a:r>
          </a:p>
          <a:p>
            <a:pPr/>
            <a:r>
              <a:t>denoising by averaging</a:t>
            </a:r>
          </a:p>
          <a:p>
            <a:pPr lvl="1"/>
            <a:r>
              <a:t>alignment</a:t>
            </a:r>
          </a:p>
          <a:p>
            <a:pPr/>
            <a:r>
              <a:t>Denoising by spatial averaging</a:t>
            </a:r>
          </a:p>
          <a:p>
            <a:pPr/>
            <a:r>
              <a:t>Bilateral filtering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set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Pset 1</a:t>
            </a:r>
          </a:p>
        </p:txBody>
      </p:sp>
      <p:sp>
        <p:nvSpPr>
          <p:cNvPr id="193" name="Due Wednesday 9p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Due Wednesday 9pm</a:t>
            </a:r>
          </a:p>
          <a:p>
            <a:pPr/>
            <a:r>
              <a:t>Actually counts</a:t>
            </a:r>
          </a:p>
          <a:p>
            <a:pPr/>
          </a:p>
          <a:p>
            <a:pPr/>
            <a:r>
              <a:t>PSet partners:  </a:t>
            </a:r>
            <a:r>
              <a:rPr u="sng">
                <a:hlinkClick r:id="rId2" invalidUrl="" action="" tgtFrame="" tooltip="" history="1" highlightClick="0" endSnd="0"/>
              </a:rPr>
              <a:t>https://psetpartners.mit.edu/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his is not over sharpen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This is not over sharpening </a:t>
            </a:r>
          </a:p>
        </p:txBody>
      </p:sp>
      <p:sp>
        <p:nvSpPr>
          <p:cNvPr id="19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776" y="2172631"/>
            <a:ext cx="13004801" cy="7315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Noi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Noise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Noisy im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Noisy image</a:t>
            </a:r>
          </a:p>
        </p:txBody>
      </p:sp>
      <p:sp>
        <p:nvSpPr>
          <p:cNvPr id="202" name="Usually for dark conditions"/>
          <p:cNvSpPr txBox="1"/>
          <p:nvPr>
            <p:ph type="body" sz="half" idx="1"/>
          </p:nvPr>
        </p:nvSpPr>
        <p:spPr>
          <a:xfrm>
            <a:off x="304800" y="1651000"/>
            <a:ext cx="4762500" cy="8077200"/>
          </a:xfrm>
          <a:prstGeom prst="rect">
            <a:avLst/>
          </a:prstGeom>
        </p:spPr>
        <p:txBody>
          <a:bodyPr/>
          <a:lstStyle/>
          <a:p>
            <a:pPr/>
            <a:r>
              <a:t>Usually for dark conditions</a:t>
            </a:r>
          </a:p>
        </p:txBody>
      </p:sp>
      <p:pic>
        <p:nvPicPr>
          <p:cNvPr id="203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72100" y="-774700"/>
            <a:ext cx="7823200" cy="12788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Noi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Noise</a:t>
            </a:r>
          </a:p>
        </p:txBody>
      </p:sp>
      <p:pic>
        <p:nvPicPr>
          <p:cNvPr id="20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72100" y="-774700"/>
            <a:ext cx="7823200" cy="12788900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Fluctuation when taking multiple shots"/>
          <p:cNvSpPr txBox="1"/>
          <p:nvPr>
            <p:ph type="body" sz="half" idx="1"/>
          </p:nvPr>
        </p:nvSpPr>
        <p:spPr>
          <a:xfrm>
            <a:off x="304800" y="1651000"/>
            <a:ext cx="4762500" cy="8077200"/>
          </a:xfrm>
          <a:prstGeom prst="rect">
            <a:avLst/>
          </a:prstGeom>
        </p:spPr>
        <p:txBody>
          <a:bodyPr/>
          <a:lstStyle/>
          <a:p>
            <a:pPr/>
            <a:r>
              <a:t>Fluctuation when taking multiple shots</a:t>
            </a:r>
          </a:p>
        </p:txBody>
      </p:sp>
      <p:pic>
        <p:nvPicPr>
          <p:cNvPr id="208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72100" y="-774700"/>
            <a:ext cx="7823200" cy="12788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72100" y="-774700"/>
            <a:ext cx="7823200" cy="12788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9" grpId="2"/>
      <p:bldP build="whole" bldLvl="1" animBg="1" rev="0" advAuto="0" spid="20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anon 1D mark IIN at ISO 3200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Canon 1D mark IIN at ISO 3200</a:t>
            </a:r>
          </a:p>
        </p:txBody>
      </p:sp>
      <p:sp>
        <p:nvSpPr>
          <p:cNvPr id="21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3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41400" y="2489200"/>
            <a:ext cx="15443200" cy="7239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Histogram of grey patc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Histogram of grey patch</a:t>
            </a:r>
          </a:p>
        </p:txBody>
      </p:sp>
      <p:sp>
        <p:nvSpPr>
          <p:cNvPr id="216" name="Should be single values for RGB (constant color)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/>
            <a:r>
              <a:t>Should be single values for RGB (constant color)</a:t>
            </a:r>
          </a:p>
        </p:txBody>
      </p:sp>
      <p:pic>
        <p:nvPicPr>
          <p:cNvPr id="217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41400" y="2489200"/>
            <a:ext cx="15443200" cy="7239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98900" y="2856517"/>
            <a:ext cx="8521700" cy="3645883"/>
          </a:xfrm>
          <a:prstGeom prst="rect">
            <a:avLst/>
          </a:prstGeom>
          <a:ln w="50800">
            <a:solidFill>
              <a:srgbClr val="5E30EB"/>
            </a:solidFill>
            <a:miter lim="400000"/>
          </a:ln>
        </p:spPr>
      </p:pic>
      <p:sp>
        <p:nvSpPr>
          <p:cNvPr id="219" name="Rectangle"/>
          <p:cNvSpPr/>
          <p:nvPr/>
        </p:nvSpPr>
        <p:spPr>
          <a:xfrm>
            <a:off x="6515100" y="7277100"/>
            <a:ext cx="939800" cy="660400"/>
          </a:xfrm>
          <a:prstGeom prst="rect">
            <a:avLst/>
          </a:prstGeom>
          <a:ln w="50800">
            <a:solidFill>
              <a:srgbClr val="0061FF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20" name="Line"/>
          <p:cNvSpPr/>
          <p:nvPr/>
        </p:nvSpPr>
        <p:spPr>
          <a:xfrm>
            <a:off x="3886200" y="6515100"/>
            <a:ext cx="2594299" cy="1431120"/>
          </a:xfrm>
          <a:prstGeom prst="line">
            <a:avLst/>
          </a:prstGeom>
          <a:ln w="38100">
            <a:solidFill>
              <a:srgbClr val="5E30EB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21" name="Line"/>
          <p:cNvSpPr/>
          <p:nvPr/>
        </p:nvSpPr>
        <p:spPr>
          <a:xfrm flipV="1">
            <a:off x="7485479" y="6545195"/>
            <a:ext cx="4952756" cy="1399373"/>
          </a:xfrm>
          <a:prstGeom prst="line">
            <a:avLst/>
          </a:prstGeom>
          <a:ln w="38100">
            <a:solidFill>
              <a:srgbClr val="5E30EB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Reca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Recap</a:t>
            </a:r>
          </a:p>
        </p:txBody>
      </p:sp>
      <p:sp>
        <p:nvSpPr>
          <p:cNvPr id="224" name="Noise exist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Noise exists</a:t>
            </a:r>
          </a:p>
          <a:p>
            <a:pPr/>
            <a:r>
              <a:t>Noise can be observed: </a:t>
            </a:r>
          </a:p>
          <a:p>
            <a:pPr lvl="1"/>
            <a:r>
              <a:t>fluctuation over time</a:t>
            </a:r>
          </a:p>
          <a:p>
            <a:pPr lvl="1"/>
            <a:r>
              <a:t>fluctuation over space when should be constant</a:t>
            </a:r>
          </a:p>
          <a:p>
            <a:pPr/>
            <a:r>
              <a:t>Noise is annoying</a:t>
            </a:r>
          </a:p>
        </p:txBody>
      </p:sp>
      <p:pic>
        <p:nvPicPr>
          <p:cNvPr id="225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40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rey patc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Grey patch</a:t>
            </a:r>
          </a:p>
        </p:txBody>
      </p:sp>
      <p:sp>
        <p:nvSpPr>
          <p:cNvPr id="228" name="Should have a constant pixel valu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Should have a constant pixel value</a:t>
            </a:r>
          </a:p>
          <a:p>
            <a:pPr/>
            <a:r>
              <a:t>Noise causes a fatter histogram</a:t>
            </a:r>
          </a:p>
        </p:txBody>
      </p:sp>
      <p:pic>
        <p:nvPicPr>
          <p:cNvPr id="229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3400" y="3503972"/>
            <a:ext cx="11658600" cy="5970229"/>
          </a:xfrm>
          <a:prstGeom prst="rect">
            <a:avLst/>
          </a:prstGeom>
          <a:ln w="12700">
            <a:miter lim="400000"/>
          </a:ln>
        </p:spPr>
      </p:pic>
      <p:sp>
        <p:nvSpPr>
          <p:cNvPr id="230" name="http://www.cambridgeincolour.com/tutorials/image-noise-2.htm"/>
          <p:cNvSpPr txBox="1"/>
          <p:nvPr/>
        </p:nvSpPr>
        <p:spPr>
          <a:xfrm rot="16200000">
            <a:off x="6286500" y="5232400"/>
            <a:ext cx="13004800" cy="48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2600" u="sng">
                <a:latin typeface="Gill Sans"/>
                <a:ea typeface="Gill Sans"/>
                <a:cs typeface="Gill Sans"/>
                <a:sym typeface="Gill Sans"/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http://www.cambridgeincolour.com/tutorials/image-noise-2.htm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can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Scanline</a:t>
            </a:r>
          </a:p>
        </p:txBody>
      </p:sp>
      <p:sp>
        <p:nvSpPr>
          <p:cNvPr id="23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Denoising by averag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Denoising by averaging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Averag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Averaging</a:t>
            </a:r>
          </a:p>
        </p:txBody>
      </p:sp>
      <p:sp>
        <p:nvSpPr>
          <p:cNvPr id="238" name="mean=constantIm(height, width, [0, 0, 0]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mean=constantIm(height, width, [0, 0, 0])   </a:t>
            </a:r>
          </a:p>
          <a:p>
            <a:pPr marL="0" indent="0">
              <a:buSzTx/>
              <a:buNone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for i in imageList:</a:t>
            </a:r>
          </a:p>
          <a:p>
            <a:pPr marL="0" indent="0">
              <a:buSzTx/>
              <a:buNone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        mean+=imSeq[i]</a:t>
            </a:r>
          </a:p>
          <a:p>
            <a:pPr marL="0" indent="0">
              <a:buSzTx/>
              <a:buNone/>
              <a:defRPr sz="3300">
                <a:latin typeface="Courier"/>
                <a:ea typeface="Courier"/>
                <a:cs typeface="Courier"/>
                <a:sym typeface="Courier"/>
              </a:defRPr>
            </a:pPr>
            <a:r>
              <a:t>mean/=len(imageList)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1 im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1 image</a:t>
            </a:r>
          </a:p>
        </p:txBody>
      </p:sp>
      <p:sp>
        <p:nvSpPr>
          <p:cNvPr id="24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42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72100" y="-774700"/>
            <a:ext cx="7823200" cy="12788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3 ima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3 images</a:t>
            </a:r>
          </a:p>
        </p:txBody>
      </p:sp>
      <p:sp>
        <p:nvSpPr>
          <p:cNvPr id="24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4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72100" y="-774700"/>
            <a:ext cx="7823200" cy="12788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5 ima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5 images</a:t>
            </a:r>
          </a:p>
        </p:txBody>
      </p:sp>
      <p:sp>
        <p:nvSpPr>
          <p:cNvPr id="24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50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72100" y="-774700"/>
            <a:ext cx="7823200" cy="12788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tatistical/probabilistic perspectiv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Statistical/probabilistic perspective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Noise statistics / probabil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Noise statistics / probability</a:t>
            </a:r>
          </a:p>
        </p:txBody>
      </p:sp>
      <p:sp>
        <p:nvSpPr>
          <p:cNvPr id="255" name="Denote pixel values like random variables X"/>
          <p:cNvSpPr txBox="1"/>
          <p:nvPr>
            <p:ph type="body" idx="1"/>
          </p:nvPr>
        </p:nvSpPr>
        <p:spPr>
          <a:xfrm>
            <a:off x="311126" y="1587500"/>
            <a:ext cx="12484101" cy="8077200"/>
          </a:xfrm>
          <a:prstGeom prst="rect">
            <a:avLst/>
          </a:prstGeom>
        </p:spPr>
        <p:txBody>
          <a:bodyPr/>
          <a:lstStyle>
            <a:lvl1pPr marL="714223" indent="-396723">
              <a:defRPr sz="4100"/>
            </a:lvl1pPr>
          </a:lstStyle>
          <a:p>
            <a:pPr/>
            <a:r>
              <a:t>Denote pixel values like random variables X</a:t>
            </a:r>
          </a:p>
        </p:txBody>
      </p:sp>
      <p:sp>
        <p:nvSpPr>
          <p:cNvPr id="256" name="Poll about basic definitions"/>
          <p:cNvSpPr txBox="1"/>
          <p:nvPr/>
        </p:nvSpPr>
        <p:spPr>
          <a:xfrm>
            <a:off x="5568139" y="6722862"/>
            <a:ext cx="1918842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Poll about basic definitions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Noise statistics / probabil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Noise statistics / probability</a:t>
            </a:r>
          </a:p>
        </p:txBody>
      </p:sp>
      <p:sp>
        <p:nvSpPr>
          <p:cNvPr id="259" name="Denote pixel values like random variables X…"/>
          <p:cNvSpPr txBox="1"/>
          <p:nvPr>
            <p:ph type="body" idx="1"/>
          </p:nvPr>
        </p:nvSpPr>
        <p:spPr>
          <a:xfrm>
            <a:off x="311126" y="1587500"/>
            <a:ext cx="12484101" cy="8077200"/>
          </a:xfrm>
          <a:prstGeom prst="rect">
            <a:avLst/>
          </a:prstGeom>
        </p:spPr>
        <p:txBody>
          <a:bodyPr/>
          <a:lstStyle/>
          <a:p>
            <a:pPr marL="714223" indent="-396723">
              <a:defRPr sz="4100"/>
            </a:pPr>
            <a:r>
              <a:t>Denote pixel values like random variables X</a:t>
            </a:r>
          </a:p>
          <a:p>
            <a:pPr marL="714223" indent="-396723">
              <a:defRPr sz="4100"/>
            </a:pPr>
            <a:r>
              <a:t>Mean: E[x], the true measurement</a:t>
            </a:r>
          </a:p>
          <a:p>
            <a:pPr marL="714223" indent="-396723">
              <a:defRPr sz="4100"/>
            </a:pPr>
            <a:r>
              <a:t>Variance = ~ average squared error </a:t>
            </a:r>
          </a:p>
          <a:p>
            <a:pPr lvl="1" marL="1158723" indent="-396723">
              <a:defRPr sz="4100"/>
            </a:pPr>
            <a:r>
              <a:t>more precisely: average squared difference to mean</a:t>
            </a:r>
          </a:p>
          <a:p>
            <a:pPr marL="714223" indent="-396723">
              <a:defRPr sz="4100"/>
            </a:pPr>
          </a:p>
          <a:p>
            <a:pPr marL="714223" indent="-396723">
              <a:defRPr sz="4100"/>
            </a:pPr>
          </a:p>
          <a:p>
            <a:pPr marL="714223" indent="-396723">
              <a:defRPr sz="4100"/>
            </a:pPr>
          </a:p>
          <a:p>
            <a:pPr marL="714223" indent="-396723">
              <a:defRPr sz="4100"/>
            </a:pPr>
            <a:r>
              <a:t>Standard deviation    : square root of variance</a:t>
            </a:r>
          </a:p>
          <a:p>
            <a:pPr lvl="1" marL="1158723" indent="-396723">
              <a:defRPr sz="4100"/>
            </a:pPr>
            <a:r>
              <a:t>In same unit as measurement</a:t>
            </a:r>
          </a:p>
        </p:txBody>
      </p:sp>
      <p:pic>
        <p:nvPicPr>
          <p:cNvPr id="260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40387" y="7684096"/>
            <a:ext cx="478119" cy="406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08300" y="4883150"/>
            <a:ext cx="4406900" cy="520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2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921000" y="5759450"/>
            <a:ext cx="4401016" cy="609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Estimating the varia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Estimating the variance</a:t>
            </a:r>
          </a:p>
        </p:txBody>
      </p:sp>
      <p:pic>
        <p:nvPicPr>
          <p:cNvPr id="265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62400" y="1822450"/>
            <a:ext cx="4406900" cy="520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Estimating the varia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Estimating the variance</a:t>
            </a:r>
          </a:p>
        </p:txBody>
      </p:sp>
      <p:pic>
        <p:nvPicPr>
          <p:cNvPr id="270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1000" y="1651000"/>
            <a:ext cx="2933700" cy="939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63700" y="2768600"/>
            <a:ext cx="5346700" cy="939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Estimating the varia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Estimating the variance</a:t>
            </a:r>
          </a:p>
        </p:txBody>
      </p:sp>
      <p:sp>
        <p:nvSpPr>
          <p:cNvPr id="276" name="Divide by N-1, not by 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  <a:p>
            <a:pPr/>
          </a:p>
          <a:p>
            <a:pPr/>
          </a:p>
          <a:p>
            <a:pPr/>
            <a:r>
              <a:t>Divide by N-1, not by N</a:t>
            </a:r>
          </a:p>
          <a:p>
            <a:pPr lvl="1"/>
            <a:r>
              <a:t>called Bessel correction: Removes bias</a:t>
            </a:r>
          </a:p>
          <a:p>
            <a:pPr lvl="2">
              <a:spcBef>
                <a:spcPts val="0"/>
              </a:spcBef>
            </a:pPr>
            <a:r>
              <a:t>Otherwise, </a:t>
            </a:r>
            <a:br/>
            <a:r>
              <a:t>variance would be underestimated on average</a:t>
            </a:r>
          </a:p>
          <a:p>
            <a:pPr lvl="2">
              <a:spcBef>
                <a:spcPts val="0"/>
              </a:spcBef>
            </a:pPr>
            <a:r>
              <a:t>Intuition: we use the same samples for estimating the mean and variance, introduces correlation that underestimate variance </a:t>
            </a:r>
          </a:p>
          <a:p>
            <a:pPr lvl="1"/>
            <a:r>
              <a:t>e.g.</a:t>
            </a:r>
            <a:r>
              <a:rPr sz="4100"/>
              <a:t> </a:t>
            </a:r>
            <a:r>
              <a:rPr sz="4100" u="sng">
                <a:hlinkClick r:id="rId3" invalidUrl="" action="" tgtFrame="" tooltip="" history="1" highlightClick="0" endSnd="0"/>
              </a:rPr>
              <a:t>http://en.wikipedia.org/wiki/Unbiased_estimation_of_standard_deviation</a:t>
            </a:r>
          </a:p>
        </p:txBody>
      </p:sp>
      <p:pic>
        <p:nvPicPr>
          <p:cNvPr id="277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51000" y="1651000"/>
            <a:ext cx="2933700" cy="939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droppedImage.pdf" descr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663700" y="2768600"/>
            <a:ext cx="5346700" cy="939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Example with coin flip, N=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 with coin flip, N=2</a:t>
            </a:r>
          </a:p>
        </p:txBody>
      </p:sp>
      <p:sp>
        <p:nvSpPr>
          <p:cNvPr id="283" name="We do 2 coin flip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do 2 coin flips</a:t>
            </a:r>
          </a:p>
          <a:p>
            <a:pPr/>
            <a:r>
              <a:t>Try to estimate mean &amp;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variance</a:t>
            </a:r>
          </a:p>
          <a:p>
            <a:pPr/>
            <a:r>
              <a:t>Sometimes will be wrong</a:t>
            </a:r>
          </a:p>
          <a:p>
            <a:pPr lvl="1"/>
            <a:r>
              <a:t>e.g. if we get 0 twice, we’ll think variance is zero</a:t>
            </a:r>
          </a:p>
          <a:p>
            <a:pPr lvl="1"/>
            <a:r>
              <a:t>but we’d like to be right on average</a:t>
            </a:r>
          </a:p>
          <a:p>
            <a:pPr lvl="2"/>
            <a:r>
              <a:t>called unbiased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Example with coin flip, N=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 with coin flip, N=2</a:t>
            </a:r>
          </a:p>
        </p:txBody>
      </p:sp>
      <p:sp>
        <p:nvSpPr>
          <p:cNvPr id="286" name="4 scenarios: (0,0) ; (0, 1) ; (1, 0) ; (1, 1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4 scenarios: (0,0) ; (0, 1) ; (1, 0) ; (1, 1)</a:t>
            </a:r>
          </a:p>
          <a:p>
            <a:pPr/>
            <a:r>
              <a:t>=&gt; mean estimates: 0 ; 0.5 ; 0.5 ; 1</a:t>
            </a:r>
          </a:p>
          <a:p>
            <a:pPr lvl="1"/>
            <a:r>
              <a:t>average of the mean estimations: 0.5, equal to true mean, estimator is unbiased</a:t>
            </a:r>
          </a:p>
          <a:p>
            <a:pPr/>
            <a:r>
              <a:t>true variance: 0.25</a:t>
            </a:r>
          </a:p>
          <a:p>
            <a:pPr/>
            <a:r>
              <a:t>sum square difference to mean: 0; 0.5; 0.5; 0</a:t>
            </a:r>
          </a:p>
          <a:p>
            <a:pPr/>
            <a:r>
              <a:t>estimator                                     0, 0.25, 0.25, 0</a:t>
            </a:r>
          </a:p>
          <a:p>
            <a:pPr lvl="1"/>
            <a:r>
              <a:t>0.125 on average, biased</a:t>
            </a:r>
          </a:p>
          <a:p>
            <a:pPr/>
            <a:r>
              <a:t>estimator                                        0, 0.5, 0.5, 0</a:t>
            </a:r>
          </a:p>
          <a:p>
            <a:pPr lvl="1"/>
            <a:r>
              <a:t>0.25 on average, unbiased</a:t>
            </a:r>
          </a:p>
        </p:txBody>
      </p:sp>
      <p:pic>
        <p:nvPicPr>
          <p:cNvPr id="287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22700" y="7518400"/>
            <a:ext cx="5346700" cy="939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8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71900" y="6007100"/>
            <a:ext cx="4572000" cy="939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N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SNR</a:t>
            </a:r>
          </a:p>
        </p:txBody>
      </p:sp>
      <p:sp>
        <p:nvSpPr>
          <p:cNvPr id="291" name="Signal noise rati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Signal noise ratio</a:t>
            </a:r>
          </a:p>
          <a:p>
            <a:pPr/>
          </a:p>
          <a:p>
            <a:pPr/>
          </a:p>
          <a:p>
            <a:pPr/>
            <a:r>
              <a:t>Often shown as log, in db: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For calibration, 30db is a good PSNR</a:t>
            </a:r>
          </a:p>
        </p:txBody>
      </p:sp>
      <p:pic>
        <p:nvPicPr>
          <p:cNvPr id="292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1653" y="2565400"/>
            <a:ext cx="4386147" cy="10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3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28900" y="5397500"/>
            <a:ext cx="7315200" cy="10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SN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PSNR</a:t>
            </a:r>
          </a:p>
        </p:txBody>
      </p:sp>
      <p:sp>
        <p:nvSpPr>
          <p:cNvPr id="296" name="in terms of the max value of the signal/sensor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 terms of the max value of the signal/sensor</a:t>
            </a:r>
          </a:p>
        </p:txBody>
      </p:sp>
      <p:sp>
        <p:nvSpPr>
          <p:cNvPr id="297" name="http://www.darktable.org/2012/12/profiling-sensor-and-photon-noise/"/>
          <p:cNvSpPr txBox="1"/>
          <p:nvPr/>
        </p:nvSpPr>
        <p:spPr>
          <a:xfrm>
            <a:off x="2159000" y="9309100"/>
            <a:ext cx="13004800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2300" u="sng">
                <a:latin typeface="Gill Sans"/>
                <a:ea typeface="Gill Sans"/>
                <a:cs typeface="Gill Sans"/>
                <a:sym typeface="Gill Sans"/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http://www.darktable.org/2012/12/profiling-sensor-and-photon-noise/</a:t>
            </a:r>
          </a:p>
        </p:txBody>
      </p:sp>
      <p:sp>
        <p:nvSpPr>
          <p:cNvPr id="298" name="PSNR=17.1598db"/>
          <p:cNvSpPr txBox="1"/>
          <p:nvPr/>
        </p:nvSpPr>
        <p:spPr>
          <a:xfrm>
            <a:off x="393700" y="9321800"/>
            <a:ext cx="1428974" cy="292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ts val="3600"/>
              </a:lnSpc>
              <a:defRPr>
                <a:latin typeface="Lucida Grande"/>
                <a:ea typeface="Lucida Grande"/>
                <a:cs typeface="Lucida Grande"/>
                <a:sym typeface="Lucida Grande"/>
              </a:defRPr>
            </a:lvl1pPr>
          </a:lstStyle>
          <a:p>
            <a:pPr/>
            <a:r>
              <a:t>PSNR=17.1598db</a:t>
            </a:r>
          </a:p>
        </p:txBody>
      </p:sp>
      <p:grpSp>
        <p:nvGrpSpPr>
          <p:cNvPr id="302" name="Group"/>
          <p:cNvGrpSpPr/>
          <p:nvPr/>
        </p:nvGrpSpPr>
        <p:grpSpPr>
          <a:xfrm>
            <a:off x="444500" y="2298700"/>
            <a:ext cx="6426219" cy="6985010"/>
            <a:chOff x="0" y="0"/>
            <a:chExt cx="6426218" cy="6985009"/>
          </a:xfrm>
        </p:grpSpPr>
        <p:pic>
          <p:nvPicPr>
            <p:cNvPr id="299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634" y="2370085"/>
              <a:ext cx="6406953" cy="21195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0" name="droppedImage.png" descr="droppedImag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4846148"/>
              <a:ext cx="6426218" cy="213886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1" name="droppedImage.png" descr="droppedImag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6426219" cy="21292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03" name="PSNR=25.8187 db"/>
          <p:cNvSpPr txBox="1"/>
          <p:nvPr/>
        </p:nvSpPr>
        <p:spPr>
          <a:xfrm>
            <a:off x="419100" y="6769100"/>
            <a:ext cx="1477194" cy="292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ts val="3600"/>
              </a:lnSpc>
              <a:defRPr>
                <a:latin typeface="Lucida Grande"/>
                <a:ea typeface="Lucida Grande"/>
                <a:cs typeface="Lucida Grande"/>
                <a:sym typeface="Lucida Grande"/>
              </a:defRPr>
            </a:lvl1pPr>
          </a:lstStyle>
          <a:p>
            <a:pPr/>
            <a:r>
              <a:t>PSNR=25.8187 db</a:t>
            </a:r>
          </a:p>
        </p:txBody>
      </p:sp>
      <p:sp>
        <p:nvSpPr>
          <p:cNvPr id="304" name="PSNR=29.4477 db"/>
          <p:cNvSpPr txBox="1"/>
          <p:nvPr/>
        </p:nvSpPr>
        <p:spPr>
          <a:xfrm>
            <a:off x="419100" y="4419600"/>
            <a:ext cx="1525414" cy="292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ts val="3600"/>
              </a:lnSpc>
              <a:defRPr>
                <a:latin typeface="Lucida Grande"/>
                <a:ea typeface="Lucida Grande"/>
                <a:cs typeface="Lucida Grande"/>
                <a:sym typeface="Lucida Grande"/>
              </a:defRPr>
            </a:lvl1pPr>
          </a:lstStyle>
          <a:p>
            <a:pPr/>
            <a:r>
              <a:t>PSNR=29.4477 db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NR in practi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SNR in practice</a:t>
            </a:r>
          </a:p>
        </p:txBody>
      </p:sp>
      <p:sp>
        <p:nvSpPr>
          <p:cNvPr id="307" name="Careful, sometimes variance is zero (for no good reason) and will break things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Careful, sometimes variance is zero (for no good reason) and will break things. </a:t>
            </a:r>
          </a:p>
          <a:p>
            <a:pPr lvl="1"/>
            <a:r>
              <a:t>practical hack: take the max of sigma^2 and a small number, e.g. 1e-6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Ques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</a:t>
            </a:r>
          </a:p>
        </p:txBody>
      </p:sp>
      <p:sp>
        <p:nvSpPr>
          <p:cNvPr id="31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Basic probability tool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Basic probability tools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a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Goal</a:t>
            </a:r>
          </a:p>
        </p:txBody>
      </p:sp>
      <p:sp>
        <p:nvSpPr>
          <p:cNvPr id="315" name="Analyze how mean and variance evolve when we denoise by averaging multiple fram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Analyze how mean and variance evolve when we denoise by averaging multiple frames</a:t>
            </a:r>
          </a:p>
          <a:p>
            <a:pPr/>
            <a:r>
              <a:t>Formula for average: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Expected valu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Expected value</a:t>
            </a:r>
          </a:p>
        </p:txBody>
      </p:sp>
      <p:sp>
        <p:nvSpPr>
          <p:cNvPr id="318" name="E[kx]=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E[kx]=</a:t>
            </a:r>
          </a:p>
          <a:p>
            <a:pPr/>
            <a:r>
              <a:t>E[x+y]=</a:t>
            </a:r>
          </a:p>
          <a:p>
            <a:pPr/>
            <a:r>
              <a:t>E[xy]=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Expected valu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Expected value</a:t>
            </a:r>
          </a:p>
        </p:txBody>
      </p:sp>
      <p:sp>
        <p:nvSpPr>
          <p:cNvPr id="323" name="E[kx]=kE[x]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E[kx]=kE[x]</a:t>
            </a:r>
          </a:p>
          <a:p>
            <a:pPr/>
            <a:r>
              <a:t>E[x+y]=E[x]+E[y]</a:t>
            </a:r>
          </a:p>
          <a:p>
            <a:pPr/>
            <a:r>
              <a:t>E[xy]=E[x]E[y] when they are uncorrelated</a:t>
            </a:r>
          </a:p>
        </p:txBody>
      </p:sp>
      <p:pic>
        <p:nvPicPr>
          <p:cNvPr id="324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55700" y="4013200"/>
            <a:ext cx="5702300" cy="1104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5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413000" y="5295900"/>
            <a:ext cx="4826000" cy="1104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6" name="droppedImage.pdf" descr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413000" y="6654800"/>
            <a:ext cx="4902200" cy="1104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7" name="droppedImage.pdf" descr="dropped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298700" y="7937500"/>
            <a:ext cx="3416300" cy="1104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8" name="droppedImage.pdf" descr="droppedImage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222500" y="9207500"/>
            <a:ext cx="2146300" cy="469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Variance ident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Variance identity </a:t>
            </a:r>
          </a:p>
        </p:txBody>
      </p:sp>
      <p:grpSp>
        <p:nvGrpSpPr>
          <p:cNvPr id="337" name="Group"/>
          <p:cNvGrpSpPr/>
          <p:nvPr/>
        </p:nvGrpSpPr>
        <p:grpSpPr>
          <a:xfrm>
            <a:off x="558799" y="2032000"/>
            <a:ext cx="11620508" cy="5593454"/>
            <a:chOff x="0" y="0"/>
            <a:chExt cx="11620506" cy="5593453"/>
          </a:xfrm>
        </p:grpSpPr>
        <p:pic>
          <p:nvPicPr>
            <p:cNvPr id="333" name="droppedImage.pdf" descr="droppedImage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7522982" cy="8888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4" name="droppedImage.pdf" descr="droppedImag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951202" y="1430882"/>
              <a:ext cx="8628663" cy="8888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5" name="droppedImage.pdf" descr="droppedImage.pd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951202" y="2861765"/>
              <a:ext cx="9669305" cy="8888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6" name="droppedImage.pdf" descr="droppedImage.pdf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0" t="0" r="0" b="0"/>
            <a:stretch>
              <a:fillRect/>
            </a:stretch>
          </p:blipFill>
          <p:spPr>
            <a:xfrm>
              <a:off x="1951202" y="4704570"/>
              <a:ext cx="5940337" cy="8888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38" name="Rectangle"/>
          <p:cNvSpPr/>
          <p:nvPr/>
        </p:nvSpPr>
        <p:spPr>
          <a:xfrm>
            <a:off x="1841500" y="3378200"/>
            <a:ext cx="10655300" cy="5334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Variance ident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Variance identity </a:t>
            </a:r>
          </a:p>
        </p:txBody>
      </p:sp>
      <p:grpSp>
        <p:nvGrpSpPr>
          <p:cNvPr id="347" name="Group"/>
          <p:cNvGrpSpPr/>
          <p:nvPr/>
        </p:nvGrpSpPr>
        <p:grpSpPr>
          <a:xfrm>
            <a:off x="558799" y="2032000"/>
            <a:ext cx="11620508" cy="5593454"/>
            <a:chOff x="0" y="0"/>
            <a:chExt cx="11620506" cy="5593453"/>
          </a:xfrm>
        </p:grpSpPr>
        <p:pic>
          <p:nvPicPr>
            <p:cNvPr id="343" name="droppedImage.pdf" descr="droppedImage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7522982" cy="8888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4" name="droppedImage.pdf" descr="droppedImag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951202" y="1430882"/>
              <a:ext cx="8628663" cy="8888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5" name="droppedImage.pdf" descr="droppedImage.pd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951202" y="2861765"/>
              <a:ext cx="9669305" cy="8888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6" name="droppedImage.pdf" descr="droppedImage.pdf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0" t="0" r="0" b="0"/>
            <a:stretch>
              <a:fillRect/>
            </a:stretch>
          </p:blipFill>
          <p:spPr>
            <a:xfrm>
              <a:off x="1951202" y="4704570"/>
              <a:ext cx="5940337" cy="8888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Variance propert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Variance properties</a:t>
            </a:r>
          </a:p>
        </p:txBody>
      </p:sp>
      <p:sp>
        <p:nvSpPr>
          <p:cNvPr id="352" name="Multiplication by k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Multiplication by k:</a:t>
            </a:r>
          </a:p>
          <a:p>
            <a:pPr/>
          </a:p>
          <a:p>
            <a:pPr/>
          </a:p>
          <a:p>
            <a:pPr/>
            <a:r>
              <a:t>Addition of two random variables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Variance propert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Variance properties</a:t>
            </a:r>
          </a:p>
        </p:txBody>
      </p:sp>
      <p:sp>
        <p:nvSpPr>
          <p:cNvPr id="357" name="Multiplication by k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Multiplication by k:</a:t>
            </a:r>
          </a:p>
          <a:p>
            <a:pPr/>
          </a:p>
          <a:p>
            <a:pPr/>
          </a:p>
          <a:p>
            <a:pPr/>
            <a:r>
              <a:t>Addition of two random variables</a:t>
            </a:r>
          </a:p>
        </p:txBody>
      </p:sp>
      <p:pic>
        <p:nvPicPr>
          <p:cNvPr id="358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52800" y="2552700"/>
            <a:ext cx="7429500" cy="520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9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44700" y="5626100"/>
            <a:ext cx="7188200" cy="520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0" name="droppedImage.pdf" descr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044700" y="6477000"/>
            <a:ext cx="10782300" cy="520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1" name="droppedImage.pdf" descr="dropped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39700" y="4876800"/>
            <a:ext cx="7023100" cy="520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2" name="droppedImage.pdf" descr="droppedImage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044700" y="7454900"/>
            <a:ext cx="6362700" cy="520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3" name="droppedImage.pdf" descr="droppedImage.pdf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044700" y="8432800"/>
            <a:ext cx="2933700" cy="520700"/>
          </a:xfrm>
          <a:prstGeom prst="rect">
            <a:avLst/>
          </a:prstGeom>
          <a:ln w="12700">
            <a:miter lim="400000"/>
          </a:ln>
        </p:spPr>
      </p:pic>
      <p:sp>
        <p:nvSpPr>
          <p:cNvPr id="364" name="uncorrelated:…"/>
          <p:cNvSpPr txBox="1"/>
          <p:nvPr/>
        </p:nvSpPr>
        <p:spPr>
          <a:xfrm>
            <a:off x="9678522" y="6991350"/>
            <a:ext cx="44577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584200">
              <a:defRPr sz="2500">
                <a:latin typeface="Gill Sans"/>
                <a:ea typeface="Gill Sans"/>
                <a:cs typeface="Gill Sans"/>
                <a:sym typeface="Gill Sans"/>
              </a:defRPr>
            </a:pPr>
            <a:r>
              <a:t>uncorrelated:</a:t>
            </a:r>
          </a:p>
          <a:p>
            <a:pPr algn="ctr" defTabSz="584200">
              <a:defRPr sz="2500">
                <a:latin typeface="Gill Sans"/>
                <a:ea typeface="Gill Sans"/>
                <a:cs typeface="Gill Sans"/>
                <a:sym typeface="Gill Sans"/>
              </a:defRPr>
            </a:pPr>
            <a:r>
              <a:t>E[xy]=E[x]E[y]</a:t>
            </a:r>
          </a:p>
        </p:txBody>
      </p:sp>
      <p:sp>
        <p:nvSpPr>
          <p:cNvPr id="365" name="Line"/>
          <p:cNvSpPr/>
          <p:nvPr/>
        </p:nvSpPr>
        <p:spPr>
          <a:xfrm>
            <a:off x="5867400" y="6337300"/>
            <a:ext cx="1438334" cy="879699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66" name="Line"/>
          <p:cNvSpPr/>
          <p:nvPr/>
        </p:nvSpPr>
        <p:spPr>
          <a:xfrm>
            <a:off x="10789567" y="6342209"/>
            <a:ext cx="2027967" cy="836690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Take home mess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Take home message</a:t>
            </a:r>
          </a:p>
        </p:txBody>
      </p:sp>
      <p:sp>
        <p:nvSpPr>
          <p:cNvPr id="371" name="Noise/measurement as random variabl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Noise/measurement as random variable</a:t>
            </a:r>
          </a:p>
          <a:p>
            <a:pPr/>
            <a:r>
              <a:t>Mean, variance, standard deviation</a:t>
            </a:r>
          </a:p>
          <a:p>
            <a:pPr/>
            <a:r>
              <a:t>Variance:</a:t>
            </a:r>
          </a:p>
          <a:p>
            <a:pPr lvl="1"/>
            <a:r>
              <a:t>multiplication by k =&gt; k</a:t>
            </a:r>
            <a:r>
              <a:rPr baseline="31999"/>
              <a:t>2</a:t>
            </a:r>
          </a:p>
          <a:p>
            <a:pPr lvl="1"/>
            <a:r>
              <a:t>addition =&gt; addition</a:t>
            </a:r>
          </a:p>
          <a:p>
            <a:pPr/>
            <a:r>
              <a:t>SNR, log of SNR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Converge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Convergence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Convergence of averag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Convergence of averaging</a:t>
            </a:r>
          </a:p>
        </p:txBody>
      </p:sp>
      <p:sp>
        <p:nvSpPr>
          <p:cNvPr id="376" name="Assume images are IID random measurement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Assume images are IID random measurements</a:t>
            </a:r>
          </a:p>
          <a:p>
            <a:pPr/>
            <a:r>
              <a:t>variance for one pixel i: </a:t>
            </a:r>
          </a:p>
          <a:p>
            <a:pPr/>
            <a:r>
              <a:t>Average:</a:t>
            </a:r>
          </a:p>
          <a:p>
            <a:pPr/>
            <a:r>
              <a:t>What is the variance of the average?</a:t>
            </a:r>
          </a:p>
          <a:p>
            <a:pPr lvl="1"/>
            <a:r>
              <a:t>i.e. how fast does it converge wrt N</a:t>
            </a:r>
          </a:p>
          <a:p>
            <a:pPr lvl="1"/>
          </a:p>
          <a:p>
            <a:pPr lvl="1"/>
            <a:r>
              <a:t>As often: more human-readable value is stddev but derivation is easier with variance</a:t>
            </a:r>
          </a:p>
        </p:txBody>
      </p:sp>
      <p:pic>
        <p:nvPicPr>
          <p:cNvPr id="377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84600" y="3060700"/>
            <a:ext cx="1292138" cy="10356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78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37400" y="2362200"/>
            <a:ext cx="1616091" cy="7704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reliminary: Variance ident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Preliminary: Variance identity </a:t>
            </a:r>
          </a:p>
        </p:txBody>
      </p:sp>
      <p:grpSp>
        <p:nvGrpSpPr>
          <p:cNvPr id="387" name="Group"/>
          <p:cNvGrpSpPr/>
          <p:nvPr/>
        </p:nvGrpSpPr>
        <p:grpSpPr>
          <a:xfrm>
            <a:off x="558799" y="2032000"/>
            <a:ext cx="11620508" cy="5593454"/>
            <a:chOff x="0" y="0"/>
            <a:chExt cx="11620506" cy="5593453"/>
          </a:xfrm>
        </p:grpSpPr>
        <p:pic>
          <p:nvPicPr>
            <p:cNvPr id="383" name="droppedImage.pdf" descr="droppedImage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7522982" cy="8888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4" name="droppedImage.pdf" descr="droppedImag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951202" y="1430882"/>
              <a:ext cx="8628663" cy="8888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5" name="droppedImage.pdf" descr="droppedImage.pd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951202" y="2861765"/>
              <a:ext cx="9669305" cy="8888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6" name="droppedImage.pdf" descr="droppedImage.pdf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0" t="0" r="0" b="0"/>
            <a:stretch>
              <a:fillRect/>
            </a:stretch>
          </p:blipFill>
          <p:spPr>
            <a:xfrm>
              <a:off x="1951202" y="4704570"/>
              <a:ext cx="5940337" cy="8888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88" name="Rectangle"/>
          <p:cNvSpPr/>
          <p:nvPr/>
        </p:nvSpPr>
        <p:spPr>
          <a:xfrm>
            <a:off x="1841500" y="3378200"/>
            <a:ext cx="10655300" cy="5334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Variance ident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Variance identity </a:t>
            </a:r>
          </a:p>
        </p:txBody>
      </p:sp>
      <p:grpSp>
        <p:nvGrpSpPr>
          <p:cNvPr id="397" name="Group"/>
          <p:cNvGrpSpPr/>
          <p:nvPr/>
        </p:nvGrpSpPr>
        <p:grpSpPr>
          <a:xfrm>
            <a:off x="558799" y="2032000"/>
            <a:ext cx="11620508" cy="5593454"/>
            <a:chOff x="0" y="0"/>
            <a:chExt cx="11620506" cy="5593453"/>
          </a:xfrm>
        </p:grpSpPr>
        <p:pic>
          <p:nvPicPr>
            <p:cNvPr id="393" name="droppedImage.pdf" descr="droppedImage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7522982" cy="8888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94" name="droppedImage.pdf" descr="droppedImag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951202" y="1430882"/>
              <a:ext cx="8628663" cy="8888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95" name="droppedImage.pdf" descr="droppedImage.pd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951202" y="2861765"/>
              <a:ext cx="9669305" cy="8888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96" name="droppedImage.pdf" descr="droppedImage.pdf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0" t="0" r="0" b="0"/>
            <a:stretch>
              <a:fillRect/>
            </a:stretch>
          </p:blipFill>
          <p:spPr>
            <a:xfrm>
              <a:off x="1951202" y="4704570"/>
              <a:ext cx="5940337" cy="8888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Variance propert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Variance properties</a:t>
            </a:r>
          </a:p>
        </p:txBody>
      </p:sp>
      <p:sp>
        <p:nvSpPr>
          <p:cNvPr id="402" name="Multiplication by k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Multiplication by k:</a:t>
            </a:r>
          </a:p>
          <a:p>
            <a:pPr/>
          </a:p>
          <a:p>
            <a:pPr/>
          </a:p>
          <a:p>
            <a:pPr/>
            <a:r>
              <a:t>Addition of two independent random variables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Variance propert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Variance properties</a:t>
            </a:r>
          </a:p>
        </p:txBody>
      </p:sp>
      <p:sp>
        <p:nvSpPr>
          <p:cNvPr id="407" name="Multiplication by k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Multiplication by k:</a:t>
            </a:r>
          </a:p>
          <a:p>
            <a:pPr/>
          </a:p>
          <a:p>
            <a:pPr/>
          </a:p>
          <a:p>
            <a:pPr/>
            <a:r>
              <a:t>Addition of two independent random variables</a:t>
            </a:r>
          </a:p>
        </p:txBody>
      </p:sp>
      <p:pic>
        <p:nvPicPr>
          <p:cNvPr id="408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52800" y="2552700"/>
            <a:ext cx="7429500" cy="520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9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44700" y="5626100"/>
            <a:ext cx="7188200" cy="520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0" name="droppedImage.pdf" descr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044700" y="6477000"/>
            <a:ext cx="10782300" cy="520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1" name="droppedImage.pdf" descr="dropped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39700" y="4876800"/>
            <a:ext cx="7023100" cy="520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2" name="droppedImage.pdf" descr="droppedImage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044700" y="7454900"/>
            <a:ext cx="6362700" cy="520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3" name="droppedImage.pdf" descr="droppedImage.pdf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044700" y="8432800"/>
            <a:ext cx="2933700" cy="520700"/>
          </a:xfrm>
          <a:prstGeom prst="rect">
            <a:avLst/>
          </a:prstGeom>
          <a:ln w="12700">
            <a:miter lim="400000"/>
          </a:ln>
        </p:spPr>
      </p:pic>
      <p:sp>
        <p:nvSpPr>
          <p:cNvPr id="414" name="uncorrelated:…"/>
          <p:cNvSpPr txBox="1"/>
          <p:nvPr/>
        </p:nvSpPr>
        <p:spPr>
          <a:xfrm>
            <a:off x="9678522" y="6991350"/>
            <a:ext cx="44577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584200">
              <a:defRPr sz="2500">
                <a:latin typeface="Gill Sans"/>
                <a:ea typeface="Gill Sans"/>
                <a:cs typeface="Gill Sans"/>
                <a:sym typeface="Gill Sans"/>
              </a:defRPr>
            </a:pPr>
            <a:r>
              <a:t>uncorrelated:</a:t>
            </a:r>
          </a:p>
          <a:p>
            <a:pPr algn="ctr" defTabSz="584200">
              <a:defRPr sz="2500">
                <a:latin typeface="Gill Sans"/>
                <a:ea typeface="Gill Sans"/>
                <a:cs typeface="Gill Sans"/>
                <a:sym typeface="Gill Sans"/>
              </a:defRPr>
            </a:pPr>
            <a:r>
              <a:t>E[xy]=E[x]E[y]</a:t>
            </a:r>
          </a:p>
        </p:txBody>
      </p:sp>
      <p:sp>
        <p:nvSpPr>
          <p:cNvPr id="415" name="Line"/>
          <p:cNvSpPr/>
          <p:nvPr/>
        </p:nvSpPr>
        <p:spPr>
          <a:xfrm>
            <a:off x="5867400" y="6337300"/>
            <a:ext cx="1438334" cy="879699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16" name="Line"/>
          <p:cNvSpPr/>
          <p:nvPr/>
        </p:nvSpPr>
        <p:spPr>
          <a:xfrm>
            <a:off x="10789567" y="6342209"/>
            <a:ext cx="2027967" cy="836690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Converge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Convergence</a:t>
            </a:r>
          </a:p>
        </p:txBody>
      </p:sp>
      <p:sp>
        <p:nvSpPr>
          <p:cNvPr id="421" name="Assume images are IID random measurement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Assume images are IID random measurements</a:t>
            </a:r>
          </a:p>
          <a:p>
            <a:pPr/>
            <a:r>
              <a:t>variance for one image: </a:t>
            </a:r>
          </a:p>
          <a:p>
            <a:pPr/>
          </a:p>
          <a:p>
            <a:pPr/>
            <a:r>
              <a:t>Average:</a:t>
            </a:r>
          </a:p>
        </p:txBody>
      </p:sp>
      <p:pic>
        <p:nvPicPr>
          <p:cNvPr id="422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17886" y="3657252"/>
            <a:ext cx="1663701" cy="1333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23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35550" y="2578100"/>
            <a:ext cx="1092201" cy="520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4" name="droppedImage.pdf" descr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87400" y="5765800"/>
            <a:ext cx="2705100" cy="1384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5" name="droppedImage.pdf" descr="dropped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559300" y="5778500"/>
            <a:ext cx="3771900" cy="133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6" name="droppedImage.pdf" descr="dropped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559300" y="5778500"/>
            <a:ext cx="3771900" cy="133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7" name="droppedImage.pdf" descr="droppedImage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686300" y="7391400"/>
            <a:ext cx="3454400" cy="1206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8" name="droppedImage.pdf" descr="droppedImage.pdf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4787900" y="8737600"/>
            <a:ext cx="2082800" cy="939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9" name="Rectangle Rectangle" descr="Rectangle Rectangle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4521200" y="8559800"/>
            <a:ext cx="2781300" cy="12065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IMPORTANT RESUL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IMPORTANT RESULT</a:t>
            </a:r>
          </a:p>
        </p:txBody>
      </p:sp>
      <p:sp>
        <p:nvSpPr>
          <p:cNvPr id="435" name="Denoising by averaging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Denoising by averaging: </a:t>
            </a:r>
          </a:p>
          <a:p>
            <a:pPr lvl="1"/>
            <a:r>
              <a:t>variance is reduced as 1/N</a:t>
            </a:r>
          </a:p>
          <a:p>
            <a:pPr lvl="1"/>
            <a:r>
              <a:t>“error” (in stddev) is reduced by sqrt(N)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43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Alignm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Alignment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Brute for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Brute force</a:t>
            </a:r>
          </a:p>
        </p:txBody>
      </p:sp>
      <p:sp>
        <p:nvSpPr>
          <p:cNvPr id="443" name="Pset 4!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Pset 4!</a:t>
            </a:r>
          </a:p>
          <a:p>
            <a:pPr/>
            <a:r>
              <a:t>Try all possible shifts within /- maxOffset</a:t>
            </a:r>
          </a:p>
          <a:p>
            <a:pPr/>
            <a:r>
              <a:t>Keep the one with minimum sum of square differences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Casio EXF1, Google HDR+, etc.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Casio EXF1, Google HDR+, etc.</a:t>
            </a:r>
          </a:p>
        </p:txBody>
      </p:sp>
      <p:sp>
        <p:nvSpPr>
          <p:cNvPr id="446" name="Can do denoising by aligning and averaging N imag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Can do denoising by aligning and averaging N images</a:t>
            </a:r>
          </a:p>
          <a:p>
            <a:pPr/>
            <a:r>
              <a:t>HDR+, Nightsight</a:t>
            </a:r>
          </a:p>
          <a:p>
            <a:pPr/>
            <a:r>
              <a:t>E.g. </a:t>
            </a:r>
            <a:r>
              <a:rPr u="sng">
                <a:hlinkClick r:id="rId2" invalidUrl="" action="" tgtFrame="" tooltip="" history="1" highlightClick="0" endSnd="0"/>
              </a:rPr>
              <a:t>https://ai.googleblog.com/2014/10/hdr-low-light-and-high-dynamic-range.html</a:t>
            </a:r>
          </a:p>
          <a:p>
            <a:pPr/>
            <a:r>
              <a:rPr u="sng">
                <a:hlinkClick r:id="rId3" invalidUrl="" action="" tgtFrame="" tooltip="" history="1" highlightClick="0" endSnd="0"/>
              </a:rPr>
              <a:t>https://ai.googleblog.com/2018/11/night-sight-seeing-in-dark-on-pixel.html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Denoising from a single im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Denoising from a single image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Denoising from 1 im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Denoising from 1 image</a:t>
            </a:r>
          </a:p>
        </p:txBody>
      </p:sp>
      <p:sp>
        <p:nvSpPr>
          <p:cNvPr id="451" name="We can’t take average over multiple images"/>
          <p:cNvSpPr txBox="1"/>
          <p:nvPr>
            <p:ph type="body" idx="1"/>
          </p:nvPr>
        </p:nvSpPr>
        <p:spPr>
          <a:xfrm>
            <a:off x="304800" y="1651000"/>
            <a:ext cx="7518400" cy="8077200"/>
          </a:xfrm>
          <a:prstGeom prst="rect">
            <a:avLst/>
          </a:prstGeom>
        </p:spPr>
        <p:txBody>
          <a:bodyPr/>
          <a:lstStyle/>
          <a:p>
            <a:pPr/>
            <a:r>
              <a:t>We can’t take average over multiple images</a:t>
            </a:r>
          </a:p>
        </p:txBody>
      </p:sp>
      <p:pic>
        <p:nvPicPr>
          <p:cNvPr id="452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20781" y="1651000"/>
            <a:ext cx="4968120" cy="7404100"/>
          </a:xfrm>
          <a:prstGeom prst="rect">
            <a:avLst/>
          </a:prstGeom>
          <a:ln w="12700">
            <a:miter lim="400000"/>
          </a:ln>
        </p:spPr>
      </p:pic>
      <p:sp>
        <p:nvSpPr>
          <p:cNvPr id="453" name="Noisy input"/>
          <p:cNvSpPr txBox="1"/>
          <p:nvPr/>
        </p:nvSpPr>
        <p:spPr>
          <a:xfrm>
            <a:off x="7953908" y="1790700"/>
            <a:ext cx="2623729" cy="723900"/>
          </a:xfrm>
          <a:prstGeom prst="rect">
            <a:avLst/>
          </a:prstGeom>
          <a:solidFill>
            <a:srgbClr val="EBEBE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Noisy input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Denoising from 1 im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Denoising from 1 image</a:t>
            </a:r>
          </a:p>
        </p:txBody>
      </p:sp>
      <p:sp>
        <p:nvSpPr>
          <p:cNvPr id="456" name="We can’t take average over multiple images…"/>
          <p:cNvSpPr txBox="1"/>
          <p:nvPr>
            <p:ph type="body" idx="1"/>
          </p:nvPr>
        </p:nvSpPr>
        <p:spPr>
          <a:xfrm>
            <a:off x="304800" y="1651000"/>
            <a:ext cx="7518400" cy="8077200"/>
          </a:xfrm>
          <a:prstGeom prst="rect">
            <a:avLst/>
          </a:prstGeom>
        </p:spPr>
        <p:txBody>
          <a:bodyPr/>
          <a:lstStyle/>
          <a:p>
            <a:pPr/>
            <a:r>
              <a:t>We can’t take average over multiple images</a:t>
            </a:r>
          </a:p>
          <a:p>
            <a:pPr/>
          </a:p>
          <a:p>
            <a:pPr/>
            <a:r>
              <a:t>Very vast topics</a:t>
            </a:r>
          </a:p>
          <a:p>
            <a:pPr/>
            <a:r>
              <a:t>Lots of approaches</a:t>
            </a:r>
          </a:p>
          <a:p>
            <a:pPr/>
            <a:r>
              <a:t>Most practically used: </a:t>
            </a:r>
          </a:p>
          <a:p>
            <a:pPr lvl="1"/>
            <a:r>
              <a:t>pyramid-based</a:t>
            </a:r>
          </a:p>
          <a:p>
            <a:pPr lvl="1"/>
            <a:r>
              <a:t>Bilateral-filter adjacent</a:t>
            </a:r>
          </a:p>
          <a:p>
            <a:pPr/>
            <a:r>
              <a:t>In research</a:t>
            </a:r>
          </a:p>
          <a:p>
            <a:pPr lvl="1"/>
            <a:r>
              <a:t>Patch similarity (BM3D)</a:t>
            </a:r>
          </a:p>
          <a:p>
            <a:pPr lvl="1"/>
            <a:r>
              <a:t>Deep learning</a:t>
            </a:r>
          </a:p>
        </p:txBody>
      </p:sp>
      <p:pic>
        <p:nvPicPr>
          <p:cNvPr id="457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20781" y="1651000"/>
            <a:ext cx="4968120" cy="7404100"/>
          </a:xfrm>
          <a:prstGeom prst="rect">
            <a:avLst/>
          </a:prstGeom>
          <a:ln w="12700">
            <a:miter lim="400000"/>
          </a:ln>
        </p:spPr>
      </p:pic>
      <p:sp>
        <p:nvSpPr>
          <p:cNvPr id="458" name="Noisy input"/>
          <p:cNvSpPr txBox="1"/>
          <p:nvPr/>
        </p:nvSpPr>
        <p:spPr>
          <a:xfrm>
            <a:off x="7953908" y="1790700"/>
            <a:ext cx="2623729" cy="723900"/>
          </a:xfrm>
          <a:prstGeom prst="rect">
            <a:avLst/>
          </a:prstGeom>
          <a:solidFill>
            <a:srgbClr val="EBEBE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Noisy input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Denoising Diffusion model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Denoising Diffusion models</a:t>
            </a:r>
          </a:p>
        </p:txBody>
      </p:sp>
      <p:sp>
        <p:nvSpPr>
          <p:cNvPr id="461" name="Dall-E and stable diffusion are based on denoising ideas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Dall-E and stable diffusion are based on denoising ideas. </a:t>
            </a:r>
          </a:p>
        </p:txBody>
      </p:sp>
      <p:pic>
        <p:nvPicPr>
          <p:cNvPr id="46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87500" y="3886200"/>
            <a:ext cx="9829800" cy="1981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24436" y="5948005"/>
            <a:ext cx="13004801" cy="2749177"/>
          </a:xfrm>
          <a:prstGeom prst="rect">
            <a:avLst/>
          </a:prstGeom>
          <a:ln w="12700">
            <a:miter lim="400000"/>
          </a:ln>
        </p:spPr>
      </p:pic>
      <p:sp>
        <p:nvSpPr>
          <p:cNvPr id="464" name="https://arxiv.org/pdf/2006.11239v2.pdf"/>
          <p:cNvSpPr txBox="1"/>
          <p:nvPr/>
        </p:nvSpPr>
        <p:spPr>
          <a:xfrm>
            <a:off x="4327637" y="8991204"/>
            <a:ext cx="391857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/>
            <a:r>
              <a:t>https://arxiv.org/pdf/2006.11239v2.pdf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Denoising from 1 im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Denoising from 1 image</a:t>
            </a:r>
          </a:p>
        </p:txBody>
      </p:sp>
      <p:sp>
        <p:nvSpPr>
          <p:cNvPr id="467" name="We can’t take average over multiple images…"/>
          <p:cNvSpPr txBox="1"/>
          <p:nvPr>
            <p:ph type="body" idx="1"/>
          </p:nvPr>
        </p:nvSpPr>
        <p:spPr>
          <a:xfrm>
            <a:off x="304800" y="1651000"/>
            <a:ext cx="7518400" cy="8077200"/>
          </a:xfrm>
          <a:prstGeom prst="rect">
            <a:avLst/>
          </a:prstGeom>
        </p:spPr>
        <p:txBody>
          <a:bodyPr/>
          <a:lstStyle/>
          <a:p>
            <a:pPr/>
            <a:r>
              <a:t>We can’t take average over multiple images</a:t>
            </a:r>
          </a:p>
          <a:p>
            <a:pPr/>
            <a:r>
              <a:t>Idea 1: take a spatial average</a:t>
            </a:r>
          </a:p>
          <a:p>
            <a:pPr lvl="1"/>
            <a:r>
              <a:t>Most pixels have roughly the same color as their neighbor</a:t>
            </a:r>
          </a:p>
          <a:p>
            <a:pPr lvl="1"/>
            <a:r>
              <a:t>Noise looks high frequency =&gt; do a low pass</a:t>
            </a:r>
          </a:p>
          <a:p>
            <a:pPr/>
            <a:r>
              <a:t>First, let’s try Gaussian blur</a:t>
            </a:r>
          </a:p>
        </p:txBody>
      </p:sp>
      <p:pic>
        <p:nvPicPr>
          <p:cNvPr id="468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20781" y="1651000"/>
            <a:ext cx="4968120" cy="7404100"/>
          </a:xfrm>
          <a:prstGeom prst="rect">
            <a:avLst/>
          </a:prstGeom>
          <a:ln w="12700">
            <a:miter lim="400000"/>
          </a:ln>
        </p:spPr>
      </p:pic>
      <p:sp>
        <p:nvSpPr>
          <p:cNvPr id="469" name="Noisy input"/>
          <p:cNvSpPr txBox="1"/>
          <p:nvPr/>
        </p:nvSpPr>
        <p:spPr>
          <a:xfrm>
            <a:off x="7953908" y="1790700"/>
            <a:ext cx="2623729" cy="723900"/>
          </a:xfrm>
          <a:prstGeom prst="rect">
            <a:avLst/>
          </a:prstGeom>
          <a:solidFill>
            <a:srgbClr val="EBEBE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Noisy input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aussian blu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Gaussian blur</a:t>
            </a:r>
          </a:p>
        </p:txBody>
      </p:sp>
      <p:sp>
        <p:nvSpPr>
          <p:cNvPr id="472" name="Noise is mostly g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Noise is mostly gone</a:t>
            </a:r>
          </a:p>
          <a:p>
            <a:pPr/>
            <a:r>
              <a:t>But image is blurry</a:t>
            </a:r>
          </a:p>
          <a:p>
            <a:pPr lvl="1"/>
            <a:r>
              <a:t>duh!</a:t>
            </a:r>
          </a:p>
          <a:p>
            <a:pPr lvl="1"/>
          </a:p>
          <a:p>
            <a:pPr lvl="1"/>
          </a:p>
          <a:p>
            <a:pPr/>
            <a:r>
              <a:t>(to be fair, median filtering</a:t>
            </a:r>
            <a:br/>
            <a:r>
              <a:t>would look better)</a:t>
            </a:r>
          </a:p>
        </p:txBody>
      </p:sp>
      <p:pic>
        <p:nvPicPr>
          <p:cNvPr id="473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23200" y="1663700"/>
            <a:ext cx="4959598" cy="7391400"/>
          </a:xfrm>
          <a:prstGeom prst="rect">
            <a:avLst/>
          </a:prstGeom>
          <a:ln w="12700">
            <a:miter lim="400000"/>
          </a:ln>
        </p:spPr>
      </p:pic>
      <p:sp>
        <p:nvSpPr>
          <p:cNvPr id="474" name="After Gaussian blur"/>
          <p:cNvSpPr txBox="1"/>
          <p:nvPr/>
        </p:nvSpPr>
        <p:spPr>
          <a:xfrm>
            <a:off x="8148848" y="1790700"/>
            <a:ext cx="4316649" cy="723900"/>
          </a:xfrm>
          <a:prstGeom prst="rect">
            <a:avLst/>
          </a:prstGeom>
          <a:solidFill>
            <a:srgbClr val="EBEBE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After Gaussian blur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72" grpId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Bilateral fil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Bilateral filtering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aussian blu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Gaussian blur</a:t>
            </a:r>
          </a:p>
        </p:txBody>
      </p:sp>
      <p:sp>
        <p:nvSpPr>
          <p:cNvPr id="479" name="Noise is mostly gone…"/>
          <p:cNvSpPr txBox="1"/>
          <p:nvPr>
            <p:ph type="body" idx="1"/>
          </p:nvPr>
        </p:nvSpPr>
        <p:spPr>
          <a:xfrm>
            <a:off x="304800" y="1651000"/>
            <a:ext cx="7518400" cy="8077200"/>
          </a:xfrm>
          <a:prstGeom prst="rect">
            <a:avLst/>
          </a:prstGeom>
        </p:spPr>
        <p:txBody>
          <a:bodyPr/>
          <a:lstStyle/>
          <a:p>
            <a:pPr/>
            <a:r>
              <a:t>Noise is mostly gone</a:t>
            </a:r>
          </a:p>
          <a:p>
            <a:pPr/>
            <a:r>
              <a:t>But image is blurry</a:t>
            </a:r>
          </a:p>
          <a:p>
            <a:pPr lvl="1"/>
            <a:r>
              <a:t>duh!</a:t>
            </a:r>
          </a:p>
          <a:p>
            <a:pPr lvl="1"/>
          </a:p>
          <a:p>
            <a:pPr/>
            <a:r>
              <a:t>Problem: not all neighbors have the same color</a:t>
            </a:r>
          </a:p>
          <a:p>
            <a:pPr/>
          </a:p>
          <a:p>
            <a:pPr/>
            <a:r>
              <a:t>Bilateral filter idea: only consider neighbors that have values similar enough</a:t>
            </a:r>
          </a:p>
        </p:txBody>
      </p:sp>
      <p:pic>
        <p:nvPicPr>
          <p:cNvPr id="480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23200" y="1663700"/>
            <a:ext cx="4959598" cy="7391400"/>
          </a:xfrm>
          <a:prstGeom prst="rect">
            <a:avLst/>
          </a:prstGeom>
          <a:ln w="12700">
            <a:miter lim="400000"/>
          </a:ln>
        </p:spPr>
      </p:pic>
      <p:sp>
        <p:nvSpPr>
          <p:cNvPr id="481" name="After Gaussian blur"/>
          <p:cNvSpPr txBox="1"/>
          <p:nvPr/>
        </p:nvSpPr>
        <p:spPr>
          <a:xfrm>
            <a:off x="8148848" y="1790700"/>
            <a:ext cx="4316649" cy="723900"/>
          </a:xfrm>
          <a:prstGeom prst="rect">
            <a:avLst/>
          </a:prstGeom>
          <a:solidFill>
            <a:srgbClr val="EBEBE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After Gaussian blur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8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85" name="Bilateral filt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Bilateral filter</a:t>
            </a:r>
          </a:p>
        </p:txBody>
      </p:sp>
      <p:sp>
        <p:nvSpPr>
          <p:cNvPr id="486" name="Tomasi and Manduci 1998]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Tomasi and Manduci 1998]</a:t>
            </a:r>
          </a:p>
          <a:p>
            <a:pPr lvl="1" marL="754146" indent="-255671">
              <a:defRPr sz="3400"/>
            </a:pPr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http://www.cse.ucsc.edu/~manduchi/Papers/ICCV98.pdf</a:t>
            </a:r>
            <a:r>
              <a:t> </a:t>
            </a:r>
          </a:p>
          <a:p>
            <a:pPr/>
            <a:r>
              <a:t>Developed</a:t>
            </a:r>
            <a:r>
              <a:t> </a:t>
            </a:r>
            <a:r>
              <a:t>for</a:t>
            </a:r>
            <a:r>
              <a:t> denoising</a:t>
            </a:r>
          </a:p>
          <a:p>
            <a:pPr/>
            <a:r>
              <a:t>Related to </a:t>
            </a:r>
          </a:p>
          <a:p>
            <a:pPr lvl="1"/>
            <a:r>
              <a:t>SUSAN filter</a:t>
            </a:r>
            <a:r>
              <a:t> </a:t>
            </a:r>
            <a:r>
              <a:t>[Smith and Brady 95] </a:t>
            </a:r>
            <a:br/>
            <a:r>
              <a:rPr sz="3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4" invalidUrl="" action="" tgtFrame="" tooltip="" history="1" highlightClick="0" endSnd="0"/>
              </a:rPr>
              <a:t>http://citeseer.ist.psu.edu/smith95susan.html</a:t>
            </a:r>
            <a:endParaRPr sz="3400"/>
          </a:p>
          <a:p>
            <a:pPr lvl="1"/>
            <a:r>
              <a:t>Digital-TV [Chan, Osher and Chen 2001]</a:t>
            </a:r>
            <a:br/>
            <a:r>
              <a:rPr sz="3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5" invalidUrl="" action="" tgtFrame="" tooltip="" history="1" highlightClick="0" endSnd="0"/>
              </a:rPr>
              <a:t>http://citeseer.ist.psu.edu/chan01digital.html</a:t>
            </a:r>
            <a:r>
              <a:rPr sz="3400"/>
              <a:t> </a:t>
            </a:r>
          </a:p>
          <a:p>
            <a:pPr lvl="1"/>
            <a:r>
              <a:t>sigma filter </a:t>
            </a:r>
            <a:r>
              <a:rPr sz="3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6" invalidUrl="" action="" tgtFrame="" tooltip="" history="1" highlightClick="0" endSnd="0"/>
              </a:rPr>
              <a:t>http://www.geogr.ku.dk/CHIPS/Manual/f187.htm</a:t>
            </a:r>
            <a:r>
              <a:rPr sz="3400"/>
              <a:t> </a:t>
            </a:r>
            <a:endParaRPr sz="3400"/>
          </a:p>
          <a:p>
            <a:pPr/>
            <a:r>
              <a:t>Full surve</a:t>
            </a:r>
            <a:r>
              <a:t>y: </a:t>
            </a:r>
            <a:r>
              <a:rPr u="sng">
                <a:hlinkClick r:id="rId7" invalidUrl="" action="" tgtFrame="" tooltip="" history="1" highlightClick="0" endSnd="0"/>
              </a:rPr>
              <a:t>http://people.csail.mit.edu/sparis/publi/2009/fntcgv/Paris_09_Bilateral_filtering.pdf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8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90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91600" y="5422900"/>
            <a:ext cx="4013200" cy="3131538"/>
          </a:xfrm>
          <a:prstGeom prst="rect">
            <a:avLst/>
          </a:prstGeom>
          <a:ln w="12700">
            <a:miter lim="400000"/>
          </a:ln>
        </p:spPr>
      </p:pic>
      <p:sp>
        <p:nvSpPr>
          <p:cNvPr id="491" name="Start with Gaussian fil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Start with Gaussian filtering</a:t>
            </a:r>
          </a:p>
        </p:txBody>
      </p:sp>
      <p:sp>
        <p:nvSpPr>
          <p:cNvPr id="492" name="Here, input is a step function + noise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Here, input is a step function + noise</a:t>
            </a:r>
          </a:p>
        </p:txBody>
      </p:sp>
      <p:sp>
        <p:nvSpPr>
          <p:cNvPr id="493" name="output"/>
          <p:cNvSpPr txBox="1"/>
          <p:nvPr/>
        </p:nvSpPr>
        <p:spPr>
          <a:xfrm>
            <a:off x="598316" y="8674100"/>
            <a:ext cx="1275635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494" name="input"/>
          <p:cNvSpPr txBox="1"/>
          <p:nvPr/>
        </p:nvSpPr>
        <p:spPr>
          <a:xfrm>
            <a:off x="11326853" y="8674100"/>
            <a:ext cx="1059736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433FF"/>
              </a:buClr>
              <a:buFont typeface="Times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input</a:t>
            </a:r>
          </a:p>
        </p:txBody>
      </p:sp>
      <p:sp>
        <p:nvSpPr>
          <p:cNvPr id="495" name="Arrow"/>
          <p:cNvSpPr/>
          <p:nvPr/>
        </p:nvSpPr>
        <p:spPr>
          <a:xfrm>
            <a:off x="2489200" y="8890000"/>
            <a:ext cx="8343900" cy="330200"/>
          </a:xfrm>
          <a:prstGeom prst="leftArrow">
            <a:avLst>
              <a:gd name="adj1" fmla="val 31944"/>
              <a:gd name="adj2" fmla="val 173579"/>
            </a:avLst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496" name="image.pdf" descr="image.pdf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25600" y="3898900"/>
            <a:ext cx="553156" cy="609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97" name="image.pdf" descr="image.pdf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705100" y="4114800"/>
            <a:ext cx="546100" cy="355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98" name="image.pdf" descr="image.pdf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070600" y="3898900"/>
            <a:ext cx="695396" cy="889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99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696200" y="4114800"/>
            <a:ext cx="546100" cy="496712"/>
          </a:xfrm>
          <a:prstGeom prst="rect">
            <a:avLst/>
          </a:prstGeom>
          <a:ln w="12700">
            <a:miter lim="400000"/>
          </a:ln>
        </p:spPr>
      </p:pic>
      <p:pic>
        <p:nvPicPr>
          <p:cNvPr id="500" name="image.pdf" descr="image.pdf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299700" y="3683000"/>
            <a:ext cx="733778" cy="1041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1" name="image.png" descr="image.png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4660900" y="5308600"/>
            <a:ext cx="3797300" cy="3095414"/>
          </a:xfrm>
          <a:prstGeom prst="rect">
            <a:avLst/>
          </a:prstGeom>
          <a:ln w="12700">
            <a:miter lim="400000"/>
          </a:ln>
        </p:spPr>
      </p:pic>
      <p:pic>
        <p:nvPicPr>
          <p:cNvPr id="502" name="image.png" descr="image.png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0" y="5308600"/>
            <a:ext cx="4402667" cy="35243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0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pic>
        <p:nvPicPr>
          <p:cNvPr id="506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91600" y="5422900"/>
            <a:ext cx="4013200" cy="3131538"/>
          </a:xfrm>
          <a:prstGeom prst="rect">
            <a:avLst/>
          </a:prstGeom>
          <a:ln w="12700">
            <a:miter lim="400000"/>
          </a:ln>
        </p:spPr>
      </p:pic>
      <p:sp>
        <p:nvSpPr>
          <p:cNvPr id="507" name="Gaussian filter as weighted aver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Gaussian filter as weighted average</a:t>
            </a:r>
          </a:p>
        </p:txBody>
      </p:sp>
      <p:sp>
        <p:nvSpPr>
          <p:cNvPr id="508" name="Weight for  ξ  depends on distance to x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Weight </a:t>
            </a:r>
            <a:r>
              <a:t>for</a:t>
            </a:r>
            <a:r>
              <a:t> 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x</a:t>
            </a:r>
            <a:r>
              <a:t>  depends on distance to x</a:t>
            </a:r>
          </a:p>
        </p:txBody>
      </p:sp>
      <p:sp>
        <p:nvSpPr>
          <p:cNvPr id="509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10" name="output"/>
          <p:cNvSpPr txBox="1"/>
          <p:nvPr/>
        </p:nvSpPr>
        <p:spPr>
          <a:xfrm>
            <a:off x="598316" y="8674100"/>
            <a:ext cx="1275635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511" name="input"/>
          <p:cNvSpPr txBox="1"/>
          <p:nvPr/>
        </p:nvSpPr>
        <p:spPr>
          <a:xfrm>
            <a:off x="11326853" y="8674100"/>
            <a:ext cx="1059736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input</a:t>
            </a:r>
          </a:p>
        </p:txBody>
      </p:sp>
      <p:pic>
        <p:nvPicPr>
          <p:cNvPr id="512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5308600"/>
            <a:ext cx="4402667" cy="3524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513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660900" y="5308600"/>
            <a:ext cx="3797300" cy="3095414"/>
          </a:xfrm>
          <a:prstGeom prst="rect">
            <a:avLst/>
          </a:prstGeom>
          <a:ln w="12700">
            <a:miter lim="400000"/>
          </a:ln>
        </p:spPr>
      </p:pic>
      <p:sp>
        <p:nvSpPr>
          <p:cNvPr id="514" name="Arrow"/>
          <p:cNvSpPr/>
          <p:nvPr/>
        </p:nvSpPr>
        <p:spPr>
          <a:xfrm>
            <a:off x="2489200" y="8890000"/>
            <a:ext cx="8343900" cy="330200"/>
          </a:xfrm>
          <a:prstGeom prst="leftArrow">
            <a:avLst>
              <a:gd name="adj1" fmla="val 31944"/>
              <a:gd name="adj2" fmla="val 173579"/>
            </a:avLst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15" name="Oval"/>
          <p:cNvSpPr/>
          <p:nvPr/>
        </p:nvSpPr>
        <p:spPr>
          <a:xfrm>
            <a:off x="1625600" y="65024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16" name="Oval"/>
          <p:cNvSpPr/>
          <p:nvPr/>
        </p:nvSpPr>
        <p:spPr>
          <a:xfrm>
            <a:off x="10083800" y="6934200"/>
            <a:ext cx="215900" cy="114300"/>
          </a:xfrm>
          <a:prstGeom prst="ellipse">
            <a:avLst/>
          </a:prstGeom>
          <a:ln w="381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17" name="Oval"/>
          <p:cNvSpPr/>
          <p:nvPr/>
        </p:nvSpPr>
        <p:spPr>
          <a:xfrm rot="19380000">
            <a:off x="5853979" y="6289157"/>
            <a:ext cx="215901" cy="114301"/>
          </a:xfrm>
          <a:prstGeom prst="ellipse">
            <a:avLst/>
          </a:prstGeom>
          <a:ln w="381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18" name="Line"/>
          <p:cNvSpPr/>
          <p:nvPr/>
        </p:nvSpPr>
        <p:spPr>
          <a:xfrm flipV="1">
            <a:off x="10185400" y="7071359"/>
            <a:ext cx="596900" cy="189655"/>
          </a:xfrm>
          <a:prstGeom prst="line">
            <a:avLst/>
          </a:prstGeom>
          <a:ln w="38100">
            <a:solidFill>
              <a:srgbClr val="FFFB39"/>
            </a:solidFill>
            <a:headEnd type="triangle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19" name="Line"/>
          <p:cNvSpPr/>
          <p:nvPr/>
        </p:nvSpPr>
        <p:spPr>
          <a:xfrm>
            <a:off x="10833100" y="6172200"/>
            <a:ext cx="2258" cy="863600"/>
          </a:xfrm>
          <a:prstGeom prst="line">
            <a:avLst/>
          </a:prstGeom>
          <a:ln w="12700">
            <a:solidFill>
              <a:srgbClr val="FFFB39"/>
            </a:solidFill>
            <a:prstDash val="das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20" name="Line"/>
          <p:cNvSpPr/>
          <p:nvPr/>
        </p:nvSpPr>
        <p:spPr>
          <a:xfrm>
            <a:off x="10185400" y="7048500"/>
            <a:ext cx="2258" cy="215900"/>
          </a:xfrm>
          <a:prstGeom prst="line">
            <a:avLst/>
          </a:prstGeom>
          <a:ln w="12700">
            <a:solidFill>
              <a:srgbClr val="FFFB39"/>
            </a:solidFill>
            <a:prstDash val="das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21" name="Oval"/>
          <p:cNvSpPr/>
          <p:nvPr/>
        </p:nvSpPr>
        <p:spPr>
          <a:xfrm>
            <a:off x="5854700" y="6718300"/>
            <a:ext cx="215900" cy="114300"/>
          </a:xfrm>
          <a:prstGeom prst="ellipse">
            <a:avLst/>
          </a:prstGeom>
          <a:ln w="12700">
            <a:solidFill>
              <a:srgbClr val="941100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22" name="Line"/>
          <p:cNvSpPr/>
          <p:nvPr/>
        </p:nvSpPr>
        <p:spPr>
          <a:xfrm flipV="1">
            <a:off x="5854700" y="6388100"/>
            <a:ext cx="2258" cy="431800"/>
          </a:xfrm>
          <a:prstGeom prst="line">
            <a:avLst/>
          </a:prstGeom>
          <a:ln w="12700">
            <a:solidFill>
              <a:srgbClr val="9411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23" name="Line"/>
          <p:cNvSpPr/>
          <p:nvPr/>
        </p:nvSpPr>
        <p:spPr>
          <a:xfrm flipV="1">
            <a:off x="6070600" y="6286500"/>
            <a:ext cx="2258" cy="546100"/>
          </a:xfrm>
          <a:prstGeom prst="line">
            <a:avLst/>
          </a:prstGeom>
          <a:ln w="12700">
            <a:solidFill>
              <a:srgbClr val="9411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24" name="ξ"/>
          <p:cNvSpPr txBox="1"/>
          <p:nvPr/>
        </p:nvSpPr>
        <p:spPr>
          <a:xfrm>
            <a:off x="9537700" y="6172200"/>
            <a:ext cx="889000" cy="66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2300"/>
              </a:spcBef>
              <a:buClr>
                <a:srgbClr val="FFFFFF"/>
              </a:buClr>
              <a:buFont typeface="Symbol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525" name="x"/>
          <p:cNvSpPr txBox="1"/>
          <p:nvPr/>
        </p:nvSpPr>
        <p:spPr>
          <a:xfrm>
            <a:off x="10947400" y="5524500"/>
            <a:ext cx="45150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2600"/>
              </a:spcBef>
              <a:buClr>
                <a:srgbClr val="FFFFFF"/>
              </a:buClr>
              <a:buFont typeface="Times New Roman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526" name="x"/>
          <p:cNvSpPr txBox="1"/>
          <p:nvPr/>
        </p:nvSpPr>
        <p:spPr>
          <a:xfrm>
            <a:off x="1193800" y="6172200"/>
            <a:ext cx="45150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2600"/>
              </a:spcBef>
              <a:buClr>
                <a:srgbClr val="FFFFFF"/>
              </a:buClr>
              <a:buFont typeface="Times New Roman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527" name="ξ"/>
          <p:cNvSpPr txBox="1"/>
          <p:nvPr/>
        </p:nvSpPr>
        <p:spPr>
          <a:xfrm>
            <a:off x="5308600" y="5740400"/>
            <a:ext cx="889000" cy="66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2300"/>
              </a:spcBef>
              <a:buClr>
                <a:srgbClr val="FFFFFF"/>
              </a:buClr>
              <a:buFont typeface="Symbol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x</a:t>
            </a:r>
          </a:p>
        </p:txBody>
      </p:sp>
      <p:pic>
        <p:nvPicPr>
          <p:cNvPr id="528" name="image.pdf" descr="image.pdf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15900" y="3797300"/>
            <a:ext cx="16256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9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841500" y="4013200"/>
            <a:ext cx="623147" cy="419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3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pic>
        <p:nvPicPr>
          <p:cNvPr id="53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91600" y="5422900"/>
            <a:ext cx="4013200" cy="3131538"/>
          </a:xfrm>
          <a:prstGeom prst="rect">
            <a:avLst/>
          </a:prstGeom>
          <a:ln w="12700">
            <a:miter lim="400000"/>
          </a:ln>
        </p:spPr>
      </p:pic>
      <p:sp>
        <p:nvSpPr>
          <p:cNvPr id="534" name="Gaussian filter as weighted aver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Gaussian filter as weighted average</a:t>
            </a:r>
          </a:p>
        </p:txBody>
      </p:sp>
      <p:sp>
        <p:nvSpPr>
          <p:cNvPr id="535" name="Weight for  ξ  depends on distance to x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Weight </a:t>
            </a:r>
            <a:r>
              <a:t>for</a:t>
            </a:r>
            <a:r>
              <a:t> 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x</a:t>
            </a:r>
            <a:r>
              <a:t>  depends on distance to x</a:t>
            </a:r>
          </a:p>
        </p:txBody>
      </p:sp>
      <p:sp>
        <p:nvSpPr>
          <p:cNvPr id="536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37" name="output"/>
          <p:cNvSpPr txBox="1"/>
          <p:nvPr/>
        </p:nvSpPr>
        <p:spPr>
          <a:xfrm>
            <a:off x="598316" y="8674100"/>
            <a:ext cx="1275635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538" name="input"/>
          <p:cNvSpPr txBox="1"/>
          <p:nvPr/>
        </p:nvSpPr>
        <p:spPr>
          <a:xfrm>
            <a:off x="11326853" y="8674100"/>
            <a:ext cx="1059736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input</a:t>
            </a:r>
          </a:p>
        </p:txBody>
      </p:sp>
      <p:pic>
        <p:nvPicPr>
          <p:cNvPr id="539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5308600"/>
            <a:ext cx="4402667" cy="3524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540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660900" y="5308600"/>
            <a:ext cx="3797300" cy="3095414"/>
          </a:xfrm>
          <a:prstGeom prst="rect">
            <a:avLst/>
          </a:prstGeom>
          <a:ln w="12700">
            <a:miter lim="400000"/>
          </a:ln>
        </p:spPr>
      </p:pic>
      <p:sp>
        <p:nvSpPr>
          <p:cNvPr id="541" name="Arrow"/>
          <p:cNvSpPr/>
          <p:nvPr/>
        </p:nvSpPr>
        <p:spPr>
          <a:xfrm>
            <a:off x="2489200" y="8890000"/>
            <a:ext cx="8343900" cy="330200"/>
          </a:xfrm>
          <a:prstGeom prst="leftArrow">
            <a:avLst>
              <a:gd name="adj1" fmla="val 31944"/>
              <a:gd name="adj2" fmla="val 173579"/>
            </a:avLst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42" name="Oval"/>
          <p:cNvSpPr/>
          <p:nvPr/>
        </p:nvSpPr>
        <p:spPr>
          <a:xfrm>
            <a:off x="1625600" y="65024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43" name="Oval"/>
          <p:cNvSpPr/>
          <p:nvPr/>
        </p:nvSpPr>
        <p:spPr>
          <a:xfrm>
            <a:off x="10083800" y="6934200"/>
            <a:ext cx="215900" cy="114300"/>
          </a:xfrm>
          <a:prstGeom prst="ellipse">
            <a:avLst/>
          </a:prstGeom>
          <a:ln w="381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44" name="Oval"/>
          <p:cNvSpPr/>
          <p:nvPr/>
        </p:nvSpPr>
        <p:spPr>
          <a:xfrm rot="19380000">
            <a:off x="5853979" y="6289157"/>
            <a:ext cx="215901" cy="114301"/>
          </a:xfrm>
          <a:prstGeom prst="ellipse">
            <a:avLst/>
          </a:prstGeom>
          <a:ln w="381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45" name="Line"/>
          <p:cNvSpPr/>
          <p:nvPr/>
        </p:nvSpPr>
        <p:spPr>
          <a:xfrm flipV="1">
            <a:off x="10185400" y="7071359"/>
            <a:ext cx="596900" cy="189655"/>
          </a:xfrm>
          <a:prstGeom prst="line">
            <a:avLst/>
          </a:prstGeom>
          <a:ln w="38100">
            <a:solidFill>
              <a:srgbClr val="FFFB39"/>
            </a:solidFill>
            <a:headEnd type="triangle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46" name="Line"/>
          <p:cNvSpPr/>
          <p:nvPr/>
        </p:nvSpPr>
        <p:spPr>
          <a:xfrm>
            <a:off x="10833100" y="6172200"/>
            <a:ext cx="2258" cy="863600"/>
          </a:xfrm>
          <a:prstGeom prst="line">
            <a:avLst/>
          </a:prstGeom>
          <a:ln w="12700">
            <a:solidFill>
              <a:srgbClr val="FFFB39"/>
            </a:solidFill>
            <a:prstDash val="das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47" name="Line"/>
          <p:cNvSpPr/>
          <p:nvPr/>
        </p:nvSpPr>
        <p:spPr>
          <a:xfrm>
            <a:off x="10185400" y="7048500"/>
            <a:ext cx="2258" cy="215900"/>
          </a:xfrm>
          <a:prstGeom prst="line">
            <a:avLst/>
          </a:prstGeom>
          <a:ln w="12700">
            <a:solidFill>
              <a:srgbClr val="FFFB39"/>
            </a:solidFill>
            <a:prstDash val="das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48" name="Oval"/>
          <p:cNvSpPr/>
          <p:nvPr/>
        </p:nvSpPr>
        <p:spPr>
          <a:xfrm>
            <a:off x="5854700" y="6718300"/>
            <a:ext cx="215900" cy="114300"/>
          </a:xfrm>
          <a:prstGeom prst="ellipse">
            <a:avLst/>
          </a:prstGeom>
          <a:ln w="12700">
            <a:solidFill>
              <a:srgbClr val="941100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49" name="Line"/>
          <p:cNvSpPr/>
          <p:nvPr/>
        </p:nvSpPr>
        <p:spPr>
          <a:xfrm flipV="1">
            <a:off x="5854700" y="6388100"/>
            <a:ext cx="2258" cy="431800"/>
          </a:xfrm>
          <a:prstGeom prst="line">
            <a:avLst/>
          </a:prstGeom>
          <a:ln w="12700">
            <a:solidFill>
              <a:srgbClr val="9411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50" name="Line"/>
          <p:cNvSpPr/>
          <p:nvPr/>
        </p:nvSpPr>
        <p:spPr>
          <a:xfrm flipV="1">
            <a:off x="6070600" y="6286500"/>
            <a:ext cx="2258" cy="546100"/>
          </a:xfrm>
          <a:prstGeom prst="line">
            <a:avLst/>
          </a:prstGeom>
          <a:ln w="12700">
            <a:solidFill>
              <a:srgbClr val="9411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51" name="image.pdf" descr="image.pdf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467100" y="3581400"/>
            <a:ext cx="1085992" cy="1498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52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740400" y="3797300"/>
            <a:ext cx="1841500" cy="736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553" name="image.pdf" descr="image.pdf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185400" y="3683000"/>
            <a:ext cx="1397000" cy="889000"/>
          </a:xfrm>
          <a:prstGeom prst="rect">
            <a:avLst/>
          </a:prstGeom>
          <a:ln w="12700">
            <a:miter lim="400000"/>
          </a:ln>
        </p:spPr>
      </p:pic>
      <p:sp>
        <p:nvSpPr>
          <p:cNvPr id="554" name="ξ"/>
          <p:cNvSpPr txBox="1"/>
          <p:nvPr/>
        </p:nvSpPr>
        <p:spPr>
          <a:xfrm>
            <a:off x="9537700" y="6172200"/>
            <a:ext cx="889000" cy="66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2300"/>
              </a:spcBef>
              <a:buClr>
                <a:srgbClr val="FFFFFF"/>
              </a:buClr>
              <a:buFont typeface="Symbol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555" name="x"/>
          <p:cNvSpPr txBox="1"/>
          <p:nvPr/>
        </p:nvSpPr>
        <p:spPr>
          <a:xfrm>
            <a:off x="10947400" y="5524500"/>
            <a:ext cx="45150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2600"/>
              </a:spcBef>
              <a:buClr>
                <a:srgbClr val="FFFFFF"/>
              </a:buClr>
              <a:buFont typeface="Times New Roman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556" name="x"/>
          <p:cNvSpPr txBox="1"/>
          <p:nvPr/>
        </p:nvSpPr>
        <p:spPr>
          <a:xfrm>
            <a:off x="1193800" y="6172200"/>
            <a:ext cx="45150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2600"/>
              </a:spcBef>
              <a:buClr>
                <a:srgbClr val="FFFFFF"/>
              </a:buClr>
              <a:buFont typeface="Times New Roman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557" name="ξ"/>
          <p:cNvSpPr txBox="1"/>
          <p:nvPr/>
        </p:nvSpPr>
        <p:spPr>
          <a:xfrm>
            <a:off x="5308600" y="5740400"/>
            <a:ext cx="889000" cy="66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2300"/>
              </a:spcBef>
              <a:buClr>
                <a:srgbClr val="FFFFFF"/>
              </a:buClr>
              <a:buFont typeface="Symbol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x</a:t>
            </a:r>
          </a:p>
        </p:txBody>
      </p:sp>
      <p:pic>
        <p:nvPicPr>
          <p:cNvPr id="558" name="image.pdf" descr="image.pdf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15900" y="3797300"/>
            <a:ext cx="16256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59" name="image.pdf" descr="image.pdf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841500" y="4013200"/>
            <a:ext cx="623147" cy="419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6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pic>
        <p:nvPicPr>
          <p:cNvPr id="56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91600" y="5422900"/>
            <a:ext cx="4013200" cy="3131538"/>
          </a:xfrm>
          <a:prstGeom prst="rect">
            <a:avLst/>
          </a:prstGeom>
          <a:ln w="12700">
            <a:miter lim="400000"/>
          </a:ln>
        </p:spPr>
      </p:pic>
      <p:sp>
        <p:nvSpPr>
          <p:cNvPr id="564" name="The problem of ed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problem of edges</a:t>
            </a:r>
          </a:p>
        </p:txBody>
      </p:sp>
      <p:sp>
        <p:nvSpPr>
          <p:cNvPr id="565" name="Does               give us useful information about the value at x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Does               give us useful information about the value at x</a:t>
            </a:r>
          </a:p>
        </p:txBody>
      </p:sp>
      <p:sp>
        <p:nvSpPr>
          <p:cNvPr id="566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67" name="output"/>
          <p:cNvSpPr txBox="1"/>
          <p:nvPr/>
        </p:nvSpPr>
        <p:spPr>
          <a:xfrm>
            <a:off x="598316" y="8674100"/>
            <a:ext cx="1275635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568" name="input"/>
          <p:cNvSpPr txBox="1"/>
          <p:nvPr/>
        </p:nvSpPr>
        <p:spPr>
          <a:xfrm>
            <a:off x="11326853" y="8674100"/>
            <a:ext cx="1059736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input</a:t>
            </a:r>
          </a:p>
        </p:txBody>
      </p:sp>
      <p:pic>
        <p:nvPicPr>
          <p:cNvPr id="569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5308600"/>
            <a:ext cx="4402667" cy="3524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570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660900" y="5308600"/>
            <a:ext cx="3797300" cy="3095414"/>
          </a:xfrm>
          <a:prstGeom prst="rect">
            <a:avLst/>
          </a:prstGeom>
          <a:ln w="12700">
            <a:miter lim="400000"/>
          </a:ln>
        </p:spPr>
      </p:pic>
      <p:sp>
        <p:nvSpPr>
          <p:cNvPr id="571" name="Arrow"/>
          <p:cNvSpPr/>
          <p:nvPr/>
        </p:nvSpPr>
        <p:spPr>
          <a:xfrm>
            <a:off x="2489200" y="8890000"/>
            <a:ext cx="8343900" cy="330200"/>
          </a:xfrm>
          <a:prstGeom prst="leftArrow">
            <a:avLst>
              <a:gd name="adj1" fmla="val 31944"/>
              <a:gd name="adj2" fmla="val 173579"/>
            </a:avLst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72" name="Oval"/>
          <p:cNvSpPr/>
          <p:nvPr/>
        </p:nvSpPr>
        <p:spPr>
          <a:xfrm>
            <a:off x="1625600" y="65024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73" name="Oval"/>
          <p:cNvSpPr/>
          <p:nvPr/>
        </p:nvSpPr>
        <p:spPr>
          <a:xfrm>
            <a:off x="10083800" y="6934200"/>
            <a:ext cx="215900" cy="114300"/>
          </a:xfrm>
          <a:prstGeom prst="ellipse">
            <a:avLst/>
          </a:prstGeom>
          <a:ln w="381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74" name="Line"/>
          <p:cNvSpPr/>
          <p:nvPr/>
        </p:nvSpPr>
        <p:spPr>
          <a:xfrm flipV="1">
            <a:off x="10185400" y="7071359"/>
            <a:ext cx="596900" cy="189655"/>
          </a:xfrm>
          <a:prstGeom prst="line">
            <a:avLst/>
          </a:prstGeom>
          <a:ln w="38100">
            <a:solidFill>
              <a:srgbClr val="FFFB39"/>
            </a:solidFill>
            <a:headEnd type="triangle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75" name="Line"/>
          <p:cNvSpPr/>
          <p:nvPr/>
        </p:nvSpPr>
        <p:spPr>
          <a:xfrm>
            <a:off x="10833100" y="6172200"/>
            <a:ext cx="2258" cy="863600"/>
          </a:xfrm>
          <a:prstGeom prst="line">
            <a:avLst/>
          </a:prstGeom>
          <a:ln w="12700">
            <a:solidFill>
              <a:srgbClr val="FFFB39"/>
            </a:solidFill>
            <a:prstDash val="das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76" name="Line"/>
          <p:cNvSpPr/>
          <p:nvPr/>
        </p:nvSpPr>
        <p:spPr>
          <a:xfrm>
            <a:off x="10185400" y="7048500"/>
            <a:ext cx="2258" cy="215900"/>
          </a:xfrm>
          <a:prstGeom prst="line">
            <a:avLst/>
          </a:prstGeom>
          <a:ln w="12700">
            <a:solidFill>
              <a:srgbClr val="FFFB39"/>
            </a:solidFill>
            <a:prstDash val="das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77" name="Oval"/>
          <p:cNvSpPr/>
          <p:nvPr/>
        </p:nvSpPr>
        <p:spPr>
          <a:xfrm rot="19380000">
            <a:off x="5853979" y="6289157"/>
            <a:ext cx="215901" cy="114301"/>
          </a:xfrm>
          <a:prstGeom prst="ellipse">
            <a:avLst/>
          </a:prstGeom>
          <a:ln w="381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78" name="Oval"/>
          <p:cNvSpPr/>
          <p:nvPr/>
        </p:nvSpPr>
        <p:spPr>
          <a:xfrm>
            <a:off x="5854700" y="6718300"/>
            <a:ext cx="215900" cy="114300"/>
          </a:xfrm>
          <a:prstGeom prst="ellipse">
            <a:avLst/>
          </a:prstGeom>
          <a:ln w="12700">
            <a:solidFill>
              <a:srgbClr val="941100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79" name="Line"/>
          <p:cNvSpPr/>
          <p:nvPr/>
        </p:nvSpPr>
        <p:spPr>
          <a:xfrm flipV="1">
            <a:off x="5854700" y="6388100"/>
            <a:ext cx="2258" cy="431800"/>
          </a:xfrm>
          <a:prstGeom prst="line">
            <a:avLst/>
          </a:prstGeom>
          <a:ln w="12700">
            <a:solidFill>
              <a:srgbClr val="9411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80" name="Line"/>
          <p:cNvSpPr/>
          <p:nvPr/>
        </p:nvSpPr>
        <p:spPr>
          <a:xfrm flipV="1">
            <a:off x="6070600" y="6286500"/>
            <a:ext cx="2258" cy="546100"/>
          </a:xfrm>
          <a:prstGeom prst="line">
            <a:avLst/>
          </a:prstGeom>
          <a:ln w="12700">
            <a:solidFill>
              <a:srgbClr val="9411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81" name="x"/>
          <p:cNvSpPr txBox="1"/>
          <p:nvPr/>
        </p:nvSpPr>
        <p:spPr>
          <a:xfrm>
            <a:off x="1193800" y="6172200"/>
            <a:ext cx="45150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2600"/>
              </a:spcBef>
              <a:buClr>
                <a:srgbClr val="FFFFFF"/>
              </a:buClr>
              <a:buFont typeface="Times New Roman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582" name="ξ"/>
          <p:cNvSpPr txBox="1"/>
          <p:nvPr/>
        </p:nvSpPr>
        <p:spPr>
          <a:xfrm>
            <a:off x="5308600" y="5740400"/>
            <a:ext cx="889000" cy="66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2300"/>
              </a:spcBef>
              <a:buClr>
                <a:srgbClr val="FFFFFF"/>
              </a:buClr>
              <a:buFont typeface="Symbol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583" name="Ι(ξ)"/>
          <p:cNvSpPr txBox="1"/>
          <p:nvPr/>
        </p:nvSpPr>
        <p:spPr>
          <a:xfrm>
            <a:off x="9105900" y="6220178"/>
            <a:ext cx="15367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2300"/>
              </a:spcBef>
              <a:buClr>
                <a:srgbClr val="FFFFFF"/>
              </a:buClr>
              <a:buFont typeface="Symbol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I(x)</a:t>
            </a:r>
          </a:p>
        </p:txBody>
      </p:sp>
      <p:sp>
        <p:nvSpPr>
          <p:cNvPr id="584" name="I(x)"/>
          <p:cNvSpPr txBox="1"/>
          <p:nvPr/>
        </p:nvSpPr>
        <p:spPr>
          <a:xfrm>
            <a:off x="10900551" y="5524500"/>
            <a:ext cx="1009755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2600"/>
              </a:spcBef>
              <a:buClr>
                <a:srgbClr val="FFFFFF"/>
              </a:buClr>
              <a:buFont typeface="Times New Roman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I(x)</a:t>
            </a:r>
          </a:p>
        </p:txBody>
      </p:sp>
      <p:sp>
        <p:nvSpPr>
          <p:cNvPr id="585" name="Ι(ξ)"/>
          <p:cNvSpPr txBox="1"/>
          <p:nvPr/>
        </p:nvSpPr>
        <p:spPr>
          <a:xfrm>
            <a:off x="2153435" y="1439333"/>
            <a:ext cx="1536701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2300"/>
              </a:spcBef>
              <a:buClr>
                <a:srgbClr val="000000"/>
              </a:buClr>
              <a:buFont typeface="Symbol"/>
              <a:defRPr sz="4400">
                <a:uFill>
                  <a:solidFill>
                    <a:srgbClr val="000000"/>
                  </a:solidFill>
                </a:u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I(x)</a:t>
            </a:r>
          </a:p>
        </p:txBody>
      </p:sp>
      <p:pic>
        <p:nvPicPr>
          <p:cNvPr id="586" name="image.pdf" descr="image.pdf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467100" y="3581400"/>
            <a:ext cx="1085992" cy="1498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87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740400" y="3797300"/>
            <a:ext cx="1841500" cy="736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588" name="image.pdf" descr="image.pdf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185400" y="3683000"/>
            <a:ext cx="1397000" cy="889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89" name="image.pdf" descr="image.pdf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15900" y="3797300"/>
            <a:ext cx="16256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90" name="image.pdf" descr="image.pdf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841500" y="4013200"/>
            <a:ext cx="623147" cy="419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9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pic>
        <p:nvPicPr>
          <p:cNvPr id="594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91600" y="5422900"/>
            <a:ext cx="4013200" cy="3131538"/>
          </a:xfrm>
          <a:prstGeom prst="rect">
            <a:avLst/>
          </a:prstGeom>
          <a:ln w="12700">
            <a:miter lim="400000"/>
          </a:ln>
        </p:spPr>
      </p:pic>
      <p:sp>
        <p:nvSpPr>
          <p:cNvPr id="595" name="The problem of ed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problem of edges</a:t>
            </a:r>
          </a:p>
        </p:txBody>
      </p:sp>
      <p:sp>
        <p:nvSpPr>
          <p:cNvPr id="596" name="Here,          “pollutes” our estimate J(x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Here,          “pollutes” our estimate J(x)</a:t>
            </a:r>
          </a:p>
          <a:p>
            <a:pPr/>
            <a:r>
              <a:t>It is too different </a:t>
            </a:r>
          </a:p>
        </p:txBody>
      </p:sp>
      <p:sp>
        <p:nvSpPr>
          <p:cNvPr id="597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98" name="output"/>
          <p:cNvSpPr txBox="1"/>
          <p:nvPr/>
        </p:nvSpPr>
        <p:spPr>
          <a:xfrm>
            <a:off x="598316" y="8674100"/>
            <a:ext cx="1275635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599" name="input"/>
          <p:cNvSpPr txBox="1"/>
          <p:nvPr/>
        </p:nvSpPr>
        <p:spPr>
          <a:xfrm>
            <a:off x="11326853" y="8674100"/>
            <a:ext cx="1059736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input</a:t>
            </a:r>
          </a:p>
        </p:txBody>
      </p:sp>
      <p:pic>
        <p:nvPicPr>
          <p:cNvPr id="600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5308600"/>
            <a:ext cx="4402667" cy="3524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601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660900" y="5308600"/>
            <a:ext cx="3797300" cy="3095414"/>
          </a:xfrm>
          <a:prstGeom prst="rect">
            <a:avLst/>
          </a:prstGeom>
          <a:ln w="12700">
            <a:miter lim="400000"/>
          </a:ln>
        </p:spPr>
      </p:pic>
      <p:sp>
        <p:nvSpPr>
          <p:cNvPr id="602" name="Arrow"/>
          <p:cNvSpPr/>
          <p:nvPr/>
        </p:nvSpPr>
        <p:spPr>
          <a:xfrm>
            <a:off x="2489200" y="8890000"/>
            <a:ext cx="8343900" cy="330200"/>
          </a:xfrm>
          <a:prstGeom prst="leftArrow">
            <a:avLst>
              <a:gd name="adj1" fmla="val 31944"/>
              <a:gd name="adj2" fmla="val 173579"/>
            </a:avLst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03" name="Oval"/>
          <p:cNvSpPr/>
          <p:nvPr/>
        </p:nvSpPr>
        <p:spPr>
          <a:xfrm>
            <a:off x="1625600" y="65024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04" name="Oval"/>
          <p:cNvSpPr/>
          <p:nvPr/>
        </p:nvSpPr>
        <p:spPr>
          <a:xfrm>
            <a:off x="10083800" y="6934200"/>
            <a:ext cx="215900" cy="114300"/>
          </a:xfrm>
          <a:prstGeom prst="ellipse">
            <a:avLst/>
          </a:prstGeom>
          <a:ln w="381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05" name="Line"/>
          <p:cNvSpPr/>
          <p:nvPr/>
        </p:nvSpPr>
        <p:spPr>
          <a:xfrm flipV="1">
            <a:off x="10185400" y="7071359"/>
            <a:ext cx="596900" cy="189655"/>
          </a:xfrm>
          <a:prstGeom prst="line">
            <a:avLst/>
          </a:prstGeom>
          <a:ln w="38100">
            <a:solidFill>
              <a:srgbClr val="FFFB39"/>
            </a:solidFill>
            <a:headEnd type="triangle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06" name="Line"/>
          <p:cNvSpPr/>
          <p:nvPr/>
        </p:nvSpPr>
        <p:spPr>
          <a:xfrm>
            <a:off x="10833100" y="6172200"/>
            <a:ext cx="2258" cy="863600"/>
          </a:xfrm>
          <a:prstGeom prst="line">
            <a:avLst/>
          </a:prstGeom>
          <a:ln w="12700">
            <a:solidFill>
              <a:srgbClr val="FFFB39"/>
            </a:solidFill>
            <a:prstDash val="das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07" name="Line"/>
          <p:cNvSpPr/>
          <p:nvPr/>
        </p:nvSpPr>
        <p:spPr>
          <a:xfrm>
            <a:off x="10185400" y="7048500"/>
            <a:ext cx="2258" cy="215900"/>
          </a:xfrm>
          <a:prstGeom prst="line">
            <a:avLst/>
          </a:prstGeom>
          <a:ln w="12700">
            <a:solidFill>
              <a:srgbClr val="FFFB39"/>
            </a:solidFill>
            <a:prstDash val="das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08" name="Oval"/>
          <p:cNvSpPr/>
          <p:nvPr/>
        </p:nvSpPr>
        <p:spPr>
          <a:xfrm rot="19380000">
            <a:off x="5853979" y="6289157"/>
            <a:ext cx="215901" cy="114301"/>
          </a:xfrm>
          <a:prstGeom prst="ellipse">
            <a:avLst/>
          </a:prstGeom>
          <a:ln w="381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09" name="Oval"/>
          <p:cNvSpPr/>
          <p:nvPr/>
        </p:nvSpPr>
        <p:spPr>
          <a:xfrm>
            <a:off x="5854700" y="6718300"/>
            <a:ext cx="215900" cy="114300"/>
          </a:xfrm>
          <a:prstGeom prst="ellipse">
            <a:avLst/>
          </a:prstGeom>
          <a:ln w="12700">
            <a:solidFill>
              <a:srgbClr val="941100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10" name="Line"/>
          <p:cNvSpPr/>
          <p:nvPr/>
        </p:nvSpPr>
        <p:spPr>
          <a:xfrm flipV="1">
            <a:off x="5854700" y="6388100"/>
            <a:ext cx="2258" cy="431800"/>
          </a:xfrm>
          <a:prstGeom prst="line">
            <a:avLst/>
          </a:prstGeom>
          <a:ln w="12700">
            <a:solidFill>
              <a:srgbClr val="9411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11" name="Line"/>
          <p:cNvSpPr/>
          <p:nvPr/>
        </p:nvSpPr>
        <p:spPr>
          <a:xfrm flipV="1">
            <a:off x="6070600" y="6286500"/>
            <a:ext cx="2258" cy="546100"/>
          </a:xfrm>
          <a:prstGeom prst="line">
            <a:avLst/>
          </a:prstGeom>
          <a:ln w="12700">
            <a:solidFill>
              <a:srgbClr val="9411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12" name="x"/>
          <p:cNvSpPr txBox="1"/>
          <p:nvPr/>
        </p:nvSpPr>
        <p:spPr>
          <a:xfrm>
            <a:off x="1193800" y="6172200"/>
            <a:ext cx="45150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2600"/>
              </a:spcBef>
              <a:buClr>
                <a:srgbClr val="FFFFFF"/>
              </a:buClr>
              <a:buFont typeface="Times New Roman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613" name="ξ"/>
          <p:cNvSpPr txBox="1"/>
          <p:nvPr/>
        </p:nvSpPr>
        <p:spPr>
          <a:xfrm>
            <a:off x="5308600" y="5740400"/>
            <a:ext cx="889000" cy="66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2300"/>
              </a:spcBef>
              <a:buClr>
                <a:srgbClr val="FFFFFF"/>
              </a:buClr>
              <a:buFont typeface="Symbol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614" name="Ι(ξ)"/>
          <p:cNvSpPr txBox="1"/>
          <p:nvPr/>
        </p:nvSpPr>
        <p:spPr>
          <a:xfrm>
            <a:off x="9105900" y="6220178"/>
            <a:ext cx="15367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2300"/>
              </a:spcBef>
              <a:buClr>
                <a:srgbClr val="FFFFFF"/>
              </a:buClr>
              <a:buFont typeface="Symbol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I(x)</a:t>
            </a:r>
          </a:p>
        </p:txBody>
      </p:sp>
      <p:sp>
        <p:nvSpPr>
          <p:cNvPr id="615" name="I(x)"/>
          <p:cNvSpPr txBox="1"/>
          <p:nvPr/>
        </p:nvSpPr>
        <p:spPr>
          <a:xfrm>
            <a:off x="10900551" y="5524500"/>
            <a:ext cx="1009755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2600"/>
              </a:spcBef>
              <a:buClr>
                <a:srgbClr val="FFFFFF"/>
              </a:buClr>
              <a:buFont typeface="Times New Roman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I(x)</a:t>
            </a:r>
          </a:p>
        </p:txBody>
      </p:sp>
      <p:sp>
        <p:nvSpPr>
          <p:cNvPr id="616" name="Ι(ξ)"/>
          <p:cNvSpPr txBox="1"/>
          <p:nvPr/>
        </p:nvSpPr>
        <p:spPr>
          <a:xfrm>
            <a:off x="2044700" y="1409700"/>
            <a:ext cx="1536700" cy="66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2300"/>
              </a:spcBef>
              <a:buClr>
                <a:srgbClr val="000000"/>
              </a:buClr>
              <a:buFont typeface="Symbol"/>
              <a:defRPr sz="4400">
                <a:uFill>
                  <a:solidFill>
                    <a:srgbClr val="000000"/>
                  </a:solidFill>
                </a:u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I(x)</a:t>
            </a:r>
          </a:p>
        </p:txBody>
      </p:sp>
      <p:pic>
        <p:nvPicPr>
          <p:cNvPr id="617" name="image.pdf" descr="image.pdf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467100" y="3581400"/>
            <a:ext cx="1085992" cy="1498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18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740400" y="3797300"/>
            <a:ext cx="1841500" cy="736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619" name="image.pdf" descr="image.pdf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185400" y="3683000"/>
            <a:ext cx="1397000" cy="889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20" name="image.pdf" descr="image.pdf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15900" y="3797300"/>
            <a:ext cx="16256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21" name="image.pdf" descr="image.pdf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841500" y="4013200"/>
            <a:ext cx="623147" cy="419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2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pic>
        <p:nvPicPr>
          <p:cNvPr id="625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91600" y="5422900"/>
            <a:ext cx="4013200" cy="3131538"/>
          </a:xfrm>
          <a:prstGeom prst="rect">
            <a:avLst/>
          </a:prstGeom>
          <a:ln w="12700">
            <a:miter lim="400000"/>
          </a:ln>
        </p:spPr>
      </p:pic>
      <p:sp>
        <p:nvSpPr>
          <p:cNvPr id="626" name="The problem of ed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problem of edges</a:t>
            </a:r>
          </a:p>
        </p:txBody>
      </p:sp>
      <p:sp>
        <p:nvSpPr>
          <p:cNvPr id="627" name="Here,          “pollutes” our estimate J(x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Here,          “pollutes” our estimate J(x)</a:t>
            </a:r>
          </a:p>
          <a:p>
            <a:pPr/>
            <a:r>
              <a:t>Basic idea: reject            or at least give it a low weight  </a:t>
            </a:r>
          </a:p>
        </p:txBody>
      </p:sp>
      <p:sp>
        <p:nvSpPr>
          <p:cNvPr id="628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29" name="output"/>
          <p:cNvSpPr txBox="1"/>
          <p:nvPr/>
        </p:nvSpPr>
        <p:spPr>
          <a:xfrm>
            <a:off x="598316" y="8674100"/>
            <a:ext cx="1275635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630" name="input"/>
          <p:cNvSpPr txBox="1"/>
          <p:nvPr/>
        </p:nvSpPr>
        <p:spPr>
          <a:xfrm>
            <a:off x="11326853" y="8674100"/>
            <a:ext cx="1059736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input</a:t>
            </a:r>
          </a:p>
        </p:txBody>
      </p:sp>
      <p:pic>
        <p:nvPicPr>
          <p:cNvPr id="631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5308600"/>
            <a:ext cx="4402667" cy="3524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632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660900" y="5308600"/>
            <a:ext cx="3797300" cy="3095414"/>
          </a:xfrm>
          <a:prstGeom prst="rect">
            <a:avLst/>
          </a:prstGeom>
          <a:ln w="12700">
            <a:miter lim="400000"/>
          </a:ln>
        </p:spPr>
      </p:pic>
      <p:sp>
        <p:nvSpPr>
          <p:cNvPr id="633" name="Arrow"/>
          <p:cNvSpPr/>
          <p:nvPr/>
        </p:nvSpPr>
        <p:spPr>
          <a:xfrm>
            <a:off x="2489200" y="8890000"/>
            <a:ext cx="8343900" cy="330200"/>
          </a:xfrm>
          <a:prstGeom prst="leftArrow">
            <a:avLst>
              <a:gd name="adj1" fmla="val 31944"/>
              <a:gd name="adj2" fmla="val 173579"/>
            </a:avLst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34" name="Oval"/>
          <p:cNvSpPr/>
          <p:nvPr/>
        </p:nvSpPr>
        <p:spPr>
          <a:xfrm>
            <a:off x="1625600" y="65024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35" name="Oval"/>
          <p:cNvSpPr/>
          <p:nvPr/>
        </p:nvSpPr>
        <p:spPr>
          <a:xfrm>
            <a:off x="10083800" y="6934200"/>
            <a:ext cx="215900" cy="114300"/>
          </a:xfrm>
          <a:prstGeom prst="ellipse">
            <a:avLst/>
          </a:prstGeom>
          <a:ln w="381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36" name="Line"/>
          <p:cNvSpPr/>
          <p:nvPr/>
        </p:nvSpPr>
        <p:spPr>
          <a:xfrm flipV="1">
            <a:off x="10185400" y="7071359"/>
            <a:ext cx="596900" cy="189655"/>
          </a:xfrm>
          <a:prstGeom prst="line">
            <a:avLst/>
          </a:prstGeom>
          <a:ln w="38100">
            <a:solidFill>
              <a:srgbClr val="FFFB39"/>
            </a:solidFill>
            <a:headEnd type="triangle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37" name="Line"/>
          <p:cNvSpPr/>
          <p:nvPr/>
        </p:nvSpPr>
        <p:spPr>
          <a:xfrm>
            <a:off x="10833100" y="6172200"/>
            <a:ext cx="2258" cy="863600"/>
          </a:xfrm>
          <a:prstGeom prst="line">
            <a:avLst/>
          </a:prstGeom>
          <a:ln w="12700">
            <a:solidFill>
              <a:srgbClr val="FFFB39"/>
            </a:solidFill>
            <a:prstDash val="das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38" name="Line"/>
          <p:cNvSpPr/>
          <p:nvPr/>
        </p:nvSpPr>
        <p:spPr>
          <a:xfrm>
            <a:off x="10185400" y="7048500"/>
            <a:ext cx="2258" cy="215900"/>
          </a:xfrm>
          <a:prstGeom prst="line">
            <a:avLst/>
          </a:prstGeom>
          <a:ln w="12700">
            <a:solidFill>
              <a:srgbClr val="FFFB39"/>
            </a:solidFill>
            <a:prstDash val="das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39" name="Oval"/>
          <p:cNvSpPr/>
          <p:nvPr/>
        </p:nvSpPr>
        <p:spPr>
          <a:xfrm rot="19380000">
            <a:off x="5853979" y="6289157"/>
            <a:ext cx="215901" cy="114301"/>
          </a:xfrm>
          <a:prstGeom prst="ellipse">
            <a:avLst/>
          </a:prstGeom>
          <a:ln w="381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40" name="Oval"/>
          <p:cNvSpPr/>
          <p:nvPr/>
        </p:nvSpPr>
        <p:spPr>
          <a:xfrm>
            <a:off x="5854700" y="6718300"/>
            <a:ext cx="215900" cy="114300"/>
          </a:xfrm>
          <a:prstGeom prst="ellipse">
            <a:avLst/>
          </a:prstGeom>
          <a:ln w="12700">
            <a:solidFill>
              <a:srgbClr val="941100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41" name="Line"/>
          <p:cNvSpPr/>
          <p:nvPr/>
        </p:nvSpPr>
        <p:spPr>
          <a:xfrm flipV="1">
            <a:off x="5854700" y="6388100"/>
            <a:ext cx="2258" cy="431800"/>
          </a:xfrm>
          <a:prstGeom prst="line">
            <a:avLst/>
          </a:prstGeom>
          <a:ln w="12700">
            <a:solidFill>
              <a:srgbClr val="9411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42" name="Line"/>
          <p:cNvSpPr/>
          <p:nvPr/>
        </p:nvSpPr>
        <p:spPr>
          <a:xfrm flipV="1">
            <a:off x="6070600" y="6286500"/>
            <a:ext cx="2258" cy="546100"/>
          </a:xfrm>
          <a:prstGeom prst="line">
            <a:avLst/>
          </a:prstGeom>
          <a:ln w="12700">
            <a:solidFill>
              <a:srgbClr val="9411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43" name="x"/>
          <p:cNvSpPr txBox="1"/>
          <p:nvPr/>
        </p:nvSpPr>
        <p:spPr>
          <a:xfrm>
            <a:off x="1193800" y="6172200"/>
            <a:ext cx="45150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2600"/>
              </a:spcBef>
              <a:buClr>
                <a:srgbClr val="FFFFFF"/>
              </a:buClr>
              <a:buFont typeface="Times New Roman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644" name="ξ"/>
          <p:cNvSpPr txBox="1"/>
          <p:nvPr/>
        </p:nvSpPr>
        <p:spPr>
          <a:xfrm>
            <a:off x="5308600" y="5740400"/>
            <a:ext cx="889000" cy="66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2300"/>
              </a:spcBef>
              <a:buClr>
                <a:srgbClr val="FFFFFF"/>
              </a:buClr>
              <a:buFont typeface="Symbol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645" name="Ι(ξ)"/>
          <p:cNvSpPr txBox="1"/>
          <p:nvPr/>
        </p:nvSpPr>
        <p:spPr>
          <a:xfrm>
            <a:off x="9105900" y="6220178"/>
            <a:ext cx="15367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2300"/>
              </a:spcBef>
              <a:buClr>
                <a:srgbClr val="FFFFFF"/>
              </a:buClr>
              <a:buFont typeface="Symbol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I(x)</a:t>
            </a:r>
          </a:p>
        </p:txBody>
      </p:sp>
      <p:sp>
        <p:nvSpPr>
          <p:cNvPr id="646" name="I(x)"/>
          <p:cNvSpPr txBox="1"/>
          <p:nvPr/>
        </p:nvSpPr>
        <p:spPr>
          <a:xfrm>
            <a:off x="10900551" y="5524500"/>
            <a:ext cx="1009755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2600"/>
              </a:spcBef>
              <a:buClr>
                <a:srgbClr val="FFFFFF"/>
              </a:buClr>
              <a:buFont typeface="Times New Roman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I(x)</a:t>
            </a:r>
          </a:p>
        </p:txBody>
      </p:sp>
      <p:sp>
        <p:nvSpPr>
          <p:cNvPr id="647" name="Ι(ξ)"/>
          <p:cNvSpPr txBox="1"/>
          <p:nvPr/>
        </p:nvSpPr>
        <p:spPr>
          <a:xfrm>
            <a:off x="2044700" y="1409700"/>
            <a:ext cx="1536700" cy="66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2300"/>
              </a:spcBef>
              <a:buClr>
                <a:srgbClr val="000000"/>
              </a:buClr>
              <a:buFont typeface="Symbol"/>
              <a:defRPr sz="4400">
                <a:uFill>
                  <a:solidFill>
                    <a:srgbClr val="000000"/>
                  </a:solidFill>
                </a:u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I(x)</a:t>
            </a:r>
          </a:p>
        </p:txBody>
      </p:sp>
      <p:pic>
        <p:nvPicPr>
          <p:cNvPr id="648" name="image.pdf" descr="image.pdf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467100" y="3581400"/>
            <a:ext cx="1085992" cy="1498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49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185400" y="3683000"/>
            <a:ext cx="1397000" cy="889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50" name="image.pdf" descr="image.pdf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15900" y="3797300"/>
            <a:ext cx="16256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51" name="image.pdf" descr="image.pdf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841500" y="4013200"/>
            <a:ext cx="623147" cy="419100"/>
          </a:xfrm>
          <a:prstGeom prst="rect">
            <a:avLst/>
          </a:prstGeom>
          <a:ln w="12700">
            <a:miter lim="400000"/>
          </a:ln>
        </p:spPr>
      </p:pic>
      <p:sp>
        <p:nvSpPr>
          <p:cNvPr id="652" name="Ι(ξ)"/>
          <p:cNvSpPr txBox="1"/>
          <p:nvPr/>
        </p:nvSpPr>
        <p:spPr>
          <a:xfrm>
            <a:off x="4498071" y="2176003"/>
            <a:ext cx="1536701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2300"/>
              </a:spcBef>
              <a:buClr>
                <a:srgbClr val="000000"/>
              </a:buClr>
              <a:buFont typeface="Symbol"/>
              <a:defRPr sz="4400">
                <a:uFill>
                  <a:solidFill>
                    <a:srgbClr val="000000"/>
                  </a:solidFill>
                </a:u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I(x)</a:t>
            </a:r>
          </a:p>
        </p:txBody>
      </p:sp>
      <p:pic>
        <p:nvPicPr>
          <p:cNvPr id="653" name="image.pdf" descr="image.pdf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5740400" y="3797300"/>
            <a:ext cx="1841500" cy="7360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5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657" name="Arrow"/>
          <p:cNvSpPr/>
          <p:nvPr/>
        </p:nvSpPr>
        <p:spPr>
          <a:xfrm>
            <a:off x="2489200" y="8890000"/>
            <a:ext cx="8343900" cy="330200"/>
          </a:xfrm>
          <a:prstGeom prst="leftArrow">
            <a:avLst>
              <a:gd name="adj1" fmla="val 31944"/>
              <a:gd name="adj2" fmla="val 173579"/>
            </a:avLst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658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91600" y="5422900"/>
            <a:ext cx="4013200" cy="3131538"/>
          </a:xfrm>
          <a:prstGeom prst="rect">
            <a:avLst/>
          </a:prstGeom>
          <a:ln w="12700">
            <a:miter lim="400000"/>
          </a:ln>
        </p:spPr>
      </p:pic>
      <p:sp>
        <p:nvSpPr>
          <p:cNvPr id="659" name="Principle of Bilateral fil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Principle of Bilateral filtering</a:t>
            </a:r>
          </a:p>
        </p:txBody>
      </p:sp>
      <p:sp>
        <p:nvSpPr>
          <p:cNvPr id="660" name="[Tomasi and Manduchi 1998]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546382" indent="-487679">
              <a:buSzTx/>
              <a:buNone/>
              <a:defRPr sz="2400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</a:defRPr>
            </a:lvl1pPr>
          </a:lstStyle>
          <a:p>
            <a:pPr/>
            <a:r>
              <a:t>[Tomasi and Manduchi 1998]</a:t>
            </a:r>
          </a:p>
        </p:txBody>
      </p:sp>
      <p:sp>
        <p:nvSpPr>
          <p:cNvPr id="661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62" name="output"/>
          <p:cNvSpPr txBox="1"/>
          <p:nvPr/>
        </p:nvSpPr>
        <p:spPr>
          <a:xfrm>
            <a:off x="598316" y="8674100"/>
            <a:ext cx="1275635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663" name="input"/>
          <p:cNvSpPr txBox="1"/>
          <p:nvPr/>
        </p:nvSpPr>
        <p:spPr>
          <a:xfrm>
            <a:off x="11326853" y="8674100"/>
            <a:ext cx="1059736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input</a:t>
            </a:r>
          </a:p>
        </p:txBody>
      </p:sp>
      <p:sp>
        <p:nvSpPr>
          <p:cNvPr id="664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65" name="Oval"/>
          <p:cNvSpPr/>
          <p:nvPr/>
        </p:nvSpPr>
        <p:spPr>
          <a:xfrm>
            <a:off x="10083800" y="6934200"/>
            <a:ext cx="215900" cy="114300"/>
          </a:xfrm>
          <a:prstGeom prst="ellipse">
            <a:avLst/>
          </a:prstGeom>
          <a:ln w="381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66" name="Line"/>
          <p:cNvSpPr/>
          <p:nvPr/>
        </p:nvSpPr>
        <p:spPr>
          <a:xfrm flipV="1">
            <a:off x="10833100" y="6172200"/>
            <a:ext cx="2258" cy="731521"/>
          </a:xfrm>
          <a:prstGeom prst="line">
            <a:avLst/>
          </a:prstGeom>
          <a:ln w="38100">
            <a:solidFill>
              <a:srgbClr val="FF2600"/>
            </a:solidFill>
            <a:headEnd type="triangle"/>
            <a:tailEnd type="triangle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67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5422900"/>
            <a:ext cx="4330700" cy="3391183"/>
          </a:xfrm>
          <a:prstGeom prst="rect">
            <a:avLst/>
          </a:prstGeom>
          <a:ln w="12700">
            <a:miter lim="400000"/>
          </a:ln>
        </p:spPr>
      </p:pic>
      <p:sp>
        <p:nvSpPr>
          <p:cNvPr id="668" name="Oval"/>
          <p:cNvSpPr/>
          <p:nvPr/>
        </p:nvSpPr>
        <p:spPr>
          <a:xfrm>
            <a:off x="1625600" y="61722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69" name="Line"/>
          <p:cNvSpPr/>
          <p:nvPr/>
        </p:nvSpPr>
        <p:spPr>
          <a:xfrm flipV="1">
            <a:off x="10185400" y="6934200"/>
            <a:ext cx="647700" cy="114300"/>
          </a:xfrm>
          <a:prstGeom prst="line">
            <a:avLst/>
          </a:prstGeom>
          <a:ln w="12700">
            <a:solidFill>
              <a:srgbClr val="FFFB39"/>
            </a:solidFill>
            <a:prstDash val="dash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70" name="image.pdf" descr="image.pdf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15900" y="3797300"/>
            <a:ext cx="16256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71" name="image.pdf" descr="image.pdf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841500" y="4013200"/>
            <a:ext cx="623147" cy="419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72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489200" y="3581400"/>
            <a:ext cx="1000196" cy="1193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73" name="image.pdf" descr="image.pdf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3467100" y="3581400"/>
            <a:ext cx="1085992" cy="1498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74" name="image.pdf" descr="image.pdf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4229100" y="3797300"/>
            <a:ext cx="1841500" cy="736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675" name="image.pdf" descr="image.pdf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0185400" y="3683000"/>
            <a:ext cx="1397000" cy="889000"/>
          </a:xfrm>
          <a:prstGeom prst="rect">
            <a:avLst/>
          </a:prstGeom>
          <a:ln w="12700">
            <a:miter lim="400000"/>
          </a:ln>
        </p:spPr>
      </p:pic>
      <p:sp>
        <p:nvSpPr>
          <p:cNvPr id="676" name="x"/>
          <p:cNvSpPr txBox="1"/>
          <p:nvPr/>
        </p:nvSpPr>
        <p:spPr>
          <a:xfrm>
            <a:off x="1193800" y="6172200"/>
            <a:ext cx="45150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2600"/>
              </a:spcBef>
              <a:buClr>
                <a:srgbClr val="FFFFFF"/>
              </a:buClr>
              <a:buFont typeface="Times New Roman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677" name="Ι(ξ)"/>
          <p:cNvSpPr txBox="1"/>
          <p:nvPr/>
        </p:nvSpPr>
        <p:spPr>
          <a:xfrm>
            <a:off x="9105900" y="6220178"/>
            <a:ext cx="15367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2300"/>
              </a:spcBef>
              <a:buClr>
                <a:srgbClr val="FFFFFF"/>
              </a:buClr>
              <a:buFont typeface="Symbol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I(x)</a:t>
            </a:r>
          </a:p>
        </p:txBody>
      </p:sp>
      <p:sp>
        <p:nvSpPr>
          <p:cNvPr id="678" name="I(x)"/>
          <p:cNvSpPr txBox="1"/>
          <p:nvPr/>
        </p:nvSpPr>
        <p:spPr>
          <a:xfrm>
            <a:off x="10900551" y="5524500"/>
            <a:ext cx="1009755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2600"/>
              </a:spcBef>
              <a:buClr>
                <a:srgbClr val="FFFFFF"/>
              </a:buClr>
              <a:buFont typeface="Times New Roman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I(x)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8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682" name="Arrow"/>
          <p:cNvSpPr/>
          <p:nvPr/>
        </p:nvSpPr>
        <p:spPr>
          <a:xfrm>
            <a:off x="2489200" y="8890000"/>
            <a:ext cx="8343900" cy="330200"/>
          </a:xfrm>
          <a:prstGeom prst="leftArrow">
            <a:avLst>
              <a:gd name="adj1" fmla="val 31944"/>
              <a:gd name="adj2" fmla="val 173579"/>
            </a:avLst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68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91600" y="5422900"/>
            <a:ext cx="4013200" cy="3131538"/>
          </a:xfrm>
          <a:prstGeom prst="rect">
            <a:avLst/>
          </a:prstGeom>
          <a:ln w="12700">
            <a:miter lim="400000"/>
          </a:ln>
        </p:spPr>
      </p:pic>
      <p:sp>
        <p:nvSpPr>
          <p:cNvPr id="684" name="Principle of Bilateral fil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Principle of Bilateral filtering</a:t>
            </a:r>
          </a:p>
        </p:txBody>
      </p:sp>
      <p:sp>
        <p:nvSpPr>
          <p:cNvPr id="685" name="[Tomasi and Manduchi 1998]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46382" indent="-487679">
              <a:buSzTx/>
              <a:buNone/>
              <a:defRPr sz="2400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</a:defRPr>
            </a:pPr>
            <a:r>
              <a:t>[Tomasi and Manduchi 1998]</a:t>
            </a:r>
          </a:p>
          <a:p>
            <a:pPr/>
            <a:r>
              <a:t>Penalty</a:t>
            </a:r>
            <a:r>
              <a:rPr>
                <a:solidFill>
                  <a:srgbClr val="FF2600"/>
                </a:solidFill>
                <a:uFill>
                  <a:solidFill>
                    <a:srgbClr val="FF2600"/>
                  </a:solidFill>
                </a:uFill>
              </a:rPr>
              <a:t> g</a:t>
            </a:r>
            <a:r>
              <a:t> on the intensity difference</a:t>
            </a:r>
          </a:p>
          <a:p>
            <a:pPr lvl="1"/>
            <a:r>
              <a:t>g is small when intensity difference is high</a:t>
            </a:r>
          </a:p>
        </p:txBody>
      </p:sp>
      <p:sp>
        <p:nvSpPr>
          <p:cNvPr id="686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87" name="output"/>
          <p:cNvSpPr txBox="1"/>
          <p:nvPr/>
        </p:nvSpPr>
        <p:spPr>
          <a:xfrm>
            <a:off x="598316" y="8674100"/>
            <a:ext cx="1275635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688" name="input"/>
          <p:cNvSpPr txBox="1"/>
          <p:nvPr/>
        </p:nvSpPr>
        <p:spPr>
          <a:xfrm>
            <a:off x="11326853" y="8674100"/>
            <a:ext cx="1059736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input</a:t>
            </a:r>
          </a:p>
        </p:txBody>
      </p:sp>
      <p:sp>
        <p:nvSpPr>
          <p:cNvPr id="689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90" name="Oval"/>
          <p:cNvSpPr/>
          <p:nvPr/>
        </p:nvSpPr>
        <p:spPr>
          <a:xfrm>
            <a:off x="10083800" y="6934200"/>
            <a:ext cx="215900" cy="114300"/>
          </a:xfrm>
          <a:prstGeom prst="ellipse">
            <a:avLst/>
          </a:prstGeom>
          <a:ln w="381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91" name="Line"/>
          <p:cNvSpPr/>
          <p:nvPr/>
        </p:nvSpPr>
        <p:spPr>
          <a:xfrm flipV="1">
            <a:off x="10833100" y="6172200"/>
            <a:ext cx="2258" cy="731521"/>
          </a:xfrm>
          <a:prstGeom prst="line">
            <a:avLst/>
          </a:prstGeom>
          <a:ln w="38100">
            <a:solidFill>
              <a:srgbClr val="FF2600"/>
            </a:solidFill>
            <a:headEnd type="triangle"/>
            <a:tailEnd type="triangle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92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5422900"/>
            <a:ext cx="4330700" cy="3391183"/>
          </a:xfrm>
          <a:prstGeom prst="rect">
            <a:avLst/>
          </a:prstGeom>
          <a:ln w="12700">
            <a:miter lim="400000"/>
          </a:ln>
        </p:spPr>
      </p:pic>
      <p:sp>
        <p:nvSpPr>
          <p:cNvPr id="693" name="Oval"/>
          <p:cNvSpPr/>
          <p:nvPr/>
        </p:nvSpPr>
        <p:spPr>
          <a:xfrm>
            <a:off x="1625600" y="61722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94" name="Line"/>
          <p:cNvSpPr/>
          <p:nvPr/>
        </p:nvSpPr>
        <p:spPr>
          <a:xfrm flipV="1">
            <a:off x="10185400" y="6934200"/>
            <a:ext cx="647700" cy="114300"/>
          </a:xfrm>
          <a:prstGeom prst="line">
            <a:avLst/>
          </a:prstGeom>
          <a:ln w="12700">
            <a:solidFill>
              <a:srgbClr val="FFFB39"/>
            </a:solidFill>
            <a:prstDash val="dash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95" name="image.pdf" descr="image.pdf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15900" y="3797300"/>
            <a:ext cx="16256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6" name="image.pdf" descr="image.pdf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841500" y="4013200"/>
            <a:ext cx="623147" cy="419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7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489200" y="3581400"/>
            <a:ext cx="1000196" cy="1193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8" name="image.pdf" descr="image.pdf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3467100" y="3581400"/>
            <a:ext cx="1085992" cy="1498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9" name="image.pdf" descr="image.pdf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4229100" y="3797300"/>
            <a:ext cx="1841500" cy="736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700" name="image.pdf" descr="image.pdf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6502400" y="3729849"/>
            <a:ext cx="3365500" cy="713458"/>
          </a:xfrm>
          <a:prstGeom prst="rect">
            <a:avLst/>
          </a:prstGeom>
          <a:ln w="12700">
            <a:miter lim="400000"/>
          </a:ln>
        </p:spPr>
      </p:pic>
      <p:pic>
        <p:nvPicPr>
          <p:cNvPr id="701" name="image.pdf" descr="image.pdf"/>
          <p:cNvPicPr>
            <a:picLocks noChangeAspect="0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0185400" y="3683000"/>
            <a:ext cx="1397000" cy="889000"/>
          </a:xfrm>
          <a:prstGeom prst="rect">
            <a:avLst/>
          </a:prstGeom>
          <a:ln w="12700">
            <a:miter lim="400000"/>
          </a:ln>
        </p:spPr>
      </p:pic>
      <p:sp>
        <p:nvSpPr>
          <p:cNvPr id="702" name="x"/>
          <p:cNvSpPr txBox="1"/>
          <p:nvPr/>
        </p:nvSpPr>
        <p:spPr>
          <a:xfrm>
            <a:off x="1193800" y="6172200"/>
            <a:ext cx="45150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2600"/>
              </a:spcBef>
              <a:buClr>
                <a:srgbClr val="FFFFFF"/>
              </a:buClr>
              <a:buFont typeface="Times New Roman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703" name="Ι(ξ)"/>
          <p:cNvSpPr txBox="1"/>
          <p:nvPr/>
        </p:nvSpPr>
        <p:spPr>
          <a:xfrm>
            <a:off x="9105900" y="6220178"/>
            <a:ext cx="15367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2300"/>
              </a:spcBef>
              <a:buClr>
                <a:srgbClr val="FFFFFF"/>
              </a:buClr>
              <a:buFont typeface="Symbol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I(x)</a:t>
            </a:r>
          </a:p>
        </p:txBody>
      </p:sp>
      <p:sp>
        <p:nvSpPr>
          <p:cNvPr id="704" name="I(x)"/>
          <p:cNvSpPr txBox="1"/>
          <p:nvPr/>
        </p:nvSpPr>
        <p:spPr>
          <a:xfrm>
            <a:off x="10900551" y="5524500"/>
            <a:ext cx="1009755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2600"/>
              </a:spcBef>
              <a:buClr>
                <a:srgbClr val="FFFFFF"/>
              </a:buClr>
              <a:buFont typeface="Times New Roman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I(x)</a:t>
            </a:r>
          </a:p>
        </p:txBody>
      </p:sp>
      <p:pic>
        <p:nvPicPr>
          <p:cNvPr id="705" name="Line Shape" descr="Line Shape"/>
          <p:cNvPicPr>
            <a:picLocks noChangeAspect="0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6193265" y="3071338"/>
            <a:ext cx="3912266" cy="217534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0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10" name="Arrow"/>
          <p:cNvSpPr/>
          <p:nvPr/>
        </p:nvSpPr>
        <p:spPr>
          <a:xfrm>
            <a:off x="2489200" y="8890000"/>
            <a:ext cx="8343900" cy="330200"/>
          </a:xfrm>
          <a:prstGeom prst="leftArrow">
            <a:avLst>
              <a:gd name="adj1" fmla="val 31944"/>
              <a:gd name="adj2" fmla="val 173579"/>
            </a:avLst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71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91600" y="5422900"/>
            <a:ext cx="4013200" cy="3131538"/>
          </a:xfrm>
          <a:prstGeom prst="rect">
            <a:avLst/>
          </a:prstGeom>
          <a:ln w="12700">
            <a:miter lim="400000"/>
          </a:ln>
        </p:spPr>
      </p:pic>
      <p:sp>
        <p:nvSpPr>
          <p:cNvPr id="712" name="Bilateral fil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Bilateral filtering</a:t>
            </a:r>
          </a:p>
        </p:txBody>
      </p:sp>
      <p:sp>
        <p:nvSpPr>
          <p:cNvPr id="713" name="[Tomasi and Manduchi 1998]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46382" indent="-487679">
              <a:buSzTx/>
              <a:buNone/>
              <a:defRPr sz="2400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</a:defRPr>
            </a:pPr>
            <a:r>
              <a:t>[Tomasi and Manduchi 1998]</a:t>
            </a:r>
          </a:p>
          <a:p>
            <a:pPr/>
            <a:r>
              <a:t>Spatial Gaussian f</a:t>
            </a:r>
          </a:p>
        </p:txBody>
      </p:sp>
      <p:pic>
        <p:nvPicPr>
          <p:cNvPr id="714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5422900"/>
            <a:ext cx="4330700" cy="3391183"/>
          </a:xfrm>
          <a:prstGeom prst="rect">
            <a:avLst/>
          </a:prstGeom>
          <a:ln w="12700">
            <a:miter lim="400000"/>
          </a:ln>
        </p:spPr>
      </p:pic>
      <p:sp>
        <p:nvSpPr>
          <p:cNvPr id="715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16" name="output"/>
          <p:cNvSpPr txBox="1"/>
          <p:nvPr/>
        </p:nvSpPr>
        <p:spPr>
          <a:xfrm>
            <a:off x="598316" y="8674100"/>
            <a:ext cx="1275635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717" name="input"/>
          <p:cNvSpPr txBox="1"/>
          <p:nvPr/>
        </p:nvSpPr>
        <p:spPr>
          <a:xfrm>
            <a:off x="11326853" y="8674100"/>
            <a:ext cx="1059736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input</a:t>
            </a:r>
          </a:p>
        </p:txBody>
      </p:sp>
      <p:sp>
        <p:nvSpPr>
          <p:cNvPr id="718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19" name="Oval"/>
          <p:cNvSpPr/>
          <p:nvPr/>
        </p:nvSpPr>
        <p:spPr>
          <a:xfrm>
            <a:off x="1625600" y="61722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20" name="Oval"/>
          <p:cNvSpPr/>
          <p:nvPr/>
        </p:nvSpPr>
        <p:spPr>
          <a:xfrm>
            <a:off x="10083800" y="6934200"/>
            <a:ext cx="215900" cy="114300"/>
          </a:xfrm>
          <a:prstGeom prst="ellipse">
            <a:avLst/>
          </a:prstGeom>
          <a:ln w="381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21" name="Line"/>
          <p:cNvSpPr/>
          <p:nvPr/>
        </p:nvSpPr>
        <p:spPr>
          <a:xfrm flipV="1">
            <a:off x="10185400" y="7071359"/>
            <a:ext cx="596900" cy="189655"/>
          </a:xfrm>
          <a:prstGeom prst="line">
            <a:avLst/>
          </a:prstGeom>
          <a:ln w="28575">
            <a:solidFill>
              <a:srgbClr val="FF2600"/>
            </a:solidFill>
            <a:headEnd type="triangle"/>
            <a:tailEnd type="triangle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22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229100" y="4748106"/>
            <a:ext cx="2171700" cy="1767841"/>
          </a:xfrm>
          <a:prstGeom prst="rect">
            <a:avLst/>
          </a:prstGeom>
          <a:ln w="12700">
            <a:miter lim="400000"/>
          </a:ln>
        </p:spPr>
      </p:pic>
      <p:sp>
        <p:nvSpPr>
          <p:cNvPr id="723" name="Oval"/>
          <p:cNvSpPr/>
          <p:nvPr/>
        </p:nvSpPr>
        <p:spPr>
          <a:xfrm>
            <a:off x="4908408" y="5305778"/>
            <a:ext cx="124179" cy="60961"/>
          </a:xfrm>
          <a:prstGeom prst="ellipse">
            <a:avLst/>
          </a:prstGeom>
          <a:ln w="1905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24" name="Line"/>
          <p:cNvSpPr/>
          <p:nvPr/>
        </p:nvSpPr>
        <p:spPr>
          <a:xfrm flipV="1">
            <a:off x="10833100" y="6172200"/>
            <a:ext cx="2258" cy="731521"/>
          </a:xfrm>
          <a:prstGeom prst="line">
            <a:avLst/>
          </a:prstGeom>
          <a:ln w="38100">
            <a:solidFill>
              <a:srgbClr val="000000"/>
            </a:solidFill>
            <a:headEnd type="triangle"/>
            <a:tailEnd type="triangle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25" name="image.pdf" descr="image.pdf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15900" y="3797300"/>
            <a:ext cx="16256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6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841500" y="4013200"/>
            <a:ext cx="623147" cy="419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7" name="image.pdf" descr="image.pdf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489200" y="3581400"/>
            <a:ext cx="1000196" cy="1193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8" name="image.pdf" descr="image.pdf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3467100" y="3581400"/>
            <a:ext cx="1085992" cy="1498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9" name="image.pdf" descr="image.pdf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4114800" y="3621475"/>
            <a:ext cx="2489200" cy="990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30" name="image.pdf" descr="image.pdf"/>
          <p:cNvPicPr>
            <a:picLocks noChangeAspect="0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6502400" y="3729849"/>
            <a:ext cx="3365500" cy="713458"/>
          </a:xfrm>
          <a:prstGeom prst="rect">
            <a:avLst/>
          </a:prstGeom>
          <a:ln w="12700">
            <a:miter lim="400000"/>
          </a:ln>
        </p:spPr>
      </p:pic>
      <p:pic>
        <p:nvPicPr>
          <p:cNvPr id="731" name="image.pdf" descr="image.pdf"/>
          <p:cNvPicPr>
            <a:picLocks noChangeAspect="0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0185400" y="3683000"/>
            <a:ext cx="1397000" cy="889000"/>
          </a:xfrm>
          <a:prstGeom prst="rect">
            <a:avLst/>
          </a:prstGeom>
          <a:ln w="12700">
            <a:miter lim="400000"/>
          </a:ln>
        </p:spPr>
      </p:pic>
      <p:sp>
        <p:nvSpPr>
          <p:cNvPr id="732" name="x"/>
          <p:cNvSpPr txBox="1"/>
          <p:nvPr/>
        </p:nvSpPr>
        <p:spPr>
          <a:xfrm>
            <a:off x="1193800" y="6172200"/>
            <a:ext cx="45150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2600"/>
              </a:spcBef>
              <a:buClr>
                <a:srgbClr val="FFFFFF"/>
              </a:buClr>
              <a:buFont typeface="Times New Roman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733" name="ξ"/>
          <p:cNvSpPr txBox="1"/>
          <p:nvPr/>
        </p:nvSpPr>
        <p:spPr>
          <a:xfrm>
            <a:off x="9537700" y="6436924"/>
            <a:ext cx="15367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2300"/>
              </a:spcBef>
              <a:buClr>
                <a:srgbClr val="FFFFFF"/>
              </a:buClr>
              <a:buFont typeface="Symbol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734" name="x"/>
          <p:cNvSpPr txBox="1"/>
          <p:nvPr/>
        </p:nvSpPr>
        <p:spPr>
          <a:xfrm>
            <a:off x="10900551" y="5524500"/>
            <a:ext cx="45150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2600"/>
              </a:spcBef>
              <a:buClr>
                <a:srgbClr val="FFFFFF"/>
              </a:buClr>
              <a:buFont typeface="Times New Roman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3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38" name="Arrow"/>
          <p:cNvSpPr/>
          <p:nvPr/>
        </p:nvSpPr>
        <p:spPr>
          <a:xfrm>
            <a:off x="2489200" y="8890000"/>
            <a:ext cx="8343900" cy="330200"/>
          </a:xfrm>
          <a:prstGeom prst="leftArrow">
            <a:avLst>
              <a:gd name="adj1" fmla="val 31944"/>
              <a:gd name="adj2" fmla="val 173579"/>
            </a:avLst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739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91600" y="5422900"/>
            <a:ext cx="4013200" cy="3131538"/>
          </a:xfrm>
          <a:prstGeom prst="rect">
            <a:avLst/>
          </a:prstGeom>
          <a:ln w="12700">
            <a:miter lim="400000"/>
          </a:ln>
        </p:spPr>
      </p:pic>
      <p:sp>
        <p:nvSpPr>
          <p:cNvPr id="740" name="Bilateral fil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Bilateral filtering</a:t>
            </a:r>
          </a:p>
        </p:txBody>
      </p:sp>
      <p:sp>
        <p:nvSpPr>
          <p:cNvPr id="741" name="[Tomasi and Manduchi 1998]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46382" indent="-487679">
              <a:buSzTx/>
              <a:buNone/>
              <a:defRPr sz="2400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</a:defRPr>
            </a:pPr>
            <a:r>
              <a:t>[Tomasi and Manduchi 1998]</a:t>
            </a:r>
          </a:p>
          <a:p>
            <a:pPr/>
            <a:r>
              <a:t>Spatial Gaussian f</a:t>
            </a:r>
          </a:p>
          <a:p>
            <a:pPr/>
            <a:r>
              <a:t>Gaussian</a:t>
            </a:r>
            <a:r>
              <a:rPr>
                <a:solidFill>
                  <a:srgbClr val="FF2600"/>
                </a:solidFill>
                <a:uFill>
                  <a:solidFill>
                    <a:srgbClr val="FF2600"/>
                  </a:solidFill>
                </a:uFill>
              </a:rPr>
              <a:t> g </a:t>
            </a:r>
            <a:r>
              <a:t>on the intensity difference</a:t>
            </a:r>
          </a:p>
        </p:txBody>
      </p:sp>
      <p:pic>
        <p:nvPicPr>
          <p:cNvPr id="742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552950" y="7238717"/>
            <a:ext cx="4330700" cy="3607930"/>
          </a:xfrm>
          <a:prstGeom prst="rect">
            <a:avLst/>
          </a:prstGeom>
          <a:ln w="12700">
            <a:miter lim="400000"/>
          </a:ln>
        </p:spPr>
      </p:pic>
      <p:pic>
        <p:nvPicPr>
          <p:cNvPr id="743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0" y="5422900"/>
            <a:ext cx="4330700" cy="3391183"/>
          </a:xfrm>
          <a:prstGeom prst="rect">
            <a:avLst/>
          </a:prstGeom>
          <a:ln w="12700">
            <a:miter lim="400000"/>
          </a:ln>
        </p:spPr>
      </p:pic>
      <p:pic>
        <p:nvPicPr>
          <p:cNvPr id="744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718300" y="4775200"/>
            <a:ext cx="2171700" cy="1557867"/>
          </a:xfrm>
          <a:prstGeom prst="rect">
            <a:avLst/>
          </a:prstGeom>
          <a:ln w="12700">
            <a:miter lim="400000"/>
          </a:ln>
        </p:spPr>
      </p:pic>
      <p:sp>
        <p:nvSpPr>
          <p:cNvPr id="745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46" name="output"/>
          <p:cNvSpPr txBox="1"/>
          <p:nvPr/>
        </p:nvSpPr>
        <p:spPr>
          <a:xfrm>
            <a:off x="598316" y="8674100"/>
            <a:ext cx="1275635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747" name="input"/>
          <p:cNvSpPr txBox="1"/>
          <p:nvPr/>
        </p:nvSpPr>
        <p:spPr>
          <a:xfrm>
            <a:off x="11326853" y="8674100"/>
            <a:ext cx="1059736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input</a:t>
            </a:r>
          </a:p>
        </p:txBody>
      </p:sp>
      <p:sp>
        <p:nvSpPr>
          <p:cNvPr id="748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49" name="Oval"/>
          <p:cNvSpPr/>
          <p:nvPr/>
        </p:nvSpPr>
        <p:spPr>
          <a:xfrm>
            <a:off x="1625600" y="61722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50" name="Oval"/>
          <p:cNvSpPr/>
          <p:nvPr/>
        </p:nvSpPr>
        <p:spPr>
          <a:xfrm>
            <a:off x="10083800" y="6934200"/>
            <a:ext cx="215900" cy="114300"/>
          </a:xfrm>
          <a:prstGeom prst="ellipse">
            <a:avLst/>
          </a:prstGeom>
          <a:ln w="381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51" name="Line"/>
          <p:cNvSpPr/>
          <p:nvPr/>
        </p:nvSpPr>
        <p:spPr>
          <a:xfrm flipV="1">
            <a:off x="10185400" y="7071359"/>
            <a:ext cx="596900" cy="189655"/>
          </a:xfrm>
          <a:prstGeom prst="line">
            <a:avLst/>
          </a:prstGeom>
          <a:ln w="28575">
            <a:solidFill>
              <a:srgbClr val="000000"/>
            </a:solidFill>
            <a:headEnd type="triangle"/>
            <a:tailEnd type="triangle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52" name="image.png" descr="image.png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487041" y="4760806"/>
            <a:ext cx="1913759" cy="1557868"/>
          </a:xfrm>
          <a:prstGeom prst="rect">
            <a:avLst/>
          </a:prstGeom>
          <a:ln w="12700">
            <a:miter lim="400000"/>
          </a:ln>
        </p:spPr>
      </p:pic>
      <p:sp>
        <p:nvSpPr>
          <p:cNvPr id="753" name="Oval"/>
          <p:cNvSpPr/>
          <p:nvPr/>
        </p:nvSpPr>
        <p:spPr>
          <a:xfrm>
            <a:off x="4908408" y="5305778"/>
            <a:ext cx="124179" cy="60961"/>
          </a:xfrm>
          <a:prstGeom prst="ellipse">
            <a:avLst/>
          </a:prstGeom>
          <a:ln w="1905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54" name="Oval"/>
          <p:cNvSpPr/>
          <p:nvPr/>
        </p:nvSpPr>
        <p:spPr>
          <a:xfrm>
            <a:off x="7480300" y="5422900"/>
            <a:ext cx="124178" cy="60961"/>
          </a:xfrm>
          <a:prstGeom prst="ellipse">
            <a:avLst/>
          </a:prstGeom>
          <a:ln w="1905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55" name="Oval"/>
          <p:cNvSpPr/>
          <p:nvPr/>
        </p:nvSpPr>
        <p:spPr>
          <a:xfrm>
            <a:off x="5962650" y="8635717"/>
            <a:ext cx="215900" cy="114301"/>
          </a:xfrm>
          <a:prstGeom prst="ellipse">
            <a:avLst/>
          </a:prstGeom>
          <a:ln w="381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56" name="Line"/>
          <p:cNvSpPr/>
          <p:nvPr/>
        </p:nvSpPr>
        <p:spPr>
          <a:xfrm flipV="1">
            <a:off x="10833100" y="6172200"/>
            <a:ext cx="2258" cy="731521"/>
          </a:xfrm>
          <a:prstGeom prst="line">
            <a:avLst/>
          </a:prstGeom>
          <a:ln w="38100">
            <a:solidFill>
              <a:srgbClr val="FF2600"/>
            </a:solidFill>
            <a:headEnd type="triangle"/>
            <a:tailEnd type="triangle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57" name="image.pdf" descr="image.pdf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15900" y="3797300"/>
            <a:ext cx="16256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58" name="image.pdf" descr="image.pdf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841500" y="4013200"/>
            <a:ext cx="623147" cy="419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59" name="image.pdf" descr="image.pdf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489200" y="3581400"/>
            <a:ext cx="1000196" cy="1193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60" name="image.pdf" descr="image.pdf"/>
          <p:cNvPicPr>
            <a:picLocks noChangeAspect="0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3467100" y="3581400"/>
            <a:ext cx="1085992" cy="1498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61" name="image.pdf" descr="image.pdf"/>
          <p:cNvPicPr>
            <a:picLocks noChangeAspect="0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4229100" y="3797300"/>
            <a:ext cx="1841500" cy="736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762" name="image.pdf" descr="image.pdf"/>
          <p:cNvPicPr>
            <a:picLocks noChangeAspect="0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6070600" y="3639537"/>
            <a:ext cx="4229100" cy="894081"/>
          </a:xfrm>
          <a:prstGeom prst="rect">
            <a:avLst/>
          </a:prstGeom>
          <a:ln w="12700">
            <a:miter lim="400000"/>
          </a:ln>
        </p:spPr>
      </p:pic>
      <p:pic>
        <p:nvPicPr>
          <p:cNvPr id="763" name="image.pdf" descr="image.pdf"/>
          <p:cNvPicPr>
            <a:picLocks noChangeAspect="0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0185400" y="3683000"/>
            <a:ext cx="1397000" cy="889000"/>
          </a:xfrm>
          <a:prstGeom prst="rect">
            <a:avLst/>
          </a:prstGeom>
          <a:ln w="12700">
            <a:miter lim="400000"/>
          </a:ln>
        </p:spPr>
      </p:pic>
      <p:sp>
        <p:nvSpPr>
          <p:cNvPr id="764" name="x"/>
          <p:cNvSpPr txBox="1"/>
          <p:nvPr/>
        </p:nvSpPr>
        <p:spPr>
          <a:xfrm>
            <a:off x="1193800" y="6172200"/>
            <a:ext cx="45150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2600"/>
              </a:spcBef>
              <a:buClr>
                <a:srgbClr val="FFFFFF"/>
              </a:buClr>
              <a:buFont typeface="Times New Roman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765" name="Ι(ξ)"/>
          <p:cNvSpPr txBox="1"/>
          <p:nvPr/>
        </p:nvSpPr>
        <p:spPr>
          <a:xfrm>
            <a:off x="9105900" y="6220178"/>
            <a:ext cx="15367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2300"/>
              </a:spcBef>
              <a:buClr>
                <a:srgbClr val="FFFFFF"/>
              </a:buClr>
              <a:buFont typeface="Symbol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I(x)</a:t>
            </a:r>
          </a:p>
        </p:txBody>
      </p:sp>
      <p:sp>
        <p:nvSpPr>
          <p:cNvPr id="766" name="I(x)"/>
          <p:cNvSpPr txBox="1"/>
          <p:nvPr/>
        </p:nvSpPr>
        <p:spPr>
          <a:xfrm>
            <a:off x="10900551" y="5524500"/>
            <a:ext cx="1009755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2600"/>
              </a:spcBef>
              <a:buClr>
                <a:srgbClr val="FFFFFF"/>
              </a:buClr>
              <a:buFont typeface="Times New Roman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I(x)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6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70" name="Arrow"/>
          <p:cNvSpPr/>
          <p:nvPr/>
        </p:nvSpPr>
        <p:spPr>
          <a:xfrm>
            <a:off x="2489200" y="8890000"/>
            <a:ext cx="8343900" cy="330200"/>
          </a:xfrm>
          <a:prstGeom prst="leftArrow">
            <a:avLst>
              <a:gd name="adj1" fmla="val 31944"/>
              <a:gd name="adj2" fmla="val 173579"/>
            </a:avLst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77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91600" y="5422900"/>
            <a:ext cx="4013200" cy="3131538"/>
          </a:xfrm>
          <a:prstGeom prst="rect">
            <a:avLst/>
          </a:prstGeom>
          <a:ln w="12700">
            <a:miter lim="400000"/>
          </a:ln>
        </p:spPr>
      </p:pic>
      <p:sp>
        <p:nvSpPr>
          <p:cNvPr id="772" name="Normalization factor k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Normalization factor k</a:t>
            </a:r>
          </a:p>
        </p:txBody>
      </p:sp>
      <p:sp>
        <p:nvSpPr>
          <p:cNvPr id="773" name="For convolution, we can normalize the kernel…"/>
          <p:cNvSpPr txBox="1"/>
          <p:nvPr>
            <p:ph type="body" idx="1"/>
          </p:nvPr>
        </p:nvSpPr>
        <p:spPr>
          <a:xfrm>
            <a:off x="431800" y="1625600"/>
            <a:ext cx="12357100" cy="8343900"/>
          </a:xfrm>
          <a:prstGeom prst="rect">
            <a:avLst/>
          </a:prstGeom>
        </p:spPr>
        <p:txBody>
          <a:bodyPr/>
          <a:lstStyle/>
          <a:p>
            <a:pPr marL="384175" indent="-342900">
              <a:defRPr sz="3400"/>
            </a:pPr>
            <a:r>
              <a:t>For convolution, we can normalize the kernel</a:t>
            </a:r>
          </a:p>
          <a:p>
            <a:pPr marL="384175" indent="-342900">
              <a:defRPr sz="3400"/>
            </a:pPr>
            <a:r>
              <a:t>But here, the weights change for each pixel</a:t>
            </a:r>
          </a:p>
          <a:p>
            <a:pPr marL="384175" indent="-342900">
              <a:defRPr sz="3400"/>
            </a:pPr>
            <a:r>
              <a:t>needs a per-pixel normalization 1/k(x)</a:t>
            </a:r>
          </a:p>
        </p:txBody>
      </p:sp>
      <p:pic>
        <p:nvPicPr>
          <p:cNvPr id="774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762500" y="6616700"/>
            <a:ext cx="4330700" cy="3607930"/>
          </a:xfrm>
          <a:prstGeom prst="rect">
            <a:avLst/>
          </a:prstGeom>
          <a:ln w="12700">
            <a:miter lim="400000"/>
          </a:ln>
        </p:spPr>
      </p:pic>
      <p:pic>
        <p:nvPicPr>
          <p:cNvPr id="775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0" y="5422900"/>
            <a:ext cx="4330700" cy="3391183"/>
          </a:xfrm>
          <a:prstGeom prst="rect">
            <a:avLst/>
          </a:prstGeom>
          <a:ln w="12700">
            <a:miter lim="400000"/>
          </a:ln>
        </p:spPr>
      </p:pic>
      <p:pic>
        <p:nvPicPr>
          <p:cNvPr id="776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718300" y="4762500"/>
            <a:ext cx="2171700" cy="1557867"/>
          </a:xfrm>
          <a:prstGeom prst="rect">
            <a:avLst/>
          </a:prstGeom>
          <a:ln w="12700">
            <a:miter lim="400000"/>
          </a:ln>
        </p:spPr>
      </p:pic>
      <p:sp>
        <p:nvSpPr>
          <p:cNvPr id="777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78" name="output"/>
          <p:cNvSpPr txBox="1"/>
          <p:nvPr/>
        </p:nvSpPr>
        <p:spPr>
          <a:xfrm>
            <a:off x="598316" y="8674100"/>
            <a:ext cx="1275635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779" name="input"/>
          <p:cNvSpPr txBox="1"/>
          <p:nvPr/>
        </p:nvSpPr>
        <p:spPr>
          <a:xfrm>
            <a:off x="11326853" y="8674100"/>
            <a:ext cx="1059736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input</a:t>
            </a:r>
          </a:p>
        </p:txBody>
      </p:sp>
      <p:sp>
        <p:nvSpPr>
          <p:cNvPr id="780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81" name="Oval"/>
          <p:cNvSpPr/>
          <p:nvPr/>
        </p:nvSpPr>
        <p:spPr>
          <a:xfrm>
            <a:off x="1625600" y="61722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782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841500" y="5956300"/>
            <a:ext cx="641209" cy="695396"/>
          </a:xfrm>
          <a:prstGeom prst="rect">
            <a:avLst/>
          </a:prstGeom>
          <a:ln w="12700">
            <a:miter lim="400000"/>
          </a:ln>
        </p:spPr>
      </p:pic>
      <p:pic>
        <p:nvPicPr>
          <p:cNvPr id="783" name="image.png" descr="image.png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4229100" y="4748106"/>
            <a:ext cx="2171700" cy="1767841"/>
          </a:xfrm>
          <a:prstGeom prst="rect">
            <a:avLst/>
          </a:prstGeom>
          <a:ln w="12700">
            <a:miter lim="400000"/>
          </a:ln>
        </p:spPr>
      </p:pic>
      <p:sp>
        <p:nvSpPr>
          <p:cNvPr id="784" name="Line"/>
          <p:cNvSpPr/>
          <p:nvPr/>
        </p:nvSpPr>
        <p:spPr>
          <a:xfrm>
            <a:off x="4445000" y="6172200"/>
            <a:ext cx="4330700" cy="330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785" name="image.pdf" descr="image.pdf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15900" y="3797300"/>
            <a:ext cx="16256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86" name="image.pdf" descr="image.pdf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841500" y="4013200"/>
            <a:ext cx="623147" cy="419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87" name="image.pdf" descr="image.pdf"/>
          <p:cNvPicPr>
            <a:picLocks noChangeAspect="0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489200" y="3581400"/>
            <a:ext cx="1000196" cy="1193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88" name="image.pdf" descr="image.pdf"/>
          <p:cNvPicPr>
            <a:picLocks noChangeAspect="0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3467100" y="3581400"/>
            <a:ext cx="1085992" cy="1498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89" name="image.pdf" descr="image.pdf"/>
          <p:cNvPicPr>
            <a:picLocks noChangeAspect="0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4229100" y="3797300"/>
            <a:ext cx="1841500" cy="736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790" name="image.pdf" descr="image.pdf"/>
          <p:cNvPicPr>
            <a:picLocks noChangeAspect="0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6502400" y="3729849"/>
            <a:ext cx="3365500" cy="713458"/>
          </a:xfrm>
          <a:prstGeom prst="rect">
            <a:avLst/>
          </a:prstGeom>
          <a:ln w="12700">
            <a:miter lim="400000"/>
          </a:ln>
        </p:spPr>
      </p:pic>
      <p:pic>
        <p:nvPicPr>
          <p:cNvPr id="791" name="image.pdf" descr="image.pdf"/>
          <p:cNvPicPr>
            <a:picLocks noChangeAspect="0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0185400" y="3683000"/>
            <a:ext cx="1397000" cy="889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92" name="Line Shape" descr="Line Shape"/>
          <p:cNvPicPr>
            <a:picLocks noChangeAspect="0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2484865" y="3276357"/>
            <a:ext cx="1181101" cy="20320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9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97" name="Arrow"/>
          <p:cNvSpPr/>
          <p:nvPr/>
        </p:nvSpPr>
        <p:spPr>
          <a:xfrm>
            <a:off x="2489200" y="8890000"/>
            <a:ext cx="8343900" cy="330200"/>
          </a:xfrm>
          <a:prstGeom prst="leftArrow">
            <a:avLst>
              <a:gd name="adj1" fmla="val 31944"/>
              <a:gd name="adj2" fmla="val 173579"/>
            </a:avLst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798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91600" y="5422900"/>
            <a:ext cx="4013200" cy="3131538"/>
          </a:xfrm>
          <a:prstGeom prst="rect">
            <a:avLst/>
          </a:prstGeom>
          <a:ln w="12700">
            <a:miter lim="400000"/>
          </a:ln>
        </p:spPr>
      </p:pic>
      <p:sp>
        <p:nvSpPr>
          <p:cNvPr id="799" name="Normalization factor k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Normalization factor k</a:t>
            </a:r>
          </a:p>
        </p:txBody>
      </p:sp>
      <p:sp>
        <p:nvSpPr>
          <p:cNvPr id="800" name="k(x)="/>
          <p:cNvSpPr txBox="1"/>
          <p:nvPr>
            <p:ph type="body" idx="1"/>
          </p:nvPr>
        </p:nvSpPr>
        <p:spPr>
          <a:xfrm>
            <a:off x="431800" y="1625600"/>
            <a:ext cx="12357100" cy="8343900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2600"/>
                </a:solidFill>
                <a:uFill>
                  <a:solidFill>
                    <a:srgbClr val="FF2600"/>
                  </a:solidFill>
                </a:uFill>
              </a:defRPr>
            </a:pPr>
          </a:p>
          <a:p>
            <a:pPr>
              <a:defRPr>
                <a:solidFill>
                  <a:srgbClr val="FF2600"/>
                </a:solidFill>
                <a:uFill>
                  <a:solidFill>
                    <a:srgbClr val="FF2600"/>
                  </a:solidFill>
                </a:uFill>
              </a:defRPr>
            </a:pPr>
            <a:r>
              <a:t>k(x)=</a:t>
            </a:r>
          </a:p>
        </p:txBody>
      </p:sp>
      <p:pic>
        <p:nvPicPr>
          <p:cNvPr id="801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762500" y="6616700"/>
            <a:ext cx="4330700" cy="3607930"/>
          </a:xfrm>
          <a:prstGeom prst="rect">
            <a:avLst/>
          </a:prstGeom>
          <a:ln w="12700">
            <a:miter lim="400000"/>
          </a:ln>
        </p:spPr>
      </p:pic>
      <p:pic>
        <p:nvPicPr>
          <p:cNvPr id="802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0" y="5422900"/>
            <a:ext cx="4330700" cy="3391183"/>
          </a:xfrm>
          <a:prstGeom prst="rect">
            <a:avLst/>
          </a:prstGeom>
          <a:ln w="12700">
            <a:miter lim="400000"/>
          </a:ln>
        </p:spPr>
      </p:pic>
      <p:pic>
        <p:nvPicPr>
          <p:cNvPr id="803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718300" y="4762500"/>
            <a:ext cx="2171700" cy="1557867"/>
          </a:xfrm>
          <a:prstGeom prst="rect">
            <a:avLst/>
          </a:prstGeom>
          <a:ln w="12700">
            <a:miter lim="400000"/>
          </a:ln>
        </p:spPr>
      </p:pic>
      <p:sp>
        <p:nvSpPr>
          <p:cNvPr id="804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05" name="output"/>
          <p:cNvSpPr txBox="1"/>
          <p:nvPr/>
        </p:nvSpPr>
        <p:spPr>
          <a:xfrm>
            <a:off x="598316" y="8674100"/>
            <a:ext cx="1275635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806" name="input"/>
          <p:cNvSpPr txBox="1"/>
          <p:nvPr/>
        </p:nvSpPr>
        <p:spPr>
          <a:xfrm>
            <a:off x="11326853" y="8674100"/>
            <a:ext cx="1059736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input</a:t>
            </a:r>
          </a:p>
        </p:txBody>
      </p:sp>
      <p:sp>
        <p:nvSpPr>
          <p:cNvPr id="807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08" name="Oval"/>
          <p:cNvSpPr/>
          <p:nvPr/>
        </p:nvSpPr>
        <p:spPr>
          <a:xfrm>
            <a:off x="1625600" y="61722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809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841500" y="5956300"/>
            <a:ext cx="641209" cy="695396"/>
          </a:xfrm>
          <a:prstGeom prst="rect">
            <a:avLst/>
          </a:prstGeom>
          <a:ln w="12700">
            <a:miter lim="400000"/>
          </a:ln>
        </p:spPr>
      </p:pic>
      <p:pic>
        <p:nvPicPr>
          <p:cNvPr id="810" name="image.png" descr="image.png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4229100" y="4748106"/>
            <a:ext cx="2171700" cy="1767841"/>
          </a:xfrm>
          <a:prstGeom prst="rect">
            <a:avLst/>
          </a:prstGeom>
          <a:ln w="12700">
            <a:miter lim="400000"/>
          </a:ln>
        </p:spPr>
      </p:pic>
      <p:sp>
        <p:nvSpPr>
          <p:cNvPr id="811" name="Line"/>
          <p:cNvSpPr/>
          <p:nvPr/>
        </p:nvSpPr>
        <p:spPr>
          <a:xfrm>
            <a:off x="4445000" y="6172200"/>
            <a:ext cx="4330700" cy="330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812" name="image.pdf" descr="image.pdf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15900" y="3797300"/>
            <a:ext cx="16256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13" name="image.pdf" descr="image.pdf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841500" y="4013200"/>
            <a:ext cx="623147" cy="419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14" name="image.pdf" descr="image.pdf"/>
          <p:cNvPicPr>
            <a:picLocks noChangeAspect="0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489200" y="3581400"/>
            <a:ext cx="1000196" cy="1193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15" name="image.pdf" descr="image.pdf"/>
          <p:cNvPicPr>
            <a:picLocks noChangeAspect="0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3467100" y="3581400"/>
            <a:ext cx="1085992" cy="1498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16" name="image.pdf" descr="image.pdf"/>
          <p:cNvPicPr>
            <a:picLocks noChangeAspect="0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4229100" y="3797300"/>
            <a:ext cx="1841500" cy="736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817" name="image.pdf" descr="image.pdf"/>
          <p:cNvPicPr>
            <a:picLocks noChangeAspect="0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6502400" y="3729849"/>
            <a:ext cx="3365500" cy="713458"/>
          </a:xfrm>
          <a:prstGeom prst="rect">
            <a:avLst/>
          </a:prstGeom>
          <a:ln w="12700">
            <a:miter lim="400000"/>
          </a:ln>
        </p:spPr>
      </p:pic>
      <p:pic>
        <p:nvPicPr>
          <p:cNvPr id="818" name="image.pdf" descr="image.pdf"/>
          <p:cNvPicPr>
            <a:picLocks noChangeAspect="0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0185400" y="3683000"/>
            <a:ext cx="1397000" cy="889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19" name="image.pdf" descr="image.pdf"/>
          <p:cNvPicPr>
            <a:picLocks noChangeAspect="0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2489200" y="2057400"/>
            <a:ext cx="1085992" cy="1498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20" name="image.pdf" descr="image.pdf"/>
          <p:cNvPicPr>
            <a:picLocks noChangeAspect="0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3251200" y="2273300"/>
            <a:ext cx="1841500" cy="736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821" name="image.pdf" descr="image.pdf"/>
          <p:cNvPicPr>
            <a:picLocks noChangeAspect="0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5524500" y="2211775"/>
            <a:ext cx="3365500" cy="713459"/>
          </a:xfrm>
          <a:prstGeom prst="rect">
            <a:avLst/>
          </a:prstGeom>
          <a:ln w="12700">
            <a:miter lim="400000"/>
          </a:ln>
        </p:spPr>
      </p:pic>
      <p:sp>
        <p:nvSpPr>
          <p:cNvPr id="822" name="sum of the weights (just like for any weighted average)…"/>
          <p:cNvSpPr txBox="1"/>
          <p:nvPr/>
        </p:nvSpPr>
        <p:spPr>
          <a:xfrm>
            <a:off x="736600" y="1054100"/>
            <a:ext cx="10922000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sum of the weights (just like for any weighted average)</a:t>
            </a:r>
          </a:p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different for each pixel!</a:t>
            </a:r>
          </a:p>
        </p:txBody>
      </p:sp>
      <p:pic>
        <p:nvPicPr>
          <p:cNvPr id="823" name="Line Shape" descr="Line Shape"/>
          <p:cNvPicPr>
            <a:picLocks noChangeAspect="0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2484865" y="3276357"/>
            <a:ext cx="1181101" cy="20320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2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828" name="Arrow"/>
          <p:cNvSpPr/>
          <p:nvPr/>
        </p:nvSpPr>
        <p:spPr>
          <a:xfrm>
            <a:off x="2489200" y="8890000"/>
            <a:ext cx="8343900" cy="330200"/>
          </a:xfrm>
          <a:prstGeom prst="leftArrow">
            <a:avLst>
              <a:gd name="adj1" fmla="val 31944"/>
              <a:gd name="adj2" fmla="val 173579"/>
            </a:avLst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829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91600" y="5422900"/>
            <a:ext cx="4013200" cy="3131538"/>
          </a:xfrm>
          <a:prstGeom prst="rect">
            <a:avLst/>
          </a:prstGeom>
          <a:ln w="12700">
            <a:miter lim="400000"/>
          </a:ln>
        </p:spPr>
      </p:pic>
      <p:sp>
        <p:nvSpPr>
          <p:cNvPr id="830" name="Bilateral filtering is non-linea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Bilateral filtering is non-linear</a:t>
            </a:r>
          </a:p>
        </p:txBody>
      </p:sp>
      <p:sp>
        <p:nvSpPr>
          <p:cNvPr id="831" name="[Tomasi and Manduchi 1998]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46382" indent="-487679">
              <a:buSzTx/>
              <a:buNone/>
              <a:defRPr sz="2400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</a:defRPr>
            </a:pPr>
            <a:r>
              <a:t>[Tomasi and Manduchi 1998]</a:t>
            </a:r>
          </a:p>
          <a:p>
            <a:pPr/>
            <a:r>
              <a:t>The weights are different for each output pixel!</a:t>
            </a:r>
          </a:p>
          <a:p>
            <a:pPr lvl="1"/>
            <a:r>
              <a:t>Not a shift-invariant linear convolution</a:t>
            </a:r>
          </a:p>
        </p:txBody>
      </p:sp>
      <p:pic>
        <p:nvPicPr>
          <p:cNvPr id="832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5422900"/>
            <a:ext cx="4330700" cy="3391183"/>
          </a:xfrm>
          <a:prstGeom prst="rect">
            <a:avLst/>
          </a:prstGeom>
          <a:ln w="12700">
            <a:miter lim="400000"/>
          </a:ln>
        </p:spPr>
      </p:pic>
      <p:pic>
        <p:nvPicPr>
          <p:cNvPr id="833" name="image.pdf" descr="image.pdf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41500" y="4229100"/>
            <a:ext cx="410916" cy="329636"/>
          </a:xfrm>
          <a:prstGeom prst="rect">
            <a:avLst/>
          </a:prstGeom>
          <a:ln w="12700">
            <a:miter lim="400000"/>
          </a:ln>
        </p:spPr>
      </p:pic>
      <p:pic>
        <p:nvPicPr>
          <p:cNvPr id="834" name="image.pdf" descr="image.pdf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62000" y="4013200"/>
            <a:ext cx="1070187" cy="659272"/>
          </a:xfrm>
          <a:prstGeom prst="rect">
            <a:avLst/>
          </a:prstGeom>
          <a:ln w="12700">
            <a:miter lim="400000"/>
          </a:ln>
        </p:spPr>
      </p:pic>
      <p:pic>
        <p:nvPicPr>
          <p:cNvPr id="835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445000" y="4013200"/>
            <a:ext cx="1564641" cy="659272"/>
          </a:xfrm>
          <a:prstGeom prst="rect">
            <a:avLst/>
          </a:prstGeom>
          <a:ln w="12700">
            <a:miter lim="400000"/>
          </a:ln>
        </p:spPr>
      </p:pic>
      <p:pic>
        <p:nvPicPr>
          <p:cNvPr id="836" name="image.pdf" descr="image.pdf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616700" y="4013200"/>
            <a:ext cx="2921565" cy="659272"/>
          </a:xfrm>
          <a:prstGeom prst="rect">
            <a:avLst/>
          </a:prstGeom>
          <a:ln w="12700">
            <a:miter lim="400000"/>
          </a:ln>
        </p:spPr>
      </p:pic>
      <p:pic>
        <p:nvPicPr>
          <p:cNvPr id="837" name="image.pdf" descr="image.pdf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185400" y="4013200"/>
            <a:ext cx="1028700" cy="659272"/>
          </a:xfrm>
          <a:prstGeom prst="rect">
            <a:avLst/>
          </a:prstGeom>
          <a:ln w="12700">
            <a:miter lim="400000"/>
          </a:ln>
        </p:spPr>
      </p:pic>
      <p:pic>
        <p:nvPicPr>
          <p:cNvPr id="838" name="image.pdf" descr="image.pdf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3497297" y="3898900"/>
            <a:ext cx="946010" cy="1153725"/>
          </a:xfrm>
          <a:prstGeom prst="rect">
            <a:avLst/>
          </a:prstGeom>
          <a:ln w="12700">
            <a:miter lim="400000"/>
          </a:ln>
        </p:spPr>
      </p:pic>
      <p:pic>
        <p:nvPicPr>
          <p:cNvPr id="839" name="image.pdf" descr="image.pdf"/>
          <p:cNvPicPr>
            <a:picLocks noChangeAspect="0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291644" y="3644053"/>
            <a:ext cx="1113085" cy="1361441"/>
          </a:xfrm>
          <a:prstGeom prst="rect">
            <a:avLst/>
          </a:prstGeom>
          <a:ln w="12700">
            <a:miter lim="400000"/>
          </a:ln>
        </p:spPr>
      </p:pic>
      <p:sp>
        <p:nvSpPr>
          <p:cNvPr id="840" name="output"/>
          <p:cNvSpPr txBox="1"/>
          <p:nvPr/>
        </p:nvSpPr>
        <p:spPr>
          <a:xfrm>
            <a:off x="598316" y="8674100"/>
            <a:ext cx="1275635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841" name="input"/>
          <p:cNvSpPr txBox="1"/>
          <p:nvPr/>
        </p:nvSpPr>
        <p:spPr>
          <a:xfrm>
            <a:off x="11326853" y="8674100"/>
            <a:ext cx="1059736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input</a:t>
            </a:r>
          </a:p>
        </p:txBody>
      </p:sp>
      <p:sp>
        <p:nvSpPr>
          <p:cNvPr id="842" name="Oval"/>
          <p:cNvSpPr/>
          <p:nvPr/>
        </p:nvSpPr>
        <p:spPr>
          <a:xfrm>
            <a:off x="10299700" y="69342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43" name="Oval"/>
          <p:cNvSpPr/>
          <p:nvPr/>
        </p:nvSpPr>
        <p:spPr>
          <a:xfrm>
            <a:off x="1193800" y="71501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844" name="image.pdf" descr="image.pdf"/>
          <p:cNvPicPr>
            <a:picLocks noChangeAspect="0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14300" y="6388100"/>
            <a:ext cx="1241778" cy="1345636"/>
          </a:xfrm>
          <a:prstGeom prst="rect">
            <a:avLst/>
          </a:prstGeom>
          <a:ln w="12700">
            <a:miter lim="400000"/>
          </a:ln>
        </p:spPr>
      </p:pic>
      <p:sp>
        <p:nvSpPr>
          <p:cNvPr id="845" name="Oval"/>
          <p:cNvSpPr/>
          <p:nvPr/>
        </p:nvSpPr>
        <p:spPr>
          <a:xfrm>
            <a:off x="6172200" y="8013700"/>
            <a:ext cx="215900" cy="114300"/>
          </a:xfrm>
          <a:prstGeom prst="ellipse">
            <a:avLst/>
          </a:prstGeom>
          <a:ln w="381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846" name="image.png" descr="image.png"/>
          <p:cNvPicPr>
            <a:picLocks noChangeAspect="0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4762500" y="6391769"/>
            <a:ext cx="4224303" cy="3578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847" name="image.png" descr="image.png"/>
          <p:cNvPicPr>
            <a:picLocks noChangeAspect="0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4229100" y="4748106"/>
            <a:ext cx="2171700" cy="1767841"/>
          </a:xfrm>
          <a:prstGeom prst="rect">
            <a:avLst/>
          </a:prstGeom>
          <a:ln w="12700">
            <a:miter lim="400000"/>
          </a:ln>
        </p:spPr>
      </p:pic>
      <p:sp>
        <p:nvSpPr>
          <p:cNvPr id="848" name="Line"/>
          <p:cNvSpPr/>
          <p:nvPr/>
        </p:nvSpPr>
        <p:spPr>
          <a:xfrm>
            <a:off x="4445000" y="6172200"/>
            <a:ext cx="4330700" cy="330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849" name="image.pdf" descr="image.pdf"/>
          <p:cNvPicPr>
            <a:picLocks noChangeAspect="0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9207500" y="6172200"/>
            <a:ext cx="1241778" cy="1345636"/>
          </a:xfrm>
          <a:prstGeom prst="rect">
            <a:avLst/>
          </a:prstGeom>
          <a:ln w="12700">
            <a:miter lim="400000"/>
          </a:ln>
        </p:spPr>
      </p:pic>
      <p:pic>
        <p:nvPicPr>
          <p:cNvPr id="850" name="image.png" descr="image.png"/>
          <p:cNvPicPr>
            <a:picLocks noChangeAspect="0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6502400" y="4716497"/>
            <a:ext cx="2614507" cy="13524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5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854" name="Arrow"/>
          <p:cNvSpPr/>
          <p:nvPr/>
        </p:nvSpPr>
        <p:spPr>
          <a:xfrm>
            <a:off x="2489200" y="8890000"/>
            <a:ext cx="8343900" cy="330200"/>
          </a:xfrm>
          <a:prstGeom prst="leftArrow">
            <a:avLst>
              <a:gd name="adj1" fmla="val 31944"/>
              <a:gd name="adj2" fmla="val 173579"/>
            </a:avLst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855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91600" y="5422900"/>
            <a:ext cx="4013200" cy="3131538"/>
          </a:xfrm>
          <a:prstGeom prst="rect">
            <a:avLst/>
          </a:prstGeom>
          <a:ln w="12700">
            <a:miter lim="400000"/>
          </a:ln>
        </p:spPr>
      </p:pic>
      <p:sp>
        <p:nvSpPr>
          <p:cNvPr id="856" name="Normalization facto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Normalization factor</a:t>
            </a:r>
          </a:p>
        </p:txBody>
      </p:sp>
      <p:sp>
        <p:nvSpPr>
          <p:cNvPr id="857" name="[Tomasi and Manduchi 1998]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46382" indent="-487679">
              <a:buSzTx/>
              <a:buNone/>
              <a:defRPr sz="2400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</a:defRPr>
            </a:pPr>
            <a:r>
              <a:t>[Tomasi and Manduchi 1998]</a:t>
            </a:r>
          </a:p>
          <a:p>
            <a:pPr>
              <a:defRPr>
                <a:solidFill>
                  <a:srgbClr val="FF2600"/>
                </a:solidFill>
                <a:uFill>
                  <a:solidFill>
                    <a:srgbClr val="FF2600"/>
                  </a:solidFill>
                </a:uFill>
              </a:defRPr>
            </a:pPr>
            <a:r>
              <a:t>k(x)=</a:t>
            </a:r>
          </a:p>
        </p:txBody>
      </p:sp>
      <p:pic>
        <p:nvPicPr>
          <p:cNvPr id="858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762500" y="6616700"/>
            <a:ext cx="4330700" cy="3607930"/>
          </a:xfrm>
          <a:prstGeom prst="rect">
            <a:avLst/>
          </a:prstGeom>
          <a:ln w="12700">
            <a:miter lim="400000"/>
          </a:ln>
        </p:spPr>
      </p:pic>
      <p:pic>
        <p:nvPicPr>
          <p:cNvPr id="859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0" y="5422900"/>
            <a:ext cx="4330700" cy="3391183"/>
          </a:xfrm>
          <a:prstGeom prst="rect">
            <a:avLst/>
          </a:prstGeom>
          <a:ln w="12700">
            <a:miter lim="400000"/>
          </a:ln>
        </p:spPr>
      </p:pic>
      <p:pic>
        <p:nvPicPr>
          <p:cNvPr id="860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718300" y="4762500"/>
            <a:ext cx="2171700" cy="1557867"/>
          </a:xfrm>
          <a:prstGeom prst="rect">
            <a:avLst/>
          </a:prstGeom>
          <a:ln w="12700">
            <a:miter lim="400000"/>
          </a:ln>
        </p:spPr>
      </p:pic>
      <p:sp>
        <p:nvSpPr>
          <p:cNvPr id="861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62" name="output"/>
          <p:cNvSpPr txBox="1"/>
          <p:nvPr/>
        </p:nvSpPr>
        <p:spPr>
          <a:xfrm>
            <a:off x="598316" y="8674100"/>
            <a:ext cx="1275635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863" name="input"/>
          <p:cNvSpPr txBox="1"/>
          <p:nvPr/>
        </p:nvSpPr>
        <p:spPr>
          <a:xfrm>
            <a:off x="11326853" y="8674100"/>
            <a:ext cx="1059736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input</a:t>
            </a:r>
          </a:p>
        </p:txBody>
      </p:sp>
      <p:sp>
        <p:nvSpPr>
          <p:cNvPr id="864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65" name="Oval"/>
          <p:cNvSpPr/>
          <p:nvPr/>
        </p:nvSpPr>
        <p:spPr>
          <a:xfrm>
            <a:off x="1625600" y="61722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866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841500" y="5956300"/>
            <a:ext cx="641209" cy="695396"/>
          </a:xfrm>
          <a:prstGeom prst="rect">
            <a:avLst/>
          </a:prstGeom>
          <a:ln w="12700">
            <a:miter lim="400000"/>
          </a:ln>
        </p:spPr>
      </p:pic>
      <p:pic>
        <p:nvPicPr>
          <p:cNvPr id="867" name="image.png" descr="image.png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4229100" y="4748106"/>
            <a:ext cx="2171700" cy="1767841"/>
          </a:xfrm>
          <a:prstGeom prst="rect">
            <a:avLst/>
          </a:prstGeom>
          <a:ln w="12700">
            <a:miter lim="400000"/>
          </a:ln>
        </p:spPr>
      </p:pic>
      <p:sp>
        <p:nvSpPr>
          <p:cNvPr id="868" name="Line"/>
          <p:cNvSpPr/>
          <p:nvPr/>
        </p:nvSpPr>
        <p:spPr>
          <a:xfrm>
            <a:off x="4445000" y="6172200"/>
            <a:ext cx="4330700" cy="330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869" name="image.pdf" descr="image.pdf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15900" y="3797300"/>
            <a:ext cx="16256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70" name="image.pdf" descr="image.pdf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841500" y="4013200"/>
            <a:ext cx="623147" cy="419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71" name="image.pdf" descr="image.pdf"/>
          <p:cNvPicPr>
            <a:picLocks noChangeAspect="0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489200" y="3581400"/>
            <a:ext cx="1000196" cy="1193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72" name="image.pdf" descr="image.pdf"/>
          <p:cNvPicPr>
            <a:picLocks noChangeAspect="0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3467100" y="3581400"/>
            <a:ext cx="1085992" cy="1498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73" name="image.pdf" descr="image.pdf"/>
          <p:cNvPicPr>
            <a:picLocks noChangeAspect="0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4229100" y="3797300"/>
            <a:ext cx="1841500" cy="736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874" name="image.pdf" descr="image.pdf"/>
          <p:cNvPicPr>
            <a:picLocks noChangeAspect="0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6502400" y="3729849"/>
            <a:ext cx="3365500" cy="713458"/>
          </a:xfrm>
          <a:prstGeom prst="rect">
            <a:avLst/>
          </a:prstGeom>
          <a:ln w="12700">
            <a:miter lim="400000"/>
          </a:ln>
        </p:spPr>
      </p:pic>
      <p:pic>
        <p:nvPicPr>
          <p:cNvPr id="875" name="image.pdf" descr="image.pdf"/>
          <p:cNvPicPr>
            <a:picLocks noChangeAspect="0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0185400" y="3683000"/>
            <a:ext cx="1397000" cy="889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76" name="image.pdf" descr="image.pdf"/>
          <p:cNvPicPr>
            <a:picLocks noChangeAspect="0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2489200" y="1841500"/>
            <a:ext cx="1085992" cy="1498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77" name="image.pdf" descr="image.pdf"/>
          <p:cNvPicPr>
            <a:picLocks noChangeAspect="0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3251200" y="2057400"/>
            <a:ext cx="1841500" cy="736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878" name="image.pdf" descr="image.pdf"/>
          <p:cNvPicPr>
            <a:picLocks noChangeAspect="0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5524500" y="1995875"/>
            <a:ext cx="3365500" cy="7134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8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882" name="Arrow"/>
          <p:cNvSpPr/>
          <p:nvPr/>
        </p:nvSpPr>
        <p:spPr>
          <a:xfrm>
            <a:off x="2489200" y="8890000"/>
            <a:ext cx="8343900" cy="330200"/>
          </a:xfrm>
          <a:prstGeom prst="leftArrow">
            <a:avLst>
              <a:gd name="adj1" fmla="val 31944"/>
              <a:gd name="adj2" fmla="val 173579"/>
            </a:avLst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88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91600" y="5422900"/>
            <a:ext cx="4013200" cy="3131538"/>
          </a:xfrm>
          <a:prstGeom prst="rect">
            <a:avLst/>
          </a:prstGeom>
          <a:ln w="12700">
            <a:miter lim="400000"/>
          </a:ln>
        </p:spPr>
      </p:pic>
      <p:sp>
        <p:nvSpPr>
          <p:cNvPr id="884" name="Let’s dissect the equ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Let’s dissect the equation</a:t>
            </a:r>
          </a:p>
        </p:txBody>
      </p:sp>
      <p:sp>
        <p:nvSpPr>
          <p:cNvPr id="885" name="k(x)="/>
          <p:cNvSpPr txBox="1"/>
          <p:nvPr>
            <p:ph type="body" idx="1"/>
          </p:nvPr>
        </p:nvSpPr>
        <p:spPr>
          <a:xfrm>
            <a:off x="474304" y="3729358"/>
            <a:ext cx="12357101" cy="8343901"/>
          </a:xfrm>
          <a:prstGeom prst="rect">
            <a:avLst/>
          </a:prstGeom>
        </p:spPr>
        <p:txBody>
          <a:bodyPr/>
          <a:lstStyle>
            <a:lvl1pPr>
              <a:defRPr>
                <a:uFill>
                  <a:solidFill>
                    <a:srgbClr val="FF2600"/>
                  </a:solidFill>
                </a:uFill>
              </a:defRPr>
            </a:lvl1pPr>
          </a:lstStyle>
          <a:p>
            <a:pPr/>
            <a:r>
              <a:t>k(x)=</a:t>
            </a:r>
          </a:p>
        </p:txBody>
      </p:sp>
      <p:pic>
        <p:nvPicPr>
          <p:cNvPr id="886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762500" y="6616700"/>
            <a:ext cx="4330700" cy="3607930"/>
          </a:xfrm>
          <a:prstGeom prst="rect">
            <a:avLst/>
          </a:prstGeom>
          <a:ln w="12700">
            <a:miter lim="400000"/>
          </a:ln>
        </p:spPr>
      </p:pic>
      <p:pic>
        <p:nvPicPr>
          <p:cNvPr id="887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0" y="5422900"/>
            <a:ext cx="4330700" cy="3391183"/>
          </a:xfrm>
          <a:prstGeom prst="rect">
            <a:avLst/>
          </a:prstGeom>
          <a:ln w="12700">
            <a:miter lim="400000"/>
          </a:ln>
        </p:spPr>
      </p:pic>
      <p:pic>
        <p:nvPicPr>
          <p:cNvPr id="888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718300" y="4762500"/>
            <a:ext cx="2171700" cy="1557867"/>
          </a:xfrm>
          <a:prstGeom prst="rect">
            <a:avLst/>
          </a:prstGeom>
          <a:ln w="12700">
            <a:miter lim="400000"/>
          </a:ln>
        </p:spPr>
      </p:pic>
      <p:sp>
        <p:nvSpPr>
          <p:cNvPr id="889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90" name="output"/>
          <p:cNvSpPr txBox="1"/>
          <p:nvPr/>
        </p:nvSpPr>
        <p:spPr>
          <a:xfrm>
            <a:off x="598316" y="8674100"/>
            <a:ext cx="1275635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891" name="input"/>
          <p:cNvSpPr txBox="1"/>
          <p:nvPr/>
        </p:nvSpPr>
        <p:spPr>
          <a:xfrm>
            <a:off x="11326853" y="8674100"/>
            <a:ext cx="1059736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input</a:t>
            </a:r>
          </a:p>
        </p:txBody>
      </p:sp>
      <p:sp>
        <p:nvSpPr>
          <p:cNvPr id="892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93" name="Oval"/>
          <p:cNvSpPr/>
          <p:nvPr/>
        </p:nvSpPr>
        <p:spPr>
          <a:xfrm>
            <a:off x="1625600" y="61722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894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841500" y="5956300"/>
            <a:ext cx="641209" cy="695396"/>
          </a:xfrm>
          <a:prstGeom prst="rect">
            <a:avLst/>
          </a:prstGeom>
          <a:ln w="12700">
            <a:miter lim="400000"/>
          </a:ln>
        </p:spPr>
      </p:pic>
      <p:pic>
        <p:nvPicPr>
          <p:cNvPr id="895" name="image.png" descr="image.png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4229100" y="4748106"/>
            <a:ext cx="2171700" cy="1767841"/>
          </a:xfrm>
          <a:prstGeom prst="rect">
            <a:avLst/>
          </a:prstGeom>
          <a:ln w="12700">
            <a:miter lim="400000"/>
          </a:ln>
        </p:spPr>
      </p:pic>
      <p:sp>
        <p:nvSpPr>
          <p:cNvPr id="896" name="Line"/>
          <p:cNvSpPr/>
          <p:nvPr/>
        </p:nvSpPr>
        <p:spPr>
          <a:xfrm>
            <a:off x="4445000" y="6172200"/>
            <a:ext cx="4330700" cy="330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grpSp>
        <p:nvGrpSpPr>
          <p:cNvPr id="904" name="Group"/>
          <p:cNvGrpSpPr/>
          <p:nvPr/>
        </p:nvGrpSpPr>
        <p:grpSpPr>
          <a:xfrm>
            <a:off x="690833" y="1722932"/>
            <a:ext cx="11366501" cy="1498601"/>
            <a:chOff x="0" y="0"/>
            <a:chExt cx="11366500" cy="1498600"/>
          </a:xfrm>
        </p:grpSpPr>
        <p:pic>
          <p:nvPicPr>
            <p:cNvPr id="897" name="image.pdf" descr="image.pdf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215900"/>
              <a:ext cx="1625600" cy="8128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98" name="image.pdf" descr="image.pdf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25600" y="431800"/>
              <a:ext cx="623147" cy="4191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99" name="image.pdf" descr="image.pdf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273300" y="0"/>
              <a:ext cx="1000196" cy="11938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00" name="image.pdf" descr="image.pdf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251200" y="0"/>
              <a:ext cx="1085992" cy="14986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01" name="image.pdf" descr="image.pdf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4013200" y="215900"/>
              <a:ext cx="1841500" cy="7360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02" name="image.pdf" descr="image.pdf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6286500" y="148449"/>
              <a:ext cx="3365500" cy="7134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03" name="image.pdf" descr="image.pdf"/>
            <p:cNvPicPr>
              <a:picLocks noChangeAspect="0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9969500" y="101600"/>
              <a:ext cx="1397000" cy="889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908" name="Group"/>
          <p:cNvGrpSpPr/>
          <p:nvPr/>
        </p:nvGrpSpPr>
        <p:grpSpPr>
          <a:xfrm>
            <a:off x="2489200" y="3572916"/>
            <a:ext cx="6400800" cy="1498601"/>
            <a:chOff x="0" y="0"/>
            <a:chExt cx="6400800" cy="1498600"/>
          </a:xfrm>
        </p:grpSpPr>
        <p:pic>
          <p:nvPicPr>
            <p:cNvPr id="905" name="image.pdf" descr="image.pdf"/>
            <p:cNvPicPr>
              <a:picLocks noChangeAspect="0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0" y="0"/>
              <a:ext cx="1085992" cy="14986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06" name="image.pdf" descr="image.pdf"/>
            <p:cNvPicPr>
              <a:picLocks noChangeAspect="0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762000" y="215900"/>
              <a:ext cx="1841500" cy="7360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07" name="image.pdf" descr="image.pdf"/>
            <p:cNvPicPr>
              <a:picLocks noChangeAspect="0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3035300" y="154375"/>
              <a:ext cx="3365500" cy="7134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91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912" name="Pseudocod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Pseudocode</a:t>
            </a:r>
          </a:p>
        </p:txBody>
      </p:sp>
      <p:sp>
        <p:nvSpPr>
          <p:cNvPr id="913" name="precompute spatial weight f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precompute spatial weight f</a:t>
            </a:r>
          </a:p>
          <a:p>
            <a:pPr/>
            <a:r>
              <a:t>For each output pixel p</a:t>
            </a:r>
          </a:p>
          <a:p>
            <a:pPr lvl="1"/>
            <a:r>
              <a:t>initialize sums to zero</a:t>
            </a:r>
          </a:p>
          <a:p>
            <a:pPr lvl="1"/>
            <a:r>
              <a:t>for each input pixel q in neighborhood </a:t>
            </a:r>
          </a:p>
          <a:p>
            <a:pPr lvl="2"/>
            <a:r>
              <a:t>compute range weight g(Ip-Iq)</a:t>
            </a:r>
          </a:p>
          <a:p>
            <a:pPr lvl="2"/>
            <a:r>
              <a:t>add f(p-q)* g(Ip-Iq)*I(q) to sum </a:t>
            </a:r>
          </a:p>
          <a:p>
            <a:pPr lvl="2"/>
            <a:r>
              <a:t>add f(p-q)* g(Ip-Iq) to sum of weights</a:t>
            </a:r>
          </a:p>
          <a:p>
            <a:pPr lvl="1"/>
            <a:r>
              <a:t>output pixel = sum/sum of weights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91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917" name="Range dista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Range distance</a:t>
            </a:r>
          </a:p>
        </p:txBody>
      </p:sp>
      <p:sp>
        <p:nvSpPr>
          <p:cNvPr id="918" name="For RGB images:  use 3D distance in RGB to compute Gaussian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 RGB images: </a:t>
            </a:r>
            <a:br/>
            <a:r>
              <a:t>use 3D distance in RGB to compute Gaussian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92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922" name="IMPORTA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IMPORTANT</a:t>
            </a:r>
          </a:p>
        </p:txBody>
      </p:sp>
      <p:sp>
        <p:nvSpPr>
          <p:cNvPr id="923" name="Unlike the spatial Gaussian, you should not precompute weights for the range Gaussia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Unlike the spatial Gaussian, you should not precompute weights for the range Gaussian</a:t>
            </a:r>
          </a:p>
          <a:p>
            <a:pPr/>
            <a:r>
              <a:t>Just recompute the Gaussian function for each pixel intensity difference. </a:t>
            </a:r>
          </a:p>
          <a:p>
            <a:pPr/>
          </a:p>
          <a:p>
            <a:pPr/>
            <a:r>
              <a:t>There are ways to tabulate, just don’t worry about them</a:t>
            </a:r>
          </a:p>
          <a:p>
            <a:pPr lvl="1"/>
            <a:r>
              <a:t>(we will cover accelerations for the bilateral filter later)</a:t>
            </a:r>
          </a:p>
          <a:p>
            <a:pPr lvl="1"/>
          </a:p>
          <a:p>
            <a:pPr/>
            <a:r>
              <a:t>Do not try to reuse your convolution code.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Bilateral filtering debu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Bilateral filtering debug</a:t>
            </a:r>
          </a:p>
        </p:txBody>
      </p:sp>
      <p:sp>
        <p:nvSpPr>
          <p:cNvPr id="926" name="Large range variance should yield Gaussian blu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Large range variance should yield Gaussian blur</a:t>
            </a:r>
          </a:p>
          <a:p>
            <a:pPr/>
            <a:r>
              <a:t>Tiny range variance should leave edges unaffected</a:t>
            </a:r>
          </a:p>
          <a:p>
            <a:pPr/>
            <a:r>
              <a:t>Try half white - half black image. </a:t>
            </a:r>
          </a:p>
          <a:p>
            <a:pPr lvl="1"/>
            <a:r>
              <a:t>maybe add noise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92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930" name="Truncation IN SPA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Truncation IN SPACE</a:t>
            </a:r>
          </a:p>
        </p:txBody>
      </p:sp>
      <p:sp>
        <p:nvSpPr>
          <p:cNvPr id="931" name="Same as for Gaussia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Same as for Gaussian</a:t>
            </a:r>
          </a:p>
          <a:p>
            <a:pPr lvl="1"/>
            <a:r>
              <a:t>can use 2sigma instead of 3sigma if performance is an issue. </a:t>
            </a:r>
          </a:p>
          <a:p>
            <a:pPr lvl="1"/>
            <a:r>
              <a:t>Only truncate spatial Gaussian!!!</a:t>
            </a:r>
          </a:p>
          <a:p>
            <a:pPr lvl="2"/>
            <a:r>
              <a:t>Range Gaussian needs to be recomputed for each pair of pixels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93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935" name="Color/intensity dista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Color/intensity distance</a:t>
            </a:r>
          </a:p>
        </p:txBody>
      </p:sp>
      <p:sp>
        <p:nvSpPr>
          <p:cNvPr id="93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Bilateral filt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Bilateral filter</a:t>
            </a:r>
          </a:p>
        </p:txBody>
      </p:sp>
      <p:sp>
        <p:nvSpPr>
          <p:cNvPr id="93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940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2381" y="1651000"/>
            <a:ext cx="4968120" cy="7404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41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62600" y="1651000"/>
            <a:ext cx="4953000" cy="7381569"/>
          </a:xfrm>
          <a:prstGeom prst="rect">
            <a:avLst/>
          </a:prstGeom>
          <a:ln w="12700">
            <a:miter lim="400000"/>
          </a:ln>
        </p:spPr>
      </p:pic>
      <p:sp>
        <p:nvSpPr>
          <p:cNvPr id="942" name="Noisy input"/>
          <p:cNvSpPr txBox="1"/>
          <p:nvPr/>
        </p:nvSpPr>
        <p:spPr>
          <a:xfrm>
            <a:off x="1032408" y="9004300"/>
            <a:ext cx="262372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Noisy input</a:t>
            </a:r>
          </a:p>
        </p:txBody>
      </p:sp>
      <p:sp>
        <p:nvSpPr>
          <p:cNvPr id="943" name="After bilateral filter"/>
          <p:cNvSpPr txBox="1"/>
          <p:nvPr/>
        </p:nvSpPr>
        <p:spPr>
          <a:xfrm>
            <a:off x="6232121" y="9004300"/>
            <a:ext cx="4289302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After bilateral filter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Recap: bilateral denois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Recap: bilateral denoising</a:t>
            </a:r>
          </a:p>
        </p:txBody>
      </p:sp>
      <p:sp>
        <p:nvSpPr>
          <p:cNvPr id="946" name="Spatial averagin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Spatial averaging</a:t>
            </a:r>
          </a:p>
          <a:p>
            <a:pPr/>
            <a:r>
              <a:t>Don’t go across strong edges</a:t>
            </a:r>
          </a:p>
          <a:p>
            <a:pPr lvl="1"/>
            <a:r>
              <a:t>non-linear term based on intensity difference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Chrominance vs. lumina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Chrominance vs. luminance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Can we do better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Can we do better?</a:t>
            </a:r>
          </a:p>
        </p:txBody>
      </p:sp>
      <p:sp>
        <p:nvSpPr>
          <p:cNvPr id="95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952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2381" y="1651000"/>
            <a:ext cx="4968120" cy="7404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53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62600" y="1651000"/>
            <a:ext cx="4953000" cy="7381569"/>
          </a:xfrm>
          <a:prstGeom prst="rect">
            <a:avLst/>
          </a:prstGeom>
          <a:ln w="12700">
            <a:miter lim="400000"/>
          </a:ln>
        </p:spPr>
      </p:pic>
      <p:sp>
        <p:nvSpPr>
          <p:cNvPr id="954" name="Noisy input"/>
          <p:cNvSpPr txBox="1"/>
          <p:nvPr/>
        </p:nvSpPr>
        <p:spPr>
          <a:xfrm>
            <a:off x="1032408" y="9004300"/>
            <a:ext cx="262372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Noisy input</a:t>
            </a:r>
          </a:p>
        </p:txBody>
      </p:sp>
      <p:sp>
        <p:nvSpPr>
          <p:cNvPr id="955" name="After bilateral filter"/>
          <p:cNvSpPr txBox="1"/>
          <p:nvPr/>
        </p:nvSpPr>
        <p:spPr>
          <a:xfrm>
            <a:off x="6232121" y="9004300"/>
            <a:ext cx="4289302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After bilateral filter</a:t>
            </a:r>
          </a:p>
        </p:txBody>
      </p:sp>
      <p:sp>
        <p:nvSpPr>
          <p:cNvPr id="956" name="Line"/>
          <p:cNvSpPr/>
          <p:nvPr/>
        </p:nvSpPr>
        <p:spPr>
          <a:xfrm>
            <a:off x="9296350" y="4749800"/>
            <a:ext cx="2362250" cy="1219200"/>
          </a:xfrm>
          <a:prstGeom prst="line">
            <a:avLst/>
          </a:prstGeom>
          <a:ln w="38100">
            <a:solidFill>
              <a:srgbClr val="0000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57" name="chroma noise"/>
          <p:cNvSpPr txBox="1"/>
          <p:nvPr/>
        </p:nvSpPr>
        <p:spPr>
          <a:xfrm>
            <a:off x="11050122" y="5124450"/>
            <a:ext cx="1739901" cy="1346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chroma noise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Chroma noi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Chroma noise</a:t>
            </a:r>
          </a:p>
        </p:txBody>
      </p:sp>
      <p:sp>
        <p:nvSpPr>
          <p:cNvPr id="960" name="Our visual system has different spatial frequency response to chrominance vs. luminanc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Our visual system has different spatial frequency response to chrominance vs. luminance</a:t>
            </a:r>
          </a:p>
          <a:p>
            <a:pPr/>
            <a:r>
              <a:t>Perform Bilateral filtering in YUV</a:t>
            </a:r>
          </a:p>
          <a:p>
            <a:pPr/>
            <a:r>
              <a:t>Bigger spatial filter in U &amp; V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Photoshop demo!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Photoshop demo!</a:t>
            </a:r>
          </a:p>
        </p:txBody>
      </p:sp>
      <p:sp>
        <p:nvSpPr>
          <p:cNvPr id="96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Normal RGB Bilateral filt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Normal RGB Bilateral filter</a:t>
            </a:r>
          </a:p>
        </p:txBody>
      </p:sp>
      <p:sp>
        <p:nvSpPr>
          <p:cNvPr id="96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967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2381" y="1651000"/>
            <a:ext cx="4968120" cy="7404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68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62600" y="1651000"/>
            <a:ext cx="4953000" cy="7381569"/>
          </a:xfrm>
          <a:prstGeom prst="rect">
            <a:avLst/>
          </a:prstGeom>
          <a:ln w="12700">
            <a:miter lim="400000"/>
          </a:ln>
        </p:spPr>
      </p:pic>
      <p:sp>
        <p:nvSpPr>
          <p:cNvPr id="969" name="Noisy input"/>
          <p:cNvSpPr txBox="1"/>
          <p:nvPr/>
        </p:nvSpPr>
        <p:spPr>
          <a:xfrm>
            <a:off x="1032408" y="9004300"/>
            <a:ext cx="262372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Noisy input</a:t>
            </a:r>
          </a:p>
        </p:txBody>
      </p:sp>
      <p:sp>
        <p:nvSpPr>
          <p:cNvPr id="970" name="After bilateral filter"/>
          <p:cNvSpPr txBox="1"/>
          <p:nvPr/>
        </p:nvSpPr>
        <p:spPr>
          <a:xfrm>
            <a:off x="6232121" y="9004300"/>
            <a:ext cx="4289302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After bilateral filter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YUV bilateral filt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YUV bilateral filter</a:t>
            </a:r>
          </a:p>
        </p:txBody>
      </p:sp>
      <p:sp>
        <p:nvSpPr>
          <p:cNvPr id="97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97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2381" y="1651000"/>
            <a:ext cx="4968120" cy="7404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75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62600" y="1651000"/>
            <a:ext cx="4953000" cy="7381569"/>
          </a:xfrm>
          <a:prstGeom prst="rect">
            <a:avLst/>
          </a:prstGeom>
          <a:ln w="12700">
            <a:miter lim="400000"/>
          </a:ln>
        </p:spPr>
      </p:pic>
      <p:pic>
        <p:nvPicPr>
          <p:cNvPr id="976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562600" y="1651000"/>
            <a:ext cx="4953000" cy="7381569"/>
          </a:xfrm>
          <a:prstGeom prst="rect">
            <a:avLst/>
          </a:prstGeom>
          <a:ln w="12700">
            <a:miter lim="400000"/>
          </a:ln>
        </p:spPr>
      </p:pic>
      <p:sp>
        <p:nvSpPr>
          <p:cNvPr id="977" name="Noisy input"/>
          <p:cNvSpPr txBox="1"/>
          <p:nvPr/>
        </p:nvSpPr>
        <p:spPr>
          <a:xfrm>
            <a:off x="1032408" y="9004300"/>
            <a:ext cx="262372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Noisy input</a:t>
            </a:r>
          </a:p>
        </p:txBody>
      </p:sp>
      <p:sp>
        <p:nvSpPr>
          <p:cNvPr id="978" name="After YUV bilateral filter"/>
          <p:cNvSpPr txBox="1"/>
          <p:nvPr/>
        </p:nvSpPr>
        <p:spPr>
          <a:xfrm>
            <a:off x="5687001" y="9004300"/>
            <a:ext cx="537954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After YUV bilateral filter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Comparis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Comparison</a:t>
            </a:r>
          </a:p>
        </p:txBody>
      </p:sp>
      <p:sp>
        <p:nvSpPr>
          <p:cNvPr id="98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grpSp>
        <p:nvGrpSpPr>
          <p:cNvPr id="985" name="Group"/>
          <p:cNvGrpSpPr/>
          <p:nvPr/>
        </p:nvGrpSpPr>
        <p:grpSpPr>
          <a:xfrm>
            <a:off x="302381" y="3035300"/>
            <a:ext cx="12341009" cy="6019803"/>
            <a:chOff x="0" y="0"/>
            <a:chExt cx="12341007" cy="6019802"/>
          </a:xfrm>
        </p:grpSpPr>
        <p:pic>
          <p:nvPicPr>
            <p:cNvPr id="982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4039262" cy="60198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83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163165" y="0"/>
              <a:ext cx="4026970" cy="60014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84" name="droppedImage.png" descr="droppedImag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8314039" y="0"/>
              <a:ext cx="4026969" cy="60014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986" name="Noisy input"/>
          <p:cNvSpPr txBox="1"/>
          <p:nvPr/>
        </p:nvSpPr>
        <p:spPr>
          <a:xfrm>
            <a:off x="1032408" y="9004300"/>
            <a:ext cx="262372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Noisy input</a:t>
            </a:r>
          </a:p>
        </p:txBody>
      </p:sp>
      <p:sp>
        <p:nvSpPr>
          <p:cNvPr id="987" name="Bilateral filter"/>
          <p:cNvSpPr txBox="1"/>
          <p:nvPr/>
        </p:nvSpPr>
        <p:spPr>
          <a:xfrm>
            <a:off x="4760658" y="9004300"/>
            <a:ext cx="304122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Bilateral filter</a:t>
            </a:r>
          </a:p>
        </p:txBody>
      </p:sp>
      <p:sp>
        <p:nvSpPr>
          <p:cNvPr id="988" name="YUV bilateral filter"/>
          <p:cNvSpPr txBox="1"/>
          <p:nvPr/>
        </p:nvSpPr>
        <p:spPr>
          <a:xfrm>
            <a:off x="8446622" y="9004299"/>
            <a:ext cx="4457701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YUV bilateral filter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Bilateral fil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Bilateral filtering</a:t>
            </a:r>
          </a:p>
        </p:txBody>
      </p:sp>
      <p:sp>
        <p:nvSpPr>
          <p:cNvPr id="991" name="Also used to remove skin blemishes in portrait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Also used to remove skin blemishes in portraits</a:t>
            </a:r>
          </a:p>
          <a:p>
            <a:pPr lvl="1"/>
            <a:r>
              <a:t>Surface blur in photoshop</a:t>
            </a:r>
          </a:p>
          <a:p>
            <a:pPr lvl="2"/>
            <a:r>
              <a:t>Although box spatial kernel instead of Gaussian</a:t>
            </a:r>
          </a:p>
          <a:p>
            <a:pPr/>
            <a:r>
              <a:t>Useful for lots of other things</a:t>
            </a:r>
          </a:p>
          <a:p>
            <a:pPr lvl="1"/>
            <a:r>
              <a:t>More in future lectures</a:t>
            </a:r>
          </a:p>
          <a:p>
            <a:pPr lvl="1"/>
            <a:r>
              <a:t>In particular, tone mapping for contrast reduction and high-dynamic-range imaging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Photoshop surface blu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Photoshop surface blur</a:t>
            </a:r>
          </a:p>
        </p:txBody>
      </p:sp>
      <p:sp>
        <p:nvSpPr>
          <p:cNvPr id="994" name="Note the radius and threshold control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Note the radius and threshold controls </a:t>
            </a:r>
          </a:p>
          <a:p>
            <a:pPr lvl="1"/>
            <a:r>
              <a:t>same as sigma_domain and sigma_range</a:t>
            </a:r>
          </a:p>
        </p:txBody>
      </p:sp>
      <p:grpSp>
        <p:nvGrpSpPr>
          <p:cNvPr id="997" name="Group"/>
          <p:cNvGrpSpPr/>
          <p:nvPr/>
        </p:nvGrpSpPr>
        <p:grpSpPr>
          <a:xfrm>
            <a:off x="304799" y="3695479"/>
            <a:ext cx="12280903" cy="5626323"/>
            <a:chOff x="0" y="0"/>
            <a:chExt cx="12280901" cy="5626321"/>
          </a:xfrm>
        </p:grpSpPr>
        <p:pic>
          <p:nvPicPr>
            <p:cNvPr id="995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4549562" cy="55972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96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733868" y="0"/>
              <a:ext cx="7547034" cy="562632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Pset 3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Pset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Pset 3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Pset 3</a:t>
            </a:r>
          </a:p>
        </p:txBody>
      </p:sp>
      <p:sp>
        <p:nvSpPr>
          <p:cNvPr id="1002" name="Convolu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Convolution</a:t>
            </a:r>
          </a:p>
          <a:p>
            <a:pPr/>
            <a:r>
              <a:t>Separable</a:t>
            </a:r>
          </a:p>
          <a:p>
            <a:pPr/>
            <a:r>
              <a:t>Unsharp mask</a:t>
            </a:r>
          </a:p>
          <a:p>
            <a:pPr/>
            <a:r>
              <a:t>Gradient</a:t>
            </a:r>
          </a:p>
          <a:p>
            <a:pPr/>
            <a:r>
              <a:t>Denoising</a:t>
            </a:r>
          </a:p>
          <a:p>
            <a:pPr/>
            <a:r>
              <a:t>YUV denoising (6.865)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Other approaches to denois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Other approaches to denoising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Denois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Denoising</a:t>
            </a:r>
          </a:p>
        </p:txBody>
      </p:sp>
      <p:sp>
        <p:nvSpPr>
          <p:cNvPr id="1007" name="Shrinkage/Bayesian coring in the wavelet/pyramid domai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900"/>
            </a:pPr>
            <a:r>
              <a:t>Shrinkage/Bayesian coring in the wavelet/pyramid domain</a:t>
            </a:r>
          </a:p>
          <a:p>
            <a:pPr lvl="1">
              <a:defRPr sz="3900"/>
            </a:pPr>
            <a:r>
              <a:t>Donoho et al. ; Simoncelli &amp; Adelson</a:t>
            </a:r>
          </a:p>
          <a:p>
            <a:pPr lvl="1">
              <a:defRPr sz="3900"/>
            </a:pPr>
            <a:r>
              <a:t>Still one of the most popular in practice</a:t>
            </a:r>
          </a:p>
          <a:p>
            <a:pPr>
              <a:defRPr sz="3900"/>
            </a:pPr>
            <a:r>
              <a:t>NL means, BM3D</a:t>
            </a:r>
          </a:p>
          <a:p>
            <a:pPr lvl="1">
              <a:defRPr sz="3900"/>
            </a:pPr>
            <a:r>
              <a:t>Buades et al. : Bilateral in the space of patches</a:t>
            </a:r>
          </a:p>
          <a:p>
            <a:pPr>
              <a:defRPr sz="3900"/>
            </a:pPr>
            <a:r>
              <a:t>Deep learning</a:t>
            </a:r>
          </a:p>
          <a:p>
            <a:pPr>
              <a:defRPr sz="3900"/>
            </a:pPr>
            <a:r>
              <a:t>Limits of denoising</a:t>
            </a:r>
            <a:endParaRPr sz="3400"/>
          </a:p>
          <a:p>
            <a:pPr lvl="1" marL="1116297" indent="-354297">
              <a:defRPr sz="3900"/>
            </a:pPr>
            <a:r>
              <a:rPr sz="3400" u="sng">
                <a:hlinkClick r:id="rId2" invalidUrl="" action="" tgtFrame="" tooltip="" history="1" highlightClick="0" endSnd="0"/>
              </a:rPr>
              <a:t>http://www.wisdom.weizmann.ac.il/~levina/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Referenc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References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2" name="http://www.cambridgeincolour.com/tutorials/image-noise.ht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700"/>
              </a:spcBef>
              <a:defRPr sz="2500"/>
            </a:pPr>
            <a:r>
              <a:rPr u="sng">
                <a:hlinkClick r:id="rId2" invalidUrl="" action="" tgtFrame="" tooltip="" history="1" highlightClick="0" endSnd="0"/>
              </a:rPr>
              <a:t>http://www.cambridgeincolour.com/tutorials/image-noise.htm</a:t>
            </a:r>
          </a:p>
          <a:p>
            <a:pPr>
              <a:spcBef>
                <a:spcPts val="700"/>
              </a:spcBef>
              <a:defRPr sz="2500"/>
            </a:pPr>
            <a:r>
              <a:rPr u="sng">
                <a:hlinkClick r:id="rId3" invalidUrl="" action="" tgtFrame="" tooltip="" history="1" highlightClick="0" endSnd="0"/>
              </a:rPr>
              <a:t>http://www.cambridgeincolour.com/tutorials/image-noise-2.htm</a:t>
            </a:r>
          </a:p>
          <a:p>
            <a:pPr>
              <a:spcBef>
                <a:spcPts val="700"/>
              </a:spcBef>
              <a:defRPr sz="2500"/>
            </a:pPr>
            <a:r>
              <a:rPr u="sng">
                <a:hlinkClick r:id="rId4" invalidUrl="" action="" tgtFrame="" tooltip="" history="1" highlightClick="0" endSnd="0"/>
              </a:rPr>
              <a:t>http://www.clarkvision.com/imagedetail/does.pixel.size.matter2/</a:t>
            </a:r>
          </a:p>
          <a:p>
            <a:pPr>
              <a:spcBef>
                <a:spcPts val="700"/>
              </a:spcBef>
              <a:defRPr sz="2500"/>
            </a:pPr>
            <a:r>
              <a:rPr u="sng">
                <a:hlinkClick r:id="rId5" invalidUrl="" action="" tgtFrame="" tooltip="" history="1" highlightClick="0" endSnd="0"/>
              </a:rPr>
              <a:t>http://www.clarkvision.com/articles/digital.sensor.performance.summary/</a:t>
            </a:r>
          </a:p>
          <a:p>
            <a:pPr>
              <a:spcBef>
                <a:spcPts val="700"/>
              </a:spcBef>
              <a:defRPr sz="2500"/>
            </a:pPr>
            <a:r>
              <a:rPr u="sng">
                <a:hlinkClick r:id="rId6" invalidUrl="" action="" tgtFrame="" tooltip="" history="1" highlightClick="0" endSnd="0"/>
              </a:rPr>
              <a:t>http://books.google.com/books?id=OYFYt5C4N94C&amp;pg=PA405&amp;dq=binomial+film+grain+noise#v=onepage&amp;q=binomial%20film%20grain%20noise&amp;f=false</a:t>
            </a:r>
          </a:p>
          <a:p>
            <a:pPr>
              <a:spcBef>
                <a:spcPts val="700"/>
              </a:spcBef>
              <a:defRPr sz="2500"/>
            </a:pPr>
            <a:r>
              <a:rPr u="sng">
                <a:hlinkClick r:id="rId7" invalidUrl="" action="" tgtFrame="" tooltip="" history="1" highlightClick="0" endSnd="0"/>
              </a:rPr>
              <a:t>http://en.wikipedia.org/wiki/Image_noise</a:t>
            </a:r>
          </a:p>
          <a:p>
            <a:pPr>
              <a:spcBef>
                <a:spcPts val="700"/>
              </a:spcBef>
              <a:defRPr sz="2500"/>
            </a:pPr>
            <a:r>
              <a:rPr u="sng">
                <a:hlinkClick r:id="rId8" invalidUrl="" action="" tgtFrame="" tooltip="" history="1" highlightClick="0" endSnd="0"/>
              </a:rPr>
              <a:t>http://www.picturecode.com/noise.htm</a:t>
            </a:r>
          </a:p>
          <a:p>
            <a:pPr>
              <a:spcBef>
                <a:spcPts val="700"/>
              </a:spcBef>
              <a:defRPr sz="2500"/>
            </a:pPr>
            <a:r>
              <a:rPr u="sng">
                <a:hlinkClick r:id="rId9" invalidUrl="" action="" tgtFrame="" tooltip="" history="1" highlightClick="0" endSnd="0"/>
              </a:rPr>
              <a:t>http://www.instructables.com/id/Avoiding-Camera-Noise-Signatures/</a:t>
            </a:r>
          </a:p>
          <a:p>
            <a:pPr>
              <a:spcBef>
                <a:spcPts val="700"/>
              </a:spcBef>
              <a:defRPr sz="2500"/>
            </a:pPr>
            <a:r>
              <a:rPr u="sng">
                <a:hlinkClick r:id="rId10" invalidUrl="" action="" tgtFrame="" tooltip="" history="1" highlightClick="0" endSnd="0"/>
              </a:rPr>
              <a:t>http://www.photoxels.com/tutorial_noise.html</a:t>
            </a:r>
          </a:p>
          <a:p>
            <a:pPr>
              <a:spcBef>
                <a:spcPts val="700"/>
              </a:spcBef>
              <a:defRPr sz="2500"/>
            </a:pPr>
            <a:r>
              <a:rPr u="sng">
                <a:hlinkClick r:id="rId11" invalidUrl="" action="" tgtFrame="" tooltip="" history="1" highlightClick="0" endSnd="0"/>
              </a:rPr>
              <a:t>http://people.csail.mit.edu/hasinoff/hdrnoise/hasinoff-sensornoise-tutorial-iccp10.pptx</a:t>
            </a:r>
          </a:p>
          <a:p>
            <a:pPr>
              <a:spcBef>
                <a:spcPts val="700"/>
              </a:spcBef>
              <a:defRPr sz="2500"/>
            </a:pPr>
            <a:r>
              <a:rPr u="sng">
                <a:hlinkClick r:id="rId12" invalidUrl="" action="" tgtFrame="" tooltip="" history="1" highlightClick="0" endSnd="0"/>
              </a:rPr>
              <a:t>http://theory.uchicago.edu/~ejm/pix/20d/tests/noise/</a:t>
            </a:r>
          </a:p>
          <a:p>
            <a:pPr>
              <a:spcBef>
                <a:spcPts val="700"/>
              </a:spcBef>
              <a:defRPr sz="2500"/>
            </a:pPr>
            <a:r>
              <a:rPr u="sng">
                <a:hlinkClick r:id="rId13" invalidUrl="" action="" tgtFrame="" tooltip="" history="1" highlightClick="0" endSnd="0"/>
              </a:rPr>
              <a:t>http://www.imatest.com/docs/noise/</a:t>
            </a:r>
          </a:p>
          <a:p>
            <a:pPr>
              <a:spcBef>
                <a:spcPts val="700"/>
              </a:spcBef>
              <a:defRPr sz="2500"/>
            </a:pPr>
            <a:r>
              <a:rPr u="sng">
                <a:hlinkClick r:id="rId14" invalidUrl="" action="" tgtFrame="" tooltip="" history="1" highlightClick="0" endSnd="0"/>
              </a:rPr>
              <a:t>http://www.cambridgeincolour.com/tutorials/image-averaging-noise.htm</a:t>
            </a:r>
            <a:endParaRPr u="sng"/>
          </a:p>
          <a:p>
            <a:pPr>
              <a:spcBef>
                <a:spcPts val="700"/>
              </a:spcBef>
              <a:defRPr sz="2500"/>
            </a:pPr>
            <a:r>
              <a:rPr u="sng">
                <a:hlinkClick r:id="rId14" invalidUrl="" action="" tgtFrame="" tooltip="" history="1" highlightClick="0" endSnd="0"/>
              </a:rPr>
              <a:t>http://www.petapixel.com/2012/02/21/a-simple-explanation-of-how-iso-works-in-digital-photography/</a:t>
            </a:r>
            <a:endParaRPr u="sng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