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 id="416" r:id="rId168"/>
    <p:sldId id="417" r:id="rId169"/>
    <p:sldId id="418" r:id="rId170"/>
    <p:sldId id="419" r:id="rId171"/>
    <p:sldId id="420" r:id="rId172"/>
    <p:sldId id="421" r:id="rId173"/>
    <p:sldId id="422" r:id="rId174"/>
    <p:sldId id="423" r:id="rId175"/>
    <p:sldId id="424" r:id="rId176"/>
    <p:sldId id="425" r:id="rId177"/>
    <p:sldId id="426" r:id="rId178"/>
    <p:sldId id="427" r:id="rId179"/>
    <p:sldId id="428" r:id="rId180"/>
    <p:sldId id="429" r:id="rId181"/>
    <p:sldId id="430" r:id="rId182"/>
    <p:sldId id="431" r:id="rId183"/>
    <p:sldId id="432" r:id="rId184"/>
    <p:sldId id="433" r:id="rId185"/>
    <p:sldId id="434" r:id="rId186"/>
    <p:sldId id="435" r:id="rId187"/>
    <p:sldId id="436" r:id="rId188"/>
    <p:sldId id="437" r:id="rId189"/>
    <p:sldId id="438" r:id="rId190"/>
    <p:sldId id="439" r:id="rId191"/>
    <p:sldId id="440" r:id="rId192"/>
    <p:sldId id="441" r:id="rId193"/>
    <p:sldId id="442" r:id="rId194"/>
    <p:sldId id="443" r:id="rId19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Calibri"/>
          <a:ea typeface="Calibri"/>
          <a:cs typeface="Calibri"/>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Calibri"/>
          <a:ea typeface="Calibri"/>
          <a:cs typeface="Calibri"/>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FFFFFF"/>
        </a:fontRef>
        <a:srgbClr val="FFFFFF"/>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6CBB8FF1-D9AA-43F3-AF6F-95CC898621D3}" styleName="">
    <a:tblBg/>
    <a:wholeTbl>
      <a:tcTxStyle b="off" i="off">
        <a:font>
          <a:latin typeface="Times New Roman"/>
          <a:ea typeface="Times New Roman"/>
          <a:cs typeface="Times New Roman"/>
        </a:font>
        <a:srgbClr val="FFFED5"/>
      </a:tcTxStyle>
      <a:tcStyle>
        <a:tcBdr>
          <a:left>
            <a:ln w="12700" cap="flat">
              <a:solidFill>
                <a:srgbClr val="FFFED5"/>
              </a:solidFill>
              <a:prstDash val="solid"/>
              <a:miter lim="400000"/>
            </a:ln>
          </a:left>
          <a:right>
            <a:ln w="12700" cap="flat">
              <a:solidFill>
                <a:srgbClr val="FFFED5"/>
              </a:solidFill>
              <a:prstDash val="solid"/>
              <a:miter lim="400000"/>
            </a:ln>
          </a:right>
          <a:top>
            <a:ln w="12700" cap="flat">
              <a:solidFill>
                <a:srgbClr val="FFFED5"/>
              </a:solidFill>
              <a:prstDash val="solid"/>
              <a:miter lim="400000"/>
            </a:ln>
          </a:top>
          <a:bottom>
            <a:ln w="12700" cap="flat">
              <a:solidFill>
                <a:srgbClr val="FFFED5"/>
              </a:solidFill>
              <a:prstDash val="solid"/>
              <a:miter lim="400000"/>
            </a:ln>
          </a:bottom>
          <a:insideH>
            <a:ln w="12700" cap="flat">
              <a:solidFill>
                <a:srgbClr val="FFFED5"/>
              </a:solidFill>
              <a:prstDash val="solid"/>
              <a:miter lim="400000"/>
            </a:ln>
          </a:insideH>
          <a:insideV>
            <a:ln w="12700" cap="flat">
              <a:solidFill>
                <a:srgbClr val="FFFED5"/>
              </a:solidFill>
              <a:prstDash val="solid"/>
              <a:miter lim="400000"/>
            </a:ln>
          </a:insideV>
        </a:tcBdr>
        <a:fill>
          <a:noFill/>
        </a:fill>
      </a:tcStyle>
    </a:wholeTbl>
    <a:band2H>
      <a:tcTxStyle b="def" i="def"/>
      <a:tcStyle>
        <a:tcBdr/>
        <a:fill>
          <a:solidFill>
            <a:srgbClr val="EFF1F3"/>
          </a:solidFill>
        </a:fill>
      </a:tcStyle>
    </a:band2H>
    <a:firstCol>
      <a:tcTxStyle b="off" i="off">
        <a:font>
          <a:latin typeface="Times New Roman"/>
          <a:ea typeface="Times New Roman"/>
          <a:cs typeface="Times New Roman"/>
        </a:font>
        <a:srgbClr val="FFFED5"/>
      </a:tcTxStyle>
      <a:tcStyle>
        <a:tcBdr>
          <a:left>
            <a:ln w="28575" cap="flat">
              <a:solidFill>
                <a:srgbClr val="FFFED5"/>
              </a:solidFill>
              <a:prstDash val="solid"/>
              <a:miter lim="400000"/>
            </a:ln>
          </a:left>
          <a:right>
            <a:ln w="12700" cap="flat">
              <a:solidFill>
                <a:srgbClr val="FFFED5"/>
              </a:solidFill>
              <a:prstDash val="solid"/>
              <a:miter lim="400000"/>
            </a:ln>
          </a:right>
          <a:top>
            <a:ln w="12700" cap="flat">
              <a:solidFill>
                <a:srgbClr val="FFFED5"/>
              </a:solidFill>
              <a:prstDash val="solid"/>
              <a:miter lim="400000"/>
            </a:ln>
          </a:top>
          <a:bottom>
            <a:ln w="12700" cap="flat">
              <a:solidFill>
                <a:srgbClr val="FFFED5"/>
              </a:solidFill>
              <a:prstDash val="solid"/>
              <a:miter lim="400000"/>
            </a:ln>
          </a:bottom>
          <a:insideH>
            <a:ln w="12700" cap="flat">
              <a:solidFill>
                <a:srgbClr val="FFFED5"/>
              </a:solidFill>
              <a:prstDash val="solid"/>
              <a:miter lim="400000"/>
            </a:ln>
          </a:insideH>
          <a:insideV>
            <a:ln w="12700" cap="flat">
              <a:solidFill>
                <a:srgbClr val="FFFED5"/>
              </a:solidFill>
              <a:prstDash val="solid"/>
              <a:miter lim="400000"/>
            </a:ln>
          </a:insideV>
        </a:tcBdr>
        <a:fill>
          <a:solidFill>
            <a:srgbClr val="FFFFFF">
              <a:alpha val="35000"/>
            </a:srgbClr>
          </a:solidFill>
        </a:fill>
      </a:tcStyle>
    </a:firstCol>
    <a:lastRow>
      <a:tcTxStyle b="off" i="off">
        <a:font>
          <a:latin typeface="Times New Roman"/>
          <a:ea typeface="Times New Roman"/>
          <a:cs typeface="Times New Roman"/>
        </a:font>
        <a:srgbClr val="FFFED5"/>
      </a:tcTxStyle>
      <a:tcStyle>
        <a:tcBdr>
          <a:left>
            <a:ln w="12700" cap="flat">
              <a:solidFill>
                <a:srgbClr val="FFFED5"/>
              </a:solidFill>
              <a:prstDash val="solid"/>
              <a:miter lim="400000"/>
            </a:ln>
          </a:left>
          <a:right>
            <a:ln w="12700" cap="flat">
              <a:solidFill>
                <a:srgbClr val="FFFED5"/>
              </a:solidFill>
              <a:prstDash val="solid"/>
              <a:miter lim="400000"/>
            </a:ln>
          </a:right>
          <a:top>
            <a:ln w="12700" cap="flat">
              <a:solidFill>
                <a:srgbClr val="FFFED5"/>
              </a:solidFill>
              <a:prstDash val="solid"/>
              <a:miter lim="400000"/>
            </a:ln>
          </a:top>
          <a:bottom>
            <a:ln w="28575" cap="flat">
              <a:solidFill>
                <a:srgbClr val="FFFED5"/>
              </a:solidFill>
              <a:prstDash val="solid"/>
              <a:miter lim="400000"/>
            </a:ln>
          </a:bottom>
          <a:insideH>
            <a:ln w="12700" cap="flat">
              <a:solidFill>
                <a:srgbClr val="FFFED5"/>
              </a:solidFill>
              <a:prstDash val="solid"/>
              <a:miter lim="400000"/>
            </a:ln>
          </a:insideH>
          <a:insideV>
            <a:ln w="12700" cap="flat">
              <a:solidFill>
                <a:srgbClr val="FFFED5"/>
              </a:solidFill>
              <a:prstDash val="solid"/>
              <a:miter lim="400000"/>
            </a:ln>
          </a:insideV>
        </a:tcBdr>
        <a:fill>
          <a:solidFill>
            <a:srgbClr val="FFFFFF">
              <a:alpha val="35000"/>
            </a:srgbClr>
          </a:solidFill>
        </a:fill>
      </a:tcStyle>
    </a:lastRow>
    <a:firstRow>
      <a:tcTxStyle b="off" i="off">
        <a:font>
          <a:latin typeface="Times New Roman"/>
          <a:ea typeface="Times New Roman"/>
          <a:cs typeface="Times New Roman"/>
        </a:font>
        <a:srgbClr val="FFFED5"/>
      </a:tcTxStyle>
      <a:tcStyle>
        <a:tcBdr>
          <a:left>
            <a:ln w="12700" cap="flat">
              <a:solidFill>
                <a:srgbClr val="FFFED5"/>
              </a:solidFill>
              <a:prstDash val="solid"/>
              <a:miter lim="400000"/>
            </a:ln>
          </a:left>
          <a:right>
            <a:ln w="12700" cap="flat">
              <a:solidFill>
                <a:srgbClr val="FFFED5"/>
              </a:solidFill>
              <a:prstDash val="solid"/>
              <a:miter lim="400000"/>
            </a:ln>
          </a:right>
          <a:top>
            <a:ln w="28575" cap="flat">
              <a:solidFill>
                <a:srgbClr val="FFFED5"/>
              </a:solidFill>
              <a:prstDash val="solid"/>
              <a:miter lim="400000"/>
            </a:ln>
          </a:top>
          <a:bottom>
            <a:ln w="12700" cap="flat">
              <a:solidFill>
                <a:srgbClr val="FFFED5"/>
              </a:solidFill>
              <a:prstDash val="solid"/>
              <a:miter lim="400000"/>
            </a:ln>
          </a:bottom>
          <a:insideH>
            <a:ln w="12700" cap="flat">
              <a:solidFill>
                <a:srgbClr val="FFFED5"/>
              </a:solidFill>
              <a:prstDash val="solid"/>
              <a:miter lim="400000"/>
            </a:ln>
          </a:insideH>
          <a:insideV>
            <a:ln w="12700" cap="flat">
              <a:solidFill>
                <a:srgbClr val="FFFED5"/>
              </a:solidFill>
              <a:prstDash val="solid"/>
              <a:miter lim="400000"/>
            </a:ln>
          </a:insideV>
        </a:tcBdr>
        <a:fill>
          <a:solidFill>
            <a:srgbClr val="FFFFFF">
              <a:alpha val="35000"/>
            </a:srgbClr>
          </a:solidFill>
        </a:fill>
      </a:tcStyle>
    </a:firstRow>
  </a:tblStyle>
  <a:tblStyle styleId="{5C348073-5409-46D8-A1FA-A556E18215CD}"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Times New Roman"/>
          <a:ea typeface="Times New Roman"/>
          <a:cs typeface="Times New Roman"/>
        </a:font>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 Id="rId168" Type="http://schemas.openxmlformats.org/officeDocument/2006/relationships/slide" Target="slides/slide161.xml"/><Relationship Id="rId169" Type="http://schemas.openxmlformats.org/officeDocument/2006/relationships/slide" Target="slides/slide162.xml"/><Relationship Id="rId170" Type="http://schemas.openxmlformats.org/officeDocument/2006/relationships/slide" Target="slides/slide163.xml"/><Relationship Id="rId171" Type="http://schemas.openxmlformats.org/officeDocument/2006/relationships/slide" Target="slides/slide164.xml"/><Relationship Id="rId172" Type="http://schemas.openxmlformats.org/officeDocument/2006/relationships/slide" Target="slides/slide165.xml"/><Relationship Id="rId173" Type="http://schemas.openxmlformats.org/officeDocument/2006/relationships/slide" Target="slides/slide166.xml"/><Relationship Id="rId174" Type="http://schemas.openxmlformats.org/officeDocument/2006/relationships/slide" Target="slides/slide167.xml"/><Relationship Id="rId175" Type="http://schemas.openxmlformats.org/officeDocument/2006/relationships/slide" Target="slides/slide168.xml"/><Relationship Id="rId176" Type="http://schemas.openxmlformats.org/officeDocument/2006/relationships/slide" Target="slides/slide169.xml"/><Relationship Id="rId177" Type="http://schemas.openxmlformats.org/officeDocument/2006/relationships/slide" Target="slides/slide170.xml"/><Relationship Id="rId178" Type="http://schemas.openxmlformats.org/officeDocument/2006/relationships/slide" Target="slides/slide171.xml"/><Relationship Id="rId179" Type="http://schemas.openxmlformats.org/officeDocument/2006/relationships/slide" Target="slides/slide172.xml"/><Relationship Id="rId180" Type="http://schemas.openxmlformats.org/officeDocument/2006/relationships/slide" Target="slides/slide173.xml"/><Relationship Id="rId181" Type="http://schemas.openxmlformats.org/officeDocument/2006/relationships/slide" Target="slides/slide174.xml"/><Relationship Id="rId182" Type="http://schemas.openxmlformats.org/officeDocument/2006/relationships/slide" Target="slides/slide175.xml"/><Relationship Id="rId183" Type="http://schemas.openxmlformats.org/officeDocument/2006/relationships/slide" Target="slides/slide176.xml"/><Relationship Id="rId184" Type="http://schemas.openxmlformats.org/officeDocument/2006/relationships/slide" Target="slides/slide177.xml"/><Relationship Id="rId185" Type="http://schemas.openxmlformats.org/officeDocument/2006/relationships/slide" Target="slides/slide178.xml"/><Relationship Id="rId186" Type="http://schemas.openxmlformats.org/officeDocument/2006/relationships/slide" Target="slides/slide179.xml"/><Relationship Id="rId187" Type="http://schemas.openxmlformats.org/officeDocument/2006/relationships/slide" Target="slides/slide180.xml"/><Relationship Id="rId188" Type="http://schemas.openxmlformats.org/officeDocument/2006/relationships/slide" Target="slides/slide181.xml"/><Relationship Id="rId189" Type="http://schemas.openxmlformats.org/officeDocument/2006/relationships/slide" Target="slides/slide182.xml"/><Relationship Id="rId190" Type="http://schemas.openxmlformats.org/officeDocument/2006/relationships/slide" Target="slides/slide183.xml"/><Relationship Id="rId191" Type="http://schemas.openxmlformats.org/officeDocument/2006/relationships/slide" Target="slides/slide184.xml"/><Relationship Id="rId192" Type="http://schemas.openxmlformats.org/officeDocument/2006/relationships/slide" Target="slides/slide185.xml"/><Relationship Id="rId193" Type="http://schemas.openxmlformats.org/officeDocument/2006/relationships/slide" Target="slides/slide186.xml"/><Relationship Id="rId194" Type="http://schemas.openxmlformats.org/officeDocument/2006/relationships/slide" Target="slides/slide187.xml"/><Relationship Id="rId195" Type="http://schemas.openxmlformats.org/officeDocument/2006/relationships/slide" Target="slides/slide18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307" name="Shape 307"/>
          <p:cNvSpPr/>
          <p:nvPr>
            <p:ph type="sldImg"/>
          </p:nvPr>
        </p:nvSpPr>
        <p:spPr>
          <a:xfrm>
            <a:off x="1143000" y="685800"/>
            <a:ext cx="4572000" cy="3429000"/>
          </a:xfrm>
          <a:prstGeom prst="rect">
            <a:avLst/>
          </a:prstGeom>
        </p:spPr>
        <p:txBody>
          <a:bodyPr/>
          <a:lstStyle/>
          <a:p>
            <a:pPr/>
          </a:p>
        </p:txBody>
      </p:sp>
      <p:sp>
        <p:nvSpPr>
          <p:cNvPr id="308" name="Shape 30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spTree>
      <p:nvGrpSpPr>
        <p:cNvPr id="1" name=""/>
        <p:cNvGrpSpPr/>
        <p:nvPr/>
      </p:nvGrpSpPr>
      <p:grpSpPr>
        <a:xfrm>
          <a:off x="0" y="0"/>
          <a:ext cx="0" cy="0"/>
          <a:chOff x="0" y="0"/>
          <a:chExt cx="0" cy="0"/>
        </a:xfrm>
      </p:grpSpPr>
      <p:sp>
        <p:nvSpPr>
          <p:cNvPr id="11" name="Title Text"/>
          <p:cNvSpPr txBox="1"/>
          <p:nvPr>
            <p:ph type="title"/>
          </p:nvPr>
        </p:nvSpPr>
        <p:spPr>
          <a:xfrm>
            <a:off x="1270000" y="1638300"/>
            <a:ext cx="10464800" cy="3302000"/>
          </a:xfrm>
          <a:prstGeom prst="rect">
            <a:avLst/>
          </a:prstGeom>
        </p:spPr>
        <p:txBody>
          <a:bodyPr anchor="b"/>
          <a:lstStyle>
            <a:lvl1pPr marL="0" marR="0" defTabSz="584200">
              <a:defRPr sz="8400">
                <a:uFillTx/>
                <a:latin typeface="Helvetica Neue Medium"/>
                <a:ea typeface="Helvetica Neue Medium"/>
                <a:cs typeface="Helvetica Neue Medium"/>
                <a:sym typeface="Helvetica Neue Medium"/>
              </a:defRPr>
            </a:lvl1pPr>
          </a:lstStyle>
          <a:p>
            <a:pPr/>
            <a:r>
              <a:t>Title Text</a:t>
            </a:r>
          </a:p>
        </p:txBody>
      </p:sp>
      <p:sp>
        <p:nvSpPr>
          <p:cNvPr id="12" name="Body Level One…"/>
          <p:cNvSpPr txBox="1"/>
          <p:nvPr>
            <p:ph type="body" sz="quarter" idx="1"/>
          </p:nvPr>
        </p:nvSpPr>
        <p:spPr>
          <a:xfrm>
            <a:off x="1270000" y="6261100"/>
            <a:ext cx="10464800" cy="1435100"/>
          </a:xfrm>
          <a:prstGeom prst="rect">
            <a:avLst/>
          </a:prstGeom>
        </p:spPr>
        <p:txBody>
          <a:bodyPr/>
          <a:lstStyle>
            <a:lvl1pPr marL="0" marR="0" indent="0" algn="ctr" defTabSz="584200">
              <a:spcBef>
                <a:spcPts val="0"/>
              </a:spcBef>
              <a:buSzTx/>
              <a:buNone/>
              <a:defRPr sz="3600">
                <a:uFillTx/>
                <a:latin typeface="Helvetica Neue"/>
                <a:ea typeface="Helvetica Neue"/>
                <a:cs typeface="Helvetica Neue"/>
                <a:sym typeface="Helvetica Neue"/>
              </a:defRPr>
            </a:lvl1pPr>
            <a:lvl2pPr marL="0" marR="0" indent="0" algn="ctr" defTabSz="584200">
              <a:spcBef>
                <a:spcPts val="0"/>
              </a:spcBef>
              <a:buSzTx/>
              <a:buNone/>
              <a:defRPr sz="3600">
                <a:uFillTx/>
                <a:latin typeface="Helvetica Neue"/>
                <a:ea typeface="Helvetica Neue"/>
                <a:cs typeface="Helvetica Neue"/>
                <a:sym typeface="Helvetica Neue"/>
              </a:defRPr>
            </a:lvl2pPr>
            <a:lvl3pPr marL="0" marR="0" indent="0" algn="ctr" defTabSz="584200">
              <a:spcBef>
                <a:spcPts val="0"/>
              </a:spcBef>
              <a:buSzTx/>
              <a:buNone/>
              <a:defRPr sz="3600">
                <a:uFillTx/>
                <a:latin typeface="Helvetica Neue"/>
                <a:ea typeface="Helvetica Neue"/>
                <a:cs typeface="Helvetica Neue"/>
                <a:sym typeface="Helvetica Neue"/>
              </a:defRPr>
            </a:lvl3pPr>
            <a:lvl4pPr marL="0" marR="0" indent="0" algn="ctr" defTabSz="584200">
              <a:spcBef>
                <a:spcPts val="0"/>
              </a:spcBef>
              <a:buSzTx/>
              <a:buNone/>
              <a:defRPr sz="3600">
                <a:uFillTx/>
                <a:latin typeface="Helvetica Neue"/>
                <a:ea typeface="Helvetica Neue"/>
                <a:cs typeface="Helvetica Neue"/>
                <a:sym typeface="Helvetica Neue"/>
              </a:defRPr>
            </a:lvl4pPr>
            <a:lvl5pPr marL="0" marR="0" indent="0" algn="ctr" defTabSz="584200">
              <a:spcBef>
                <a:spcPts val="0"/>
              </a:spcBef>
              <a:buSzTx/>
              <a:buNone/>
              <a:defRPr sz="3600">
                <a:uFillTx/>
                <a:latin typeface="Helvetica Neue"/>
                <a:ea typeface="Helvetica Neue"/>
                <a:cs typeface="Helvetica Neue"/>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0" name="Line"/>
          <p:cNvSpPr/>
          <p:nvPr/>
        </p:nvSpPr>
        <p:spPr>
          <a:xfrm>
            <a:off x="317500" y="1485900"/>
            <a:ext cx="12471354" cy="81"/>
          </a:xfrm>
          <a:prstGeom prst="line">
            <a:avLst/>
          </a:prstGeom>
          <a:ln w="38100">
            <a:solidFill>
              <a:srgbClr val="000000"/>
            </a:solidFill>
            <a:miter lim="400000"/>
          </a:ln>
        </p:spPr>
        <p:txBody>
          <a:bodyPr lIns="0" tIns="0" rIns="0" bIns="0"/>
          <a:lstStyle/>
          <a:p>
            <a:pPr/>
          </a:p>
        </p:txBody>
      </p:sp>
      <p:sp>
        <p:nvSpPr>
          <p:cNvPr id="21" name="Title Text"/>
          <p:cNvSpPr txBox="1"/>
          <p:nvPr>
            <p:ph type="title"/>
          </p:nvPr>
        </p:nvSpPr>
        <p:spPr>
          <a:xfrm>
            <a:off x="304800" y="254000"/>
            <a:ext cx="12484100" cy="1219200"/>
          </a:xfrm>
          <a:prstGeom prst="rect">
            <a:avLst/>
          </a:prstGeom>
        </p:spPr>
        <p:txBody>
          <a:bodyPr/>
          <a:lstStyle>
            <a:lvl1pPr marL="0" marR="0" algn="l" defTabSz="584200">
              <a:defRPr b="1" sz="6400">
                <a:uFillTx/>
                <a:latin typeface="Helvetica Neue"/>
                <a:ea typeface="Helvetica Neue"/>
                <a:cs typeface="Helvetica Neue"/>
                <a:sym typeface="Helvetica Neue"/>
              </a:defRPr>
            </a:lvl1pPr>
          </a:lstStyle>
          <a:p>
            <a:pPr/>
            <a:r>
              <a:t>Title Text</a:t>
            </a:r>
          </a:p>
        </p:txBody>
      </p:sp>
      <p:sp>
        <p:nvSpPr>
          <p:cNvPr id="22" name="Body Level One…"/>
          <p:cNvSpPr txBox="1"/>
          <p:nvPr>
            <p:ph type="body" idx="1"/>
          </p:nvPr>
        </p:nvSpPr>
        <p:spPr>
          <a:xfrm>
            <a:off x="304800" y="1651000"/>
            <a:ext cx="12484100" cy="8077200"/>
          </a:xfrm>
          <a:prstGeom prst="rect">
            <a:avLst/>
          </a:prstGeom>
        </p:spPr>
        <p:txBody>
          <a:bodyPr/>
          <a:lstStyle>
            <a:lvl1pPr marL="723900" marR="0" indent="-406400" defTabSz="584200">
              <a:buSzPct val="75000"/>
              <a:defRPr sz="4200">
                <a:uFillTx/>
                <a:latin typeface="Helvetica Neue Medium"/>
                <a:ea typeface="Helvetica Neue Medium"/>
                <a:cs typeface="Helvetica Neue Medium"/>
                <a:sym typeface="Helvetica Neue Medium"/>
              </a:defRPr>
            </a:lvl1pPr>
            <a:lvl2pPr marL="1168400" marR="0" indent="-406400" defTabSz="584200">
              <a:spcBef>
                <a:spcPts val="0"/>
              </a:spcBef>
              <a:buChar char="-"/>
              <a:defRPr sz="4200">
                <a:uFillTx/>
                <a:latin typeface="Helvetica"/>
                <a:ea typeface="Helvetica"/>
                <a:cs typeface="Helvetica"/>
                <a:sym typeface="Helvetica"/>
              </a:defRPr>
            </a:lvl2pPr>
            <a:lvl3pPr marL="1612900" marR="0" indent="-406400" defTabSz="584200">
              <a:spcBef>
                <a:spcPts val="1500"/>
              </a:spcBef>
              <a:buChar char="-"/>
              <a:defRPr sz="4200">
                <a:uFillTx/>
                <a:latin typeface="Helvetica"/>
                <a:ea typeface="Helvetica"/>
                <a:cs typeface="Helvetica"/>
                <a:sym typeface="Helvetica"/>
              </a:defRPr>
            </a:lvl3pPr>
            <a:lvl4pPr marL="2057400" marR="0" indent="-406400" defTabSz="584200">
              <a:spcBef>
                <a:spcPts val="1500"/>
              </a:spcBef>
              <a:buChar char="-"/>
              <a:defRPr sz="4200">
                <a:uFillTx/>
                <a:latin typeface="Helvetica"/>
                <a:ea typeface="Helvetica"/>
                <a:cs typeface="Helvetica"/>
                <a:sym typeface="Helvetica"/>
              </a:defRPr>
            </a:lvl4pPr>
            <a:lvl5pPr marL="2501900" marR="0" indent="-406400" defTabSz="584200">
              <a:spcBef>
                <a:spcPts val="1500"/>
              </a:spcBef>
              <a:buChar char="-"/>
              <a:defRPr sz="4200">
                <a:uFillTx/>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30" name="Rectangle"/>
          <p:cNvSpPr/>
          <p:nvPr/>
        </p:nvSpPr>
        <p:spPr>
          <a:xfrm>
            <a:off x="12700" y="-114300"/>
            <a:ext cx="13296900" cy="1778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 name="Rectangle"/>
          <p:cNvSpPr/>
          <p:nvPr/>
        </p:nvSpPr>
        <p:spPr>
          <a:xfrm>
            <a:off x="12700" y="8293100"/>
            <a:ext cx="13296900" cy="1651000"/>
          </a:xfrm>
          <a:prstGeom prst="rect">
            <a:avLst/>
          </a:prstGeom>
          <a:blipFill>
            <a:blip r:embed="rId2"/>
          </a:blipFill>
          <a:ln w="25400">
            <a:solidFill>
              <a:srgbClr val="000000"/>
            </a:solidFill>
            <a:miter lim="400000"/>
          </a:ln>
        </p:spPr>
        <p:txBody>
          <a:bodyPr lIns="50800" tIns="50800" rIns="50800" bIns="50800" anchor="ctr"/>
          <a:lstStyle/>
          <a:p>
            <a:pPr algn="ctr" defTabSz="584200">
              <a:defRPr sz="40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 name="Title Text"/>
          <p:cNvSpPr txBox="1"/>
          <p:nvPr>
            <p:ph type="title"/>
          </p:nvPr>
        </p:nvSpPr>
        <p:spPr>
          <a:xfrm>
            <a:off x="254000" y="1676400"/>
            <a:ext cx="12484100" cy="6604000"/>
          </a:xfrm>
          <a:prstGeom prst="rect">
            <a:avLst/>
          </a:prstGeom>
        </p:spPr>
        <p:txBody>
          <a:bodyPr/>
          <a:lstStyle>
            <a:lvl1pPr marL="0" marR="0" algn="l" defTabSz="584200">
              <a:defRPr b="1" sz="14400">
                <a:uFillTx/>
                <a:latin typeface="Helvetica Neue"/>
                <a:ea typeface="Helvetica Neue"/>
                <a:cs typeface="Helvetica Neue"/>
                <a:sym typeface="Helvetica Neue"/>
              </a:defRPr>
            </a:lvl1pPr>
          </a:lstStyle>
          <a:p>
            <a:pPr/>
            <a:r>
              <a:t>Title Text</a:t>
            </a:r>
          </a:p>
        </p:txBody>
      </p:sp>
      <p:sp>
        <p:nvSpPr>
          <p:cNvPr id="33" name="Slide Number"/>
          <p:cNvSpPr txBox="1"/>
          <p:nvPr>
            <p:ph type="sldNum" sz="quarter" idx="2"/>
          </p:nvPr>
        </p:nvSpPr>
        <p:spPr>
          <a:xfrm>
            <a:off x="6324600" y="9258300"/>
            <a:ext cx="342900" cy="368300"/>
          </a:xfrm>
          <a:prstGeom prst="rect">
            <a:avLst/>
          </a:prstGeom>
        </p:spPr>
        <p:txBody>
          <a:bodyPr/>
          <a:lstStyle>
            <a:lvl1pPr defTabSz="584200">
              <a:defRPr>
                <a:uFillTx/>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0" name="Title Text"/>
          <p:cNvSpPr txBox="1"/>
          <p:nvPr>
            <p:ph type="title"/>
          </p:nvPr>
        </p:nvSpPr>
        <p:spPr>
          <a:prstGeom prst="rect">
            <a:avLst/>
          </a:prstGeom>
        </p:spPr>
        <p:txBody>
          <a:bodyPr/>
          <a:lstStyle/>
          <a:p>
            <a:pPr/>
            <a:r>
              <a:t>Title Text</a:t>
            </a:r>
          </a:p>
        </p:txBody>
      </p:sp>
      <p:sp>
        <p:nvSpPr>
          <p:cNvPr id="4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49" name="Title Text"/>
          <p:cNvSpPr txBox="1"/>
          <p:nvPr>
            <p:ph type="title"/>
          </p:nvPr>
        </p:nvSpPr>
        <p:spPr>
          <a:prstGeom prst="rect">
            <a:avLst/>
          </a:prstGeom>
        </p:spPr>
        <p:txBody>
          <a:bodyPr/>
          <a:lstStyle/>
          <a:p>
            <a:pPr/>
            <a:r>
              <a:t>Title Text</a:t>
            </a:r>
          </a:p>
        </p:txBody>
      </p:sp>
      <p:sp>
        <p:nvSpPr>
          <p:cNvPr id="50"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
    <p:spTree>
      <p:nvGrpSpPr>
        <p:cNvPr id="1" name=""/>
        <p:cNvGrpSpPr/>
        <p:nvPr/>
      </p:nvGrpSpPr>
      <p:grpSpPr>
        <a:xfrm>
          <a:off x="0" y="0"/>
          <a:ext cx="0" cy="0"/>
          <a:chOff x="0" y="0"/>
          <a:chExt cx="0" cy="0"/>
        </a:xfrm>
      </p:grpSpPr>
      <p:sp>
        <p:nvSpPr>
          <p:cNvPr id="58" name="Title Text"/>
          <p:cNvSpPr txBox="1"/>
          <p:nvPr>
            <p:ph type="title"/>
          </p:nvPr>
        </p:nvSpPr>
        <p:spPr>
          <a:prstGeom prst="rect">
            <a:avLst/>
          </a:prstGeom>
        </p:spPr>
        <p:txBody>
          <a:bodyPr/>
          <a:lstStyle/>
          <a:p>
            <a:pPr/>
            <a:r>
              <a:t>Title Text</a:t>
            </a:r>
          </a:p>
        </p:txBody>
      </p:sp>
      <p:sp>
        <p:nvSpPr>
          <p:cNvPr id="5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2">
    <p:spTree>
      <p:nvGrpSpPr>
        <p:cNvPr id="1" name=""/>
        <p:cNvGrpSpPr/>
        <p:nvPr/>
      </p:nvGrpSpPr>
      <p:grpSpPr>
        <a:xfrm>
          <a:off x="0" y="0"/>
          <a:ext cx="0" cy="0"/>
          <a:chOff x="0" y="0"/>
          <a:chExt cx="0" cy="0"/>
        </a:xfrm>
      </p:grpSpPr>
      <p:sp>
        <p:nvSpPr>
          <p:cNvPr id="67" name="Title Text"/>
          <p:cNvSpPr txBox="1"/>
          <p:nvPr>
            <p:ph type="title"/>
          </p:nvPr>
        </p:nvSpPr>
        <p:spPr>
          <a:prstGeom prst="rect">
            <a:avLst/>
          </a:prstGeom>
        </p:spPr>
        <p:txBody>
          <a:bodyPr/>
          <a:lstStyle/>
          <a:p>
            <a:pPr/>
            <a:r>
              <a:t>Title Text</a:t>
            </a:r>
          </a:p>
        </p:txBody>
      </p:sp>
      <p:sp>
        <p:nvSpPr>
          <p:cNvPr id="68"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3">
    <p:spTree>
      <p:nvGrpSpPr>
        <p:cNvPr id="1" name=""/>
        <p:cNvGrpSpPr/>
        <p:nvPr/>
      </p:nvGrpSpPr>
      <p:grpSpPr>
        <a:xfrm>
          <a:off x="0" y="0"/>
          <a:ext cx="0" cy="0"/>
          <a:chOff x="0" y="0"/>
          <a:chExt cx="0" cy="0"/>
        </a:xfrm>
      </p:grpSpPr>
      <p:sp>
        <p:nvSpPr>
          <p:cNvPr id="76" name="Title Text"/>
          <p:cNvSpPr txBox="1"/>
          <p:nvPr>
            <p:ph type="title"/>
          </p:nvPr>
        </p:nvSpPr>
        <p:spPr>
          <a:prstGeom prst="rect">
            <a:avLst/>
          </a:prstGeom>
        </p:spPr>
        <p:txBody>
          <a:bodyPr/>
          <a:lstStyle/>
          <a:p>
            <a:pPr/>
            <a:r>
              <a:t>Title Text</a:t>
            </a:r>
          </a:p>
        </p:txBody>
      </p:sp>
      <p:sp>
        <p:nvSpPr>
          <p:cNvPr id="7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4">
    <p:spTree>
      <p:nvGrpSpPr>
        <p:cNvPr id="1" name=""/>
        <p:cNvGrpSpPr/>
        <p:nvPr/>
      </p:nvGrpSpPr>
      <p:grpSpPr>
        <a:xfrm>
          <a:off x="0" y="0"/>
          <a:ext cx="0" cy="0"/>
          <a:chOff x="0" y="0"/>
          <a:chExt cx="0" cy="0"/>
        </a:xfrm>
      </p:grpSpPr>
      <p:sp>
        <p:nvSpPr>
          <p:cNvPr id="85" name="Title Text"/>
          <p:cNvSpPr txBox="1"/>
          <p:nvPr>
            <p:ph type="title"/>
          </p:nvPr>
        </p:nvSpPr>
        <p:spPr>
          <a:prstGeom prst="rect">
            <a:avLst/>
          </a:prstGeom>
        </p:spPr>
        <p:txBody>
          <a:bodyPr/>
          <a:lstStyle/>
          <a:p>
            <a:pPr/>
            <a:r>
              <a:t>Title Text</a:t>
            </a:r>
          </a:p>
        </p:txBody>
      </p:sp>
      <p:sp>
        <p:nvSpPr>
          <p:cNvPr id="8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5">
    <p:spTree>
      <p:nvGrpSpPr>
        <p:cNvPr id="1" name=""/>
        <p:cNvGrpSpPr/>
        <p:nvPr/>
      </p:nvGrpSpPr>
      <p:grpSpPr>
        <a:xfrm>
          <a:off x="0" y="0"/>
          <a:ext cx="0" cy="0"/>
          <a:chOff x="0" y="0"/>
          <a:chExt cx="0" cy="0"/>
        </a:xfrm>
      </p:grpSpPr>
      <p:sp>
        <p:nvSpPr>
          <p:cNvPr id="94" name="Title Text"/>
          <p:cNvSpPr txBox="1"/>
          <p:nvPr>
            <p:ph type="title"/>
          </p:nvPr>
        </p:nvSpPr>
        <p:spPr>
          <a:prstGeom prst="rect">
            <a:avLst/>
          </a:prstGeom>
        </p:spPr>
        <p:txBody>
          <a:bodyPr/>
          <a:lstStyle/>
          <a:p>
            <a:pPr/>
            <a:r>
              <a:t>Title Text</a:t>
            </a:r>
          </a:p>
        </p:txBody>
      </p:sp>
      <p:sp>
        <p:nvSpPr>
          <p:cNvPr id="95"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ffice Theme">
    <p:spTree>
      <p:nvGrpSpPr>
        <p:cNvPr id="1" name=""/>
        <p:cNvGrpSpPr/>
        <p:nvPr/>
      </p:nvGrpSpPr>
      <p:grpSpPr>
        <a:xfrm>
          <a:off x="0" y="0"/>
          <a:ext cx="0" cy="0"/>
          <a:chOff x="0" y="0"/>
          <a:chExt cx="0" cy="0"/>
        </a:xfrm>
      </p:grpSpPr>
      <p:sp>
        <p:nvSpPr>
          <p:cNvPr id="103" name="Title Text"/>
          <p:cNvSpPr txBox="1"/>
          <p:nvPr>
            <p:ph type="title"/>
          </p:nvPr>
        </p:nvSpPr>
        <p:spPr>
          <a:xfrm>
            <a:off x="647700" y="0"/>
            <a:ext cx="11709400" cy="1724943"/>
          </a:xfrm>
          <a:prstGeom prst="rect">
            <a:avLst/>
          </a:prstGeom>
        </p:spPr>
        <p:txBody>
          <a:bodyPr/>
          <a:lstStyle>
            <a:lvl1pPr defTabSz="647700">
              <a:defRPr sz="5800">
                <a:latin typeface="Calibri"/>
                <a:ea typeface="Calibri"/>
                <a:cs typeface="Calibri"/>
                <a:sym typeface="Calibri"/>
              </a:defRPr>
            </a:lvl1pPr>
          </a:lstStyle>
          <a:p>
            <a:pPr/>
            <a:r>
              <a:t>Title Text</a:t>
            </a:r>
          </a:p>
        </p:txBody>
      </p:sp>
      <p:sp>
        <p:nvSpPr>
          <p:cNvPr id="104" name="Body Level One…"/>
          <p:cNvSpPr txBox="1"/>
          <p:nvPr>
            <p:ph type="body" idx="1"/>
          </p:nvPr>
        </p:nvSpPr>
        <p:spPr>
          <a:prstGeom prst="rect">
            <a:avLst/>
          </a:prstGeom>
        </p:spPr>
        <p:txBody>
          <a:bodyPr/>
          <a:lstStyle>
            <a:lvl1pPr defTabSz="647700">
              <a:spcBef>
                <a:spcPts val="1100"/>
              </a:spcBef>
              <a:buClr>
                <a:srgbClr val="000000"/>
              </a:buClr>
              <a:buFont typeface="Arial"/>
              <a:defRPr sz="4200">
                <a:latin typeface="Calibri"/>
                <a:ea typeface="Calibri"/>
                <a:cs typeface="Calibri"/>
                <a:sym typeface="Calibri"/>
              </a:defRPr>
            </a:lvl1pPr>
            <a:lvl2pPr defTabSz="647700">
              <a:spcBef>
                <a:spcPts val="1000"/>
              </a:spcBef>
              <a:buClr>
                <a:srgbClr val="000000"/>
              </a:buClr>
              <a:buFont typeface="Arial"/>
              <a:defRPr sz="3600">
                <a:latin typeface="Calibri"/>
                <a:ea typeface="Calibri"/>
                <a:cs typeface="Calibri"/>
                <a:sym typeface="Calibri"/>
              </a:defRPr>
            </a:lvl2pPr>
            <a:lvl3pPr defTabSz="647700">
              <a:spcBef>
                <a:spcPts val="800"/>
              </a:spcBef>
              <a:buClr>
                <a:srgbClr val="000000"/>
              </a:buClr>
              <a:buFont typeface="Arial"/>
              <a:defRPr sz="3000">
                <a:latin typeface="Calibri"/>
                <a:ea typeface="Calibri"/>
                <a:cs typeface="Calibri"/>
                <a:sym typeface="Calibri"/>
              </a:defRPr>
            </a:lvl3pPr>
            <a:lvl4pPr defTabSz="647700">
              <a:buClr>
                <a:srgbClr val="000000"/>
              </a:buClr>
              <a:buFont typeface="Arial"/>
              <a:defRPr sz="2400">
                <a:latin typeface="Calibri"/>
                <a:ea typeface="Calibri"/>
                <a:cs typeface="Calibri"/>
                <a:sym typeface="Calibri"/>
              </a:defRPr>
            </a:lvl4pPr>
            <a:lvl5pPr defTabSz="647700">
              <a:buClr>
                <a:srgbClr val="000000"/>
              </a:buClr>
              <a:buFont typeface="Arial"/>
              <a:defRPr sz="2400">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105" name="Slide Number"/>
          <p:cNvSpPr txBox="1"/>
          <p:nvPr>
            <p:ph type="sldNum" sz="quarter" idx="2"/>
          </p:nvPr>
        </p:nvSpPr>
        <p:spPr>
          <a:xfrm>
            <a:off x="10690068" y="9150780"/>
            <a:ext cx="294532" cy="290960"/>
          </a:xfrm>
          <a:prstGeom prst="rect">
            <a:avLst/>
          </a:prstGeom>
        </p:spPr>
        <p:txBody>
          <a:bodyPr anchor="ctr"/>
          <a:lstStyle>
            <a:lvl1pPr defTabSz="825500">
              <a:defRPr sz="1400">
                <a:solidFill>
                  <a:srgbClr val="9B9B9B"/>
                </a:solidFill>
                <a:uFill>
                  <a:solidFill>
                    <a:srgbClr val="9B9B9B"/>
                  </a:solidFill>
                </a:u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12" name="Title Text"/>
          <p:cNvSpPr txBox="1"/>
          <p:nvPr>
            <p:ph type="title"/>
          </p:nvPr>
        </p:nvSpPr>
        <p:spPr>
          <a:prstGeom prst="rect">
            <a:avLst/>
          </a:prstGeom>
        </p:spPr>
        <p:txBody>
          <a:bodyPr/>
          <a:lstStyle>
            <a:lvl1pPr>
              <a:defRPr sz="5400"/>
            </a:lvl1pPr>
          </a:lstStyle>
          <a:p>
            <a:pPr/>
            <a:r>
              <a:t>Title Text</a:t>
            </a:r>
          </a:p>
        </p:txBody>
      </p:sp>
      <p:sp>
        <p:nvSpPr>
          <p:cNvPr id="113" name="Body Level One…"/>
          <p:cNvSpPr txBox="1"/>
          <p:nvPr>
            <p:ph type="body" idx="1"/>
          </p:nvPr>
        </p:nvSpPr>
        <p:spPr>
          <a:prstGeom prst="rect">
            <a:avLst/>
          </a:prstGeom>
        </p:spPr>
        <p:txBody>
          <a:bodyPr/>
          <a:lstStyle>
            <a:lvl1pPr>
              <a:defRPr sz="4200"/>
            </a:lvl1pPr>
            <a:lvl2pPr>
              <a:defRPr sz="3600"/>
            </a:lvl2pPr>
            <a:lvl3pPr>
              <a:defRPr sz="3000"/>
            </a:lvl3pPr>
            <a:lvl4pPr>
              <a:defRPr sz="2400"/>
            </a:lvl4pPr>
            <a:lvl5pPr>
              <a:defRPr sz="2400"/>
            </a:lvl5pPr>
          </a:lstStyle>
          <a:p>
            <a:pPr/>
            <a:r>
              <a:t>Body Level One</a:t>
            </a:r>
          </a:p>
          <a:p>
            <a:pPr lvl="1"/>
            <a:r>
              <a:t>Body Level Two</a:t>
            </a:r>
          </a:p>
          <a:p>
            <a:pPr lvl="2"/>
            <a:r>
              <a:t>Body Level Three</a:t>
            </a:r>
          </a:p>
          <a:p>
            <a:pPr lvl="3"/>
            <a:r>
              <a:t>Body Level Four</a:t>
            </a:r>
          </a:p>
          <a:p>
            <a:pPr lvl="4"/>
            <a:r>
              <a:t>Body Level Five</a:t>
            </a:r>
          </a:p>
        </p:txBody>
      </p:sp>
      <p:sp>
        <p:nvSpPr>
          <p:cNvPr id="114" name="Slide Number"/>
          <p:cNvSpPr txBox="1"/>
          <p:nvPr>
            <p:ph type="sldNum" sz="quarter" idx="2"/>
          </p:nvPr>
        </p:nvSpPr>
        <p:spPr>
          <a:xfrm>
            <a:off x="10667174" y="8882098"/>
            <a:ext cx="340321" cy="323553"/>
          </a:xfrm>
          <a:prstGeom prst="rect">
            <a:avLst/>
          </a:prstGeom>
        </p:spPr>
        <p:txBody>
          <a:bodyPr/>
          <a:lstStyle>
            <a:lvl1pPr>
              <a:defRPr sz="16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NGA Geoint Freeman 2007">
    <p:bg>
      <p:bgPr>
        <a:solidFill>
          <a:srgbClr val="000000"/>
        </a:solidFill>
      </p:bgPr>
    </p:bg>
    <p:spTree>
      <p:nvGrpSpPr>
        <p:cNvPr id="1" name=""/>
        <p:cNvGrpSpPr/>
        <p:nvPr/>
      </p:nvGrpSpPr>
      <p:grpSpPr>
        <a:xfrm>
          <a:off x="0" y="0"/>
          <a:ext cx="0" cy="0"/>
          <a:chOff x="0" y="0"/>
          <a:chExt cx="0" cy="0"/>
        </a:xfrm>
      </p:grpSpPr>
      <p:sp>
        <p:nvSpPr>
          <p:cNvPr id="121" name="Title Text"/>
          <p:cNvSpPr txBox="1"/>
          <p:nvPr>
            <p:ph type="title"/>
          </p:nvPr>
        </p:nvSpPr>
        <p:spPr>
          <a:prstGeom prst="rect">
            <a:avLst/>
          </a:prstGeom>
        </p:spPr>
        <p:txBody>
          <a:bodyPr/>
          <a:lstStyle>
            <a:lvl1pPr>
              <a:defRPr sz="6200">
                <a:solidFill>
                  <a:srgbClr val="FFFFFF"/>
                </a:solidFill>
                <a:uFill>
                  <a:solidFill>
                    <a:srgbClr val="FFFFFF"/>
                  </a:solidFill>
                </a:uFill>
              </a:defRPr>
            </a:lvl1pPr>
          </a:lstStyle>
          <a:p>
            <a:pPr/>
            <a:r>
              <a:t>Title Text</a:t>
            </a:r>
          </a:p>
        </p:txBody>
      </p:sp>
      <p:sp>
        <p:nvSpPr>
          <p:cNvPr id="122" name="Body Level One…"/>
          <p:cNvSpPr txBox="1"/>
          <p:nvPr>
            <p:ph type="body" idx="1"/>
          </p:nvPr>
        </p:nvSpPr>
        <p:spPr>
          <a:prstGeom prst="rect">
            <a:avLst/>
          </a:prstGeom>
        </p:spPr>
        <p:txBody>
          <a:bodyPr/>
          <a:lstStyle>
            <a:lvl1pPr>
              <a:defRPr>
                <a:solidFill>
                  <a:srgbClr val="FFFFFF"/>
                </a:solidFill>
                <a:uFill>
                  <a:solidFill>
                    <a:srgbClr val="FFFFFF"/>
                  </a:solidFill>
                </a:uFill>
              </a:defRPr>
            </a:lvl1pPr>
            <a:lvl2pPr>
              <a:defRPr>
                <a:solidFill>
                  <a:srgbClr val="FFFFFF"/>
                </a:solidFill>
                <a:uFill>
                  <a:solidFill>
                    <a:srgbClr val="FFFFFF"/>
                  </a:solidFill>
                </a:uFill>
              </a:defRPr>
            </a:lvl2pPr>
            <a:lvl3pPr>
              <a:defRPr>
                <a:solidFill>
                  <a:srgbClr val="FFFFFF"/>
                </a:solidFill>
                <a:uFill>
                  <a:solidFill>
                    <a:srgbClr val="FFFFFF"/>
                  </a:solidFill>
                </a:uFill>
              </a:defRPr>
            </a:lvl3pPr>
            <a:lvl4pPr>
              <a:defRPr>
                <a:solidFill>
                  <a:srgbClr val="FFFFFF"/>
                </a:solidFill>
                <a:uFill>
                  <a:solidFill>
                    <a:srgbClr val="FFFFFF"/>
                  </a:solidFill>
                </a:uFill>
              </a:defRPr>
            </a:lvl4pPr>
            <a:lvl5pPr>
              <a:defRPr>
                <a:solidFill>
                  <a:srgbClr val="FFFFFF"/>
                </a:solidFill>
                <a:uFill>
                  <a:solidFill>
                    <a:srgbClr val="FFFFFF"/>
                  </a:solidFill>
                </a:uFill>
              </a:defRPr>
            </a:lvl5pPr>
          </a:lstStyle>
          <a:p>
            <a:pPr/>
            <a:r>
              <a:t>Body Level One</a:t>
            </a:r>
          </a:p>
          <a:p>
            <a:pPr lvl="1"/>
            <a:r>
              <a:t>Body Level Two</a:t>
            </a:r>
          </a:p>
          <a:p>
            <a:pPr lvl="2"/>
            <a:r>
              <a:t>Body Level Three</a:t>
            </a:r>
          </a:p>
          <a:p>
            <a:pPr lvl="3"/>
            <a:r>
              <a:t>Body Level Four</a:t>
            </a:r>
          </a:p>
          <a:p>
            <a:pPr lvl="4"/>
            <a:r>
              <a:t>Body Level Five</a:t>
            </a:r>
          </a:p>
        </p:txBody>
      </p:sp>
      <p:sp>
        <p:nvSpPr>
          <p:cNvPr id="123" name="Slide Number"/>
          <p:cNvSpPr txBox="1"/>
          <p:nvPr>
            <p:ph type="sldNum" sz="quarter" idx="2"/>
          </p:nvPr>
        </p:nvSpPr>
        <p:spPr>
          <a:xfrm>
            <a:off x="10667717" y="8882098"/>
            <a:ext cx="342901" cy="358590"/>
          </a:xfrm>
          <a:prstGeom prst="rect">
            <a:avLst/>
          </a:prstGeom>
        </p:spPr>
        <p:txBody>
          <a:bodyPr/>
          <a:lstStyle>
            <a:lvl1pPr defTabSz="825500">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solidFill>
          <a:srgbClr val="000000"/>
        </a:solidFill>
      </p:bgPr>
    </p:bg>
    <p:spTree>
      <p:nvGrpSpPr>
        <p:cNvPr id="1" name=""/>
        <p:cNvGrpSpPr/>
        <p:nvPr/>
      </p:nvGrpSpPr>
      <p:grpSpPr>
        <a:xfrm>
          <a:off x="0" y="0"/>
          <a:ext cx="0" cy="0"/>
          <a:chOff x="0" y="0"/>
          <a:chExt cx="0" cy="0"/>
        </a:xfrm>
      </p:grpSpPr>
      <p:sp>
        <p:nvSpPr>
          <p:cNvPr id="13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3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3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bg>
      <p:bgPr>
        <a:solidFill>
          <a:srgbClr val="000000"/>
        </a:solidFill>
      </p:bgPr>
    </p:bg>
    <p:spTree>
      <p:nvGrpSpPr>
        <p:cNvPr id="1" name=""/>
        <p:cNvGrpSpPr/>
        <p:nvPr/>
      </p:nvGrpSpPr>
      <p:grpSpPr>
        <a:xfrm>
          <a:off x="0" y="0"/>
          <a:ext cx="0" cy="0"/>
          <a:chOff x="0" y="0"/>
          <a:chExt cx="0" cy="0"/>
        </a:xfrm>
      </p:grpSpPr>
      <p:sp>
        <p:nvSpPr>
          <p:cNvPr id="14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4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
    <p:bg>
      <p:bgPr>
        <a:solidFill>
          <a:srgbClr val="000000"/>
        </a:solidFill>
      </p:bgPr>
    </p:bg>
    <p:spTree>
      <p:nvGrpSpPr>
        <p:cNvPr id="1" name=""/>
        <p:cNvGrpSpPr/>
        <p:nvPr/>
      </p:nvGrpSpPr>
      <p:grpSpPr>
        <a:xfrm>
          <a:off x="0" y="0"/>
          <a:ext cx="0" cy="0"/>
          <a:chOff x="0" y="0"/>
          <a:chExt cx="0" cy="0"/>
        </a:xfrm>
      </p:grpSpPr>
      <p:sp>
        <p:nvSpPr>
          <p:cNvPr id="15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5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5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5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2">
    <p:bg>
      <p:bgPr>
        <a:solidFill>
          <a:srgbClr val="000000"/>
        </a:solidFill>
      </p:bgPr>
    </p:bg>
    <p:spTree>
      <p:nvGrpSpPr>
        <p:cNvPr id="1" name=""/>
        <p:cNvGrpSpPr/>
        <p:nvPr/>
      </p:nvGrpSpPr>
      <p:grpSpPr>
        <a:xfrm>
          <a:off x="0" y="0"/>
          <a:ext cx="0" cy="0"/>
          <a:chOff x="0" y="0"/>
          <a:chExt cx="0" cy="0"/>
        </a:xfrm>
      </p:grpSpPr>
      <p:sp>
        <p:nvSpPr>
          <p:cNvPr id="16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6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3">
    <p:bg>
      <p:bgPr>
        <a:solidFill>
          <a:srgbClr val="000000"/>
        </a:solidFill>
      </p:bgPr>
    </p:bg>
    <p:spTree>
      <p:nvGrpSpPr>
        <p:cNvPr id="1" name=""/>
        <p:cNvGrpSpPr/>
        <p:nvPr/>
      </p:nvGrpSpPr>
      <p:grpSpPr>
        <a:xfrm>
          <a:off x="0" y="0"/>
          <a:ext cx="0" cy="0"/>
          <a:chOff x="0" y="0"/>
          <a:chExt cx="0" cy="0"/>
        </a:xfrm>
      </p:grpSpPr>
      <p:sp>
        <p:nvSpPr>
          <p:cNvPr id="17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7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7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4">
    <p:bg>
      <p:bgPr>
        <a:solidFill>
          <a:srgbClr val="000000"/>
        </a:solidFill>
      </p:bgPr>
    </p:bg>
    <p:spTree>
      <p:nvGrpSpPr>
        <p:cNvPr id="1" name=""/>
        <p:cNvGrpSpPr/>
        <p:nvPr/>
      </p:nvGrpSpPr>
      <p:grpSpPr>
        <a:xfrm>
          <a:off x="0" y="0"/>
          <a:ext cx="0" cy="0"/>
          <a:chOff x="0" y="0"/>
          <a:chExt cx="0" cy="0"/>
        </a:xfrm>
      </p:grpSpPr>
      <p:sp>
        <p:nvSpPr>
          <p:cNvPr id="18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81"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182"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83"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90"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191"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92" name="Slide Number"/>
          <p:cNvSpPr txBox="1"/>
          <p:nvPr>
            <p:ph type="sldNum" sz="quarter" idx="2"/>
          </p:nvPr>
        </p:nvSpPr>
        <p:spPr>
          <a:xfrm>
            <a:off x="10505158" y="8890000"/>
            <a:ext cx="342901" cy="358589"/>
          </a:xfrm>
          <a:prstGeom prst="rect">
            <a:avLst/>
          </a:prstGeom>
        </p:spPr>
        <p:txBody>
          <a:bodyPr/>
          <a:lstStyle>
            <a:lvl1pPr>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5">
    <p:bg>
      <p:bgPr>
        <a:solidFill>
          <a:srgbClr val="000000"/>
        </a:solidFill>
      </p:bgPr>
    </p:bg>
    <p:spTree>
      <p:nvGrpSpPr>
        <p:cNvPr id="1" name=""/>
        <p:cNvGrpSpPr/>
        <p:nvPr/>
      </p:nvGrpSpPr>
      <p:grpSpPr>
        <a:xfrm>
          <a:off x="0" y="0"/>
          <a:ext cx="0" cy="0"/>
          <a:chOff x="0" y="0"/>
          <a:chExt cx="0" cy="0"/>
        </a:xfrm>
      </p:grpSpPr>
      <p:sp>
        <p:nvSpPr>
          <p:cNvPr id="19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0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0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0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6">
    <p:bg>
      <p:bgPr>
        <a:solidFill>
          <a:srgbClr val="000000"/>
        </a:solidFill>
      </p:bgPr>
    </p:bg>
    <p:spTree>
      <p:nvGrpSpPr>
        <p:cNvPr id="1" name=""/>
        <p:cNvGrpSpPr/>
        <p:nvPr/>
      </p:nvGrpSpPr>
      <p:grpSpPr>
        <a:xfrm>
          <a:off x="0" y="0"/>
          <a:ext cx="0" cy="0"/>
          <a:chOff x="0" y="0"/>
          <a:chExt cx="0" cy="0"/>
        </a:xfrm>
      </p:grpSpPr>
      <p:sp>
        <p:nvSpPr>
          <p:cNvPr id="20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1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1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1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7">
    <p:bg>
      <p:bgPr>
        <a:solidFill>
          <a:srgbClr val="000000"/>
        </a:solidFill>
      </p:bgPr>
    </p:bg>
    <p:spTree>
      <p:nvGrpSpPr>
        <p:cNvPr id="1" name=""/>
        <p:cNvGrpSpPr/>
        <p:nvPr/>
      </p:nvGrpSpPr>
      <p:grpSpPr>
        <a:xfrm>
          <a:off x="0" y="0"/>
          <a:ext cx="0" cy="0"/>
          <a:chOff x="0" y="0"/>
          <a:chExt cx="0" cy="0"/>
        </a:xfrm>
      </p:grpSpPr>
      <p:sp>
        <p:nvSpPr>
          <p:cNvPr id="21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2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2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2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8">
    <p:bg>
      <p:bgPr>
        <a:solidFill>
          <a:srgbClr val="000000"/>
        </a:solidFill>
      </p:bgPr>
    </p:bg>
    <p:spTree>
      <p:nvGrpSpPr>
        <p:cNvPr id="1" name=""/>
        <p:cNvGrpSpPr/>
        <p:nvPr/>
      </p:nvGrpSpPr>
      <p:grpSpPr>
        <a:xfrm>
          <a:off x="0" y="0"/>
          <a:ext cx="0" cy="0"/>
          <a:chOff x="0" y="0"/>
          <a:chExt cx="0" cy="0"/>
        </a:xfrm>
      </p:grpSpPr>
      <p:sp>
        <p:nvSpPr>
          <p:cNvPr id="22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3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3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3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9">
    <p:bg>
      <p:bgPr>
        <a:solidFill>
          <a:srgbClr val="000000"/>
        </a:solidFill>
      </p:bgPr>
    </p:bg>
    <p:spTree>
      <p:nvGrpSpPr>
        <p:cNvPr id="1" name=""/>
        <p:cNvGrpSpPr/>
        <p:nvPr/>
      </p:nvGrpSpPr>
      <p:grpSpPr>
        <a:xfrm>
          <a:off x="0" y="0"/>
          <a:ext cx="0" cy="0"/>
          <a:chOff x="0" y="0"/>
          <a:chExt cx="0" cy="0"/>
        </a:xfrm>
      </p:grpSpPr>
      <p:sp>
        <p:nvSpPr>
          <p:cNvPr id="23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4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4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4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0">
    <p:bg>
      <p:bgPr>
        <a:solidFill>
          <a:srgbClr val="000000"/>
        </a:solidFill>
      </p:bgPr>
    </p:bg>
    <p:spTree>
      <p:nvGrpSpPr>
        <p:cNvPr id="1" name=""/>
        <p:cNvGrpSpPr/>
        <p:nvPr/>
      </p:nvGrpSpPr>
      <p:grpSpPr>
        <a:xfrm>
          <a:off x="0" y="0"/>
          <a:ext cx="0" cy="0"/>
          <a:chOff x="0" y="0"/>
          <a:chExt cx="0" cy="0"/>
        </a:xfrm>
      </p:grpSpPr>
      <p:sp>
        <p:nvSpPr>
          <p:cNvPr id="24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50"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51"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52"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259" name="Title Text"/>
          <p:cNvSpPr txBox="1"/>
          <p:nvPr>
            <p:ph type="title"/>
          </p:nvPr>
        </p:nvSpPr>
        <p:spPr>
          <a:xfrm>
            <a:off x="977900" y="546100"/>
            <a:ext cx="11049000" cy="2273300"/>
          </a:xfrm>
          <a:prstGeom prst="rect">
            <a:avLst/>
          </a:prstGeom>
        </p:spPr>
        <p:txBody>
          <a:bodyPr/>
          <a:lstStyle>
            <a:lvl1pPr>
              <a:defRPr sz="6200">
                <a:latin typeface="Times New Roman"/>
                <a:ea typeface="Times New Roman"/>
                <a:cs typeface="Times New Roman"/>
                <a:sym typeface="Times New Roman"/>
              </a:defRPr>
            </a:lvl1pPr>
          </a:lstStyle>
          <a:p>
            <a:pPr/>
            <a:r>
              <a:t>Title Text</a:t>
            </a:r>
          </a:p>
        </p:txBody>
      </p:sp>
      <p:sp>
        <p:nvSpPr>
          <p:cNvPr id="260" name="Body Level One…"/>
          <p:cNvSpPr txBox="1"/>
          <p:nvPr>
            <p:ph type="body" idx="1"/>
          </p:nvPr>
        </p:nvSpPr>
        <p:spPr>
          <a:xfrm>
            <a:off x="977900" y="2819400"/>
            <a:ext cx="11049000" cy="6934200"/>
          </a:xfrm>
          <a:prstGeom prst="rect">
            <a:avLst/>
          </a:prstGeom>
        </p:spPr>
        <p:txBody>
          <a:bodyPr/>
          <a:lstStyle>
            <a:lvl1pPr>
              <a:defRPr>
                <a:latin typeface="Times New Roman"/>
                <a:ea typeface="Times New Roman"/>
                <a:cs typeface="Times New Roman"/>
                <a:sym typeface="Times New Roman"/>
              </a:defRPr>
            </a:lvl1pPr>
            <a:lvl2pPr>
              <a:defRPr>
                <a:latin typeface="Times New Roman"/>
                <a:ea typeface="Times New Roman"/>
                <a:cs typeface="Times New Roman"/>
                <a:sym typeface="Times New Roman"/>
              </a:defRPr>
            </a:lvl2pPr>
            <a:lvl3pPr>
              <a:defRPr>
                <a:latin typeface="Times New Roman"/>
                <a:ea typeface="Times New Roman"/>
                <a:cs typeface="Times New Roman"/>
                <a:sym typeface="Times New Roman"/>
              </a:defRPr>
            </a:lvl3pPr>
            <a:lvl4pPr>
              <a:defRPr>
                <a:latin typeface="Times New Roman"/>
                <a:ea typeface="Times New Roman"/>
                <a:cs typeface="Times New Roman"/>
                <a:sym typeface="Times New Roman"/>
              </a:defRPr>
            </a:lvl4pPr>
            <a:lvl5pP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61" name="Slide Number"/>
          <p:cNvSpPr txBox="1"/>
          <p:nvPr>
            <p:ph type="sldNum" sz="quarter" idx="2"/>
          </p:nvPr>
        </p:nvSpPr>
        <p:spPr>
          <a:xfrm>
            <a:off x="10505158" y="8890000"/>
            <a:ext cx="342901" cy="358589"/>
          </a:xfrm>
          <a:prstGeom prst="rect">
            <a:avLst/>
          </a:prstGeom>
        </p:spPr>
        <p:txBody>
          <a:bodyPr/>
          <a:lstStyle>
            <a:lvl1pPr>
              <a:defRPr>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1">
    <p:bg>
      <p:bgPr>
        <a:solidFill>
          <a:srgbClr val="000000"/>
        </a:solidFill>
      </p:bgPr>
    </p:bg>
    <p:spTree>
      <p:nvGrpSpPr>
        <p:cNvPr id="1" name=""/>
        <p:cNvGrpSpPr/>
        <p:nvPr/>
      </p:nvGrpSpPr>
      <p:grpSpPr>
        <a:xfrm>
          <a:off x="0" y="0"/>
          <a:ext cx="0" cy="0"/>
          <a:chOff x="0" y="0"/>
          <a:chExt cx="0" cy="0"/>
        </a:xfrm>
      </p:grpSpPr>
      <p:sp>
        <p:nvSpPr>
          <p:cNvPr id="26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69"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70"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71"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12">
    <p:bg>
      <p:bgPr>
        <a:solidFill>
          <a:srgbClr val="000000"/>
        </a:solidFill>
      </p:bgPr>
    </p:bg>
    <p:spTree>
      <p:nvGrpSpPr>
        <p:cNvPr id="1" name=""/>
        <p:cNvGrpSpPr/>
        <p:nvPr/>
      </p:nvGrpSpPr>
      <p:grpSpPr>
        <a:xfrm>
          <a:off x="0" y="0"/>
          <a:ext cx="0" cy="0"/>
          <a:chOff x="0" y="0"/>
          <a:chExt cx="0" cy="0"/>
        </a:xfrm>
      </p:grpSpPr>
      <p:sp>
        <p:nvSpPr>
          <p:cNvPr id="27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279" name="Title Text"/>
          <p:cNvSpPr txBox="1"/>
          <p:nvPr>
            <p:ph type="title"/>
          </p:nvPr>
        </p:nvSpPr>
        <p:spPr>
          <a:xfrm>
            <a:off x="431800" y="0"/>
            <a:ext cx="12357100" cy="1193800"/>
          </a:xfrm>
          <a:prstGeom prst="rect">
            <a:avLst/>
          </a:prstGeom>
        </p:spPr>
        <p:txBody>
          <a:bodyPr anchor="b"/>
          <a:lstStyle>
            <a:lvl1pPr marL="58702" marR="58702" algn="l">
              <a:defRPr i="1" sz="6200">
                <a:solidFill>
                  <a:srgbClr val="FFD479"/>
                </a:solidFill>
                <a:uFill>
                  <a:solidFill>
                    <a:srgbClr val="FFD479"/>
                  </a:solidFill>
                </a:uFill>
                <a:latin typeface="Times New Roman"/>
                <a:ea typeface="Times New Roman"/>
                <a:cs typeface="Times New Roman"/>
                <a:sym typeface="Times New Roman"/>
              </a:defRPr>
            </a:lvl1pPr>
          </a:lstStyle>
          <a:p>
            <a:pPr/>
            <a:r>
              <a:t>Title Text</a:t>
            </a:r>
          </a:p>
        </p:txBody>
      </p:sp>
      <p:sp>
        <p:nvSpPr>
          <p:cNvPr id="280" name="Body Level One…"/>
          <p:cNvSpPr txBox="1"/>
          <p:nvPr>
            <p:ph type="body" idx="1"/>
          </p:nvPr>
        </p:nvSpPr>
        <p:spPr>
          <a:xfrm>
            <a:off x="431800" y="1409700"/>
            <a:ext cx="12357100" cy="8343900"/>
          </a:xfrm>
          <a:prstGeom prst="rect">
            <a:avLst/>
          </a:prstGeom>
        </p:spPr>
        <p:txBody>
          <a:bodyPr/>
          <a:lstStyle>
            <a:lvl1pPr marL="3841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1pPr>
            <a:lvl2pPr marL="78422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2pPr>
            <a:lvl3pPr marL="11842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3pPr>
            <a:lvl4pPr marL="1641475" marR="58702">
              <a:buClr>
                <a:srgbClr val="FFD479"/>
              </a:buClr>
              <a:buFont typeface="Times New Roman"/>
              <a:defRPr>
                <a:solidFill>
                  <a:srgbClr val="FFFED5"/>
                </a:solidFill>
                <a:uFill>
                  <a:solidFill>
                    <a:srgbClr val="FFFED5"/>
                  </a:solidFill>
                </a:uFill>
                <a:latin typeface="Times New Roman"/>
                <a:ea typeface="Times New Roman"/>
                <a:cs typeface="Times New Roman"/>
                <a:sym typeface="Times New Roman"/>
              </a:defRPr>
            </a:lvl4pPr>
            <a:lvl5pPr marL="2098675" marR="58702">
              <a:buClr>
                <a:srgbClr val="FFD479"/>
              </a:buClr>
              <a:buFont typeface="Times New Roman"/>
              <a:buChar char="•"/>
              <a:defRPr>
                <a:solidFill>
                  <a:srgbClr val="FFFED5"/>
                </a:solidFill>
                <a:uFill>
                  <a:solidFill>
                    <a:srgbClr val="FFFED5"/>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281" name="Slide Number"/>
          <p:cNvSpPr txBox="1"/>
          <p:nvPr>
            <p:ph type="sldNum" sz="quarter" idx="2"/>
          </p:nvPr>
        </p:nvSpPr>
        <p:spPr>
          <a:xfrm>
            <a:off x="11746230" y="9207500"/>
            <a:ext cx="393701" cy="419931"/>
          </a:xfrm>
          <a:prstGeom prst="rect">
            <a:avLst/>
          </a:prstGeom>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88" name="Title Text"/>
          <p:cNvSpPr txBox="1"/>
          <p:nvPr>
            <p:ph type="title"/>
          </p:nvPr>
        </p:nvSpPr>
        <p:spPr>
          <a:xfrm>
            <a:off x="952500" y="444500"/>
            <a:ext cx="11099800" cy="2159000"/>
          </a:xfrm>
          <a:prstGeom prst="rect">
            <a:avLst/>
          </a:prstGeom>
        </p:spPr>
        <p:txBody>
          <a:bodyPr>
            <a:normAutofit fontScale="100000" lnSpcReduction="0"/>
          </a:bodyPr>
          <a:lstStyle>
            <a:lvl1pPr marL="0" marR="0" defTabSz="584200">
              <a:defRPr sz="8000">
                <a:uFillTx/>
                <a:latin typeface="Helvetica Light"/>
                <a:ea typeface="Helvetica Light"/>
                <a:cs typeface="Helvetica Light"/>
                <a:sym typeface="Helvetica Light"/>
              </a:defRPr>
            </a:lvl1pPr>
          </a:lstStyle>
          <a:p>
            <a:pPr/>
            <a:r>
              <a:t>Title Text</a:t>
            </a:r>
          </a:p>
        </p:txBody>
      </p:sp>
      <p:sp>
        <p:nvSpPr>
          <p:cNvPr id="289" name="Body Level One…"/>
          <p:cNvSpPr txBox="1"/>
          <p:nvPr>
            <p:ph type="body" idx="1"/>
          </p:nvPr>
        </p:nvSpPr>
        <p:spPr>
          <a:xfrm>
            <a:off x="952500" y="2603500"/>
            <a:ext cx="11099800" cy="6286500"/>
          </a:xfrm>
          <a:prstGeom prst="rect">
            <a:avLst/>
          </a:prstGeom>
        </p:spPr>
        <p:txBody>
          <a:bodyPr anchor="ctr">
            <a:normAutofit fontScale="100000" lnSpcReduction="0"/>
          </a:bodyPr>
          <a:lstStyle>
            <a:lvl1pPr marL="444500" marR="0" indent="-444500" defTabSz="584200">
              <a:spcBef>
                <a:spcPts val="4200"/>
              </a:spcBef>
              <a:buSzPct val="75000"/>
              <a:defRPr sz="3600">
                <a:uFillTx/>
                <a:latin typeface="Helvetica Light"/>
                <a:ea typeface="Helvetica Light"/>
                <a:cs typeface="Helvetica Light"/>
                <a:sym typeface="Helvetica Light"/>
              </a:defRPr>
            </a:lvl1pPr>
            <a:lvl2pPr marL="889000" marR="0" indent="-444500" defTabSz="584200">
              <a:spcBef>
                <a:spcPts val="4200"/>
              </a:spcBef>
              <a:buSzPct val="75000"/>
              <a:buChar char="•"/>
              <a:defRPr sz="3600">
                <a:uFillTx/>
                <a:latin typeface="Helvetica Light"/>
                <a:ea typeface="Helvetica Light"/>
                <a:cs typeface="Helvetica Light"/>
                <a:sym typeface="Helvetica Light"/>
              </a:defRPr>
            </a:lvl2pPr>
            <a:lvl3pPr marL="1333500" marR="0" indent="-444500" defTabSz="584200">
              <a:spcBef>
                <a:spcPts val="4200"/>
              </a:spcBef>
              <a:buSzPct val="75000"/>
              <a:defRPr sz="3600">
                <a:uFillTx/>
                <a:latin typeface="Helvetica Light"/>
                <a:ea typeface="Helvetica Light"/>
                <a:cs typeface="Helvetica Light"/>
                <a:sym typeface="Helvetica Light"/>
              </a:defRPr>
            </a:lvl3pPr>
            <a:lvl4pPr marL="1778000" marR="0" indent="-444500" defTabSz="584200">
              <a:spcBef>
                <a:spcPts val="4200"/>
              </a:spcBef>
              <a:buSzPct val="75000"/>
              <a:buChar char="•"/>
              <a:defRPr sz="3600">
                <a:uFillTx/>
                <a:latin typeface="Helvetica Light"/>
                <a:ea typeface="Helvetica Light"/>
                <a:cs typeface="Helvetica Light"/>
                <a:sym typeface="Helvetica Light"/>
              </a:defRPr>
            </a:lvl4pPr>
            <a:lvl5pPr marL="2222500" marR="0" indent="-444500" defTabSz="584200">
              <a:spcBef>
                <a:spcPts val="4200"/>
              </a:spcBef>
              <a:buSzPct val="75000"/>
              <a:buChar char="•"/>
              <a:defRPr sz="3600">
                <a:uFillTx/>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290" name="Slide Number"/>
          <p:cNvSpPr txBox="1"/>
          <p:nvPr>
            <p:ph type="sldNum" sz="quarter" idx="2"/>
          </p:nvPr>
        </p:nvSpPr>
        <p:spPr>
          <a:xfrm>
            <a:off x="6311798" y="9251950"/>
            <a:ext cx="368504" cy="381000"/>
          </a:xfrm>
          <a:prstGeom prst="rect">
            <a:avLst/>
          </a:prstGeom>
        </p:spPr>
        <p:txBody>
          <a:bodyPr/>
          <a:lstStyle>
            <a:lvl1pPr defTabSz="584200">
              <a:defRPr>
                <a:uFillTx/>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phiaArtScience">
    <p:spTree>
      <p:nvGrpSpPr>
        <p:cNvPr id="1" name=""/>
        <p:cNvGrpSpPr/>
        <p:nvPr/>
      </p:nvGrpSpPr>
      <p:grpSpPr>
        <a:xfrm>
          <a:off x="0" y="0"/>
          <a:ext cx="0" cy="0"/>
          <a:chOff x="0" y="0"/>
          <a:chExt cx="0" cy="0"/>
        </a:xfrm>
      </p:grpSpPr>
      <p:sp>
        <p:nvSpPr>
          <p:cNvPr id="297" name="Line"/>
          <p:cNvSpPr/>
          <p:nvPr/>
        </p:nvSpPr>
        <p:spPr>
          <a:xfrm>
            <a:off x="431800" y="1193800"/>
            <a:ext cx="12357101" cy="2258"/>
          </a:xfrm>
          <a:prstGeom prst="line">
            <a:avLst/>
          </a:prstGeom>
          <a:ln w="38100">
            <a:solidFill>
              <a:srgbClr val="D77A00"/>
            </a:solidFill>
          </a:ln>
        </p:spPr>
        <p:txBody>
          <a:bodyPr lIns="0" tIns="0" rIns="0" bIns="0"/>
          <a:lstStyle/>
          <a:p>
            <a:pPr/>
          </a:p>
        </p:txBody>
      </p:sp>
      <p:pic>
        <p:nvPicPr>
          <p:cNvPr id="29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299" name="Title Text"/>
          <p:cNvSpPr txBox="1"/>
          <p:nvPr>
            <p:ph type="title"/>
          </p:nvPr>
        </p:nvSpPr>
        <p:spPr>
          <a:xfrm>
            <a:off x="431800" y="0"/>
            <a:ext cx="12357100" cy="1193800"/>
          </a:xfrm>
          <a:prstGeom prst="rect">
            <a:avLst/>
          </a:prstGeom>
        </p:spPr>
        <p:txBody>
          <a:bodyPr anchor="b"/>
          <a:lstStyle>
            <a:lvl1pPr marL="58702" marR="58702" algn="l">
              <a:defRPr b="1">
                <a:solidFill>
                  <a:srgbClr val="D77A00"/>
                </a:solidFill>
                <a:uFill>
                  <a:solidFill>
                    <a:srgbClr val="D77A00"/>
                  </a:solidFill>
                </a:uFill>
              </a:defRPr>
            </a:lvl1pPr>
          </a:lstStyle>
          <a:p>
            <a:pPr/>
            <a:r>
              <a:t>Title Text</a:t>
            </a:r>
          </a:p>
        </p:txBody>
      </p:sp>
      <p:sp>
        <p:nvSpPr>
          <p:cNvPr id="300" name="Body Level One…"/>
          <p:cNvSpPr txBox="1"/>
          <p:nvPr>
            <p:ph type="body" idx="1"/>
          </p:nvPr>
        </p:nvSpPr>
        <p:spPr>
          <a:xfrm>
            <a:off x="431800" y="1409700"/>
            <a:ext cx="12357100" cy="8343900"/>
          </a:xfrm>
          <a:prstGeom prst="rect">
            <a:avLst/>
          </a:prstGeom>
        </p:spPr>
        <p:txBody>
          <a:bodyPr/>
          <a:lstStyle>
            <a:lvl1pPr marL="384174" marR="58702" indent="-342899">
              <a:spcBef>
                <a:spcPts val="900"/>
              </a:spcBef>
              <a:buClr>
                <a:srgbClr val="000000"/>
              </a:buClr>
              <a:buFont typeface="Times New Roman"/>
              <a:defRPr b="1" sz="3800">
                <a:latin typeface="Times New Roman"/>
                <a:ea typeface="Times New Roman"/>
                <a:cs typeface="Times New Roman"/>
                <a:sym typeface="Times New Roman"/>
              </a:defRPr>
            </a:lvl1pPr>
            <a:lvl2pPr marL="784225" marR="58702">
              <a:buClr>
                <a:srgbClr val="000000"/>
              </a:buClr>
              <a:buFont typeface="Times New Roman"/>
              <a:defRPr>
                <a:latin typeface="Times New Roman"/>
                <a:ea typeface="Times New Roman"/>
                <a:cs typeface="Times New Roman"/>
                <a:sym typeface="Times New Roman"/>
              </a:defRPr>
            </a:lvl2pPr>
            <a:lvl3pPr marL="1184275" marR="58702">
              <a:buClr>
                <a:srgbClr val="000000"/>
              </a:buClr>
              <a:buFont typeface="Times New Roman"/>
              <a:defRPr>
                <a:latin typeface="Times New Roman"/>
                <a:ea typeface="Times New Roman"/>
                <a:cs typeface="Times New Roman"/>
                <a:sym typeface="Times New Roman"/>
              </a:defRPr>
            </a:lvl3pPr>
            <a:lvl4pPr marL="1641475" marR="58702">
              <a:buClr>
                <a:srgbClr val="000000"/>
              </a:buClr>
              <a:buFont typeface="Times New Roman"/>
              <a:defRPr>
                <a:latin typeface="Times New Roman"/>
                <a:ea typeface="Times New Roman"/>
                <a:cs typeface="Times New Roman"/>
                <a:sym typeface="Times New Roman"/>
              </a:defRPr>
            </a:lvl4pPr>
            <a:lvl5pPr marL="2098675" marR="58702">
              <a:buClr>
                <a:srgbClr val="000000"/>
              </a:buClr>
              <a:buFont typeface="Times New Roman"/>
              <a:buChar char="•"/>
              <a:defRPr>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301" name="Slide Number"/>
          <p:cNvSpPr txBox="1"/>
          <p:nvPr>
            <p:ph type="sldNum" sz="quarter" idx="2"/>
          </p:nvPr>
        </p:nvSpPr>
        <p:spPr>
          <a:xfrm>
            <a:off x="6229773" y="9080500"/>
            <a:ext cx="546101" cy="565857"/>
          </a:xfrm>
          <a:prstGeom prst="rect">
            <a:avLst/>
          </a:prstGeom>
        </p:spPr>
        <p:txBody>
          <a:bodyPr/>
          <a:lstStyle>
            <a:lvl1pPr defTabSz="825500">
              <a:defRPr sz="3400">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47700" y="130951"/>
            <a:ext cx="11709400" cy="21448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Title Text</a:t>
            </a:r>
          </a:p>
        </p:txBody>
      </p:sp>
      <p:sp>
        <p:nvSpPr>
          <p:cNvPr id="3" name="Body Level One…"/>
          <p:cNvSpPr txBox="1"/>
          <p:nvPr>
            <p:ph type="body" idx="1"/>
          </p:nvPr>
        </p:nvSpPr>
        <p:spPr>
          <a:xfrm>
            <a:off x="647700" y="2273300"/>
            <a:ext cx="11709400" cy="748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2pPr marL="783590" indent="-285750">
              <a:spcBef>
                <a:spcPts val="900"/>
              </a:spcBef>
              <a:buChar char="–"/>
              <a:defRPr sz="3800"/>
            </a:lvl2pPr>
            <a:lvl3pPr marL="1183639" indent="-228600">
              <a:spcBef>
                <a:spcPts val="700"/>
              </a:spcBef>
              <a:defRPr sz="3400"/>
            </a:lvl3pPr>
            <a:lvl4pPr marL="1640839" indent="-228600">
              <a:spcBef>
                <a:spcPts val="600"/>
              </a:spcBef>
              <a:buChar char="–"/>
              <a:defRPr sz="2800"/>
            </a:lvl4pPr>
            <a:lvl5pPr marL="2098039" indent="-228600">
              <a:spcBef>
                <a:spcPts val="600"/>
              </a:spcBef>
              <a:buChar char="»"/>
              <a:defRPr sz="2800"/>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0653047" y="8882098"/>
            <a:ext cx="368574" cy="360822"/>
          </a:xfrm>
          <a:prstGeom prst="rect">
            <a:avLst/>
          </a:prstGeom>
          <a:ln w="12700">
            <a:miter lim="400000"/>
          </a:ln>
        </p:spPr>
        <p:txBody>
          <a:bodyPr wrap="none" lIns="50800" tIns="50800" rIns="50800" bIns="50800">
            <a:spAutoFit/>
          </a:bodyPr>
          <a:lstStyle>
            <a:lvl1pPr algn="ctr" defTabSz="647700">
              <a:defRPr sz="1800">
                <a:uFill>
                  <a:solidFill>
                    <a:srgbClr val="000000"/>
                  </a:solidFill>
                </a:uFill>
                <a:latin typeface="+mn-lt"/>
                <a:ea typeface="+mn-ea"/>
                <a:cs typeface="+mn-cs"/>
                <a:sym typeface="Aria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transition xmlns:p14="http://schemas.microsoft.com/office/powerpoint/2010/main" spd="med" advClick="1"/>
  <p:txStyles>
    <p:titleStyle>
      <a:lvl1pPr marL="57799" marR="57799" indent="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1pPr>
      <a:lvl2pPr marL="57799" marR="57799" indent="2286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2pPr>
      <a:lvl3pPr marL="57799" marR="57799" indent="4572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3pPr>
      <a:lvl4pPr marL="57799" marR="57799" indent="6858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4pPr>
      <a:lvl5pPr marL="57799" marR="57799" indent="9144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5pPr>
      <a:lvl6pPr marL="57799" marR="57799" indent="11430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6pPr>
      <a:lvl7pPr marL="57799" marR="57799" indent="13716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7pPr>
      <a:lvl8pPr marL="57799" marR="57799" indent="16002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8pPr>
      <a:lvl9pPr marL="57799" marR="57799" indent="1828800" algn="ctr" defTabSz="1295400" rtl="0" latinLnBrk="0">
        <a:lnSpc>
          <a:spcPct val="100000"/>
        </a:lnSpc>
        <a:spcBef>
          <a:spcPts val="0"/>
        </a:spcBef>
        <a:spcAft>
          <a:spcPts val="0"/>
        </a:spcAft>
        <a:buClrTx/>
        <a:buSzTx/>
        <a:buFontTx/>
        <a:buNone/>
        <a:tabLst/>
        <a:defRPr b="0" baseline="0" cap="none" i="0" spc="0" strike="noStrike" sz="5600" u="none">
          <a:solidFill>
            <a:srgbClr val="000000"/>
          </a:solidFill>
          <a:uFill>
            <a:solidFill>
              <a:srgbClr val="000000"/>
            </a:solidFill>
          </a:uFill>
          <a:latin typeface="+mn-lt"/>
          <a:ea typeface="+mn-ea"/>
          <a:cs typeface="+mn-cs"/>
          <a:sym typeface="Arial"/>
        </a:defRPr>
      </a:lvl9pPr>
    </p:titleStyle>
    <p:bodyStyle>
      <a:lvl1pPr marL="383540" marR="57799" indent="-342900"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1pPr>
      <a:lvl2pPr marL="828708" marR="57799" indent="-33086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2pPr>
      <a:lvl3pPr marL="1250875" marR="57799" indent="-295835"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3pPr>
      <a:lvl4pPr marL="17714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4pPr>
      <a:lvl5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5pPr>
      <a:lvl6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6pPr>
      <a:lvl7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7pPr>
      <a:lvl8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8pPr>
      <a:lvl9pPr marL="2228668" marR="57799" indent="-359228" algn="l" defTabSz="1295400" rtl="0" latinLnBrk="0">
        <a:lnSpc>
          <a:spcPct val="100000"/>
        </a:lnSpc>
        <a:spcBef>
          <a:spcPts val="1000"/>
        </a:spcBef>
        <a:spcAft>
          <a:spcPts val="0"/>
        </a:spcAft>
        <a:buClrTx/>
        <a:buSzPct val="100000"/>
        <a:buFontTx/>
        <a:buChar char="•"/>
        <a:tabLst/>
        <a:defRPr b="0" baseline="0" cap="none" i="0" spc="0" strike="noStrike" sz="4400" u="none">
          <a:solidFill>
            <a:srgbClr val="000000"/>
          </a:solidFill>
          <a:uFill>
            <a:solidFill>
              <a:srgbClr val="000000"/>
            </a:solidFill>
          </a:uFill>
          <a:latin typeface="+mn-lt"/>
          <a:ea typeface="+mn-ea"/>
          <a:cs typeface="+mn-cs"/>
          <a:sym typeface="Arial"/>
        </a:defRPr>
      </a:lvl9pPr>
    </p:bodyStyle>
    <p:otherStyle>
      <a:lvl1pPr marL="0" marR="0" indent="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1pPr>
      <a:lvl2pPr marL="0" marR="0" indent="228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2pPr>
      <a:lvl3pPr marL="0" marR="0" indent="457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3pPr>
      <a:lvl4pPr marL="0" marR="0" indent="685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4pPr>
      <a:lvl5pPr marL="0" marR="0" indent="9144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5pPr>
      <a:lvl6pPr marL="0" marR="0" indent="11430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6pPr>
      <a:lvl7pPr marL="0" marR="0" indent="13716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7pPr>
      <a:lvl8pPr marL="0" marR="0" indent="16002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8pPr>
      <a:lvl9pPr marL="0" marR="0" indent="1828800" algn="ctr" defTabSz="647700" latinLnBrk="0">
        <a:lnSpc>
          <a:spcPct val="100000"/>
        </a:lnSpc>
        <a:spcBef>
          <a:spcPts val="0"/>
        </a:spcBef>
        <a:spcAft>
          <a:spcPts val="0"/>
        </a:spcAft>
        <a:buClrTx/>
        <a:buSzTx/>
        <a:buFontTx/>
        <a:buNone/>
        <a:tabLst/>
        <a:defRPr b="0" baseline="0" cap="none" i="0" spc="0" strike="noStrike" sz="18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hyperlink" Target="https://petapixel.com/2026/05/20/youve-probably-never-seen-a-full-spectrum-color-photo/" TargetMode="External"/><Relationship Id="rId3" Type="http://schemas.openxmlformats.org/officeDocument/2006/relationships/hyperlink" Target="https://www.youtube.com/watch?v=-DyrBDsKA5s" TargetMode="External"/><Relationship Id="rId4" Type="http://schemas.openxmlformats.org/officeDocument/2006/relationships/hyperlink" Target="https://www.jonhilty.com/lippmann"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Relationship Id="rId3" Type="http://schemas.openxmlformats.org/officeDocument/2006/relationships/hyperlink" Target="http://upload.wikimedia.org/wikipedia/commons/2/21/Lab_color_space.png"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jpeg"/><Relationship Id="rId3" Type="http://schemas.openxmlformats.org/officeDocument/2006/relationships/image" Target="../media/image8.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9.jpeg"/></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yperphysics.phy-astr.gsu.edu/hbase/vision/rodcone.html" TargetMode="External"/><Relationship Id="rId3" Type="http://schemas.openxmlformats.org/officeDocument/2006/relationships/image" Target="../media/image3.tif"/></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ueconemonochromacy.org/what-is-bcm/eye-retina-and-cones-2/" TargetMode="External"/><Relationship Id="rId3" Type="http://schemas.openxmlformats.org/officeDocument/2006/relationships/hyperlink" Target="http://webvision.med.utah.edu/book/part-iii-retinal-circuits/s-cone-pathways/" TargetMode="External"/><Relationship Id="rId4" Type="http://schemas.openxmlformats.org/officeDocument/2006/relationships/hyperlink" Target="http://www.opticsinfobase.org/josa/abstract.cfm?uri=josa-57-11-1289" TargetMode="External"/><Relationship Id="rId5" Type="http://schemas.openxmlformats.org/officeDocument/2006/relationships/hyperlink" Target="http://www.cvrl.org/database/text/intros/introdens.htm" TargetMode="External"/><Relationship Id="rId6" Type="http://schemas.openxmlformats.org/officeDocument/2006/relationships/hyperlink" Target="http://www.cvrl.org/database/text/density/lmintro.htm" TargetMode="Externa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graphics.stanford.edu/courses/cs178-10/applets/locus.html" TargetMode="External"/><Relationship Id="rId3" Type="http://schemas.openxmlformats.org/officeDocument/2006/relationships/hyperlink" Target="http://graphics.stanford.edu/courses/cs178-10/applets/colormatching.html" TargetMode="External"/><Relationship Id="rId4" Type="http://schemas.openxmlformats.org/officeDocument/2006/relationships/hyperlink" Target="http://graphics.stanford.edu/courses/cs178-10/applets/threedgamut.html" TargetMode="External"/><Relationship Id="rId5" Type="http://schemas.openxmlformats.org/officeDocument/2006/relationships/hyperlink" Target="http://graphics.stanford.edu/courses/cs178-10/applets/gamutmapping.html" TargetMode="External"/><Relationship Id="rId6" Type="http://schemas.openxmlformats.org/officeDocument/2006/relationships/hyperlink" Target="http://graphics.stanford.edu/courses/cs178-10/applets/colormixing.html" TargetMode="External"/><Relationship Id="rId7" Type="http://schemas.openxmlformats.org/officeDocument/2006/relationships/hyperlink" Target="http://graphics.stanford.edu/courses/cs178-10/applets/gamma.html" TargetMode="Externa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6.png"/><Relationship Id="rId3" Type="http://schemas.openxmlformats.org/officeDocument/2006/relationships/image" Target="../media/image7.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6.png"/><Relationship Id="rId3" Type="http://schemas.openxmlformats.org/officeDocument/2006/relationships/image" Target="../media/image7.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gizmodo.com/a-1944-infographic-on-electromagnetic-radiation-makes-l-1019197061" TargetMode="External"/><Relationship Id="rId3" Type="http://schemas.openxmlformats.org/officeDocument/2006/relationships/image" Target="../media/image8.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9.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www.cs.cmu.edu/~zhuxj/astro/html/spectrometer.html" TargetMode="External"/><Relationship Id="rId3" Type="http://schemas.openxmlformats.org/officeDocument/2006/relationships/image" Target="../media/image10.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13.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1.png"/><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15.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7.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18.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6.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pn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png"/><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1.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png"/><Relationship Id="rId3" Type="http://schemas.openxmlformats.org/officeDocument/2006/relationships/image" Target="../media/image28.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19.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19.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0.png"/><Relationship Id="rId8" Type="http://schemas.openxmlformats.org/officeDocument/2006/relationships/image" Target="../media/image37.png"/><Relationship Id="rId9" Type="http://schemas.openxmlformats.org/officeDocument/2006/relationships/image" Target="../media/image38.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33.png"/><Relationship Id="rId5" Type="http://schemas.openxmlformats.org/officeDocument/2006/relationships/image" Target="../media/image34.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9.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9.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6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0.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1.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2.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jpeg"/></Relationships>

</file>

<file path=ppt/slides/_rels/slide7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yperphysics.phy-astr.gsu.edu/hbase/vision/rodcone.html" TargetMode="External"/><Relationship Id="rId3" Type="http://schemas.openxmlformats.org/officeDocument/2006/relationships/hyperlink" Target="http://www.blueconemonochromacy.org/what-is-bcm/eye-retina-and-cones-2/" TargetMode="External"/><Relationship Id="rId4" Type="http://schemas.openxmlformats.org/officeDocument/2006/relationships/hyperlink" Target="http://webvision.med.utah.edu/book/part-iii-retinal-circuits/s-cone-pathways/" TargetMode="External"/><Relationship Id="rId5" Type="http://schemas.openxmlformats.org/officeDocument/2006/relationships/hyperlink" Target="http://www.opticsinfobase.org/josa/abstract.cfm?uri=josa-57-11-1289" TargetMode="External"/><Relationship Id="rId6" Type="http://schemas.openxmlformats.org/officeDocument/2006/relationships/hyperlink" Target="http://www.cvrl.org/database/text/intros/introdens.htm" TargetMode="External"/><Relationship Id="rId7" Type="http://schemas.openxmlformats.org/officeDocument/2006/relationships/hyperlink" Target="http://www.cvrl.org/database/text/density/lmintro.htm" TargetMode="External"/></Relationships>

</file>

<file path=ppt/slides/_rels/slide7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9.png"/></Relationships>

</file>

<file path=ppt/slides/_rels/slide7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yperphysics.phy-astr.gsu.edu/hbase/vision/rodcone.html" TargetMode="External"/><Relationship Id="rId3" Type="http://schemas.openxmlformats.org/officeDocument/2006/relationships/image" Target="../media/image3.tif"/></Relationships>

</file>

<file path=ppt/slides/_rels/slide80.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0.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image" Target="../media/image42.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en.wikipedia.org/wiki/Color_blindness" TargetMode="External"/></Relationships>

</file>

<file path=ppt/slides/_rels/slide8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tif"/></Relationships>

</file>

<file path=ppt/slides/_rels/slide8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3.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4.png"/><Relationship Id="rId3" Type="http://schemas.openxmlformats.org/officeDocument/2006/relationships/image" Target="../media/image45.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www.vischeck.com/vischeck/" TargetMode="External"/><Relationship Id="rId3" Type="http://schemas.openxmlformats.org/officeDocument/2006/relationships/hyperlink" Target="http://www.vischeck.com/daltonize/" TargetMode="External"/><Relationship Id="rId4" Type="http://schemas.openxmlformats.org/officeDocument/2006/relationships/hyperlink" Target="http://www.vischeck.com/daltonize/runDaltonize.php" TargetMode="External"/></Relationships>

</file>

<file path=ppt/slides/_rels/slide8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6.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6.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7.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48.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49.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9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0.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98.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9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tif"/><Relationship Id="rId3" Type="http://schemas.openxmlformats.org/officeDocument/2006/relationships/image" Target="../media/image6.tif"/><Relationship Id="rId4" Type="http://schemas.openxmlformats.org/officeDocument/2006/relationships/image" Target="../media/image51.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hyperlink" Target="http://www.inkjetart.com/2000p/metamerism.html" TargetMode="External"/><Relationship Id="rId3" Type="http://schemas.openxmlformats.org/officeDocument/2006/relationships/image" Target="../media/image52.png"/><Relationship Id="rId4" Type="http://schemas.openxmlformats.org/officeDocument/2006/relationships/image" Target="../media/image53.png"/></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9.xml"/></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54.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7.tif"/><Relationship Id="rId3" Type="http://schemas.openxmlformats.org/officeDocument/2006/relationships/hyperlink" Target="http://www.iriscam.info/PIXELS.html" TargetMode="Externa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7.tif"/><Relationship Id="rId3" Type="http://schemas.openxmlformats.org/officeDocument/2006/relationships/hyperlink" Target="http://www.iriscam.info/PIXELS.html" TargetMode="Externa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5.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5.png"/></Relationships>

</file>

<file path=ppt/slides/_rels/slide109.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5.png"/></Relationships>

</file>

<file path=ppt/slides/_rels/slide110.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5.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55.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6.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7.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31.png"/><Relationship Id="rId3" Type="http://schemas.openxmlformats.org/officeDocument/2006/relationships/image" Target="../media/image32.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8.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8.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hyperlink" Target="http://graphics.stanford.edu/courses/cs178-10/applets/colormatching.html" TargetMode="External"/><Relationship Id="rId3" Type="http://schemas.openxmlformats.org/officeDocument/2006/relationships/image" Target="../media/image59.png"/></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0.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 Id="rId3" Type="http://schemas.openxmlformats.org/officeDocument/2006/relationships/image" Target="../media/image55.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 Id="rId3" Type="http://schemas.openxmlformats.org/officeDocument/2006/relationships/image" Target="../media/image55.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3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 Id="rId3" Type="http://schemas.openxmlformats.org/officeDocument/2006/relationships/image" Target="../media/image62.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3.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www.brucelindbloom.com/index.html?Eqn_RGB_XYZ_Matrix.html" TargetMode="Externa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4.png"/><Relationship Id="rId3" Type="http://schemas.openxmlformats.org/officeDocument/2006/relationships/image" Target="../media/image65.png"/><Relationship Id="rId4" Type="http://schemas.openxmlformats.org/officeDocument/2006/relationships/image" Target="../media/image63.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3.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58.png"/></Relationships>

</file>

<file path=ppt/slides/_rels/slide145.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46.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47.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48.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49.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50.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51.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52.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53.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54.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3.png"/></Relationships>

</file>

<file path=ppt/slides/_rels/slide155.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4.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6.png"/><Relationship Id="rId3" Type="http://schemas.openxmlformats.org/officeDocument/2006/relationships/image" Target="../media/image64.png"/><Relationship Id="rId4" Type="http://schemas.openxmlformats.org/officeDocument/2006/relationships/image" Target="../media/image67.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hyperlink" Target="http://graphics.stanford.edu/courses/cs178-10/applets/threedgamut.html" TargetMode="External"/><Relationship Id="rId3" Type="http://schemas.openxmlformats.org/officeDocument/2006/relationships/image" Target="../media/image68.pn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3.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9.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9.png"/></Relationships>

</file>

<file path=ppt/slides/_rels/slide16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64.png"/><Relationship Id="rId3" Type="http://schemas.openxmlformats.org/officeDocument/2006/relationships/image" Target="../media/image69.png"/></Relationships>

</file>

<file path=ppt/slides/_rels/slide162.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0.png"/><Relationship Id="rId3" Type="http://schemas.openxmlformats.org/officeDocument/2006/relationships/image" Target="../media/image64.png"/></Relationships>

</file>

<file path=ppt/slides/_rels/slide163.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hyperlink" Target="http://graphics.stanford.edu/courses/cs178-10/applets/gamutmapping.html" TargetMode="External"/><Relationship Id="rId3" Type="http://schemas.openxmlformats.org/officeDocument/2006/relationships/image" Target="../media/image71.png"/></Relationships>

</file>

<file path=ppt/slides/_rels/slide164.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hyperlink" Target="http://dba.med.sc.edu/price/irf/Adobe_tg/manage/images/gamuts.jpg" TargetMode="External"/><Relationship Id="rId3" Type="http://schemas.openxmlformats.org/officeDocument/2006/relationships/image" Target="../media/image72.png"/><Relationship Id="rId4" Type="http://schemas.openxmlformats.org/officeDocument/2006/relationships/image" Target="../media/image2.png"/></Relationships>

</file>

<file path=ppt/slides/_rels/slide165.xml.rels><?xml version="1.0" encoding="UTF-8"?>
<Relationships xmlns="http://schemas.openxmlformats.org/package/2006/relationships"><Relationship Id="rId1" Type="http://schemas.openxmlformats.org/officeDocument/2006/relationships/slideLayout" Target="../slideLayouts/slideLayout25.xml"/></Relationships>

</file>

<file path=ppt/slides/_rels/slide166.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67.xml.rels><?xml version="1.0" encoding="UTF-8"?>
<Relationships xmlns="http://schemas.openxmlformats.org/package/2006/relationships"><Relationship Id="rId1" Type="http://schemas.openxmlformats.org/officeDocument/2006/relationships/slideLayout" Target="../slideLayouts/slideLayout24.xml"/></Relationships>

</file>

<file path=ppt/slides/_rels/slide16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hyperlink" Target="http://www.photo-mark.com/notes/2011/sep/20/crayon-colors/" TargetMode="External"/><Relationship Id="rId3" Type="http://schemas.openxmlformats.org/officeDocument/2006/relationships/image" Target="../media/image8.tif"/><Relationship Id="rId4" Type="http://schemas.openxmlformats.org/officeDocument/2006/relationships/image" Target="../media/image9.tif"/></Relationships>

</file>

<file path=ppt/slides/_rels/slide16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70.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0.tif"/><Relationship Id="rId3" Type="http://schemas.openxmlformats.org/officeDocument/2006/relationships/image" Target="../media/image7.tif"/></Relationships>

</file>

<file path=ppt/slides/_rels/slide171.xml.rels><?xml version="1.0" encoding="UTF-8"?>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0.tif"/><Relationship Id="rId3" Type="http://schemas.openxmlformats.org/officeDocument/2006/relationships/image" Target="../media/image7.tif"/></Relationships>

</file>

<file path=ppt/slides/_rels/slide172.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3.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4.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5.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6.xml.rels><?xml version="1.0" encoding="UTF-8"?>
<Relationships xmlns="http://schemas.openxmlformats.org/package/2006/relationships"><Relationship Id="rId1" Type="http://schemas.openxmlformats.org/officeDocument/2006/relationships/slideLayout" Target="../slideLayouts/slideLayout23.xml"/></Relationships>

</file>

<file path=ppt/slides/_rels/slide177.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image" Target="../media/image6.jpeg"/></Relationships>

</file>

<file path=ppt/slides/_rels/slide178.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jpeg"/><Relationship Id="rId3" Type="http://schemas.openxmlformats.org/officeDocument/2006/relationships/image" Target="../media/image8.jpeg"/></Relationships>

</file>

<file path=ppt/slides/_rels/slide179.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3.png"/></Relationships>

</file>

<file path=ppt/slides/_rels/slide180.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9.jpeg"/></Relationships>

</file>

<file path=ppt/slides/_rels/slide18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hyperphysics.phy-astr.gsu.edu/hbase/vision/rodcone.html" TargetMode="External"/><Relationship Id="rId3" Type="http://schemas.openxmlformats.org/officeDocument/2006/relationships/image" Target="../media/image3.tif"/></Relationships>

</file>

<file path=ppt/slides/_rels/slide18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8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blueconemonochromacy.org/what-is-bcm/eye-retina-and-cones-2/" TargetMode="External"/><Relationship Id="rId3" Type="http://schemas.openxmlformats.org/officeDocument/2006/relationships/hyperlink" Target="http://webvision.med.utah.edu/book/part-iii-retinal-circuits/s-cone-pathways/" TargetMode="External"/><Relationship Id="rId4" Type="http://schemas.openxmlformats.org/officeDocument/2006/relationships/hyperlink" Target="http://www.opticsinfobase.org/josa/abstract.cfm?uri=josa-57-11-1289" TargetMode="External"/><Relationship Id="rId5" Type="http://schemas.openxmlformats.org/officeDocument/2006/relationships/hyperlink" Target="http://www.cvrl.org/database/text/intros/introdens.htm" TargetMode="External"/><Relationship Id="rId6" Type="http://schemas.openxmlformats.org/officeDocument/2006/relationships/hyperlink" Target="http://www.cvrl.org/database/text/density/lmintro.htm" TargetMode="External"/></Relationships>

</file>

<file path=ppt/slides/_rels/slide18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hyperlink" Target="http://graphics.stanford.edu/courses/cs178-10/applets/locus.html" TargetMode="External"/><Relationship Id="rId3" Type="http://schemas.openxmlformats.org/officeDocument/2006/relationships/hyperlink" Target="http://graphics.stanford.edu/courses/cs178-10/applets/colormatching.html" TargetMode="External"/><Relationship Id="rId4" Type="http://schemas.openxmlformats.org/officeDocument/2006/relationships/hyperlink" Target="http://graphics.stanford.edu/courses/cs178-10/applets/threedgamut.html" TargetMode="External"/><Relationship Id="rId5" Type="http://schemas.openxmlformats.org/officeDocument/2006/relationships/hyperlink" Target="http://graphics.stanford.edu/courses/cs178-10/applets/gamutmapping.html" TargetMode="External"/><Relationship Id="rId6" Type="http://schemas.openxmlformats.org/officeDocument/2006/relationships/hyperlink" Target="http://graphics.stanford.edu/courses/cs178-10/applets/colormixing.html" TargetMode="External"/><Relationship Id="rId7" Type="http://schemas.openxmlformats.org/officeDocument/2006/relationships/hyperlink" Target="http://graphics.stanford.edu/courses/cs178-10/applets/gamma.html"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31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312" name="Color"/>
          <p:cNvSpPr txBox="1"/>
          <p:nvPr>
            <p:ph type="title"/>
          </p:nvPr>
        </p:nvSpPr>
        <p:spPr>
          <a:prstGeom prst="rect">
            <a:avLst/>
          </a:prstGeom>
        </p:spPr>
        <p:txBody>
          <a:bodyPr/>
          <a:lstStyle/>
          <a:p>
            <a:pPr/>
            <a:r>
              <a:t>Color</a:t>
            </a:r>
          </a:p>
        </p:txBody>
      </p:sp>
      <p:sp>
        <p:nvSpPr>
          <p:cNvPr id="313" name="Double-click to edit"/>
          <p:cNvSpPr txBox="1"/>
          <p:nvPr>
            <p:ph type="body" idx="1"/>
          </p:nvPr>
        </p:nvSpPr>
        <p:spPr>
          <a:prstGeom prst="rect">
            <a:avLst/>
          </a:prstGeom>
        </p:spPr>
        <p:txBody>
          <a:bodyPr/>
          <a:lstStyle/>
          <a:p>
            <a:pPr/>
          </a:p>
        </p:txBody>
      </p:sp>
      <p:pic>
        <p:nvPicPr>
          <p:cNvPr id="314" name="inventionColor.jpg" descr="inventionColor.jpg"/>
          <p:cNvPicPr>
            <a:picLocks noChangeAspect="0"/>
          </p:cNvPicPr>
          <p:nvPr/>
        </p:nvPicPr>
        <p:blipFill>
          <a:blip r:embed="rId2">
            <a:extLst/>
          </a:blip>
          <a:stretch>
            <a:fillRect/>
          </a:stretch>
        </p:blipFill>
        <p:spPr>
          <a:xfrm>
            <a:off x="3136900" y="0"/>
            <a:ext cx="7615485" cy="97536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317" name="Double-click to edit"/>
          <p:cNvSpPr txBox="1"/>
          <p:nvPr>
            <p:ph type="title"/>
          </p:nvPr>
        </p:nvSpPr>
        <p:spPr>
          <a:prstGeom prst="rect">
            <a:avLst/>
          </a:prstGeom>
        </p:spPr>
        <p:txBody>
          <a:bodyPr/>
          <a:lstStyle/>
          <a:p>
            <a:pPr/>
          </a:p>
        </p:txBody>
      </p:sp>
      <p:sp>
        <p:nvSpPr>
          <p:cNvPr id="318" name="https://petapixel.com/2026/05/20/youve-probably-never-seen-a-full-spectrum-color-photo/…"/>
          <p:cNvSpPr txBox="1"/>
          <p:nvPr>
            <p:ph type="body" idx="1"/>
          </p:nvPr>
        </p:nvSpPr>
        <p:spPr>
          <a:prstGeom prst="rect">
            <a:avLst/>
          </a:prstGeom>
        </p:spPr>
        <p:txBody>
          <a:bodyPr/>
          <a:lstStyle/>
          <a:p>
            <a:pPr/>
            <a:r>
              <a:rPr u="sng">
                <a:hlinkClick r:id="rId2" invalidUrl="" action="" tgtFrame="" tooltip="" history="1" highlightClick="0" endSnd="0"/>
              </a:rPr>
              <a:t>https://petapixel.com/2026/05/20/youve-probably-never-seen-a-full-spectrum-color-photo/</a:t>
            </a:r>
          </a:p>
          <a:p>
            <a:pPr/>
            <a:r>
              <a:rPr u="sng">
                <a:hlinkClick r:id="rId3" invalidUrl="" action="" tgtFrame="" tooltip="" history="1" highlightClick="0" endSnd="0"/>
              </a:rPr>
              <a:t>https://www.youtube.com/watch?v=-DyrBDsKA5s</a:t>
            </a:r>
          </a:p>
          <a:p>
            <a:pPr/>
            <a:r>
              <a:rPr u="sng">
                <a:hlinkClick r:id="rId4" invalidUrl="" action="" tgtFrame="" tooltip="" history="1" highlightClick="0" endSnd="0"/>
              </a:rPr>
              <a:t>https://www.jonhilty.com/lippmann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321" name="Double-click to edit"/>
          <p:cNvSpPr txBox="1"/>
          <p:nvPr>
            <p:ph type="title"/>
          </p:nvPr>
        </p:nvSpPr>
        <p:spPr>
          <a:prstGeom prst="rect">
            <a:avLst/>
          </a:prstGeom>
        </p:spPr>
        <p:txBody>
          <a:bodyPr/>
          <a:lstStyle/>
          <a:p>
            <a:pPr/>
          </a:p>
        </p:txBody>
      </p:sp>
      <p:sp>
        <p:nvSpPr>
          <p:cNvPr id="322" name="3 notions of primary colors…"/>
          <p:cNvSpPr txBox="1"/>
          <p:nvPr>
            <p:ph type="body" idx="1"/>
          </p:nvPr>
        </p:nvSpPr>
        <p:spPr>
          <a:prstGeom prst="rect">
            <a:avLst/>
          </a:prstGeom>
        </p:spPr>
        <p:txBody>
          <a:bodyPr/>
          <a:lstStyle/>
          <a:p>
            <a:pPr/>
            <a:r>
              <a:t>3 notions of primary colors</a:t>
            </a:r>
          </a:p>
          <a:p>
            <a:pPr/>
          </a:p>
          <a:p>
            <a:pPr/>
            <a:r>
              <a:t>Add subtractive synthesis</a:t>
            </a:r>
          </a:p>
          <a:p>
            <a:pPr/>
            <a:r>
              <a:t>Add Bill’s cartoon version</a:t>
            </a:r>
          </a:p>
          <a:p>
            <a:pPr/>
          </a:p>
          <a:p>
            <a:pPr/>
            <a:r>
              <a:t>Go back to 2 lectures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24" name="Admin"/>
          <p:cNvSpPr txBox="1"/>
          <p:nvPr>
            <p:ph type="title"/>
          </p:nvPr>
        </p:nvSpPr>
        <p:spPr>
          <a:prstGeom prst="rect">
            <a:avLst/>
          </a:prstGeom>
        </p:spPr>
        <p:txBody>
          <a:bodyPr/>
          <a:lstStyle/>
          <a:p>
            <a:pPr/>
            <a:r>
              <a:t>Admin</a:t>
            </a:r>
          </a:p>
        </p:txBody>
      </p:sp>
      <p:sp>
        <p:nvSpPr>
          <p:cNvPr id="325" name="Make sure you are registered for the right class (grad vs. undergrad)…"/>
          <p:cNvSpPr txBox="1"/>
          <p:nvPr>
            <p:ph type="body" idx="1"/>
          </p:nvPr>
        </p:nvSpPr>
        <p:spPr>
          <a:prstGeom prst="rect">
            <a:avLst/>
          </a:prstGeom>
        </p:spPr>
        <p:txBody>
          <a:bodyPr/>
          <a:lstStyle>
            <a:lvl1pPr>
              <a:defRPr sz="3300"/>
            </a:lvl1pPr>
            <a:lvl2pPr>
              <a:spcBef>
                <a:spcPts val="1000"/>
              </a:spcBef>
              <a:buSzPct val="75000"/>
              <a:buChar char="•"/>
              <a:defRPr sz="3300">
                <a:latin typeface="Helvetica Neue Medium"/>
                <a:ea typeface="Helvetica Neue Medium"/>
                <a:cs typeface="Helvetica Neue Medium"/>
                <a:sym typeface="Helvetica Neue Medium"/>
              </a:defRPr>
            </a:lvl2pPr>
          </a:lstStyle>
          <a:p>
            <a:pPr/>
            <a:r>
              <a:t>Make sure you are registered for the right class (grad vs. undergrad)</a:t>
            </a:r>
          </a:p>
          <a:p>
            <a:pPr lvl="1"/>
            <a:r>
              <a:t>Make sure miki3 also knows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Color"/>
          <p:cNvSpPr txBox="1"/>
          <p:nvPr>
            <p:ph type="ctrTitle"/>
          </p:nvPr>
        </p:nvSpPr>
        <p:spPr>
          <a:xfrm>
            <a:off x="1270000" y="-1651000"/>
            <a:ext cx="10464800" cy="3302000"/>
          </a:xfrm>
          <a:prstGeom prst="rect">
            <a:avLst/>
          </a:prstGeom>
        </p:spPr>
        <p:txBody>
          <a:bodyPr/>
          <a:lstStyle/>
          <a:p>
            <a:pPr/>
            <a:r>
              <a:t>Color</a:t>
            </a:r>
          </a:p>
        </p:txBody>
      </p:sp>
      <p:sp>
        <p:nvSpPr>
          <p:cNvPr id="328" name="Fredo Durand…"/>
          <p:cNvSpPr txBox="1"/>
          <p:nvPr>
            <p:ph type="subTitle" sz="quarter" idx="1"/>
          </p:nvPr>
        </p:nvSpPr>
        <p:spPr>
          <a:xfrm>
            <a:off x="1270000" y="8559800"/>
            <a:ext cx="10464800" cy="1435100"/>
          </a:xfrm>
          <a:prstGeom prst="rect">
            <a:avLst/>
          </a:prstGeom>
        </p:spPr>
        <p:txBody>
          <a:bodyPr/>
          <a:lstStyle/>
          <a:p>
            <a:pPr/>
            <a:r>
              <a:t>Fredo Durand</a:t>
            </a:r>
          </a:p>
          <a:p>
            <a:pPr/>
            <a:r>
              <a:t>MIT EECS 6.8370/6.8371</a:t>
            </a:r>
          </a:p>
        </p:txBody>
      </p:sp>
      <p:pic>
        <p:nvPicPr>
          <p:cNvPr id="329" name="droppedImage.tiff" descr="droppedImage.tiff"/>
          <p:cNvPicPr>
            <a:picLocks noChangeAspect="1"/>
          </p:cNvPicPr>
          <p:nvPr/>
        </p:nvPicPr>
        <p:blipFill>
          <a:blip r:embed="rId2">
            <a:extLst/>
          </a:blip>
          <a:stretch>
            <a:fillRect/>
          </a:stretch>
        </p:blipFill>
        <p:spPr>
          <a:xfrm>
            <a:off x="1573734" y="2172737"/>
            <a:ext cx="9842501" cy="5744807"/>
          </a:xfrm>
          <a:prstGeom prst="rect">
            <a:avLst/>
          </a:prstGeom>
          <a:ln w="12700"/>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31" name="Plan"/>
          <p:cNvSpPr txBox="1"/>
          <p:nvPr>
            <p:ph type="title"/>
          </p:nvPr>
        </p:nvSpPr>
        <p:spPr>
          <a:prstGeom prst="rect">
            <a:avLst/>
          </a:prstGeom>
        </p:spPr>
        <p:txBody>
          <a:bodyPr/>
          <a:lstStyle/>
          <a:p>
            <a:pPr/>
            <a:r>
              <a:t>Plan</a:t>
            </a:r>
          </a:p>
        </p:txBody>
      </p:sp>
      <p:sp>
        <p:nvSpPr>
          <p:cNvPr id="332" name="metamers, color blindness…"/>
          <p:cNvSpPr txBox="1"/>
          <p:nvPr>
            <p:ph type="body" idx="1"/>
          </p:nvPr>
        </p:nvSpPr>
        <p:spPr>
          <a:prstGeom prst="rect">
            <a:avLst/>
          </a:prstGeom>
        </p:spPr>
        <p:txBody>
          <a:bodyPr/>
          <a:lstStyle/>
          <a:p>
            <a:pPr/>
            <a:r>
              <a:t>metamers, color blindness</a:t>
            </a:r>
          </a:p>
          <a:p>
            <a:pPr/>
            <a:r>
              <a:t>XYZ, color matching</a:t>
            </a:r>
          </a:p>
          <a:p>
            <a:pPr/>
            <a:r>
              <a:t>Gamut</a:t>
            </a:r>
          </a:p>
          <a:p>
            <a:pPr/>
            <a:r>
              <a:t>3x3 matrices</a:t>
            </a:r>
          </a:p>
          <a:p>
            <a:pPr/>
            <a:r>
              <a:t>other color spaces</a:t>
            </a:r>
          </a:p>
          <a:p>
            <a:pPr/>
            <a:r>
              <a:t>Lab</a:t>
            </a:r>
          </a:p>
          <a:p>
            <a:pPr/>
            <a:r>
              <a:t>spatial vision</a:t>
            </a:r>
          </a:p>
          <a:p>
            <a:pPr/>
            <a:r>
              <a:t>JPEG</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34" name="Unrelated: Speckle imaging"/>
          <p:cNvSpPr txBox="1"/>
          <p:nvPr>
            <p:ph type="title"/>
          </p:nvPr>
        </p:nvSpPr>
        <p:spPr>
          <a:prstGeom prst="rect">
            <a:avLst/>
          </a:prstGeom>
        </p:spPr>
        <p:txBody>
          <a:bodyPr/>
          <a:lstStyle/>
          <a:p>
            <a:pPr/>
            <a:r>
              <a:t>Unrelated: Speckle imaging</a:t>
            </a:r>
          </a:p>
        </p:txBody>
      </p:sp>
      <p:sp>
        <p:nvSpPr>
          <p:cNvPr id="33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7" name="Motivations"/>
          <p:cNvSpPr txBox="1"/>
          <p:nvPr>
            <p:ph type="title"/>
          </p:nvPr>
        </p:nvSpPr>
        <p:spPr>
          <a:prstGeom prst="rect">
            <a:avLst/>
          </a:prstGeom>
        </p:spPr>
        <p:txBody>
          <a:bodyPr/>
          <a:lstStyle/>
          <a:p>
            <a:pPr/>
            <a:r>
              <a:t>Motivations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9" name="Color"/>
          <p:cNvSpPr txBox="1"/>
          <p:nvPr>
            <p:ph type="title"/>
          </p:nvPr>
        </p:nvSpPr>
        <p:spPr>
          <a:prstGeom prst="rect">
            <a:avLst/>
          </a:prstGeom>
        </p:spPr>
        <p:txBody>
          <a:bodyPr/>
          <a:lstStyle/>
          <a:p>
            <a:pPr/>
            <a:r>
              <a:t>Color</a:t>
            </a:r>
          </a:p>
        </p:txBody>
      </p:sp>
      <p:sp>
        <p:nvSpPr>
          <p:cNvPr id="340" name="What does RGB really measure?…"/>
          <p:cNvSpPr txBox="1"/>
          <p:nvPr>
            <p:ph type="body" idx="1"/>
          </p:nvPr>
        </p:nvSpPr>
        <p:spPr>
          <a:prstGeom prst="rect">
            <a:avLst/>
          </a:prstGeom>
        </p:spPr>
        <p:txBody>
          <a:bodyPr/>
          <a:lstStyle/>
          <a:p>
            <a:pPr/>
            <a:r>
              <a:t>What does RGB really measure?</a:t>
            </a:r>
          </a:p>
          <a:p>
            <a:pPr/>
            <a:r>
              <a:t>Can RGB record all colors?</a:t>
            </a:r>
          </a:p>
          <a:p>
            <a:pPr/>
            <a:r>
              <a:t>Isn’t color about wavelength anyway?</a:t>
            </a:r>
          </a:p>
          <a:p>
            <a:pPr/>
            <a:r>
              <a:t>How does this relate to human eyes?</a:t>
            </a:r>
          </a:p>
          <a:p>
            <a:pPr/>
            <a:r>
              <a:t>What are the primary colors? Red Green and Blue? Red Yellow and Blue ? Red, Green Yellow and Blue ?</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2" name="Different RGBs"/>
          <p:cNvSpPr txBox="1"/>
          <p:nvPr>
            <p:ph type="title"/>
          </p:nvPr>
        </p:nvSpPr>
        <p:spPr>
          <a:prstGeom prst="rect">
            <a:avLst/>
          </a:prstGeom>
        </p:spPr>
        <p:txBody>
          <a:bodyPr/>
          <a:lstStyle/>
          <a:p>
            <a:pPr/>
            <a:r>
              <a:t>Different RGBs</a:t>
            </a:r>
          </a:p>
        </p:txBody>
      </p:sp>
      <p:sp>
        <p:nvSpPr>
          <p:cNvPr id="343" name="Different coverage of space of all possible colors"/>
          <p:cNvSpPr txBox="1"/>
          <p:nvPr>
            <p:ph type="body" idx="1"/>
          </p:nvPr>
        </p:nvSpPr>
        <p:spPr>
          <a:prstGeom prst="rect">
            <a:avLst/>
          </a:prstGeom>
        </p:spPr>
        <p:txBody>
          <a:bodyPr/>
          <a:lstStyle>
            <a:lvl1pPr>
              <a:defRPr sz="4000"/>
            </a:lvl1pPr>
          </a:lstStyle>
          <a:p>
            <a:pPr/>
            <a:r>
              <a:t>Different coverage of space of all possible colors</a:t>
            </a:r>
          </a:p>
        </p:txBody>
      </p:sp>
      <p:pic>
        <p:nvPicPr>
          <p:cNvPr id="344" name="droppedImage.png" descr="droppedImage.png"/>
          <p:cNvPicPr>
            <a:picLocks noChangeAspect="1"/>
          </p:cNvPicPr>
          <p:nvPr/>
        </p:nvPicPr>
        <p:blipFill>
          <a:blip r:embed="rId2">
            <a:extLst/>
          </a:blip>
          <a:stretch>
            <a:fillRect/>
          </a:stretch>
        </p:blipFill>
        <p:spPr>
          <a:xfrm>
            <a:off x="304800" y="2380498"/>
            <a:ext cx="8170434" cy="7467601"/>
          </a:xfrm>
          <a:prstGeom prst="rect">
            <a:avLst/>
          </a:prstGeom>
          <a:ln w="12700"/>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6" name="RGB"/>
          <p:cNvSpPr txBox="1"/>
          <p:nvPr>
            <p:ph type="title"/>
          </p:nvPr>
        </p:nvSpPr>
        <p:spPr>
          <a:prstGeom prst="rect">
            <a:avLst/>
          </a:prstGeom>
        </p:spPr>
        <p:txBody>
          <a:bodyPr/>
          <a:lstStyle/>
          <a:p>
            <a:pPr/>
            <a:r>
              <a:t>RGB</a:t>
            </a:r>
          </a:p>
        </p:txBody>
      </p:sp>
      <p:sp>
        <p:nvSpPr>
          <p:cNvPr id="347" name="Can RGB record all colors?…"/>
          <p:cNvSpPr txBox="1"/>
          <p:nvPr>
            <p:ph type="body" idx="1"/>
          </p:nvPr>
        </p:nvSpPr>
        <p:spPr>
          <a:prstGeom prst="rect">
            <a:avLst/>
          </a:prstGeom>
        </p:spPr>
        <p:txBody>
          <a:bodyPr/>
          <a:lstStyle/>
          <a:p>
            <a:pPr/>
            <a:r>
              <a:t>Can RGB record all colors?</a:t>
            </a:r>
          </a:p>
          <a:p>
            <a:pPr lvl="1"/>
            <a:r>
              <a:t>not without negative values!</a:t>
            </a:r>
          </a:p>
          <a:p>
            <a:pPr/>
            <a:r>
              <a:t>How does RGB relate to cone measurements? </a:t>
            </a:r>
          </a:p>
          <a:p>
            <a:pPr lvl="1"/>
          </a:p>
          <a:p>
            <a:pPr lvl="1"/>
          </a:p>
          <a:p>
            <a:pPr lvl="1"/>
            <a:r>
              <a:t>Why not use cone measurements?</a:t>
            </a:r>
          </a:p>
          <a:p>
            <a:pPr/>
            <a:r>
              <a:t>Are distances meaningful in RGB?</a:t>
            </a:r>
          </a:p>
          <a:p>
            <a:pPr lvl="1"/>
            <a:r>
              <a:t>What is the limit of color discrimination?</a:t>
            </a:r>
          </a:p>
        </p:txBody>
      </p:sp>
      <p:sp>
        <p:nvSpPr>
          <p:cNvPr id="348" name="{0.3811,0.5783,0.0402}…"/>
          <p:cNvSpPr txBox="1"/>
          <p:nvPr/>
        </p:nvSpPr>
        <p:spPr>
          <a:xfrm>
            <a:off x="3975100" y="4064000"/>
            <a:ext cx="1963316" cy="81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ts val="3600"/>
              </a:lnSpc>
              <a:defRPr sz="1400">
                <a:latin typeface="+mn-lt"/>
                <a:ea typeface="+mn-ea"/>
                <a:cs typeface="+mn-cs"/>
                <a:sym typeface="Arial"/>
              </a:defRPr>
            </a:pPr>
            <a:r>
              <a:t>{0.3811,0.5783,0.0402}</a:t>
            </a:r>
          </a:p>
          <a:p>
            <a:pPr>
              <a:lnSpc>
                <a:spcPts val="3600"/>
              </a:lnSpc>
              <a:defRPr sz="1400">
                <a:latin typeface="+mn-lt"/>
                <a:ea typeface="+mn-ea"/>
                <a:cs typeface="+mn-cs"/>
                <a:sym typeface="Arial"/>
              </a:defRPr>
            </a:pPr>
            <a:r>
              <a:t>{0.1967,0.7244,0.0782}</a:t>
            </a:r>
          </a:p>
          <a:p>
            <a:pPr>
              <a:lnSpc>
                <a:spcPts val="3600"/>
              </a:lnSpc>
              <a:defRPr sz="1400">
                <a:latin typeface="+mn-lt"/>
                <a:ea typeface="+mn-ea"/>
                <a:cs typeface="+mn-cs"/>
                <a:sym typeface="Arial"/>
              </a:defRPr>
            </a:pPr>
            <a:r>
              <a:t>{0.0241,0.1288,0.8444}</a:t>
            </a:r>
          </a:p>
        </p:txBody>
      </p:sp>
      <p:sp>
        <p:nvSpPr>
          <p:cNvPr id="349" name="sRGB="/>
          <p:cNvSpPr txBox="1"/>
          <p:nvPr/>
        </p:nvSpPr>
        <p:spPr>
          <a:xfrm>
            <a:off x="2002699" y="4102100"/>
            <a:ext cx="164834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sRGB=</a:t>
            </a:r>
          </a:p>
        </p:txBody>
      </p:sp>
      <p:sp>
        <p:nvSpPr>
          <p:cNvPr id="350" name="LMS"/>
          <p:cNvSpPr txBox="1"/>
          <p:nvPr/>
        </p:nvSpPr>
        <p:spPr>
          <a:xfrm>
            <a:off x="6397997" y="4102100"/>
            <a:ext cx="1036551"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LMS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2" name="Perceptually uniform"/>
          <p:cNvSpPr txBox="1"/>
          <p:nvPr>
            <p:ph type="title"/>
          </p:nvPr>
        </p:nvSpPr>
        <p:spPr>
          <a:prstGeom prst="rect">
            <a:avLst/>
          </a:prstGeom>
        </p:spPr>
        <p:txBody>
          <a:bodyPr/>
          <a:lstStyle/>
          <a:p>
            <a:pPr/>
            <a:r>
              <a:t>Perceptually uniform</a:t>
            </a:r>
          </a:p>
        </p:txBody>
      </p:sp>
      <p:sp>
        <p:nvSpPr>
          <p:cNvPr id="353" name="In this diagram, 2D distance correspond to human ability to discriminate two colors…"/>
          <p:cNvSpPr txBox="1"/>
          <p:nvPr>
            <p:ph type="body" idx="1"/>
          </p:nvPr>
        </p:nvSpPr>
        <p:spPr>
          <a:prstGeom prst="rect">
            <a:avLst/>
          </a:prstGeom>
        </p:spPr>
        <p:txBody>
          <a:bodyPr/>
          <a:lstStyle/>
          <a:p>
            <a:pPr/>
            <a:r>
              <a:t>In this diagram, 2D distance correspond to human ability to discriminate two colors</a:t>
            </a:r>
          </a:p>
          <a:p>
            <a:pPr/>
            <a:r>
              <a:t>RGB is deformed non linearly</a:t>
            </a:r>
          </a:p>
        </p:txBody>
      </p:sp>
      <p:pic>
        <p:nvPicPr>
          <p:cNvPr id="354" name="droppedImage.tiff" descr="droppedImage.tiff"/>
          <p:cNvPicPr>
            <a:picLocks noChangeAspect="1"/>
          </p:cNvPicPr>
          <p:nvPr/>
        </p:nvPicPr>
        <p:blipFill>
          <a:blip r:embed="rId2">
            <a:extLst/>
          </a:blip>
          <a:srcRect l="26885" t="41038" r="16065" b="39508"/>
          <a:stretch>
            <a:fillRect/>
          </a:stretch>
        </p:blipFill>
        <p:spPr>
          <a:xfrm>
            <a:off x="1079499" y="3886200"/>
            <a:ext cx="5219701" cy="5339694"/>
          </a:xfrm>
          <a:prstGeom prst="rect">
            <a:avLst/>
          </a:prstGeom>
          <a:ln w="12700">
            <a:miter lim="400000"/>
          </a:ln>
        </p:spPr>
      </p:pic>
      <p:sp>
        <p:nvSpPr>
          <p:cNvPr id="355" name="http://upload.wikimedia.org/wikipedia/commons/2/21/Lab_color_space.png"/>
          <p:cNvSpPr txBox="1"/>
          <p:nvPr/>
        </p:nvSpPr>
        <p:spPr>
          <a:xfrm>
            <a:off x="-88901" y="9220200"/>
            <a:ext cx="13004801" cy="533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584200">
              <a:defRPr sz="2900" u="sng">
                <a:latin typeface="Gill Sans"/>
                <a:ea typeface="Gill Sans"/>
                <a:cs typeface="Gill Sans"/>
                <a:sym typeface="Gill Sans"/>
                <a:hlinkClick r:id="rId3" invalidUrl="" action="" tgtFrame="" tooltip="" history="1" highlightClick="0" endSnd="0"/>
              </a:defRPr>
            </a:lvl1pPr>
          </a:lstStyle>
          <a:p>
            <a:pPr>
              <a:defRPr u="none"/>
            </a:pPr>
            <a:r>
              <a:rPr u="sng">
                <a:hlinkClick r:id="rId3" invalidUrl="" action="" tgtFrame="" tooltip="" history="1" highlightClick="0" endSnd="0"/>
              </a:rPr>
              <a:t>http://upload.wikimedia.org/wikipedia/commons/2/21/Lab_color_space.png</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57" name="RGB"/>
          <p:cNvSpPr txBox="1"/>
          <p:nvPr>
            <p:ph type="title"/>
          </p:nvPr>
        </p:nvSpPr>
        <p:spPr>
          <a:prstGeom prst="rect">
            <a:avLst/>
          </a:prstGeom>
        </p:spPr>
        <p:txBody>
          <a:bodyPr/>
          <a:lstStyle/>
          <a:p>
            <a:pPr/>
            <a:r>
              <a:t>RGB</a:t>
            </a:r>
          </a:p>
        </p:txBody>
      </p:sp>
      <p:sp>
        <p:nvSpPr>
          <p:cNvPr id="358" name="Can RGB record all colors?…"/>
          <p:cNvSpPr txBox="1"/>
          <p:nvPr>
            <p:ph type="body" idx="1"/>
          </p:nvPr>
        </p:nvSpPr>
        <p:spPr>
          <a:prstGeom prst="rect">
            <a:avLst/>
          </a:prstGeom>
        </p:spPr>
        <p:txBody>
          <a:bodyPr/>
          <a:lstStyle/>
          <a:p>
            <a:pPr/>
            <a:r>
              <a:t>Can RGB record all colors?</a:t>
            </a:r>
          </a:p>
          <a:p>
            <a:pPr lvl="1"/>
            <a:r>
              <a:t>not without negative values!</a:t>
            </a:r>
          </a:p>
          <a:p>
            <a:pPr/>
            <a:r>
              <a:t>How does RGB relate to cone measurements? </a:t>
            </a:r>
          </a:p>
          <a:p>
            <a:pPr lvl="1"/>
          </a:p>
          <a:p>
            <a:pPr lvl="1"/>
          </a:p>
          <a:p>
            <a:pPr lvl="1"/>
            <a:r>
              <a:t>Why not use cone measurements?</a:t>
            </a:r>
          </a:p>
          <a:p>
            <a:pPr/>
            <a:r>
              <a:t>Are distances meaningful in RGB?</a:t>
            </a:r>
          </a:p>
          <a:p>
            <a:pPr lvl="1"/>
            <a:r>
              <a:t>What is the limit of color discrimination?</a:t>
            </a:r>
          </a:p>
          <a:p>
            <a:pPr/>
            <a:r>
              <a:t>Why are there so many RGBs?</a:t>
            </a:r>
          </a:p>
        </p:txBody>
      </p:sp>
      <p:sp>
        <p:nvSpPr>
          <p:cNvPr id="359" name="{0.3811,0.5783,0.0402}…"/>
          <p:cNvSpPr txBox="1"/>
          <p:nvPr/>
        </p:nvSpPr>
        <p:spPr>
          <a:xfrm>
            <a:off x="3543300" y="3954062"/>
            <a:ext cx="2887824" cy="100727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ts val="4500"/>
              </a:lnSpc>
              <a:defRPr sz="2100">
                <a:latin typeface="+mn-lt"/>
                <a:ea typeface="+mn-ea"/>
                <a:cs typeface="+mn-cs"/>
                <a:sym typeface="Arial"/>
              </a:defRPr>
            </a:pPr>
            <a:r>
              <a:t>{0.3811,0.5783,0.0402}</a:t>
            </a:r>
          </a:p>
          <a:p>
            <a:pPr>
              <a:lnSpc>
                <a:spcPts val="4500"/>
              </a:lnSpc>
              <a:defRPr sz="2100">
                <a:latin typeface="+mn-lt"/>
                <a:ea typeface="+mn-ea"/>
                <a:cs typeface="+mn-cs"/>
                <a:sym typeface="Arial"/>
              </a:defRPr>
            </a:pPr>
            <a:r>
              <a:t>{0.1967,0.7244,0.0782}</a:t>
            </a:r>
          </a:p>
          <a:p>
            <a:pPr>
              <a:lnSpc>
                <a:spcPts val="4500"/>
              </a:lnSpc>
              <a:defRPr sz="2100">
                <a:latin typeface="+mn-lt"/>
                <a:ea typeface="+mn-ea"/>
                <a:cs typeface="+mn-cs"/>
                <a:sym typeface="Arial"/>
              </a:defRPr>
            </a:pPr>
            <a:r>
              <a:t>{0.0241,0.1288,0.8444}</a:t>
            </a:r>
          </a:p>
        </p:txBody>
      </p:sp>
      <p:sp>
        <p:nvSpPr>
          <p:cNvPr id="360" name="sRGB="/>
          <p:cNvSpPr txBox="1"/>
          <p:nvPr/>
        </p:nvSpPr>
        <p:spPr>
          <a:xfrm>
            <a:off x="2002699" y="4102100"/>
            <a:ext cx="1648347"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sRGB=</a:t>
            </a:r>
          </a:p>
        </p:txBody>
      </p:sp>
      <p:sp>
        <p:nvSpPr>
          <p:cNvPr id="361" name="LMS"/>
          <p:cNvSpPr txBox="1"/>
          <p:nvPr/>
        </p:nvSpPr>
        <p:spPr>
          <a:xfrm>
            <a:off x="6397997" y="4102100"/>
            <a:ext cx="1036551"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LMS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3" name="Other color representations"/>
          <p:cNvSpPr txBox="1"/>
          <p:nvPr>
            <p:ph type="title"/>
          </p:nvPr>
        </p:nvSpPr>
        <p:spPr>
          <a:prstGeom prst="rect">
            <a:avLst/>
          </a:prstGeom>
        </p:spPr>
        <p:txBody>
          <a:bodyPr/>
          <a:lstStyle/>
          <a:p>
            <a:pPr/>
            <a:r>
              <a:t>Other color representations</a:t>
            </a:r>
          </a:p>
        </p:txBody>
      </p:sp>
      <p:sp>
        <p:nvSpPr>
          <p:cNvPr id="364" name="RGB…"/>
          <p:cNvSpPr txBox="1"/>
          <p:nvPr>
            <p:ph type="body" idx="1"/>
          </p:nvPr>
        </p:nvSpPr>
        <p:spPr>
          <a:prstGeom prst="rect">
            <a:avLst/>
          </a:prstGeom>
        </p:spPr>
        <p:txBody>
          <a:bodyPr/>
          <a:lstStyle/>
          <a:p>
            <a:pPr/>
            <a:r>
              <a:t>RGB</a:t>
            </a:r>
          </a:p>
          <a:p>
            <a:pPr/>
            <a:r>
              <a:t>YUV</a:t>
            </a:r>
          </a:p>
          <a:p>
            <a:pPr/>
            <a:r>
              <a:t>Cones LMS</a:t>
            </a:r>
          </a:p>
          <a:p>
            <a:pPr/>
            <a:r>
              <a:t>XYZ</a:t>
            </a:r>
          </a:p>
          <a:p>
            <a:pPr/>
            <a:r>
              <a:t>Lab</a:t>
            </a:r>
          </a:p>
          <a:p>
            <a:pPr/>
            <a:r>
              <a: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6" name="Color space"/>
          <p:cNvSpPr txBox="1"/>
          <p:nvPr>
            <p:ph type="title"/>
          </p:nvPr>
        </p:nvSpPr>
        <p:spPr>
          <a:prstGeom prst="rect">
            <a:avLst/>
          </a:prstGeom>
        </p:spPr>
        <p:txBody>
          <a:bodyPr/>
          <a:lstStyle/>
          <a:p>
            <a:pPr/>
            <a:r>
              <a:t>Color space</a:t>
            </a:r>
          </a:p>
        </p:txBody>
      </p:sp>
      <p:sp>
        <p:nvSpPr>
          <p:cNvPr id="367" name="Way to encode color as perceived by humans…"/>
          <p:cNvSpPr txBox="1"/>
          <p:nvPr>
            <p:ph type="body" idx="1"/>
          </p:nvPr>
        </p:nvSpPr>
        <p:spPr>
          <a:prstGeom prst="rect">
            <a:avLst/>
          </a:prstGeom>
        </p:spPr>
        <p:txBody>
          <a:bodyPr/>
          <a:lstStyle/>
          <a:p>
            <a:pPr/>
            <a:r>
              <a:t>Way to encode color as perceived by humans</a:t>
            </a:r>
          </a:p>
          <a:p>
            <a:pPr lvl="1"/>
            <a:r>
              <a:t>as opposed to physical full-spectrum color</a:t>
            </a:r>
          </a:p>
          <a:p>
            <a:pPr/>
            <a:r>
              <a:t>Usually using 3 numbers (coordinates)</a:t>
            </a:r>
          </a:p>
          <a:p>
            <a:pPr/>
            <a:r>
              <a:t>For example, we have used RGB, YUV, and talked about cone responses</a:t>
            </a:r>
          </a:p>
          <a:p>
            <a:pPr/>
          </a:p>
          <a:p>
            <a:pPr/>
            <a:r>
              <a:t>Many many different color spaces</a:t>
            </a:r>
          </a:p>
          <a:p>
            <a:pPr lvl="1"/>
            <a:r>
              <a:t>with ways to convert from one to another</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69" name="Why different color spaces"/>
          <p:cNvSpPr txBox="1"/>
          <p:nvPr>
            <p:ph type="title"/>
          </p:nvPr>
        </p:nvSpPr>
        <p:spPr>
          <a:prstGeom prst="rect">
            <a:avLst/>
          </a:prstGeom>
        </p:spPr>
        <p:txBody>
          <a:bodyPr/>
          <a:lstStyle/>
          <a:p>
            <a:pPr/>
            <a:r>
              <a:t>Why different color spaces</a:t>
            </a:r>
          </a:p>
        </p:txBody>
      </p:sp>
      <p:sp>
        <p:nvSpPr>
          <p:cNvPr id="370" name="Different applications/goals…"/>
          <p:cNvSpPr txBox="1"/>
          <p:nvPr>
            <p:ph type="body" idx="1"/>
          </p:nvPr>
        </p:nvSpPr>
        <p:spPr>
          <a:prstGeom prst="rect">
            <a:avLst/>
          </a:prstGeom>
        </p:spPr>
        <p:txBody>
          <a:bodyPr/>
          <a:lstStyle/>
          <a:p>
            <a:pPr/>
            <a:r>
              <a:t>Different applications/goals</a:t>
            </a:r>
          </a:p>
          <a:p>
            <a:pPr lvl="1"/>
            <a:r>
              <a:t>measure color</a:t>
            </a:r>
          </a:p>
          <a:p>
            <a:pPr lvl="1"/>
            <a:r>
              <a:t>reproduce color</a:t>
            </a:r>
          </a:p>
          <a:p>
            <a:pPr lvl="1"/>
            <a:r>
              <a:t>predict if colors are visible/different</a:t>
            </a:r>
          </a:p>
          <a:p>
            <a:pPr lvl="1"/>
            <a:r>
              <a:t>adjust colors (saturation, contrast)</a:t>
            </a:r>
          </a:p>
          <a:p>
            <a:pPr/>
            <a:r>
              <a:t>Legacy</a:t>
            </a:r>
          </a:p>
          <a:p>
            <a:pPr lvl="1"/>
            <a:r>
              <a:t>info was not available, refinement of definition</a:t>
            </a:r>
          </a:p>
          <a:p>
            <a:pPr/>
            <a:r>
              <a:t>Contradicting objectives and constraints</a:t>
            </a:r>
          </a:p>
          <a:p>
            <a:pPr lvl="1"/>
            <a:r>
              <a:t>perceptual vs. radiometric</a:t>
            </a:r>
          </a:p>
          <a:p>
            <a:pPr lvl="1"/>
            <a:r>
              <a:t>linear vs. non-linear</a:t>
            </a:r>
          </a:p>
          <a:p>
            <a:pPr lvl="1"/>
            <a:r>
              <a:t>various stages of human vision</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72" name="Color science &amp; engineering"/>
          <p:cNvSpPr txBox="1"/>
          <p:nvPr>
            <p:ph type="title"/>
          </p:nvPr>
        </p:nvSpPr>
        <p:spPr>
          <a:prstGeom prst="rect">
            <a:avLst/>
          </a:prstGeom>
        </p:spPr>
        <p:txBody>
          <a:bodyPr/>
          <a:lstStyle/>
          <a:p>
            <a:pPr/>
            <a:r>
              <a:t>Color science &amp; engineering</a:t>
            </a:r>
          </a:p>
        </p:txBody>
      </p:sp>
      <p:sp>
        <p:nvSpPr>
          <p:cNvPr id="373" name="Do two color match?…"/>
          <p:cNvSpPr txBox="1"/>
          <p:nvPr>
            <p:ph type="body" idx="1"/>
          </p:nvPr>
        </p:nvSpPr>
        <p:spPr>
          <a:prstGeom prst="rect">
            <a:avLst/>
          </a:prstGeom>
        </p:spPr>
        <p:txBody>
          <a:bodyPr/>
          <a:lstStyle/>
          <a:p>
            <a:pPr/>
            <a:r>
              <a:t>Do two color match?</a:t>
            </a:r>
          </a:p>
          <a:p>
            <a:pPr lvl="1"/>
            <a:r>
              <a:t>spectral distribution</a:t>
            </a:r>
          </a:p>
          <a:p>
            <a:pPr lvl="1"/>
            <a:r>
              <a:t>threshold</a:t>
            </a:r>
          </a:p>
          <a:p>
            <a:pPr/>
            <a:r>
              <a:t>Measure color</a:t>
            </a:r>
          </a:p>
          <a:p>
            <a:pPr/>
            <a:r>
              <a:t>Encode color</a:t>
            </a:r>
          </a:p>
          <a:p>
            <a:pPr/>
            <a:r>
              <a:t>Reproduce a color</a:t>
            </a:r>
          </a:p>
          <a:p>
            <a:pPr/>
            <a:r>
              <a:t>Adjust color (saturation, contrast, etc.)</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75" name="Different color encodings"/>
          <p:cNvSpPr txBox="1"/>
          <p:nvPr>
            <p:ph type="title"/>
          </p:nvPr>
        </p:nvSpPr>
        <p:spPr>
          <a:prstGeom prst="rect">
            <a:avLst/>
          </a:prstGeom>
        </p:spPr>
        <p:txBody>
          <a:bodyPr/>
          <a:lstStyle/>
          <a:p>
            <a:pPr/>
            <a:r>
              <a:t>Different color encodings</a:t>
            </a:r>
          </a:p>
        </p:txBody>
      </p:sp>
      <p:sp>
        <p:nvSpPr>
          <p:cNvPr id="376" name="Cones: LMS…"/>
          <p:cNvSpPr txBox="1"/>
          <p:nvPr>
            <p:ph type="body" idx="1"/>
          </p:nvPr>
        </p:nvSpPr>
        <p:spPr>
          <a:prstGeom prst="rect">
            <a:avLst/>
          </a:prstGeom>
        </p:spPr>
        <p:txBody>
          <a:bodyPr/>
          <a:lstStyle/>
          <a:p>
            <a:pPr/>
            <a:r>
              <a:t>Cones: LMS</a:t>
            </a:r>
          </a:p>
          <a:p>
            <a:pPr/>
            <a:r>
              <a:t>RGB: ?</a:t>
            </a:r>
          </a:p>
          <a:p>
            <a:pPr/>
          </a:p>
          <a:p>
            <a:pPr/>
            <a:r>
              <a:t>are they the same? </a:t>
            </a:r>
          </a:p>
          <a:p>
            <a:pPr/>
          </a:p>
          <a:p>
            <a:pPr/>
          </a:p>
          <a:p>
            <a:pPr/>
          </a:p>
          <a:p>
            <a:pPr/>
            <a:r>
              <a:t>Why not?</a:t>
            </a:r>
          </a:p>
          <a:p>
            <a:pPr/>
            <a:r>
              <a:t>Plus in fact, the most standard color space is so-called XYZ</a:t>
            </a:r>
          </a:p>
        </p:txBody>
      </p:sp>
      <p:sp>
        <p:nvSpPr>
          <p:cNvPr id="377" name="{0.3811,0.5783,0.0402}…"/>
          <p:cNvSpPr txBox="1"/>
          <p:nvPr/>
        </p:nvSpPr>
        <p:spPr>
          <a:xfrm>
            <a:off x="4000500" y="5283200"/>
            <a:ext cx="1963316" cy="8128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nSpc>
                <a:spcPts val="3600"/>
              </a:lnSpc>
              <a:defRPr sz="1400">
                <a:latin typeface="+mn-lt"/>
                <a:ea typeface="+mn-ea"/>
                <a:cs typeface="+mn-cs"/>
                <a:sym typeface="Arial"/>
              </a:defRPr>
            </a:pPr>
            <a:r>
              <a:t>{0.3811,0.5783,0.0402}</a:t>
            </a:r>
          </a:p>
          <a:p>
            <a:pPr>
              <a:lnSpc>
                <a:spcPts val="3600"/>
              </a:lnSpc>
              <a:defRPr sz="1400">
                <a:latin typeface="+mn-lt"/>
                <a:ea typeface="+mn-ea"/>
                <a:cs typeface="+mn-cs"/>
                <a:sym typeface="Arial"/>
              </a:defRPr>
            </a:pPr>
            <a:r>
              <a:t>{0.1967,0.7244,0.0782}</a:t>
            </a:r>
          </a:p>
          <a:p>
            <a:pPr>
              <a:lnSpc>
                <a:spcPts val="3600"/>
              </a:lnSpc>
              <a:defRPr sz="1400">
                <a:latin typeface="+mn-lt"/>
                <a:ea typeface="+mn-ea"/>
                <a:cs typeface="+mn-cs"/>
                <a:sym typeface="Arial"/>
              </a:defRPr>
            </a:pPr>
            <a:r>
              <a:t>{0.0241,0.1288,0.8444}</a:t>
            </a:r>
          </a:p>
        </p:txBody>
      </p:sp>
      <p:sp>
        <p:nvSpPr>
          <p:cNvPr id="378" name="RGB="/>
          <p:cNvSpPr txBox="1"/>
          <p:nvPr/>
        </p:nvSpPr>
        <p:spPr>
          <a:xfrm>
            <a:off x="2130716" y="5321300"/>
            <a:ext cx="1443113"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RGB=</a:t>
            </a:r>
          </a:p>
        </p:txBody>
      </p:sp>
      <p:sp>
        <p:nvSpPr>
          <p:cNvPr id="379" name="LMS"/>
          <p:cNvSpPr txBox="1"/>
          <p:nvPr/>
        </p:nvSpPr>
        <p:spPr>
          <a:xfrm>
            <a:off x="6423397" y="5321300"/>
            <a:ext cx="1036551" cy="7239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200">
                <a:latin typeface="Gill Sans"/>
                <a:ea typeface="Gill Sans"/>
                <a:cs typeface="Gill Sans"/>
                <a:sym typeface="Gill Sans"/>
              </a:defRPr>
            </a:lvl1pPr>
          </a:lstStyle>
          <a:p>
            <a:pPr/>
            <a:r>
              <a:t>LMS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1" name="Color spaces zoo"/>
          <p:cNvSpPr txBox="1"/>
          <p:nvPr>
            <p:ph type="title"/>
          </p:nvPr>
        </p:nvSpPr>
        <p:spPr>
          <a:prstGeom prst="rect">
            <a:avLst/>
          </a:prstGeom>
        </p:spPr>
        <p:txBody>
          <a:bodyPr/>
          <a:lstStyle/>
          <a:p>
            <a:pPr/>
            <a:r>
              <a:t>Color spaces zoo</a:t>
            </a:r>
          </a:p>
        </p:txBody>
      </p:sp>
      <p:sp>
        <p:nvSpPr>
          <p:cNvPr id="382" name="RGB: many flavors…"/>
          <p:cNvSpPr txBox="1"/>
          <p:nvPr>
            <p:ph type="body" idx="1"/>
          </p:nvPr>
        </p:nvSpPr>
        <p:spPr>
          <a:prstGeom prst="rect">
            <a:avLst/>
          </a:prstGeom>
        </p:spPr>
        <p:txBody>
          <a:bodyPr/>
          <a:lstStyle/>
          <a:p>
            <a:pPr marL="694871" indent="-377371">
              <a:defRPr sz="3900"/>
            </a:pPr>
            <a:r>
              <a:t>RGB: many flavors</a:t>
            </a:r>
          </a:p>
          <a:p>
            <a:pPr marL="694871" indent="-377371">
              <a:defRPr sz="3900"/>
            </a:pPr>
            <a:r>
              <a:t>Color opponent</a:t>
            </a:r>
          </a:p>
          <a:p>
            <a:pPr lvl="1" marL="1139371" indent="-377371">
              <a:defRPr sz="3900"/>
            </a:pPr>
            <a:r>
              <a:t>luminance, red-green, blue-yellow</a:t>
            </a:r>
          </a:p>
          <a:p>
            <a:pPr marL="694871" indent="-377371">
              <a:defRPr sz="3900"/>
            </a:pPr>
            <a:r>
              <a:t>HSV: hue saturation value (or luminance)</a:t>
            </a:r>
          </a:p>
          <a:p>
            <a:pPr marL="694871" indent="-377371">
              <a:defRPr sz="3900"/>
            </a:pPr>
            <a:r>
              <a:t>perceptually uniform</a:t>
            </a:r>
          </a:p>
          <a:p>
            <a:pPr marL="694871" indent="-377371">
              <a:defRPr sz="3900"/>
            </a:pPr>
            <a:r>
              <a:t>LMS: cones</a:t>
            </a:r>
          </a:p>
          <a:p>
            <a:pPr marL="694871" indent="-377371">
              <a:defRPr sz="3900"/>
            </a:pPr>
            <a:r>
              <a:t>XYZ: the big standard, color matching</a:t>
            </a:r>
          </a:p>
          <a:p>
            <a:pPr marL="694871" indent="-377371">
              <a:defRPr sz="3900"/>
            </a:pPr>
          </a:p>
          <a:p>
            <a:pPr marL="694871" indent="-377371">
              <a:defRPr sz="3900"/>
            </a:pPr>
            <a:r>
              <a:t>linear vs. non-linear</a:t>
            </a:r>
          </a:p>
          <a:p>
            <a:pPr lvl="1" marL="1139371" indent="-377371">
              <a:defRPr sz="3900"/>
            </a:pPr>
            <a:r>
              <a:t>linear, gamma, cubic root, log</a:t>
            </a:r>
          </a:p>
          <a:p>
            <a:pPr marL="694871" indent="-377371">
              <a:defRPr sz="3900"/>
            </a:pPr>
            <a:r>
              <a:t>measurement vs. perception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4" name="Today"/>
          <p:cNvSpPr txBox="1"/>
          <p:nvPr>
            <p:ph type="title"/>
          </p:nvPr>
        </p:nvSpPr>
        <p:spPr>
          <a:prstGeom prst="rect">
            <a:avLst/>
          </a:prstGeom>
        </p:spPr>
        <p:txBody>
          <a:bodyPr/>
          <a:lstStyle/>
          <a:p>
            <a:pPr/>
            <a:r>
              <a:t>Today</a:t>
            </a:r>
          </a:p>
        </p:txBody>
      </p:sp>
      <p:sp>
        <p:nvSpPr>
          <p:cNvPr id="385" name="Focus on color matching…"/>
          <p:cNvSpPr txBox="1"/>
          <p:nvPr>
            <p:ph type="body" idx="1"/>
          </p:nvPr>
        </p:nvSpPr>
        <p:spPr>
          <a:prstGeom prst="rect">
            <a:avLst/>
          </a:prstGeom>
        </p:spPr>
        <p:txBody>
          <a:bodyPr/>
          <a:lstStyle/>
          <a:p>
            <a:pPr/>
            <a:r>
              <a:t>Focus on color matching</a:t>
            </a:r>
          </a:p>
          <a:p>
            <a:pPr lvl="1"/>
            <a:r>
              <a:t>measure a color, reproduce it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87" name="Color matching"/>
          <p:cNvSpPr txBox="1"/>
          <p:nvPr>
            <p:ph type="title"/>
          </p:nvPr>
        </p:nvSpPr>
        <p:spPr>
          <a:prstGeom prst="rect">
            <a:avLst/>
          </a:prstGeom>
        </p:spPr>
        <p:txBody>
          <a:bodyPr/>
          <a:lstStyle/>
          <a:p>
            <a:pPr/>
            <a:r>
              <a:t>Color matching</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390"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391" name="Questions?"/>
          <p:cNvSpPr txBox="1"/>
          <p:nvPr>
            <p:ph type="title"/>
          </p:nvPr>
        </p:nvSpPr>
        <p:spPr>
          <a:prstGeom prst="rect">
            <a:avLst/>
          </a:prstGeom>
        </p:spPr>
        <p:txBody>
          <a:bodyPr/>
          <a:lstStyle>
            <a:lvl1pPr>
              <a:defRPr sz="4400"/>
            </a:lvl1pPr>
          </a:lstStyle>
          <a:p>
            <a:pPr/>
            <a:r>
              <a:t>Questions?</a:t>
            </a:r>
          </a:p>
        </p:txBody>
      </p:sp>
      <p:sp>
        <p:nvSpPr>
          <p:cNvPr id="392" name="Double-click to edit"/>
          <p:cNvSpPr txBox="1"/>
          <p:nvPr>
            <p:ph type="body" idx="1"/>
          </p:nvPr>
        </p:nvSpPr>
        <p:spPr>
          <a:prstGeom prst="rect">
            <a:avLst/>
          </a:prstGeom>
        </p:spPr>
        <p:txBody>
          <a:bodyPr/>
          <a:lstStyle/>
          <a:p>
            <a:pPr/>
          </a:p>
        </p:txBody>
      </p:sp>
      <p:pic>
        <p:nvPicPr>
          <p:cNvPr id="393" name="inverseColor.jpg" descr="inverseColor.jpg"/>
          <p:cNvPicPr>
            <a:picLocks noChangeAspect="0"/>
          </p:cNvPicPr>
          <p:nvPr/>
        </p:nvPicPr>
        <p:blipFill>
          <a:blip r:embed="rId2">
            <a:extLst/>
          </a:blip>
          <a:srcRect l="0" t="25255" r="0" b="0"/>
          <a:stretch>
            <a:fillRect/>
          </a:stretch>
        </p:blipFill>
        <p:spPr>
          <a:xfrm>
            <a:off x="3219591" y="0"/>
            <a:ext cx="9785210" cy="92837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39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397" name="Selected Bibliography"/>
          <p:cNvSpPr txBox="1"/>
          <p:nvPr>
            <p:ph type="title"/>
          </p:nvPr>
        </p:nvSpPr>
        <p:spPr>
          <a:prstGeom prst="rect">
            <a:avLst/>
          </a:prstGeom>
        </p:spPr>
        <p:txBody>
          <a:bodyPr/>
          <a:lstStyle/>
          <a:p>
            <a:pPr/>
            <a:r>
              <a:t>Selected Bibliography</a:t>
            </a:r>
          </a:p>
        </p:txBody>
      </p:sp>
      <p:sp>
        <p:nvSpPr>
          <p:cNvPr id="398" name="Vision and Art : The Biology of Seeing by Margaret Livingstone, David H. Hubel…"/>
          <p:cNvSpPr txBox="1"/>
          <p:nvPr/>
        </p:nvSpPr>
        <p:spPr>
          <a:xfrm>
            <a:off x="3365500" y="7380675"/>
            <a:ext cx="8521700" cy="119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b="1" sz="1800">
                <a:latin typeface="+mn-lt"/>
                <a:ea typeface="+mn-ea"/>
                <a:cs typeface="+mn-cs"/>
                <a:sym typeface="Arial"/>
              </a:rPr>
              <a:t>Vision and Art : The Biology of Seeing</a:t>
            </a:r>
            <a:br>
              <a:rPr sz="1800">
                <a:latin typeface="+mn-lt"/>
                <a:ea typeface="+mn-ea"/>
                <a:cs typeface="+mn-cs"/>
                <a:sym typeface="Arial"/>
              </a:rPr>
            </a:br>
            <a:r>
              <a:rPr sz="1800">
                <a:latin typeface="Verdana"/>
                <a:ea typeface="Verdana"/>
                <a:cs typeface="Verdana"/>
                <a:sym typeface="Verdana"/>
              </a:rPr>
              <a:t>by Margaret Livingstone, David H. Hubel</a:t>
            </a:r>
            <a:r>
              <a:rPr sz="1800">
                <a:latin typeface="+mn-lt"/>
                <a:ea typeface="+mn-ea"/>
                <a:cs typeface="+mn-cs"/>
                <a:sym typeface="Arial"/>
              </a:rPr>
              <a:t> </a:t>
            </a:r>
            <a:endParaRPr sz="1800">
              <a:latin typeface="+mn-lt"/>
              <a:ea typeface="+mn-ea"/>
              <a:cs typeface="+mn-cs"/>
              <a:sym typeface="Arial"/>
            </a:endParaRP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Harry N Abrams; ISBN: 0810904063 </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208 pages (May 2002) </a:t>
            </a:r>
          </a:p>
        </p:txBody>
      </p:sp>
      <p:pic>
        <p:nvPicPr>
          <p:cNvPr id="399" name="0810904063.jpg" descr="0810904063.jpg"/>
          <p:cNvPicPr>
            <a:picLocks noChangeAspect="0"/>
          </p:cNvPicPr>
          <p:nvPr/>
        </p:nvPicPr>
        <p:blipFill>
          <a:blip r:embed="rId2">
            <a:extLst/>
          </a:blip>
          <a:stretch>
            <a:fillRect/>
          </a:stretch>
        </p:blipFill>
        <p:spPr>
          <a:xfrm>
            <a:off x="959555" y="6883400"/>
            <a:ext cx="1869441" cy="2273301"/>
          </a:xfrm>
          <a:prstGeom prst="rect">
            <a:avLst/>
          </a:prstGeom>
          <a:ln w="12700">
            <a:miter lim="400000"/>
          </a:ln>
        </p:spPr>
      </p:pic>
      <p:sp>
        <p:nvSpPr>
          <p:cNvPr id="400" name="Vision Science by Stephen E. Palmer…"/>
          <p:cNvSpPr txBox="1"/>
          <p:nvPr/>
        </p:nvSpPr>
        <p:spPr>
          <a:xfrm>
            <a:off x="3365500" y="2449689"/>
            <a:ext cx="8521700" cy="15144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sz="3400">
                <a:solidFill>
                  <a:srgbClr val="FFFED5"/>
                </a:solidFill>
                <a:uFill>
                  <a:solidFill>
                    <a:srgbClr val="FFFED5"/>
                  </a:solidFill>
                </a:uFill>
                <a:latin typeface="Times New Roman"/>
                <a:ea typeface="Times New Roman"/>
                <a:cs typeface="Times New Roman"/>
                <a:sym typeface="Times New Roman"/>
              </a:defRPr>
            </a:pPr>
            <a:r>
              <a:rPr b="1" sz="1800">
                <a:latin typeface="Verdana"/>
                <a:ea typeface="Verdana"/>
                <a:cs typeface="Verdana"/>
                <a:sym typeface="Verdana"/>
              </a:rPr>
              <a:t>Vision Science</a:t>
            </a:r>
            <a:br>
              <a:rPr sz="1800">
                <a:latin typeface="Verdana"/>
                <a:ea typeface="Verdana"/>
                <a:cs typeface="Verdana"/>
                <a:sym typeface="Verdana"/>
              </a:rPr>
            </a:br>
            <a:r>
              <a:rPr sz="1800">
                <a:latin typeface="Verdana"/>
                <a:ea typeface="Verdana"/>
                <a:cs typeface="Verdana"/>
                <a:sym typeface="Verdana"/>
              </a:rPr>
              <a:t>by Stephen E. Palmer</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MIT Press; ISBN: 0262161834</a:t>
            </a:r>
            <a:r>
              <a:rPr sz="1800">
                <a:latin typeface="Verdana"/>
                <a:ea typeface="Verdana"/>
                <a:cs typeface="Verdana"/>
                <a:sym typeface="Verdana"/>
              </a:rPr>
              <a:t> </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760 pages (May 7, 1999)</a:t>
            </a:r>
            <a:r>
              <a:rPr sz="1800">
                <a:latin typeface="Verdana"/>
                <a:ea typeface="Verdana"/>
                <a:cs typeface="Verdana"/>
                <a:sym typeface="Verdana"/>
              </a:rPr>
              <a:t> </a:t>
            </a:r>
            <a:br>
              <a:rPr sz="1800">
                <a:latin typeface="Verdana"/>
                <a:ea typeface="Verdana"/>
                <a:cs typeface="Verdana"/>
                <a:sym typeface="Verdana"/>
              </a:rPr>
            </a:br>
          </a:p>
        </p:txBody>
      </p:sp>
      <p:pic>
        <p:nvPicPr>
          <p:cNvPr id="401" name="0262161834.jpg" descr="0262161834.jpg"/>
          <p:cNvPicPr>
            <a:picLocks noChangeAspect="0"/>
          </p:cNvPicPr>
          <p:nvPr/>
        </p:nvPicPr>
        <p:blipFill>
          <a:blip r:embed="rId3">
            <a:extLst/>
          </a:blip>
          <a:stretch>
            <a:fillRect/>
          </a:stretch>
        </p:blipFill>
        <p:spPr>
          <a:xfrm>
            <a:off x="991164" y="2006600"/>
            <a:ext cx="1803966" cy="2273301"/>
          </a:xfrm>
          <a:prstGeom prst="rect">
            <a:avLst/>
          </a:prstGeom>
          <a:ln w="12700">
            <a:miter lim="400000"/>
          </a:ln>
        </p:spPr>
      </p:pic>
      <p:sp>
        <p:nvSpPr>
          <p:cNvPr id="402" name="Billmeyer and Saltzman's Principles of Color Technology, 3rd Edition by Roy S. Berns, Fred W. Billmeyer, Max Saltzman…"/>
          <p:cNvSpPr txBox="1"/>
          <p:nvPr/>
        </p:nvSpPr>
        <p:spPr>
          <a:xfrm>
            <a:off x="3365500" y="4737100"/>
            <a:ext cx="8521700" cy="120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Bookman Old Style"/>
              <a:defRPr sz="3400">
                <a:solidFill>
                  <a:srgbClr val="FFFED5"/>
                </a:solidFill>
                <a:uFill>
                  <a:solidFill>
                    <a:srgbClr val="FFFED5"/>
                  </a:solidFill>
                </a:uFill>
                <a:latin typeface="Times New Roman"/>
                <a:ea typeface="Times New Roman"/>
                <a:cs typeface="Times New Roman"/>
                <a:sym typeface="Times New Roman"/>
              </a:defRPr>
            </a:pPr>
            <a:r>
              <a:rPr b="1" sz="1800">
                <a:latin typeface="Bookman Old Style"/>
                <a:ea typeface="Bookman Old Style"/>
                <a:cs typeface="Bookman Old Style"/>
                <a:sym typeface="Bookman Old Style"/>
              </a:rPr>
              <a:t>Billmeyer and Saltzman's Principles of Color Technology, 3rd Edition</a:t>
            </a:r>
            <a:br>
              <a:rPr sz="1800">
                <a:latin typeface="Bookman Old Style"/>
                <a:ea typeface="Bookman Old Style"/>
                <a:cs typeface="Bookman Old Style"/>
                <a:sym typeface="Bookman Old Style"/>
              </a:rPr>
            </a:br>
            <a:r>
              <a:rPr sz="1800">
                <a:latin typeface="Verdana"/>
                <a:ea typeface="Verdana"/>
                <a:cs typeface="Verdana"/>
                <a:sym typeface="Verdana"/>
              </a:rPr>
              <a:t>by Roy S. Berns, Fred W. Billmeyer, Max Saltzman </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Wiley-Interscience; ISBN: 047119459X</a:t>
            </a:r>
            <a:r>
              <a:rPr sz="1800">
                <a:latin typeface="Verdana"/>
                <a:ea typeface="Verdana"/>
                <a:cs typeface="Verdana"/>
                <a:sym typeface="Verdana"/>
              </a:rPr>
              <a:t> </a:t>
            </a:r>
            <a:endParaRPr sz="1800">
              <a:latin typeface="Verdana"/>
              <a:ea typeface="Verdana"/>
              <a:cs typeface="Verdana"/>
              <a:sym typeface="Verdana"/>
            </a:endParaRP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304 pages 3 edition (March 31, 2000) </a:t>
            </a:r>
          </a:p>
        </p:txBody>
      </p:sp>
      <p:pic>
        <p:nvPicPr>
          <p:cNvPr id="403" name="047119459X.jpg" descr="047119459X.jpg"/>
          <p:cNvPicPr>
            <a:picLocks noChangeAspect="0"/>
          </p:cNvPicPr>
          <p:nvPr/>
        </p:nvPicPr>
        <p:blipFill>
          <a:blip r:embed="rId4">
            <a:extLst/>
          </a:blip>
          <a:stretch>
            <a:fillRect/>
          </a:stretch>
        </p:blipFill>
        <p:spPr>
          <a:xfrm>
            <a:off x="1041400" y="4445000"/>
            <a:ext cx="1691076" cy="2273301"/>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0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407" name="Selected Bibliography"/>
          <p:cNvSpPr txBox="1"/>
          <p:nvPr>
            <p:ph type="title"/>
          </p:nvPr>
        </p:nvSpPr>
        <p:spPr>
          <a:prstGeom prst="rect">
            <a:avLst/>
          </a:prstGeom>
        </p:spPr>
        <p:txBody>
          <a:bodyPr/>
          <a:lstStyle/>
          <a:p>
            <a:pPr/>
            <a:r>
              <a:t>Selected Bibliography</a:t>
            </a:r>
          </a:p>
        </p:txBody>
      </p:sp>
      <p:sp>
        <p:nvSpPr>
          <p:cNvPr id="408" name="The Reproduction of Color…"/>
          <p:cNvSpPr txBox="1"/>
          <p:nvPr/>
        </p:nvSpPr>
        <p:spPr>
          <a:xfrm>
            <a:off x="3365500" y="2449689"/>
            <a:ext cx="8521700" cy="919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b="1" sz="1800">
                <a:solidFill>
                  <a:srgbClr val="FFFED5"/>
                </a:solidFill>
                <a:uFill>
                  <a:solidFill>
                    <a:srgbClr val="FFFED5"/>
                  </a:solidFill>
                </a:uFill>
                <a:latin typeface="Verdana"/>
                <a:ea typeface="Verdana"/>
                <a:cs typeface="Verdana"/>
                <a:sym typeface="Verdana"/>
              </a:defRPr>
            </a:pPr>
            <a:r>
              <a:t>The Reproduction of Color</a:t>
            </a:r>
          </a:p>
          <a:p>
            <a:pPr marL="57799" marR="57799" defTabSz="1295400">
              <a:buClr>
                <a:srgbClr val="FFFED5"/>
              </a:buClr>
              <a:buFont typeface="Verdana"/>
              <a:defRPr sz="1800">
                <a:solidFill>
                  <a:srgbClr val="FFFED5"/>
                </a:solidFill>
                <a:uFill>
                  <a:solidFill>
                    <a:srgbClr val="FFFED5"/>
                  </a:solidFill>
                </a:uFill>
                <a:latin typeface="Verdana"/>
                <a:ea typeface="Verdana"/>
                <a:cs typeface="Verdana"/>
                <a:sym typeface="Verdana"/>
              </a:defRPr>
            </a:pPr>
            <a:r>
              <a:t>by R. W. G. Hunt</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Fountain Press, 1995</a:t>
            </a:r>
          </a:p>
        </p:txBody>
      </p:sp>
      <p:sp>
        <p:nvSpPr>
          <p:cNvPr id="409" name="Color Appearance Models…"/>
          <p:cNvSpPr txBox="1"/>
          <p:nvPr/>
        </p:nvSpPr>
        <p:spPr>
          <a:xfrm>
            <a:off x="3365500" y="4991100"/>
            <a:ext cx="8521700" cy="919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b="1" sz="1800">
                <a:solidFill>
                  <a:srgbClr val="FFFED5"/>
                </a:solidFill>
                <a:uFill>
                  <a:solidFill>
                    <a:srgbClr val="FFFED5"/>
                  </a:solidFill>
                </a:uFill>
                <a:latin typeface="Verdana"/>
                <a:ea typeface="Verdana"/>
                <a:cs typeface="Verdana"/>
                <a:sym typeface="Verdana"/>
              </a:defRPr>
            </a:pPr>
            <a:r>
              <a:t>Color Appearance Models</a:t>
            </a:r>
          </a:p>
          <a:p>
            <a:pPr marL="57799" marR="57799" defTabSz="1295400">
              <a:buClr>
                <a:srgbClr val="FFFED5"/>
              </a:buClr>
              <a:buFont typeface="Verdana"/>
              <a:defRPr sz="1800">
                <a:solidFill>
                  <a:srgbClr val="FFFED5"/>
                </a:solidFill>
                <a:uFill>
                  <a:solidFill>
                    <a:srgbClr val="FFFED5"/>
                  </a:solidFill>
                </a:uFill>
                <a:latin typeface="Verdana"/>
                <a:ea typeface="Verdana"/>
                <a:cs typeface="Verdana"/>
                <a:sym typeface="Verdana"/>
              </a:defRPr>
            </a:pPr>
            <a:r>
              <a:t>by Mark Fairchild</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Addison Wesley, 1998</a:t>
            </a:r>
          </a:p>
        </p:txBody>
      </p:sp>
      <p:pic>
        <p:nvPicPr>
          <p:cNvPr id="410" name="CAM_Cover.jpg" descr="CAM_Cover.jpg"/>
          <p:cNvPicPr>
            <a:picLocks noChangeAspect="0"/>
          </p:cNvPicPr>
          <p:nvPr/>
        </p:nvPicPr>
        <p:blipFill>
          <a:blip r:embed="rId2">
            <a:extLst/>
          </a:blip>
          <a:srcRect l="0" t="0" r="2632" b="0"/>
          <a:stretch>
            <a:fillRect/>
          </a:stretch>
        </p:blipFill>
        <p:spPr>
          <a:xfrm>
            <a:off x="762000" y="5092700"/>
            <a:ext cx="2178756" cy="2705100"/>
          </a:xfrm>
          <a:prstGeom prst="rect">
            <a:avLst/>
          </a:prstGeom>
          <a:ln w="12700">
            <a:miter lim="400000"/>
          </a:ln>
        </p:spPr>
      </p:pic>
      <p:pic>
        <p:nvPicPr>
          <p:cNvPr id="411" name="hunt.jpg" descr="hunt.jpg"/>
          <p:cNvPicPr>
            <a:picLocks noChangeAspect="0"/>
          </p:cNvPicPr>
          <p:nvPr/>
        </p:nvPicPr>
        <p:blipFill>
          <a:blip r:embed="rId3">
            <a:extLst/>
          </a:blip>
          <a:stretch>
            <a:fillRect/>
          </a:stretch>
        </p:blipFill>
        <p:spPr>
          <a:xfrm>
            <a:off x="863600" y="1625600"/>
            <a:ext cx="2104249" cy="3035300"/>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14" name="Selected Bibliography"/>
          <p:cNvSpPr txBox="1"/>
          <p:nvPr>
            <p:ph type="title"/>
          </p:nvPr>
        </p:nvSpPr>
        <p:spPr>
          <a:prstGeom prst="rect">
            <a:avLst/>
          </a:prstGeom>
        </p:spPr>
        <p:txBody>
          <a:bodyPr/>
          <a:lstStyle/>
          <a:p>
            <a:pPr/>
            <a:r>
              <a:t>Selected Bibliography</a:t>
            </a:r>
          </a:p>
        </p:txBody>
      </p:sp>
      <p:sp>
        <p:nvSpPr>
          <p:cNvPr id="415" name="Double-click to edit"/>
          <p:cNvSpPr txBox="1"/>
          <p:nvPr>
            <p:ph type="body" idx="1"/>
          </p:nvPr>
        </p:nvSpPr>
        <p:spPr>
          <a:prstGeom prst="rect">
            <a:avLst/>
          </a:prstGeom>
        </p:spPr>
        <p:txBody>
          <a:bodyPr/>
          <a:lstStyle/>
          <a:p>
            <a:pPr/>
          </a:p>
        </p:txBody>
      </p:sp>
      <p:pic>
        <p:nvPicPr>
          <p:cNvPr id="416" name="droppedImage.png" descr="droppedImage.png"/>
          <p:cNvPicPr>
            <a:picLocks noChangeAspect="1"/>
          </p:cNvPicPr>
          <p:nvPr/>
        </p:nvPicPr>
        <p:blipFill>
          <a:blip r:embed="rId2">
            <a:extLst/>
          </a:blip>
          <a:stretch>
            <a:fillRect/>
          </a:stretch>
        </p:blipFill>
        <p:spPr>
          <a:xfrm>
            <a:off x="431800" y="1409700"/>
            <a:ext cx="5894699" cy="6616700"/>
          </a:xfrm>
          <a:prstGeom prst="rect">
            <a:avLst/>
          </a:prstGeom>
          <a:ln w="12700"/>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1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420" name="Questions?"/>
          <p:cNvSpPr txBox="1"/>
          <p:nvPr>
            <p:ph type="title"/>
          </p:nvPr>
        </p:nvSpPr>
        <p:spPr>
          <a:prstGeom prst="rect">
            <a:avLst/>
          </a:prstGeom>
        </p:spPr>
        <p:txBody>
          <a:bodyPr/>
          <a:lstStyle/>
          <a:p>
            <a:pPr/>
            <a:r>
              <a:t>Questions?</a:t>
            </a:r>
          </a:p>
        </p:txBody>
      </p:sp>
      <p:sp>
        <p:nvSpPr>
          <p:cNvPr id="421" name="Double-click to edit"/>
          <p:cNvSpPr txBox="1"/>
          <p:nvPr>
            <p:ph type="body" idx="1"/>
          </p:nvPr>
        </p:nvSpPr>
        <p:spPr>
          <a:prstGeom prst="rect">
            <a:avLst/>
          </a:prstGeom>
        </p:spPr>
        <p:txBody>
          <a:bodyPr/>
          <a:lstStyle/>
          <a:p>
            <a:pPr/>
          </a:p>
        </p:txBody>
      </p:sp>
      <p:pic>
        <p:nvPicPr>
          <p:cNvPr id="422" name="Philipp Otto Runge color sphere 1809.jpg" descr="Philipp Otto Runge color sphere 1809.jpg"/>
          <p:cNvPicPr>
            <a:picLocks noChangeAspect="0"/>
          </p:cNvPicPr>
          <p:nvPr/>
        </p:nvPicPr>
        <p:blipFill>
          <a:blip r:embed="rId2">
            <a:extLst/>
          </a:blip>
          <a:stretch>
            <a:fillRect/>
          </a:stretch>
        </p:blipFill>
        <p:spPr>
          <a:xfrm>
            <a:off x="431800" y="1409700"/>
            <a:ext cx="6459503" cy="791210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4" name="Color perception"/>
          <p:cNvSpPr txBox="1"/>
          <p:nvPr>
            <p:ph type="title"/>
          </p:nvPr>
        </p:nvSpPr>
        <p:spPr>
          <a:prstGeom prst="rect">
            <a:avLst/>
          </a:prstGeom>
        </p:spPr>
        <p:txBody>
          <a:bodyPr/>
          <a:lstStyle/>
          <a:p>
            <a:pPr/>
            <a:r>
              <a:t>Color perception</a:t>
            </a:r>
          </a:p>
        </p:txBody>
      </p:sp>
      <p:sp>
        <p:nvSpPr>
          <p:cNvPr id="425" name="sensor…"/>
          <p:cNvSpPr txBox="1"/>
          <p:nvPr>
            <p:ph type="body" idx="1"/>
          </p:nvPr>
        </p:nvSpPr>
        <p:spPr>
          <a:prstGeom prst="rect">
            <a:avLst/>
          </a:prstGeom>
        </p:spPr>
        <p:txBody>
          <a:bodyPr/>
          <a:lstStyle/>
          <a:p>
            <a:pPr/>
            <a:r>
              <a:t>sensor</a:t>
            </a:r>
          </a:p>
          <a:p>
            <a:pPr/>
            <a:r>
              <a:t>percept</a:t>
            </a:r>
          </a:p>
          <a:p>
            <a:pPr/>
            <a:r>
              <a:t>spatial</a:t>
            </a:r>
          </a:p>
          <a:p>
            <a:pPr/>
            <a:r>
              <a:t>ability to see difference (discrimination)</a:t>
            </a:r>
          </a:p>
          <a:p>
            <a:pPr/>
          </a:p>
          <a:p>
            <a:pPr/>
            <a:r>
              <a:t>Do these color match?</a:t>
            </a:r>
          </a:p>
          <a:p>
            <a:pPr/>
            <a:r>
              <a:t>How do I encode &amp; communicate color?</a:t>
            </a:r>
          </a:p>
          <a:p>
            <a:pPr/>
            <a:r>
              <a:t>How do we build color measurement and reproduction technology?</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7" name="Lightroom"/>
          <p:cNvSpPr txBox="1"/>
          <p:nvPr>
            <p:ph type="title"/>
          </p:nvPr>
        </p:nvSpPr>
        <p:spPr>
          <a:prstGeom prst="rect">
            <a:avLst/>
          </a:prstGeom>
        </p:spPr>
        <p:txBody>
          <a:bodyPr/>
          <a:lstStyle/>
          <a:p>
            <a:pPr/>
            <a:r>
              <a:t>Lightroom</a:t>
            </a:r>
          </a:p>
        </p:txBody>
      </p:sp>
      <p:sp>
        <p:nvSpPr>
          <p:cNvPr id="42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0" name="Why is green so important"/>
          <p:cNvSpPr txBox="1"/>
          <p:nvPr>
            <p:ph type="title"/>
          </p:nvPr>
        </p:nvSpPr>
        <p:spPr>
          <a:prstGeom prst="rect">
            <a:avLst/>
          </a:prstGeom>
        </p:spPr>
        <p:txBody>
          <a:bodyPr/>
          <a:lstStyle/>
          <a:p>
            <a:pPr/>
            <a:r>
              <a:t>Why is green so important</a:t>
            </a:r>
          </a:p>
        </p:txBody>
      </p:sp>
      <p:sp>
        <p:nvSpPr>
          <p:cNvPr id="431" name="http://hyperphysics.phy-astr.gsu.edu/hbase/vision/rodcone.html…"/>
          <p:cNvSpPr txBox="1"/>
          <p:nvPr>
            <p:ph type="body" idx="1"/>
          </p:nvPr>
        </p:nvSpPr>
        <p:spPr>
          <a:prstGeom prst="rect">
            <a:avLst/>
          </a:prstGeom>
        </p:spPr>
        <p:txBody>
          <a:bodyPr/>
          <a:lstStyle/>
          <a:p>
            <a:pPr/>
            <a:r>
              <a:rPr u="sng">
                <a:hlinkClick r:id="rId2" invalidUrl="" action="" tgtFrame="" tooltip="" history="1" highlightClick="0" endSnd="0"/>
              </a:rPr>
              <a:t>http://hyperphysics.phy-astr.gsu.edu/hbase/vision/rodcone.html</a:t>
            </a:r>
          </a:p>
          <a:p>
            <a:pPr/>
            <a:r>
              <a:t>CIE brightness</a:t>
            </a:r>
          </a:p>
          <a:p>
            <a:pPr lvl="1"/>
            <a:r>
              <a:t>sum of 3 cones</a:t>
            </a:r>
          </a:p>
          <a:p>
            <a:pPr/>
            <a:r>
              <a:t>blue is out of focus</a:t>
            </a:r>
          </a:p>
        </p:txBody>
      </p:sp>
      <p:pic>
        <p:nvPicPr>
          <p:cNvPr id="432" name="droppedImage.tiff" descr="droppedImage.tiff"/>
          <p:cNvPicPr>
            <a:picLocks noChangeAspect="1"/>
          </p:cNvPicPr>
          <p:nvPr/>
        </p:nvPicPr>
        <p:blipFill>
          <a:blip r:embed="rId3">
            <a:extLst/>
          </a:blip>
          <a:stretch>
            <a:fillRect/>
          </a:stretch>
        </p:blipFill>
        <p:spPr>
          <a:xfrm>
            <a:off x="1028700" y="4686300"/>
            <a:ext cx="7632700" cy="5041900"/>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4" name="Double-click to edit"/>
          <p:cNvSpPr txBox="1"/>
          <p:nvPr>
            <p:ph type="title"/>
          </p:nvPr>
        </p:nvSpPr>
        <p:spPr>
          <a:prstGeom prst="rect">
            <a:avLst/>
          </a:prstGeom>
        </p:spPr>
        <p:txBody>
          <a:bodyPr/>
          <a:lstStyle/>
          <a:p>
            <a:pPr/>
          </a:p>
        </p:txBody>
      </p:sp>
      <p:sp>
        <p:nvSpPr>
          <p:cNvPr id="435" name="But surprisingly, more L cones"/>
          <p:cNvSpPr txBox="1"/>
          <p:nvPr>
            <p:ph type="body" idx="1"/>
          </p:nvPr>
        </p:nvSpPr>
        <p:spPr>
          <a:prstGeom prst="rect">
            <a:avLst/>
          </a:prstGeom>
        </p:spPr>
        <p:txBody>
          <a:bodyPr/>
          <a:lstStyle/>
          <a:p>
            <a:pPr/>
            <a:r>
              <a:t>But surprisingly, more L cones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7" name="Double-click to edit"/>
          <p:cNvSpPr txBox="1"/>
          <p:nvPr>
            <p:ph type="title"/>
          </p:nvPr>
        </p:nvSpPr>
        <p:spPr>
          <a:prstGeom prst="rect">
            <a:avLst/>
          </a:prstGeom>
        </p:spPr>
        <p:txBody>
          <a:bodyPr/>
          <a:lstStyle/>
          <a:p>
            <a:pPr/>
          </a:p>
        </p:txBody>
      </p:sp>
      <p:sp>
        <p:nvSpPr>
          <p:cNvPr id="438" name="From Fairchild’s book."/>
          <p:cNvSpPr txBox="1"/>
          <p:nvPr>
            <p:ph type="body" idx="1"/>
          </p:nvPr>
        </p:nvSpPr>
        <p:spPr>
          <a:prstGeom prst="rect">
            <a:avLst/>
          </a:prstGeom>
        </p:spPr>
        <p:txBody>
          <a:bodyPr/>
          <a:lstStyle/>
          <a:p>
            <a:pPr/>
            <a:r>
              <a:t>From Fairchild’s book.</a:t>
            </a:r>
          </a:p>
        </p:txBody>
      </p:sp>
      <p:pic>
        <p:nvPicPr>
          <p:cNvPr id="439" name="droppedImage.pdf" descr="droppedImage.pdf"/>
          <p:cNvPicPr>
            <a:picLocks noChangeAspect="1"/>
          </p:cNvPicPr>
          <p:nvPr/>
        </p:nvPicPr>
        <p:blipFill>
          <a:blip r:embed="rId2">
            <a:extLst/>
          </a:blip>
          <a:stretch>
            <a:fillRect/>
          </a:stretch>
        </p:blipFill>
        <p:spPr>
          <a:xfrm>
            <a:off x="4394200" y="2692400"/>
            <a:ext cx="4038600" cy="4368800"/>
          </a:xfrm>
          <a:prstGeom prst="rect">
            <a:avLst/>
          </a:prstGeom>
          <a:ln w="12700">
            <a:miter lim="400000"/>
          </a:ln>
        </p:spPr>
      </p:pic>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Double-click to edit"/>
          <p:cNvSpPr txBox="1"/>
          <p:nvPr>
            <p:ph type="title"/>
          </p:nvPr>
        </p:nvSpPr>
        <p:spPr>
          <a:prstGeom prst="rect">
            <a:avLst/>
          </a:prstGeom>
        </p:spPr>
        <p:txBody>
          <a:bodyPr/>
          <a:lstStyle/>
          <a:p>
            <a:pPr/>
          </a:p>
        </p:txBody>
      </p:sp>
      <p:sp>
        <p:nvSpPr>
          <p:cNvPr id="442" name="http://www.blueconemonochromacy.org/what-is-bcm/eye-retina-and-cones-2/…"/>
          <p:cNvSpPr txBox="1"/>
          <p:nvPr>
            <p:ph type="body" idx="1"/>
          </p:nvPr>
        </p:nvSpPr>
        <p:spPr>
          <a:prstGeom prst="rect">
            <a:avLst/>
          </a:prstGeom>
        </p:spPr>
        <p:txBody>
          <a:bodyPr/>
          <a:lstStyle/>
          <a:p>
            <a:pPr/>
            <a:r>
              <a:rPr u="sng">
                <a:hlinkClick r:id="rId2" invalidUrl="" action="" tgtFrame="" tooltip="" history="1" highlightClick="0" endSnd="0"/>
              </a:rPr>
              <a:t>http://www.blueconemonochromacy.org/what-is-bcm/eye-retina-and-cones-2/</a:t>
            </a:r>
          </a:p>
          <a:p>
            <a:pPr/>
            <a:r>
              <a:rPr u="sng">
                <a:hlinkClick r:id="rId3" invalidUrl="" action="" tgtFrame="" tooltip="" history="1" highlightClick="0" endSnd="0"/>
              </a:rPr>
              <a:t>http://webvision.med.utah.edu/book/part-iii-retinal-circuits/s-cone-pathways/</a:t>
            </a:r>
          </a:p>
          <a:p>
            <a:pPr/>
            <a:r>
              <a:rPr u="sng">
                <a:hlinkClick r:id="rId4" invalidUrl="" action="" tgtFrame="" tooltip="" history="1" highlightClick="0" endSnd="0"/>
              </a:rPr>
              <a:t>http://www.opticsinfobase.org/josa/abstract.cfm?uri=josa-57-11-1289</a:t>
            </a:r>
          </a:p>
          <a:p>
            <a:pPr/>
            <a:r>
              <a:rPr u="sng">
                <a:hlinkClick r:id="rId5" invalidUrl="" action="" tgtFrame="" tooltip="" history="1" highlightClick="0" endSnd="0"/>
              </a:rPr>
              <a:t>http://www.cvrl.org/database/text/intros/introdens.htm</a:t>
            </a:r>
          </a:p>
          <a:p>
            <a:pPr/>
            <a:r>
              <a:rPr u="sng">
                <a:hlinkClick r:id="rId6" invalidUrl="" action="" tgtFrame="" tooltip="" history="1" highlightClick="0" endSnd="0"/>
              </a:rPr>
              <a:t>http://www.cvrl.org/database/text/density/lmintro.htm</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4" name="Motivations"/>
          <p:cNvSpPr txBox="1"/>
          <p:nvPr>
            <p:ph type="title"/>
          </p:nvPr>
        </p:nvSpPr>
        <p:spPr>
          <a:prstGeom prst="rect">
            <a:avLst/>
          </a:prstGeom>
        </p:spPr>
        <p:txBody>
          <a:bodyPr/>
          <a:lstStyle/>
          <a:p>
            <a:pPr/>
            <a:r>
              <a:t>Motivations</a:t>
            </a:r>
          </a:p>
        </p:txBody>
      </p:sp>
      <p:sp>
        <p:nvSpPr>
          <p:cNvPr id="445" name="Various color spaces…"/>
          <p:cNvSpPr txBox="1"/>
          <p:nvPr>
            <p:ph type="body" idx="1"/>
          </p:nvPr>
        </p:nvSpPr>
        <p:spPr>
          <a:prstGeom prst="rect">
            <a:avLst/>
          </a:prstGeom>
        </p:spPr>
        <p:txBody>
          <a:bodyPr/>
          <a:lstStyle/>
          <a:p>
            <a:pPr/>
            <a:r>
              <a:t>Various color spaces </a:t>
            </a:r>
          </a:p>
          <a:p>
            <a:pPr/>
            <a:r>
              <a:t>Percepts</a:t>
            </a:r>
          </a:p>
          <a:p>
            <a:pPr/>
            <a:r>
              <a:t>Devices, ability to reproduce colors</a:t>
            </a:r>
          </a:p>
          <a:p>
            <a:pPr/>
            <a:r>
              <a:t>What do we need color spaces for</a:t>
            </a:r>
          </a:p>
          <a:p>
            <a:pPr lvl="1"/>
            <a:r>
              <a:t>encode images (better quantization)</a:t>
            </a:r>
          </a:p>
          <a:p>
            <a:pPr lvl="1"/>
            <a:r>
              <a:t>manipulate images (e.g. saturation, etc.)</a:t>
            </a:r>
          </a:p>
          <a:p>
            <a:pPr lvl="1"/>
            <a:r>
              <a:t>reproduce color (camera to projector), different filters, lasers</a:t>
            </a:r>
          </a:p>
          <a:p>
            <a:pPr lvl="1"/>
            <a:r>
              <a:t>GUI</a:t>
            </a:r>
          </a:p>
          <a:p>
            <a:pPr lvl="1"/>
            <a:r>
              <a:t>predict differences</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48" name="Check out the demo applets"/>
          <p:cNvSpPr txBox="1"/>
          <p:nvPr>
            <p:ph type="title"/>
          </p:nvPr>
        </p:nvSpPr>
        <p:spPr>
          <a:prstGeom prst="rect">
            <a:avLst/>
          </a:prstGeom>
        </p:spPr>
        <p:txBody>
          <a:bodyPr/>
          <a:lstStyle/>
          <a:p>
            <a:pPr/>
            <a:r>
              <a:t>Check out the demo applets</a:t>
            </a:r>
          </a:p>
        </p:txBody>
      </p:sp>
      <p:sp>
        <p:nvSpPr>
          <p:cNvPr id="449" name="http://graphics.stanford.edu/courses/cs178-10/applets/locus.html…"/>
          <p:cNvSpPr txBox="1"/>
          <p:nvPr>
            <p:ph type="body" idx="1"/>
          </p:nvPr>
        </p:nvSpPr>
        <p:spPr>
          <a:prstGeom prst="rect">
            <a:avLst/>
          </a:prstGeom>
        </p:spPr>
        <p:txBody>
          <a:bodyPr/>
          <a:lstStyle/>
          <a:p>
            <a:pPr>
              <a:defRPr sz="3400"/>
            </a:pPr>
            <a:r>
              <a:rPr u="sng">
                <a:hlinkClick r:id="rId2" invalidUrl="" action="" tgtFrame="" tooltip="" history="1" highlightClick="0" endSnd="0"/>
              </a:rPr>
              <a:t>http://graphics.stanford.edu/courses/cs178-10/applets/locus.html</a:t>
            </a:r>
          </a:p>
          <a:p>
            <a:pPr>
              <a:defRPr sz="3400"/>
            </a:pPr>
            <a:r>
              <a:rPr u="sng">
                <a:hlinkClick r:id="rId3" invalidUrl="" action="" tgtFrame="" tooltip="" history="1" highlightClick="0" endSnd="0"/>
              </a:rPr>
              <a:t>http://graphics.stanford.edu/courses/cs178-10/applets/colormatching.html</a:t>
            </a:r>
          </a:p>
          <a:p>
            <a:pPr>
              <a:defRPr sz="3400"/>
            </a:pPr>
            <a:r>
              <a:rPr u="sng">
                <a:hlinkClick r:id="rId4" invalidUrl="" action="" tgtFrame="" tooltip="" history="1" highlightClick="0" endSnd="0"/>
              </a:rPr>
              <a:t>http://graphics.stanford.edu/courses/cs178-10/applets/threedgamut.html</a:t>
            </a:r>
          </a:p>
          <a:p>
            <a:pPr>
              <a:defRPr sz="3400"/>
            </a:pPr>
            <a:r>
              <a:rPr u="sng">
                <a:hlinkClick r:id="rId5" invalidUrl="" action="" tgtFrame="" tooltip="" history="1" highlightClick="0" endSnd="0"/>
              </a:rPr>
              <a:t>http://graphics.stanford.edu/courses/cs178-10/applets/gamutmapping.html</a:t>
            </a:r>
          </a:p>
          <a:p>
            <a:pPr>
              <a:defRPr sz="3400"/>
            </a:pPr>
            <a:r>
              <a:rPr u="sng">
                <a:hlinkClick r:id="rId6" invalidUrl="" action="" tgtFrame="" tooltip="" history="1" highlightClick="0" endSnd="0"/>
              </a:rPr>
              <a:t>http://graphics.stanford.edu/courses/cs178-10/applets/colormixing.html</a:t>
            </a:r>
          </a:p>
          <a:p>
            <a:pPr>
              <a:defRPr sz="3400"/>
            </a:pPr>
            <a:r>
              <a:rPr u="sng">
                <a:hlinkClick r:id="rId7" invalidUrl="" action="" tgtFrame="" tooltip="" history="1" highlightClick="0" endSnd="0"/>
              </a:rPr>
              <a:t>http://graphics.stanford.edu/courses/cs178-10/applets/gamma.html</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1" name="Bad news"/>
          <p:cNvSpPr txBox="1"/>
          <p:nvPr>
            <p:ph type="title"/>
          </p:nvPr>
        </p:nvSpPr>
        <p:spPr>
          <a:prstGeom prst="rect">
            <a:avLst/>
          </a:prstGeom>
        </p:spPr>
        <p:txBody>
          <a:bodyPr/>
          <a:lstStyle/>
          <a:p>
            <a:pPr/>
            <a:r>
              <a:t>Bad news</a:t>
            </a:r>
          </a:p>
        </p:txBody>
      </p:sp>
      <p:sp>
        <p:nvSpPr>
          <p:cNvPr id="452" name="Measurement (sensing) and reproduction (display) involve different spectral profiles.…"/>
          <p:cNvSpPr txBox="1"/>
          <p:nvPr>
            <p:ph type="body" idx="1"/>
          </p:nvPr>
        </p:nvSpPr>
        <p:spPr>
          <a:prstGeom prst="rect">
            <a:avLst/>
          </a:prstGeom>
        </p:spPr>
        <p:txBody>
          <a:bodyPr/>
          <a:lstStyle/>
          <a:p>
            <a:pPr/>
            <a:r>
              <a:t>Measurement (sensing) and reproduction (display) involve different spectral profiles. </a:t>
            </a:r>
          </a:p>
          <a:p>
            <a:pPr/>
          </a:p>
          <a:p>
            <a:pPr/>
            <a:r>
              <a:t>LMS is more about sensing</a:t>
            </a:r>
          </a:p>
          <a:p>
            <a:pPr lvl="1"/>
            <a:r>
              <a:t>The output of cone receptors </a:t>
            </a:r>
          </a:p>
          <a:p>
            <a:pPr/>
            <a:r>
              <a:t>RGB is more about display</a:t>
            </a:r>
          </a:p>
          <a:p>
            <a:pPr lvl="1"/>
            <a:r>
              <a:t>The input to your screen or video projector</a:t>
            </a:r>
          </a:p>
          <a:p>
            <a:pPr lvl="1"/>
          </a:p>
          <a:p>
            <a:pPr/>
            <a:r>
              <a:t>But it’s all more complicated than this. </a:t>
            </a:r>
          </a:p>
          <a:p>
            <a:pPr lvl="1"/>
            <a:r>
              <a:t>We need to understand color reproduction principles</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4" name="How can we reproduce color?"/>
          <p:cNvSpPr txBox="1"/>
          <p:nvPr>
            <p:ph type="title"/>
          </p:nvPr>
        </p:nvSpPr>
        <p:spPr>
          <a:prstGeom prst="rect">
            <a:avLst/>
          </a:prstGeom>
        </p:spPr>
        <p:txBody>
          <a:bodyPr/>
          <a:lstStyle/>
          <a:p>
            <a:pPr/>
            <a:r>
              <a:t>How can we reproduce color?</a:t>
            </a:r>
          </a:p>
        </p:txBody>
      </p:sp>
      <p:sp>
        <p:nvSpPr>
          <p:cNvPr id="455" name="Good news: we don’t need to reproduce full spectra…"/>
          <p:cNvSpPr txBox="1"/>
          <p:nvPr>
            <p:ph type="body" idx="1"/>
          </p:nvPr>
        </p:nvSpPr>
        <p:spPr>
          <a:prstGeom prst="rect">
            <a:avLst/>
          </a:prstGeom>
        </p:spPr>
        <p:txBody>
          <a:bodyPr/>
          <a:lstStyle/>
          <a:p>
            <a:pPr>
              <a:defRPr sz="3700"/>
            </a:pPr>
            <a:r>
              <a:t>Good news: we don’t need to reproduce full spectra</a:t>
            </a:r>
          </a:p>
          <a:p>
            <a:pPr lvl="1">
              <a:defRPr sz="3700"/>
            </a:pPr>
            <a:r>
              <a:t>3 numbers suffice</a:t>
            </a:r>
          </a:p>
          <a:p>
            <a:pPr>
              <a:defRPr sz="3700"/>
            </a:pPr>
            <a:r>
              <a:t>Bad news: reproducing all perceived colors is tough</a:t>
            </a:r>
          </a:p>
          <a:p>
            <a:pPr lvl="1">
              <a:defRPr sz="3700"/>
            </a:pPr>
            <a:r>
              <a:t>Those 3 numbers might need to get negative</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7" name="Physical colors: spectra"/>
          <p:cNvSpPr txBox="1"/>
          <p:nvPr>
            <p:ph type="title"/>
          </p:nvPr>
        </p:nvSpPr>
        <p:spPr>
          <a:prstGeom prst="rect">
            <a:avLst/>
          </a:prstGeom>
        </p:spPr>
        <p:txBody>
          <a:bodyPr/>
          <a:lstStyle/>
          <a:p>
            <a:pPr/>
            <a:r>
              <a:t>Physical colors: spectra</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9" name="color"/>
          <p:cNvSpPr txBox="1"/>
          <p:nvPr>
            <p:ph type="title"/>
          </p:nvPr>
        </p:nvSpPr>
        <p:spPr>
          <a:prstGeom prst="rect">
            <a:avLst/>
          </a:prstGeom>
        </p:spPr>
        <p:txBody>
          <a:bodyPr/>
          <a:lstStyle/>
          <a:p>
            <a:pPr/>
            <a:r>
              <a:t>color</a:t>
            </a:r>
          </a:p>
        </p:txBody>
      </p:sp>
      <p:pic>
        <p:nvPicPr>
          <p:cNvPr id="460" name="image.png" descr="image.png"/>
          <p:cNvPicPr>
            <a:picLocks noChangeAspect="0"/>
          </p:cNvPicPr>
          <p:nvPr/>
        </p:nvPicPr>
        <p:blipFill>
          <a:blip r:embed="rId2">
            <a:extLst/>
          </a:blip>
          <a:stretch>
            <a:fillRect/>
          </a:stretch>
        </p:blipFill>
        <p:spPr>
          <a:xfrm>
            <a:off x="546100" y="215900"/>
            <a:ext cx="12460676" cy="9259148"/>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Light is a wave…"/>
          <p:cNvSpPr txBox="1"/>
          <p:nvPr/>
        </p:nvSpPr>
        <p:spPr>
          <a:xfrm>
            <a:off x="1536700" y="6464300"/>
            <a:ext cx="11468100" cy="1536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3400">
                <a:uFill>
                  <a:solidFill>
                    <a:srgbClr val="000000"/>
                  </a:solidFill>
                </a:uFill>
                <a:latin typeface="Times New Roman"/>
                <a:ea typeface="Times New Roman"/>
                <a:cs typeface="Times New Roman"/>
                <a:sym typeface="Times New Roman"/>
              </a:defRPr>
            </a:pPr>
            <a:r>
              <a:t>Light is a wave</a:t>
            </a:r>
          </a:p>
          <a:p>
            <a:pPr marL="57799" marR="57799" defTabSz="1295400">
              <a:defRPr sz="3400">
                <a:uFill>
                  <a:solidFill>
                    <a:srgbClr val="000000"/>
                  </a:solidFill>
                </a:uFill>
                <a:latin typeface="Times New Roman"/>
                <a:ea typeface="Times New Roman"/>
                <a:cs typeface="Times New Roman"/>
                <a:sym typeface="Times New Roman"/>
              </a:defRPr>
            </a:pPr>
            <a:r>
              <a:t>Visible: between 450 and 700nm</a:t>
            </a:r>
          </a:p>
        </p:txBody>
      </p:sp>
      <p:pic>
        <p:nvPicPr>
          <p:cNvPr id="463" name="image.png" descr="image.png"/>
          <p:cNvPicPr>
            <a:picLocks noChangeAspect="0"/>
          </p:cNvPicPr>
          <p:nvPr/>
        </p:nvPicPr>
        <p:blipFill>
          <a:blip r:embed="rId2">
            <a:extLst/>
          </a:blip>
          <a:srcRect l="24489" t="68074" r="4535" b="12618"/>
          <a:stretch>
            <a:fillRect/>
          </a:stretch>
        </p:blipFill>
        <p:spPr>
          <a:xfrm>
            <a:off x="2692400" y="4876800"/>
            <a:ext cx="3975100" cy="990600"/>
          </a:xfrm>
          <a:prstGeom prst="rect">
            <a:avLst/>
          </a:prstGeom>
          <a:ln w="12700">
            <a:miter lim="400000"/>
          </a:ln>
        </p:spPr>
      </p:pic>
      <p:sp>
        <p:nvSpPr>
          <p:cNvPr id="464" name="Spectrum"/>
          <p:cNvSpPr txBox="1"/>
          <p:nvPr/>
        </p:nvSpPr>
        <p:spPr>
          <a:xfrm>
            <a:off x="977900" y="291269"/>
            <a:ext cx="11379200" cy="7255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buClr>
                <a:srgbClr val="000000"/>
              </a:buClr>
              <a:buFont typeface="Times New Roman"/>
              <a:defRPr sz="4400">
                <a:uFill>
                  <a:solidFill>
                    <a:srgbClr val="000000"/>
                  </a:solidFill>
                </a:uFill>
                <a:latin typeface="Times New Roman"/>
                <a:ea typeface="Times New Roman"/>
                <a:cs typeface="Times New Roman"/>
                <a:sym typeface="Times New Roman"/>
              </a:defRPr>
            </a:lvl1pPr>
          </a:lstStyle>
          <a:p>
            <a:pPr/>
            <a:r>
              <a:t>Spectrum</a:t>
            </a:r>
          </a:p>
        </p:txBody>
      </p:sp>
      <p:pic>
        <p:nvPicPr>
          <p:cNvPr id="465" name="image.png" descr="image.png"/>
          <p:cNvPicPr>
            <a:picLocks noChangeAspect="0"/>
          </p:cNvPicPr>
          <p:nvPr/>
        </p:nvPicPr>
        <p:blipFill>
          <a:blip r:embed="rId3">
            <a:extLst/>
          </a:blip>
          <a:stretch>
            <a:fillRect/>
          </a:stretch>
        </p:blipFill>
        <p:spPr>
          <a:xfrm>
            <a:off x="3022600" y="4876800"/>
            <a:ext cx="3644900" cy="292100"/>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7" name="Light is characterized by its spectrum:      amount of energy at each wavelength…"/>
          <p:cNvSpPr txBox="1"/>
          <p:nvPr/>
        </p:nvSpPr>
        <p:spPr>
          <a:xfrm>
            <a:off x="1536700" y="6464300"/>
            <a:ext cx="11468100" cy="2984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defRPr sz="3400">
                <a:uFill>
                  <a:solidFill>
                    <a:srgbClr val="000000"/>
                  </a:solidFill>
                </a:uFill>
                <a:latin typeface="Times New Roman"/>
                <a:ea typeface="Times New Roman"/>
                <a:cs typeface="Times New Roman"/>
                <a:sym typeface="Times New Roman"/>
              </a:defRPr>
            </a:pPr>
            <a:r>
              <a:t>Light is characterized by its spectrum: </a:t>
            </a:r>
            <a:br/>
            <a:r>
              <a:t>    amount of energy at each wavelength</a:t>
            </a:r>
          </a:p>
          <a:p>
            <a:pPr marL="57799" marR="57799" defTabSz="1295400">
              <a:defRPr sz="3400">
                <a:uFill>
                  <a:solidFill>
                    <a:srgbClr val="000000"/>
                  </a:solidFill>
                </a:uFill>
                <a:latin typeface="Times New Roman"/>
                <a:ea typeface="Times New Roman"/>
                <a:cs typeface="Times New Roman"/>
                <a:sym typeface="Times New Roman"/>
              </a:defRPr>
            </a:pPr>
            <a:r>
              <a:t>This is a full distribution: </a:t>
            </a:r>
          </a:p>
          <a:p>
            <a:pPr lvl="1" marL="57799" marR="57799" indent="266700" defTabSz="1295400">
              <a:defRPr sz="3400">
                <a:uFill>
                  <a:solidFill>
                    <a:srgbClr val="000000"/>
                  </a:solidFill>
                </a:uFill>
                <a:latin typeface="Times New Roman"/>
                <a:ea typeface="Times New Roman"/>
                <a:cs typeface="Times New Roman"/>
                <a:sym typeface="Times New Roman"/>
              </a:defRPr>
            </a:pPr>
            <a:r>
              <a:t>one value per wavelength (infinite number of values)</a:t>
            </a:r>
          </a:p>
          <a:p>
            <a:pPr marL="57799" marR="57799" defTabSz="1295400">
              <a:defRPr sz="3400">
                <a:uFill>
                  <a:solidFill>
                    <a:srgbClr val="000000"/>
                  </a:solidFill>
                </a:uFill>
                <a:latin typeface="Times New Roman"/>
                <a:ea typeface="Times New Roman"/>
                <a:cs typeface="Times New Roman"/>
                <a:sym typeface="Times New Roman"/>
              </a:defRPr>
            </a:pPr>
          </a:p>
        </p:txBody>
      </p:sp>
      <p:pic>
        <p:nvPicPr>
          <p:cNvPr id="468" name="image.png" descr="image.png"/>
          <p:cNvPicPr>
            <a:picLocks noChangeAspect="0"/>
          </p:cNvPicPr>
          <p:nvPr/>
        </p:nvPicPr>
        <p:blipFill>
          <a:blip r:embed="rId2">
            <a:extLst/>
          </a:blip>
          <a:stretch>
            <a:fillRect/>
          </a:stretch>
        </p:blipFill>
        <p:spPr>
          <a:xfrm>
            <a:off x="1320800" y="1384017"/>
            <a:ext cx="5600700" cy="5130801"/>
          </a:xfrm>
          <a:prstGeom prst="rect">
            <a:avLst/>
          </a:prstGeom>
          <a:ln w="12700">
            <a:miter lim="400000"/>
          </a:ln>
        </p:spPr>
      </p:pic>
      <p:sp>
        <p:nvSpPr>
          <p:cNvPr id="469" name="Spectrum"/>
          <p:cNvSpPr txBox="1"/>
          <p:nvPr/>
        </p:nvSpPr>
        <p:spPr>
          <a:xfrm>
            <a:off x="977900" y="291269"/>
            <a:ext cx="11379200" cy="7255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buClr>
                <a:srgbClr val="000000"/>
              </a:buClr>
              <a:buFont typeface="Times New Roman"/>
              <a:defRPr sz="4400">
                <a:uFill>
                  <a:solidFill>
                    <a:srgbClr val="000000"/>
                  </a:solidFill>
                </a:uFill>
                <a:latin typeface="Times New Roman"/>
                <a:ea typeface="Times New Roman"/>
                <a:cs typeface="Times New Roman"/>
                <a:sym typeface="Times New Roman"/>
              </a:defRPr>
            </a:lvl1pPr>
          </a:lstStyle>
          <a:p>
            <a:pPr/>
            <a:r>
              <a:t>Spectrum</a:t>
            </a:r>
          </a:p>
        </p:txBody>
      </p:sp>
      <p:pic>
        <p:nvPicPr>
          <p:cNvPr id="470" name="image.png" descr="image.png"/>
          <p:cNvPicPr>
            <a:picLocks noChangeAspect="0"/>
          </p:cNvPicPr>
          <p:nvPr/>
        </p:nvPicPr>
        <p:blipFill>
          <a:blip r:embed="rId3">
            <a:extLst/>
          </a:blip>
          <a:stretch>
            <a:fillRect/>
          </a:stretch>
        </p:blipFill>
        <p:spPr>
          <a:xfrm>
            <a:off x="3022600" y="4876800"/>
            <a:ext cx="3644900" cy="292100"/>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73" name="Double-click to edit"/>
          <p:cNvSpPr txBox="1"/>
          <p:nvPr>
            <p:ph type="title"/>
          </p:nvPr>
        </p:nvSpPr>
        <p:spPr>
          <a:prstGeom prst="rect">
            <a:avLst/>
          </a:prstGeom>
        </p:spPr>
        <p:txBody>
          <a:bodyPr/>
          <a:lstStyle/>
          <a:p>
            <a:pPr/>
          </a:p>
        </p:txBody>
      </p:sp>
      <p:sp>
        <p:nvSpPr>
          <p:cNvPr id="474" name="http://gizmodo.com/a-1944-infographic-on-electromagnetic-radiation-makes-l-1019197061"/>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http://gizmodo.com/a-1944-infographic-on-electromagnetic-radiation-makes-l-1019197061</a:t>
            </a:r>
          </a:p>
        </p:txBody>
      </p:sp>
      <p:pic>
        <p:nvPicPr>
          <p:cNvPr id="475" name="droppedImage.tiff" descr="droppedImage.tiff"/>
          <p:cNvPicPr>
            <a:picLocks noChangeAspect="1"/>
          </p:cNvPicPr>
          <p:nvPr/>
        </p:nvPicPr>
        <p:blipFill>
          <a:blip r:embed="rId3">
            <a:extLst/>
          </a:blip>
          <a:stretch>
            <a:fillRect/>
          </a:stretch>
        </p:blipFill>
        <p:spPr>
          <a:xfrm>
            <a:off x="342900" y="2705100"/>
            <a:ext cx="12319000" cy="6934200"/>
          </a:xfrm>
          <a:prstGeom prst="rect">
            <a:avLst/>
          </a:prstGeom>
          <a:ln w="12700"/>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78" name="Spectrum demo"/>
          <p:cNvSpPr txBox="1"/>
          <p:nvPr>
            <p:ph type="title"/>
          </p:nvPr>
        </p:nvSpPr>
        <p:spPr>
          <a:prstGeom prst="rect">
            <a:avLst/>
          </a:prstGeom>
        </p:spPr>
        <p:txBody>
          <a:bodyPr/>
          <a:lstStyle/>
          <a:p>
            <a:pPr/>
            <a:r>
              <a:t>Spectrum demo</a:t>
            </a:r>
          </a:p>
        </p:txBody>
      </p:sp>
      <p:sp>
        <p:nvSpPr>
          <p:cNvPr id="479" name="Diffraction grating:…"/>
          <p:cNvSpPr txBox="1"/>
          <p:nvPr>
            <p:ph type="body" idx="1"/>
          </p:nvPr>
        </p:nvSpPr>
        <p:spPr>
          <a:xfrm>
            <a:off x="431800" y="1409700"/>
            <a:ext cx="7734300" cy="8343900"/>
          </a:xfrm>
          <a:prstGeom prst="rect">
            <a:avLst/>
          </a:prstGeom>
        </p:spPr>
        <p:txBody>
          <a:bodyPr/>
          <a:lstStyle/>
          <a:p>
            <a:pPr/>
            <a:r>
              <a:t>Diffraction grating:</a:t>
            </a:r>
          </a:p>
          <a:p>
            <a:pPr lvl="1"/>
            <a:r>
              <a:t>shifts light as a function of wavelength</a:t>
            </a:r>
          </a:p>
          <a:p>
            <a:pPr lvl="1"/>
            <a:r>
              <a:t>Allows you to see spectra</a:t>
            </a:r>
          </a:p>
          <a:p>
            <a:pPr lvl="1"/>
            <a:r>
              <a:t>In particular, using a slit light source, we get a nice band showing the spectrum</a:t>
            </a:r>
          </a:p>
          <a:p>
            <a:pPr/>
            <a:r>
              <a:t>See the effect of filters</a:t>
            </a:r>
          </a:p>
          <a:p>
            <a:pPr/>
            <a:r>
              <a:t>See different light source spectra</a:t>
            </a:r>
          </a:p>
        </p:txBody>
      </p:sp>
      <p:pic>
        <p:nvPicPr>
          <p:cNvPr id="480" name="droppedImage.pdf" descr="droppedImage.pdf"/>
          <p:cNvPicPr>
            <a:picLocks noChangeAspect="1"/>
          </p:cNvPicPr>
          <p:nvPr/>
        </p:nvPicPr>
        <p:blipFill>
          <a:blip r:embed="rId2">
            <a:extLst/>
          </a:blip>
          <a:stretch>
            <a:fillRect/>
          </a:stretch>
        </p:blipFill>
        <p:spPr>
          <a:xfrm>
            <a:off x="8337973" y="1408399"/>
            <a:ext cx="4407183" cy="8327139"/>
          </a:xfrm>
          <a:prstGeom prst="rect">
            <a:avLst/>
          </a:prstGeom>
          <a:ln w="12700"/>
        </p:spPr>
      </p:pic>
      <p:sp>
        <p:nvSpPr>
          <p:cNvPr id="481" name="Source: Canon red book"/>
          <p:cNvSpPr txBox="1"/>
          <p:nvPr/>
        </p:nvSpPr>
        <p:spPr>
          <a:xfrm>
            <a:off x="8763000" y="9372600"/>
            <a:ext cx="2387778" cy="35858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800">
                <a:solidFill>
                  <a:srgbClr val="FFFED5"/>
                </a:solidFill>
                <a:uFill>
                  <a:solidFill>
                    <a:srgbClr val="FFFED5"/>
                  </a:solidFill>
                </a:uFill>
                <a:latin typeface="Times New Roman"/>
                <a:ea typeface="Times New Roman"/>
                <a:cs typeface="Times New Roman"/>
                <a:sym typeface="Times New Roman"/>
              </a:defRPr>
            </a:lvl1pPr>
          </a:lstStyle>
          <a:p>
            <a:pPr/>
            <a:r>
              <a:t>Source: Canon red book</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84" name="Double-click to edit"/>
          <p:cNvSpPr txBox="1"/>
          <p:nvPr>
            <p:ph type="title"/>
          </p:nvPr>
        </p:nvSpPr>
        <p:spPr>
          <a:prstGeom prst="rect">
            <a:avLst/>
          </a:prstGeom>
        </p:spPr>
        <p:txBody>
          <a:bodyPr/>
          <a:lstStyle/>
          <a:p>
            <a:pPr/>
          </a:p>
        </p:txBody>
      </p:sp>
      <p:sp>
        <p:nvSpPr>
          <p:cNvPr id="48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488" name="CD spectrograph"/>
          <p:cNvSpPr txBox="1"/>
          <p:nvPr>
            <p:ph type="title"/>
          </p:nvPr>
        </p:nvSpPr>
        <p:spPr>
          <a:prstGeom prst="rect">
            <a:avLst/>
          </a:prstGeom>
        </p:spPr>
        <p:txBody>
          <a:bodyPr/>
          <a:lstStyle/>
          <a:p>
            <a:pPr/>
            <a:r>
              <a:t>CD spectrograph</a:t>
            </a:r>
          </a:p>
        </p:txBody>
      </p:sp>
      <p:sp>
        <p:nvSpPr>
          <p:cNvPr id="489" name="http://www.cs.cmu.edu/~zhuxj/astro/html/spectrometer.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http://www.cs.cmu.edu/~zhuxj/astro/html/spectrometer.html</a:t>
            </a:r>
          </a:p>
        </p:txBody>
      </p:sp>
      <p:pic>
        <p:nvPicPr>
          <p:cNvPr id="490" name="droppedImage.png" descr="droppedImage.png"/>
          <p:cNvPicPr>
            <a:picLocks noChangeAspect="1"/>
          </p:cNvPicPr>
          <p:nvPr/>
        </p:nvPicPr>
        <p:blipFill>
          <a:blip r:embed="rId3">
            <a:extLst/>
          </a:blip>
          <a:stretch>
            <a:fillRect/>
          </a:stretch>
        </p:blipFill>
        <p:spPr>
          <a:xfrm>
            <a:off x="1701800" y="3175000"/>
            <a:ext cx="8775863" cy="6553200"/>
          </a:xfrm>
          <a:prstGeom prst="rect">
            <a:avLst/>
          </a:prstGeom>
          <a:ln w="12700"/>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Light-matter interaction"/>
          <p:cNvSpPr txBox="1"/>
          <p:nvPr>
            <p:ph type="title"/>
          </p:nvPr>
        </p:nvSpPr>
        <p:spPr>
          <a:xfrm>
            <a:off x="977900" y="0"/>
            <a:ext cx="10515600" cy="1295400"/>
          </a:xfrm>
          <a:prstGeom prst="rect">
            <a:avLst/>
          </a:prstGeom>
        </p:spPr>
        <p:txBody>
          <a:bodyPr/>
          <a:lstStyle>
            <a:lvl1pPr algn="l">
              <a:defRPr sz="4400"/>
            </a:lvl1pPr>
          </a:lstStyle>
          <a:p>
            <a:pPr/>
            <a:r>
              <a:t>Light-matter interaction</a:t>
            </a:r>
          </a:p>
        </p:txBody>
      </p:sp>
      <p:pic>
        <p:nvPicPr>
          <p:cNvPr id="493" name="image.png" descr="image.png"/>
          <p:cNvPicPr>
            <a:picLocks noChangeAspect="0"/>
          </p:cNvPicPr>
          <p:nvPr/>
        </p:nvPicPr>
        <p:blipFill>
          <a:blip r:embed="rId2">
            <a:extLst/>
          </a:blip>
          <a:stretch>
            <a:fillRect/>
          </a:stretch>
        </p:blipFill>
        <p:spPr>
          <a:xfrm>
            <a:off x="977900" y="6502400"/>
            <a:ext cx="2819400" cy="2585156"/>
          </a:xfrm>
          <a:prstGeom prst="rect">
            <a:avLst/>
          </a:prstGeom>
          <a:ln w="12700">
            <a:miter lim="400000"/>
          </a:ln>
        </p:spPr>
      </p:pic>
      <p:pic>
        <p:nvPicPr>
          <p:cNvPr id="494" name="image.png" descr="image.png"/>
          <p:cNvPicPr>
            <a:picLocks noChangeAspect="0"/>
          </p:cNvPicPr>
          <p:nvPr/>
        </p:nvPicPr>
        <p:blipFill>
          <a:blip r:embed="rId3">
            <a:extLst/>
          </a:blip>
          <a:stretch>
            <a:fillRect/>
          </a:stretch>
        </p:blipFill>
        <p:spPr>
          <a:xfrm>
            <a:off x="4991100" y="6502400"/>
            <a:ext cx="2921000" cy="2684498"/>
          </a:xfrm>
          <a:prstGeom prst="rect">
            <a:avLst/>
          </a:prstGeom>
          <a:ln w="12700">
            <a:miter lim="400000"/>
          </a:ln>
        </p:spPr>
      </p:pic>
      <p:pic>
        <p:nvPicPr>
          <p:cNvPr id="495" name="image.png" descr="image.png"/>
          <p:cNvPicPr>
            <a:picLocks noChangeAspect="0"/>
          </p:cNvPicPr>
          <p:nvPr/>
        </p:nvPicPr>
        <p:blipFill>
          <a:blip r:embed="rId4">
            <a:extLst/>
          </a:blip>
          <a:stretch>
            <a:fillRect/>
          </a:stretch>
        </p:blipFill>
        <p:spPr>
          <a:xfrm>
            <a:off x="9207500" y="6616700"/>
            <a:ext cx="2921000" cy="2684498"/>
          </a:xfrm>
          <a:prstGeom prst="rect">
            <a:avLst/>
          </a:prstGeom>
          <a:ln w="12700">
            <a:miter lim="400000"/>
          </a:ln>
        </p:spPr>
      </p:pic>
      <p:pic>
        <p:nvPicPr>
          <p:cNvPr id="496" name="image.png" descr="image.png"/>
          <p:cNvPicPr>
            <a:picLocks noChangeAspect="0"/>
          </p:cNvPicPr>
          <p:nvPr/>
        </p:nvPicPr>
        <p:blipFill>
          <a:blip r:embed="rId5">
            <a:extLst/>
          </a:blip>
          <a:stretch>
            <a:fillRect/>
          </a:stretch>
        </p:blipFill>
        <p:spPr>
          <a:xfrm>
            <a:off x="330200" y="1907822"/>
            <a:ext cx="4229100" cy="3185726"/>
          </a:xfrm>
          <a:prstGeom prst="rect">
            <a:avLst/>
          </a:prstGeom>
          <a:ln w="12700">
            <a:miter lim="400000"/>
          </a:ln>
        </p:spPr>
      </p:pic>
      <p:sp>
        <p:nvSpPr>
          <p:cNvPr id="497" name="Where spectra come from:…"/>
          <p:cNvSpPr txBox="1"/>
          <p:nvPr/>
        </p:nvSpPr>
        <p:spPr>
          <a:xfrm>
            <a:off x="4660900" y="1835573"/>
            <a:ext cx="8242300" cy="3949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t>Where spectra come from:</a:t>
            </a:r>
          </a:p>
          <a:p>
            <a:pPr lvl="1" marL="57799" marR="57799" indent="266700" defTabSz="1295400">
              <a:defRPr sz="3400">
                <a:uFill>
                  <a:solidFill>
                    <a:srgbClr val="000000"/>
                  </a:solidFill>
                </a:uFill>
                <a:latin typeface="Times New Roman"/>
                <a:ea typeface="Times New Roman"/>
                <a:cs typeface="Times New Roman"/>
                <a:sym typeface="Times New Roman"/>
              </a:defRPr>
            </a:pPr>
            <a:r>
              <a:t>- light source spectrum</a:t>
            </a:r>
          </a:p>
          <a:p>
            <a:pPr lvl="1" marL="57799" marR="57799" indent="266700" defTabSz="1295400">
              <a:defRPr sz="3400">
                <a:uFill>
                  <a:solidFill>
                    <a:srgbClr val="000000"/>
                  </a:solidFill>
                </a:uFill>
                <a:latin typeface="Times New Roman"/>
                <a:ea typeface="Times New Roman"/>
                <a:cs typeface="Times New Roman"/>
                <a:sym typeface="Times New Roman"/>
              </a:defRPr>
            </a:pPr>
            <a:r>
              <a:t>- object reflectance (aka spectral albedo)</a:t>
            </a:r>
          </a:p>
          <a:p>
            <a:pPr lvl="1" marL="57799" marR="57799" indent="266700" defTabSz="1295400">
              <a:defRPr sz="3400">
                <a:uFill>
                  <a:solidFill>
                    <a:srgbClr val="000000"/>
                  </a:solidFill>
                </a:uFill>
                <a:latin typeface="Times New Roman"/>
                <a:ea typeface="Times New Roman"/>
                <a:cs typeface="Times New Roman"/>
                <a:sym typeface="Times New Roman"/>
              </a:defRPr>
            </a:pPr>
            <a:r>
              <a:t>get multiplied wavelength by wavelength</a:t>
            </a:r>
          </a:p>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p>
          <a:p>
            <a: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t>There are different physical processes that explain this multiplication</a:t>
            </a:r>
          </a:p>
          <a:p>
            <a:pPr lvl="1" marL="57799" marR="57799" indent="266700"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t>e.g. absorption, interferences</a:t>
            </a:r>
          </a:p>
        </p:txBody>
      </p:sp>
      <p:sp>
        <p:nvSpPr>
          <p:cNvPr id="498" name=".*"/>
          <p:cNvSpPr txBox="1"/>
          <p:nvPr/>
        </p:nvSpPr>
        <p:spPr>
          <a:xfrm>
            <a:off x="4114800" y="7179733"/>
            <a:ext cx="591200" cy="7255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b="1" sz="4400">
                <a:uFill>
                  <a:solidFill>
                    <a:srgbClr val="000000"/>
                  </a:solidFill>
                </a:uFill>
                <a:latin typeface="Times New Roman"/>
                <a:ea typeface="Times New Roman"/>
                <a:cs typeface="Times New Roman"/>
                <a:sym typeface="Times New Roman"/>
              </a:defRPr>
            </a:lvl1pPr>
          </a:lstStyle>
          <a:p>
            <a:pPr/>
            <a:r>
              <a:t>.*</a:t>
            </a:r>
          </a:p>
        </p:txBody>
      </p:sp>
      <p:sp>
        <p:nvSpPr>
          <p:cNvPr id="499" name="="/>
          <p:cNvSpPr txBox="1"/>
          <p:nvPr/>
        </p:nvSpPr>
        <p:spPr>
          <a:xfrm>
            <a:off x="8322168" y="7150100"/>
            <a:ext cx="490518" cy="725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b="1" sz="4400">
                <a:uFill>
                  <a:solidFill>
                    <a:srgbClr val="000000"/>
                  </a:solidFill>
                </a:uFill>
                <a:latin typeface="Times New Roman"/>
                <a:ea typeface="Times New Roman"/>
                <a:cs typeface="Times New Roman"/>
                <a:sym typeface="Times New Roman"/>
              </a:defRPr>
            </a:lvl1pPr>
          </a:lstStyle>
          <a:p>
            <a:pPr/>
            <a:r>
              <a:t>=</a:t>
            </a:r>
          </a:p>
        </p:txBody>
      </p:sp>
      <p:sp>
        <p:nvSpPr>
          <p:cNvPr id="500" name="Foundations of Vision, by Brian Wandell, Sinauer Assoc., 1995"/>
          <p:cNvSpPr txBox="1"/>
          <p:nvPr/>
        </p:nvSpPr>
        <p:spPr>
          <a:xfrm>
            <a:off x="114300" y="9207500"/>
            <a:ext cx="72644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Foundations of Vision, by Brian Wandell, Sinauer Assoc., 1995</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502" name="image.png" descr="image.png"/>
          <p:cNvPicPr>
            <a:picLocks noChangeAspect="0"/>
          </p:cNvPicPr>
          <p:nvPr/>
        </p:nvPicPr>
        <p:blipFill>
          <a:blip r:embed="rId2">
            <a:extLst/>
          </a:blip>
          <a:stretch>
            <a:fillRect/>
          </a:stretch>
        </p:blipFill>
        <p:spPr>
          <a:xfrm>
            <a:off x="977900" y="6502400"/>
            <a:ext cx="2819400" cy="2585156"/>
          </a:xfrm>
          <a:prstGeom prst="rect">
            <a:avLst/>
          </a:prstGeom>
          <a:ln w="12700">
            <a:miter lim="400000"/>
          </a:ln>
        </p:spPr>
      </p:pic>
      <p:pic>
        <p:nvPicPr>
          <p:cNvPr id="503" name="image.png" descr="image.png"/>
          <p:cNvPicPr>
            <a:picLocks noChangeAspect="0"/>
          </p:cNvPicPr>
          <p:nvPr/>
        </p:nvPicPr>
        <p:blipFill>
          <a:blip r:embed="rId3">
            <a:extLst/>
          </a:blip>
          <a:stretch>
            <a:fillRect/>
          </a:stretch>
        </p:blipFill>
        <p:spPr>
          <a:xfrm>
            <a:off x="4991100" y="6439182"/>
            <a:ext cx="3035300" cy="2781301"/>
          </a:xfrm>
          <a:prstGeom prst="rect">
            <a:avLst/>
          </a:prstGeom>
          <a:ln w="12700">
            <a:miter lim="400000"/>
          </a:ln>
        </p:spPr>
      </p:pic>
      <p:pic>
        <p:nvPicPr>
          <p:cNvPr id="504" name="image.png" descr="image.png"/>
          <p:cNvPicPr>
            <a:picLocks noChangeAspect="0"/>
          </p:cNvPicPr>
          <p:nvPr/>
        </p:nvPicPr>
        <p:blipFill>
          <a:blip r:embed="rId4">
            <a:extLst/>
          </a:blip>
          <a:stretch>
            <a:fillRect/>
          </a:stretch>
        </p:blipFill>
        <p:spPr>
          <a:xfrm>
            <a:off x="9207500" y="6616700"/>
            <a:ext cx="2921000" cy="2684498"/>
          </a:xfrm>
          <a:prstGeom prst="rect">
            <a:avLst/>
          </a:prstGeom>
          <a:ln w="12700">
            <a:miter lim="400000"/>
          </a:ln>
        </p:spPr>
      </p:pic>
      <p:sp>
        <p:nvSpPr>
          <p:cNvPr id="505" name=".*"/>
          <p:cNvSpPr txBox="1"/>
          <p:nvPr/>
        </p:nvSpPr>
        <p:spPr>
          <a:xfrm>
            <a:off x="4114800" y="7179733"/>
            <a:ext cx="591200" cy="72556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b="1" sz="4400">
                <a:uFill>
                  <a:solidFill>
                    <a:srgbClr val="000000"/>
                  </a:solidFill>
                </a:uFill>
                <a:latin typeface="Times New Roman"/>
                <a:ea typeface="Times New Roman"/>
                <a:cs typeface="Times New Roman"/>
                <a:sym typeface="Times New Roman"/>
              </a:defRPr>
            </a:lvl1pPr>
          </a:lstStyle>
          <a:p>
            <a:pPr/>
            <a:r>
              <a:t>.*</a:t>
            </a:r>
          </a:p>
        </p:txBody>
      </p:sp>
      <p:sp>
        <p:nvSpPr>
          <p:cNvPr id="506" name="="/>
          <p:cNvSpPr txBox="1"/>
          <p:nvPr/>
        </p:nvSpPr>
        <p:spPr>
          <a:xfrm>
            <a:off x="8322168" y="7150100"/>
            <a:ext cx="490518" cy="725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b="1" sz="4400">
                <a:uFill>
                  <a:solidFill>
                    <a:srgbClr val="000000"/>
                  </a:solidFill>
                </a:uFill>
                <a:latin typeface="Times New Roman"/>
                <a:ea typeface="Times New Roman"/>
                <a:cs typeface="Times New Roman"/>
                <a:sym typeface="Times New Roman"/>
              </a:defRPr>
            </a:lvl1pPr>
          </a:lstStyle>
          <a:p>
            <a:pPr/>
            <a:r>
              <a:t>=</a:t>
            </a:r>
          </a:p>
        </p:txBody>
      </p:sp>
      <p:pic>
        <p:nvPicPr>
          <p:cNvPr id="507" name="image.png" descr="image.png"/>
          <p:cNvPicPr>
            <a:picLocks noChangeAspect="0"/>
          </p:cNvPicPr>
          <p:nvPr/>
        </p:nvPicPr>
        <p:blipFill>
          <a:blip r:embed="rId5">
            <a:extLst/>
          </a:blip>
          <a:stretch>
            <a:fillRect/>
          </a:stretch>
        </p:blipFill>
        <p:spPr>
          <a:xfrm>
            <a:off x="330200" y="1739900"/>
            <a:ext cx="3898900" cy="3790809"/>
          </a:xfrm>
          <a:prstGeom prst="rect">
            <a:avLst/>
          </a:prstGeom>
          <a:ln w="12700">
            <a:miter lim="400000"/>
          </a:ln>
        </p:spPr>
      </p:pic>
      <p:sp>
        <p:nvSpPr>
          <p:cNvPr id="508" name="Alternative: transmittance"/>
          <p:cNvSpPr txBox="1"/>
          <p:nvPr/>
        </p:nvSpPr>
        <p:spPr>
          <a:xfrm>
            <a:off x="977900" y="291269"/>
            <a:ext cx="11379200" cy="72556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57799" marR="57799" defTabSz="1295400">
              <a:buClr>
                <a:srgbClr val="000000"/>
              </a:buClr>
              <a:buFont typeface="Times New Roman"/>
              <a:defRPr sz="4400">
                <a:uFill>
                  <a:solidFill>
                    <a:srgbClr val="000000"/>
                  </a:solidFill>
                </a:uFill>
                <a:latin typeface="Times New Roman"/>
                <a:ea typeface="Times New Roman"/>
                <a:cs typeface="Times New Roman"/>
                <a:sym typeface="Times New Roman"/>
              </a:defRPr>
            </a:lvl1pPr>
          </a:lstStyle>
          <a:p>
            <a:pPr/>
            <a:r>
              <a:t>Alternative: transmittance</a:t>
            </a:r>
          </a:p>
        </p:txBody>
      </p:sp>
      <p:sp>
        <p:nvSpPr>
          <p:cNvPr id="509" name="Foundations of Vision, by Brian Wandell, Sinauer Assoc., 1995"/>
          <p:cNvSpPr txBox="1"/>
          <p:nvPr/>
        </p:nvSpPr>
        <p:spPr>
          <a:xfrm>
            <a:off x="114300" y="9207500"/>
            <a:ext cx="72644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Foundations of Vision, by Brian Wandell, Sinauer Assoc., 1995</a:t>
            </a:r>
          </a:p>
        </p:txBody>
      </p:sp>
      <p:sp>
        <p:nvSpPr>
          <p:cNvPr id="510" name="Also get multiplied"/>
          <p:cNvSpPr txBox="1"/>
          <p:nvPr/>
        </p:nvSpPr>
        <p:spPr>
          <a:xfrm>
            <a:off x="4660900" y="1835573"/>
            <a:ext cx="8242300" cy="5715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lvl="1" marL="57799" marR="57799" indent="266700" defTabSz="1295400">
              <a:buClr>
                <a:srgbClr val="000000"/>
              </a:buClr>
              <a:buFont typeface="Times New Roman"/>
              <a:defRPr sz="3400">
                <a:uFill>
                  <a:solidFill>
                    <a:srgbClr val="000000"/>
                  </a:solidFill>
                </a:uFill>
                <a:latin typeface="Times New Roman"/>
                <a:ea typeface="Times New Roman"/>
                <a:cs typeface="Times New Roman"/>
                <a:sym typeface="Times New Roman"/>
              </a:defRPr>
            </a:pPr>
            <a:r>
              <a:t>Also get multiplied</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51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514" name="Spectral albedoes for several different leaves, with color names attached.  Notice that different colours typically have different spectral albedo, but that different spectral albedoes may result in the same perceived color (compare the two whites).  Spe"/>
          <p:cNvSpPr txBox="1"/>
          <p:nvPr/>
        </p:nvSpPr>
        <p:spPr>
          <a:xfrm>
            <a:off x="9537700" y="2115537"/>
            <a:ext cx="3467100" cy="562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600"/>
              </a:spcBef>
              <a:buClr>
                <a:srgbClr val="FFFED5"/>
              </a:buClr>
              <a:buFont typeface="Times Roman"/>
              <a:defRPr sz="2400">
                <a:solidFill>
                  <a:srgbClr val="FFFED5"/>
                </a:solidFill>
                <a:uFill>
                  <a:solidFill>
                    <a:srgbClr val="FFFED5"/>
                  </a:solidFill>
                </a:uFill>
                <a:latin typeface="Times Roman"/>
                <a:ea typeface="Times Roman"/>
                <a:cs typeface="Times Roman"/>
                <a:sym typeface="Times Roman"/>
              </a:defRPr>
            </a:lvl1pPr>
          </a:lstStyle>
          <a:p>
            <a:pPr/>
            <a:r>
              <a:t>Spectral albedoes for several different leaves, with color names attached.  Notice that different colours typically have different spectral albedo, but that different spectral albedoes may result in the same perceived color (compare the two whites).  Spectral albedoes are typically quite smooth functions. Measurements by E.Koivisto.</a:t>
            </a:r>
          </a:p>
        </p:txBody>
      </p:sp>
      <p:pic>
        <p:nvPicPr>
          <p:cNvPr id="515" name="image.png" descr="image.png"/>
          <p:cNvPicPr>
            <a:picLocks noChangeAspect="0"/>
          </p:cNvPicPr>
          <p:nvPr/>
        </p:nvPicPr>
        <p:blipFill>
          <a:blip r:embed="rId2">
            <a:extLst/>
          </a:blip>
          <a:stretch>
            <a:fillRect/>
          </a:stretch>
        </p:blipFill>
        <p:spPr>
          <a:xfrm>
            <a:off x="431800" y="2146300"/>
            <a:ext cx="8851900" cy="6959600"/>
          </a:xfrm>
          <a:prstGeom prst="rect">
            <a:avLst/>
          </a:prstGeom>
          <a:ln w="12700">
            <a:miter lim="400000"/>
          </a:ln>
        </p:spPr>
      </p:pic>
      <p:sp>
        <p:nvSpPr>
          <p:cNvPr id="516" name="Forsyth, 2002"/>
          <p:cNvSpPr txBox="1"/>
          <p:nvPr/>
        </p:nvSpPr>
        <p:spPr>
          <a:xfrm>
            <a:off x="254000" y="9297529"/>
            <a:ext cx="1159983" cy="29724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FFFED5"/>
              </a:buClr>
              <a:buFont typeface="Times New Roman"/>
              <a:defRPr sz="1400">
                <a:solidFill>
                  <a:srgbClr val="FFFED5"/>
                </a:solidFill>
                <a:uFill>
                  <a:solidFill>
                    <a:srgbClr val="FFFED5"/>
                  </a:solidFill>
                </a:uFill>
                <a:latin typeface="Times New Roman"/>
                <a:ea typeface="Times New Roman"/>
                <a:cs typeface="Times New Roman"/>
                <a:sym typeface="Times New Roman"/>
              </a:defRPr>
            </a:lvl1pPr>
          </a:lstStyle>
          <a:p>
            <a:pPr/>
            <a:r>
              <a:t>Forsyth, 2002</a:t>
            </a:r>
          </a:p>
        </p:txBody>
      </p:sp>
      <p:sp>
        <p:nvSpPr>
          <p:cNvPr id="517" name="Examples of reflectance spectra"/>
          <p:cNvSpPr txBox="1"/>
          <p:nvPr>
            <p:ph type="title"/>
          </p:nvPr>
        </p:nvSpPr>
        <p:spPr>
          <a:prstGeom prst="rect">
            <a:avLst/>
          </a:prstGeom>
        </p:spPr>
        <p:txBody>
          <a:bodyPr/>
          <a:lstStyle>
            <a:lvl1pPr>
              <a:defRPr sz="5600"/>
            </a:lvl1pPr>
          </a:lstStyle>
          <a:p>
            <a:pPr/>
            <a:r>
              <a:t>Examples of reflectance spectra</a:t>
            </a:r>
          </a:p>
        </p:txBody>
      </p:sp>
      <p:sp>
        <p:nvSpPr>
          <p:cNvPr id="518" name="Slide from Bill Freeman"/>
          <p:cNvSpPr txBox="1"/>
          <p:nvPr/>
        </p:nvSpPr>
        <p:spPr>
          <a:xfrm>
            <a:off x="7150100" y="9241084"/>
            <a:ext cx="2895840" cy="4199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Bill Freeman</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0" name="Examples of illumination spectra"/>
          <p:cNvSpPr txBox="1"/>
          <p:nvPr>
            <p:ph type="title"/>
          </p:nvPr>
        </p:nvSpPr>
        <p:spPr>
          <a:xfrm>
            <a:off x="977900" y="0"/>
            <a:ext cx="11049000" cy="2171700"/>
          </a:xfrm>
          <a:prstGeom prst="rect">
            <a:avLst/>
          </a:prstGeom>
        </p:spPr>
        <p:txBody>
          <a:bodyPr/>
          <a:lstStyle/>
          <a:p>
            <a:pPr/>
            <a:r>
              <a:t>Examples of illumination spectra</a:t>
            </a:r>
          </a:p>
        </p:txBody>
      </p:sp>
      <p:sp>
        <p:nvSpPr>
          <p:cNvPr id="521" name="Important consequence:  the spectrum leaving an object depends on the illumination"/>
          <p:cNvSpPr txBox="1"/>
          <p:nvPr>
            <p:ph type="body" sz="half" idx="1"/>
          </p:nvPr>
        </p:nvSpPr>
        <p:spPr>
          <a:xfrm>
            <a:off x="977900" y="6769100"/>
            <a:ext cx="11049000" cy="2984500"/>
          </a:xfrm>
          <a:prstGeom prst="rect">
            <a:avLst/>
          </a:prstGeom>
        </p:spPr>
        <p:txBody>
          <a:bodyPr/>
          <a:lstStyle/>
          <a:p>
            <a:pPr/>
            <a:r>
              <a:t>Important consequence: </a:t>
            </a:r>
            <a:br/>
            <a:r>
              <a:t>the spectrum leaving an object depends on the illumination</a:t>
            </a:r>
          </a:p>
        </p:txBody>
      </p:sp>
      <p:pic>
        <p:nvPicPr>
          <p:cNvPr id="522" name="image.png" descr="image.png"/>
          <p:cNvPicPr>
            <a:picLocks noChangeAspect="0"/>
          </p:cNvPicPr>
          <p:nvPr/>
        </p:nvPicPr>
        <p:blipFill>
          <a:blip r:embed="rId2">
            <a:extLst/>
          </a:blip>
          <a:stretch>
            <a:fillRect/>
          </a:stretch>
        </p:blipFill>
        <p:spPr>
          <a:xfrm>
            <a:off x="114300" y="1636888"/>
            <a:ext cx="12573000" cy="4811326"/>
          </a:xfrm>
          <a:prstGeom prst="rect">
            <a:avLst/>
          </a:prstGeom>
          <a:ln w="12700">
            <a:miter lim="400000"/>
          </a:ln>
        </p:spPr>
      </p:pic>
      <p:sp>
        <p:nvSpPr>
          <p:cNvPr id="523" name="Foundations of Vision, by Brian Wandell, Sinauer Assoc., 1995"/>
          <p:cNvSpPr txBox="1"/>
          <p:nvPr/>
        </p:nvSpPr>
        <p:spPr>
          <a:xfrm>
            <a:off x="114300" y="9207500"/>
            <a:ext cx="72644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Foundations of Vision, by Brian Wandell, Sinauer Assoc., 1995</a:t>
            </a:r>
          </a:p>
        </p:txBody>
      </p:sp>
      <p:sp>
        <p:nvSpPr>
          <p:cNvPr id="524" name="Blue sky"/>
          <p:cNvSpPr txBox="1"/>
          <p:nvPr/>
        </p:nvSpPr>
        <p:spPr>
          <a:xfrm>
            <a:off x="1785902" y="5820551"/>
            <a:ext cx="1695418"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Blue sky</a:t>
            </a:r>
          </a:p>
        </p:txBody>
      </p:sp>
      <p:sp>
        <p:nvSpPr>
          <p:cNvPr id="525" name="Tungsten light bulb"/>
          <p:cNvSpPr txBox="1"/>
          <p:nvPr/>
        </p:nvSpPr>
        <p:spPr>
          <a:xfrm>
            <a:off x="5524500" y="5867400"/>
            <a:ext cx="353921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Tungsten light bulb</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7" name="How to measure those spectra:"/>
          <p:cNvSpPr txBox="1"/>
          <p:nvPr>
            <p:ph type="title"/>
          </p:nvPr>
        </p:nvSpPr>
        <p:spPr>
          <a:xfrm>
            <a:off x="977900" y="0"/>
            <a:ext cx="11049000" cy="1841500"/>
          </a:xfrm>
          <a:prstGeom prst="rect">
            <a:avLst/>
          </a:prstGeom>
        </p:spPr>
        <p:txBody>
          <a:bodyPr/>
          <a:lstStyle>
            <a:lvl1pPr>
              <a:defRPr sz="5600"/>
            </a:lvl1pPr>
          </a:lstStyle>
          <a:p>
            <a:pPr/>
            <a:r>
              <a:t>How to measure those spectra:</a:t>
            </a:r>
          </a:p>
        </p:txBody>
      </p:sp>
      <p:sp>
        <p:nvSpPr>
          <p:cNvPr id="528" name="Double-click to edit"/>
          <p:cNvSpPr txBox="1"/>
          <p:nvPr>
            <p:ph type="body" idx="1"/>
          </p:nvPr>
        </p:nvSpPr>
        <p:spPr>
          <a:prstGeom prst="rect">
            <a:avLst/>
          </a:prstGeom>
        </p:spPr>
        <p:txBody>
          <a:bodyPr/>
          <a:lstStyle/>
          <a:p>
            <a:pPr/>
          </a:p>
        </p:txBody>
      </p:sp>
      <p:grpSp>
        <p:nvGrpSpPr>
          <p:cNvPr id="532" name="Group"/>
          <p:cNvGrpSpPr/>
          <p:nvPr/>
        </p:nvGrpSpPr>
        <p:grpSpPr>
          <a:xfrm>
            <a:off x="-1" y="2171700"/>
            <a:ext cx="12573001" cy="7508689"/>
            <a:chOff x="0" y="0"/>
            <a:chExt cx="12572999" cy="7508688"/>
          </a:xfrm>
        </p:grpSpPr>
        <p:pic>
          <p:nvPicPr>
            <p:cNvPr id="529" name="image.png" descr="image.png"/>
            <p:cNvPicPr>
              <a:picLocks noChangeAspect="0"/>
            </p:cNvPicPr>
            <p:nvPr/>
          </p:nvPicPr>
          <p:blipFill>
            <a:blip r:embed="rId2">
              <a:extLst/>
            </a:blip>
            <a:stretch>
              <a:fillRect/>
            </a:stretch>
          </p:blipFill>
          <p:spPr>
            <a:xfrm>
              <a:off x="0" y="496993"/>
              <a:ext cx="12573000" cy="6543041"/>
            </a:xfrm>
            <a:prstGeom prst="rect">
              <a:avLst/>
            </a:prstGeom>
            <a:ln w="12700" cap="flat">
              <a:noFill/>
              <a:miter lim="400000"/>
            </a:ln>
            <a:effectLst/>
          </p:spPr>
        </p:pic>
        <p:sp>
          <p:nvSpPr>
            <p:cNvPr id="530" name="Foundations of Vision, by Brian Wandell, Sinauer Assoc., 1995"/>
            <p:cNvSpPr txBox="1"/>
            <p:nvPr/>
          </p:nvSpPr>
          <p:spPr>
            <a:xfrm>
              <a:off x="114300" y="7150100"/>
              <a:ext cx="7264400" cy="35858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Foundations of Vision, by Brian Wandell, Sinauer Assoc., 1995</a:t>
              </a:r>
            </a:p>
          </p:txBody>
        </p:sp>
        <p:sp>
          <p:nvSpPr>
            <p:cNvPr id="531" name="(just like Newton’s diagram…)"/>
            <p:cNvSpPr txBox="1"/>
            <p:nvPr/>
          </p:nvSpPr>
          <p:spPr>
            <a:xfrm>
              <a:off x="0" y="0"/>
              <a:ext cx="3972872" cy="43155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buClr>
                  <a:srgbClr val="000000"/>
                </a:buClr>
                <a:buFont typeface="Times New Roman"/>
                <a:defRPr sz="2400">
                  <a:uFill>
                    <a:solidFill>
                      <a:srgbClr val="000000"/>
                    </a:solidFill>
                  </a:uFill>
                  <a:latin typeface="Times New Roman"/>
                  <a:ea typeface="Times New Roman"/>
                  <a:cs typeface="Times New Roman"/>
                  <a:sym typeface="Times New Roman"/>
                </a:defRPr>
              </a:lvl1pPr>
            </a:lstStyle>
            <a:p>
              <a:pPr/>
              <a:r>
                <a:t>(just like Newton’s diagram…)</a:t>
              </a:r>
            </a:p>
          </p:txBody>
        </p:sp>
      </p:grpSp>
      <p:sp>
        <p:nvSpPr>
          <p:cNvPr id="533" name="Spectrophotometer"/>
          <p:cNvSpPr txBox="1"/>
          <p:nvPr/>
        </p:nvSpPr>
        <p:spPr>
          <a:xfrm>
            <a:off x="3699278" y="1193800"/>
            <a:ext cx="5583540" cy="889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5600">
                <a:uFill>
                  <a:solidFill>
                    <a:srgbClr val="000000"/>
                  </a:solidFill>
                </a:uFill>
                <a:latin typeface="Times New Roman"/>
                <a:ea typeface="Times New Roman"/>
                <a:cs typeface="Times New Roman"/>
                <a:sym typeface="Times New Roman"/>
              </a:defRPr>
            </a:lvl1pPr>
          </a:lstStyle>
          <a:p>
            <a:pPr/>
            <a:r>
              <a:t>Spectrophotometer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3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3" grpId="2"/>
      <p:bldP build="whole" bldLvl="1" animBg="1" rev="0" advAuto="0" spid="532" grpId="1"/>
    </p:bldLst>
  </p:timing>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Questions?"/>
          <p:cNvSpPr txBox="1"/>
          <p:nvPr>
            <p:ph type="title"/>
          </p:nvPr>
        </p:nvSpPr>
        <p:spPr>
          <a:prstGeom prst="rect">
            <a:avLst/>
          </a:prstGeom>
        </p:spPr>
        <p:txBody>
          <a:bodyPr/>
          <a:lstStyle/>
          <a:p>
            <a:pPr/>
            <a:r>
              <a:t>Questions?</a:t>
            </a:r>
          </a:p>
        </p:txBody>
      </p:sp>
      <p:sp>
        <p:nvSpPr>
          <p:cNvPr id="536" name="So far, physical side of colors: spectra…"/>
          <p:cNvSpPr txBox="1"/>
          <p:nvPr>
            <p:ph type="body" idx="1"/>
          </p:nvPr>
        </p:nvSpPr>
        <p:spPr>
          <a:prstGeom prst="rect">
            <a:avLst/>
          </a:prstGeom>
        </p:spPr>
        <p:txBody>
          <a:bodyPr/>
          <a:lstStyle/>
          <a:p>
            <a:pPr/>
            <a:r>
              <a:t>So far, physical side of colors: </a:t>
            </a:r>
            <a:r>
              <a:rPr b="1"/>
              <a:t>spectra</a:t>
            </a:r>
          </a:p>
          <a:p>
            <a:pPr lvl="1"/>
            <a:r>
              <a:t>an infinite number of values </a:t>
            </a:r>
            <a:br/>
            <a:r>
              <a:t>(one per wavelength)</a:t>
            </a:r>
          </a:p>
        </p:txBody>
      </p:sp>
      <p:sp>
        <p:nvSpPr>
          <p:cNvPr id="537"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8" name="image.png" descr="image.png"/>
          <p:cNvPicPr>
            <a:picLocks noChangeAspect="0"/>
          </p:cNvPicPr>
          <p:nvPr/>
        </p:nvPicPr>
        <p:blipFill>
          <a:blip r:embed="rId2">
            <a:extLst/>
          </a:blip>
          <a:stretch>
            <a:fillRect/>
          </a:stretch>
        </p:blipFill>
        <p:spPr>
          <a:xfrm>
            <a:off x="1295400" y="5168900"/>
            <a:ext cx="4394200" cy="4025900"/>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54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542" name="Plan"/>
          <p:cNvSpPr txBox="1"/>
          <p:nvPr>
            <p:ph type="title"/>
          </p:nvPr>
        </p:nvSpPr>
        <p:spPr>
          <a:prstGeom prst="rect">
            <a:avLst/>
          </a:prstGeom>
        </p:spPr>
        <p:txBody>
          <a:bodyPr/>
          <a:lstStyle>
            <a:lvl1pPr>
              <a:defRPr sz="5600"/>
            </a:lvl1pPr>
          </a:lstStyle>
          <a:p>
            <a:pPr/>
            <a:r>
              <a:t>Plan</a:t>
            </a:r>
          </a:p>
        </p:txBody>
      </p:sp>
      <p:sp>
        <p:nvSpPr>
          <p:cNvPr id="543" name="Spectra…"/>
          <p:cNvSpPr txBox="1"/>
          <p:nvPr>
            <p:ph type="body" idx="1"/>
          </p:nvPr>
        </p:nvSpPr>
        <p:spPr>
          <a:prstGeom prst="rect">
            <a:avLst/>
          </a:prstGeom>
        </p:spPr>
        <p:txBody>
          <a:bodyPr/>
          <a:lstStyle/>
          <a:p>
            <a:pPr/>
            <a:r>
              <a:t>Spectra</a:t>
            </a:r>
          </a:p>
          <a:p>
            <a:pPr>
              <a:defRPr b="1">
                <a:solidFill>
                  <a:srgbClr val="B51A00"/>
                </a:solidFill>
                <a:effectLst>
                  <a:outerShdw sx="100000" sy="100000" kx="0" ky="0" algn="b" rotWithShape="0" blurRad="12700" dist="12700" dir="2700000">
                    <a:srgbClr val="FFFFFF">
                      <a:alpha val="75000"/>
                    </a:srgbClr>
                  </a:outerShdw>
                </a:effectLst>
                <a:uFill>
                  <a:solidFill>
                    <a:srgbClr val="B51A00"/>
                  </a:solidFill>
                </a:uFill>
              </a:defRPr>
            </a:pPr>
            <a:r>
              <a:t>Cones and spectral response</a:t>
            </a:r>
          </a:p>
          <a:p>
            <a:pPr/>
            <a:r>
              <a:t>Color blindness and metamers</a:t>
            </a:r>
          </a:p>
          <a:p>
            <a:pPr/>
            <a:r>
              <a:t>Color matching </a:t>
            </a:r>
          </a:p>
          <a:p>
            <a:pPr/>
            <a:r>
              <a:t>Color spaces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54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547" name="What is Color?"/>
          <p:cNvSpPr txBox="1"/>
          <p:nvPr>
            <p:ph type="title"/>
          </p:nvPr>
        </p:nvSpPr>
        <p:spPr>
          <a:prstGeom prst="rect">
            <a:avLst/>
          </a:prstGeom>
        </p:spPr>
        <p:txBody>
          <a:bodyPr/>
          <a:lstStyle/>
          <a:p>
            <a:pPr/>
            <a:r>
              <a:t>What is Color?</a:t>
            </a:r>
          </a:p>
        </p:txBody>
      </p:sp>
      <p:pic>
        <p:nvPicPr>
          <p:cNvPr id="548" name="david.png" descr="david.png"/>
          <p:cNvPicPr>
            <a:picLocks noChangeAspect="0"/>
          </p:cNvPicPr>
          <p:nvPr/>
        </p:nvPicPr>
        <p:blipFill>
          <a:blip r:embed="rId2">
            <a:extLst/>
          </a:blip>
          <a:stretch>
            <a:fillRect/>
          </a:stretch>
        </p:blipFill>
        <p:spPr>
          <a:xfrm>
            <a:off x="0" y="2506133"/>
            <a:ext cx="5522525" cy="5732498"/>
          </a:xfrm>
          <a:prstGeom prst="rect">
            <a:avLst/>
          </a:prstGeom>
          <a:ln w="12700">
            <a:miter lim="400000"/>
          </a:ln>
        </p:spPr>
      </p:pic>
      <p:grpSp>
        <p:nvGrpSpPr>
          <p:cNvPr id="554" name="Group"/>
          <p:cNvGrpSpPr/>
          <p:nvPr/>
        </p:nvGrpSpPr>
        <p:grpSpPr>
          <a:xfrm>
            <a:off x="38100" y="4379981"/>
            <a:ext cx="4779800" cy="2501726"/>
            <a:chOff x="0" y="0"/>
            <a:chExt cx="4779799" cy="2501724"/>
          </a:xfrm>
        </p:grpSpPr>
        <p:grpSp>
          <p:nvGrpSpPr>
            <p:cNvPr id="551" name="Group"/>
            <p:cNvGrpSpPr/>
            <p:nvPr/>
          </p:nvGrpSpPr>
          <p:grpSpPr>
            <a:xfrm flipH="1">
              <a:off x="0" y="0"/>
              <a:ext cx="4779800" cy="2501725"/>
              <a:chOff x="0" y="0"/>
              <a:chExt cx="4779799" cy="2501724"/>
            </a:xfrm>
          </p:grpSpPr>
          <p:sp>
            <p:nvSpPr>
              <p:cNvPr id="549" name="Shape"/>
              <p:cNvSpPr/>
              <p:nvPr/>
            </p:nvSpPr>
            <p:spPr>
              <a:xfrm>
                <a:off x="0" y="0"/>
                <a:ext cx="4779800" cy="25017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275" y="391"/>
                    </a:moveTo>
                    <a:lnTo>
                      <a:pt x="5275" y="3926"/>
                    </a:lnTo>
                    <a:lnTo>
                      <a:pt x="0" y="0"/>
                    </a:lnTo>
                    <a:lnTo>
                      <a:pt x="5275" y="9228"/>
                    </a:lnTo>
                    <a:lnTo>
                      <a:pt x="5275" y="21600"/>
                    </a:lnTo>
                    <a:lnTo>
                      <a:pt x="7996" y="21600"/>
                    </a:lnTo>
                    <a:lnTo>
                      <a:pt x="7996" y="21600"/>
                    </a:lnTo>
                    <a:lnTo>
                      <a:pt x="12077" y="21600"/>
                    </a:lnTo>
                    <a:lnTo>
                      <a:pt x="21600" y="21600"/>
                    </a:lnTo>
                    <a:lnTo>
                      <a:pt x="21600" y="9228"/>
                    </a:lnTo>
                    <a:lnTo>
                      <a:pt x="21600" y="3926"/>
                    </a:lnTo>
                    <a:lnTo>
                      <a:pt x="21600" y="3926"/>
                    </a:lnTo>
                    <a:lnTo>
                      <a:pt x="21600" y="391"/>
                    </a:lnTo>
                    <a:lnTo>
                      <a:pt x="12077" y="391"/>
                    </a:lnTo>
                    <a:lnTo>
                      <a:pt x="7996" y="391"/>
                    </a:lnTo>
                    <a:lnTo>
                      <a:pt x="7996" y="391"/>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50" name="Rectangle"/>
              <p:cNvSpPr txBox="1"/>
              <p:nvPr/>
            </p:nvSpPr>
            <p:spPr>
              <a:xfrm flipH="1">
                <a:off x="1172999" y="39618"/>
                <a:ext cx="3606801"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552" name="redpatch.png" descr="redpatch.png"/>
            <p:cNvPicPr>
              <a:picLocks noChangeAspect="0"/>
            </p:cNvPicPr>
            <p:nvPr/>
          </p:nvPicPr>
          <p:blipFill>
            <a:blip r:embed="rId3">
              <a:extLst/>
            </a:blip>
            <a:stretch>
              <a:fillRect/>
            </a:stretch>
          </p:blipFill>
          <p:spPr>
            <a:xfrm>
              <a:off x="38100" y="137831"/>
              <a:ext cx="3510845" cy="2307450"/>
            </a:xfrm>
            <a:prstGeom prst="rect">
              <a:avLst/>
            </a:prstGeom>
            <a:ln w="12700" cap="flat">
              <a:noFill/>
              <a:miter lim="400000"/>
            </a:ln>
            <a:effectLst/>
          </p:spPr>
        </p:pic>
        <p:sp>
          <p:nvSpPr>
            <p:cNvPr id="553" name="Reflectance…"/>
            <p:cNvSpPr txBox="1"/>
            <p:nvPr/>
          </p:nvSpPr>
          <p:spPr>
            <a:xfrm>
              <a:off x="336691" y="128800"/>
              <a:ext cx="1111019" cy="647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900"/>
                </a:spcBef>
                <a:buClr>
                  <a:srgbClr val="000000"/>
                </a:buClr>
                <a:buFont typeface="Helvetica"/>
                <a:defRPr sz="1400">
                  <a:uFill>
                    <a:solidFill>
                      <a:srgbClr val="000000"/>
                    </a:solidFill>
                  </a:uFill>
                </a:defRPr>
              </a:pPr>
              <a:r>
                <a:t>Reflectance</a:t>
              </a:r>
            </a:p>
            <a:p>
              <a:pPr marL="57799" marR="57799" defTabSz="1295400">
                <a:spcBef>
                  <a:spcPts val="900"/>
                </a:spcBef>
                <a:buClr>
                  <a:srgbClr val="000000"/>
                </a:buClr>
                <a:buFont typeface="Helvetica"/>
                <a:defRPr sz="1400">
                  <a:uFill>
                    <a:solidFill>
                      <a:srgbClr val="000000"/>
                    </a:solidFill>
                  </a:uFill>
                </a:defRPr>
              </a:pPr>
              <a:r>
                <a:t>Spectrum</a:t>
              </a:r>
            </a:p>
          </p:txBody>
        </p:sp>
      </p:grpSp>
      <p:grpSp>
        <p:nvGrpSpPr>
          <p:cNvPr id="562" name="Group"/>
          <p:cNvGrpSpPr/>
          <p:nvPr/>
        </p:nvGrpSpPr>
        <p:grpSpPr>
          <a:xfrm>
            <a:off x="4773946" y="4670900"/>
            <a:ext cx="6207886" cy="3584101"/>
            <a:chOff x="0" y="0"/>
            <a:chExt cx="6207885" cy="3584099"/>
          </a:xfrm>
        </p:grpSpPr>
        <p:sp>
          <p:nvSpPr>
            <p:cNvPr id="555" name="Arrow"/>
            <p:cNvSpPr/>
            <p:nvPr/>
          </p:nvSpPr>
          <p:spPr>
            <a:xfrm rot="13500000">
              <a:off x="-78918" y="549732"/>
              <a:ext cx="1765301" cy="508001"/>
            </a:xfrm>
            <a:prstGeom prst="leftArrow">
              <a:avLst>
                <a:gd name="adj1" fmla="val 50000"/>
                <a:gd name="adj2" fmla="val 61250"/>
              </a:avLst>
            </a:prstGeom>
            <a:solidFill>
              <a:srgbClr val="FFD6D5"/>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561" name="Group"/>
            <p:cNvGrpSpPr/>
            <p:nvPr/>
          </p:nvGrpSpPr>
          <p:grpSpPr>
            <a:xfrm>
              <a:off x="1170805" y="1084197"/>
              <a:ext cx="5037081" cy="2499903"/>
              <a:chOff x="0" y="0"/>
              <a:chExt cx="5037079" cy="2499901"/>
            </a:xfrm>
          </p:grpSpPr>
          <p:grpSp>
            <p:nvGrpSpPr>
              <p:cNvPr id="558" name="Group"/>
              <p:cNvGrpSpPr/>
              <p:nvPr/>
            </p:nvGrpSpPr>
            <p:grpSpPr>
              <a:xfrm>
                <a:off x="0" y="0"/>
                <a:ext cx="5037080" cy="2499902"/>
                <a:chOff x="0" y="0"/>
                <a:chExt cx="5037079" cy="2499901"/>
              </a:xfrm>
            </p:grpSpPr>
            <p:sp>
              <p:nvSpPr>
                <p:cNvPr id="556" name="Shape"/>
                <p:cNvSpPr/>
                <p:nvPr/>
              </p:nvSpPr>
              <p:spPr>
                <a:xfrm>
                  <a:off x="0" y="0"/>
                  <a:ext cx="5037080" cy="24993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025" y="371"/>
                      </a:moveTo>
                      <a:lnTo>
                        <a:pt x="5025" y="3909"/>
                      </a:lnTo>
                      <a:lnTo>
                        <a:pt x="0" y="0"/>
                      </a:lnTo>
                      <a:lnTo>
                        <a:pt x="5025" y="9216"/>
                      </a:lnTo>
                      <a:lnTo>
                        <a:pt x="5025" y="21600"/>
                      </a:lnTo>
                      <a:lnTo>
                        <a:pt x="7787" y="21600"/>
                      </a:lnTo>
                      <a:lnTo>
                        <a:pt x="7787" y="21600"/>
                      </a:lnTo>
                      <a:lnTo>
                        <a:pt x="11931" y="21600"/>
                      </a:lnTo>
                      <a:lnTo>
                        <a:pt x="21600" y="21600"/>
                      </a:lnTo>
                      <a:lnTo>
                        <a:pt x="21600" y="9216"/>
                      </a:lnTo>
                      <a:lnTo>
                        <a:pt x="21600" y="3909"/>
                      </a:lnTo>
                      <a:lnTo>
                        <a:pt x="21600" y="3909"/>
                      </a:lnTo>
                      <a:lnTo>
                        <a:pt x="21600" y="371"/>
                      </a:lnTo>
                      <a:lnTo>
                        <a:pt x="11931" y="371"/>
                      </a:lnTo>
                      <a:lnTo>
                        <a:pt x="7787" y="371"/>
                      </a:lnTo>
                      <a:lnTo>
                        <a:pt x="7787" y="371"/>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57" name="Rectangle"/>
                <p:cNvSpPr txBox="1"/>
                <p:nvPr/>
              </p:nvSpPr>
              <p:spPr>
                <a:xfrm>
                  <a:off x="1167247" y="48801"/>
                  <a:ext cx="3860801"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559" name="redpatchD65.png" descr="redpatchD65.png"/>
              <p:cNvPicPr>
                <a:picLocks noChangeAspect="0"/>
              </p:cNvPicPr>
              <p:nvPr/>
            </p:nvPicPr>
            <p:blipFill>
              <a:blip r:embed="rId4">
                <a:extLst/>
              </a:blip>
              <a:stretch>
                <a:fillRect/>
              </a:stretch>
            </p:blipFill>
            <p:spPr>
              <a:xfrm>
                <a:off x="1329807" y="163101"/>
                <a:ext cx="3510846" cy="2273301"/>
              </a:xfrm>
              <a:prstGeom prst="rect">
                <a:avLst/>
              </a:prstGeom>
              <a:ln w="12700" cap="flat">
                <a:noFill/>
                <a:miter lim="400000"/>
              </a:ln>
              <a:effectLst/>
            </p:spPr>
          </p:pic>
          <p:sp>
            <p:nvSpPr>
              <p:cNvPr id="560" name="Spectral…"/>
              <p:cNvSpPr txBox="1"/>
              <p:nvPr/>
            </p:nvSpPr>
            <p:spPr>
              <a:xfrm>
                <a:off x="1727177" y="180599"/>
                <a:ext cx="1061447" cy="977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900"/>
                  </a:spcBef>
                  <a:buClr>
                    <a:srgbClr val="000000"/>
                  </a:buClr>
                  <a:buFont typeface="Helvetica"/>
                  <a:defRPr sz="1400">
                    <a:uFill>
                      <a:solidFill>
                        <a:srgbClr val="000000"/>
                      </a:solidFill>
                    </a:uFill>
                  </a:defRPr>
                </a:pPr>
                <a:r>
                  <a:t>Spectral</a:t>
                </a:r>
              </a:p>
              <a:p>
                <a:pPr marL="57799" marR="57799" defTabSz="1295400">
                  <a:spcBef>
                    <a:spcPts val="900"/>
                  </a:spcBef>
                  <a:buClr>
                    <a:srgbClr val="000000"/>
                  </a:buClr>
                  <a:buFont typeface="Helvetica"/>
                  <a:defRPr sz="1400">
                    <a:uFill>
                      <a:solidFill>
                        <a:srgbClr val="000000"/>
                      </a:solidFill>
                    </a:uFill>
                  </a:defRPr>
                </a:pPr>
                <a:r>
                  <a:t>Power</a:t>
                </a:r>
              </a:p>
              <a:p>
                <a:pPr marL="57799" marR="57799" defTabSz="1295400">
                  <a:spcBef>
                    <a:spcPts val="900"/>
                  </a:spcBef>
                  <a:buClr>
                    <a:srgbClr val="000000"/>
                  </a:buClr>
                  <a:buFont typeface="Helvetica"/>
                  <a:defRPr sz="1400">
                    <a:uFill>
                      <a:solidFill>
                        <a:srgbClr val="000000"/>
                      </a:solidFill>
                    </a:uFill>
                  </a:defRPr>
                </a:pPr>
                <a:r>
                  <a:t>Distribution</a:t>
                </a:r>
              </a:p>
            </p:txBody>
          </p:sp>
        </p:grpSp>
      </p:grpSp>
      <p:grpSp>
        <p:nvGrpSpPr>
          <p:cNvPr id="579" name="Group"/>
          <p:cNvGrpSpPr/>
          <p:nvPr/>
        </p:nvGrpSpPr>
        <p:grpSpPr>
          <a:xfrm>
            <a:off x="4745377" y="0"/>
            <a:ext cx="6218393" cy="5459589"/>
            <a:chOff x="0" y="0"/>
            <a:chExt cx="6218391" cy="5459588"/>
          </a:xfrm>
        </p:grpSpPr>
        <p:grpSp>
          <p:nvGrpSpPr>
            <p:cNvPr id="577" name="Group"/>
            <p:cNvGrpSpPr/>
            <p:nvPr/>
          </p:nvGrpSpPr>
          <p:grpSpPr>
            <a:xfrm>
              <a:off x="0" y="0"/>
              <a:ext cx="6218393" cy="5459589"/>
              <a:chOff x="0" y="0"/>
              <a:chExt cx="6218391" cy="5459588"/>
            </a:xfrm>
          </p:grpSpPr>
          <p:grpSp>
            <p:nvGrpSpPr>
              <p:cNvPr id="565" name="Group"/>
              <p:cNvGrpSpPr/>
              <p:nvPr/>
            </p:nvGrpSpPr>
            <p:grpSpPr>
              <a:xfrm>
                <a:off x="0" y="0"/>
                <a:ext cx="3014324" cy="4159063"/>
                <a:chOff x="0" y="0"/>
                <a:chExt cx="3014322" cy="4159062"/>
              </a:xfrm>
            </p:grpSpPr>
            <p:sp>
              <p:nvSpPr>
                <p:cNvPr id="563" name="Shape"/>
                <p:cNvSpPr/>
                <p:nvPr/>
              </p:nvSpPr>
              <p:spPr>
                <a:xfrm>
                  <a:off x="1274422" y="0"/>
                  <a:ext cx="1739901" cy="1612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17242" y="9250"/>
                      </a:lnTo>
                      <a:lnTo>
                        <a:pt x="17242" y="12350"/>
                      </a:lnTo>
                      <a:close/>
                      <a:moveTo>
                        <a:pt x="18436" y="3163"/>
                      </a:moveTo>
                      <a:lnTo>
                        <a:pt x="14259" y="5149"/>
                      </a:lnTo>
                      <a:lnTo>
                        <a:pt x="16451" y="7341"/>
                      </a:lnTo>
                      <a:close/>
                      <a:moveTo>
                        <a:pt x="10800" y="0"/>
                      </a:moveTo>
                      <a:lnTo>
                        <a:pt x="9250" y="4358"/>
                      </a:lnTo>
                      <a:lnTo>
                        <a:pt x="12350" y="4358"/>
                      </a:lnTo>
                      <a:close/>
                      <a:moveTo>
                        <a:pt x="3163" y="3163"/>
                      </a:moveTo>
                      <a:lnTo>
                        <a:pt x="5149" y="7341"/>
                      </a:lnTo>
                      <a:lnTo>
                        <a:pt x="7341" y="5149"/>
                      </a:lnTo>
                      <a:close/>
                      <a:moveTo>
                        <a:pt x="0" y="10800"/>
                      </a:moveTo>
                      <a:lnTo>
                        <a:pt x="4358" y="12350"/>
                      </a:lnTo>
                      <a:lnTo>
                        <a:pt x="4358" y="9250"/>
                      </a:lnTo>
                      <a:close/>
                      <a:moveTo>
                        <a:pt x="3163" y="18436"/>
                      </a:moveTo>
                      <a:lnTo>
                        <a:pt x="7341" y="16451"/>
                      </a:lnTo>
                      <a:lnTo>
                        <a:pt x="5149" y="14259"/>
                      </a:lnTo>
                      <a:close/>
                      <a:moveTo>
                        <a:pt x="10800" y="21600"/>
                      </a:moveTo>
                      <a:lnTo>
                        <a:pt x="12350" y="17242"/>
                      </a:lnTo>
                      <a:lnTo>
                        <a:pt x="9250" y="17242"/>
                      </a:lnTo>
                      <a:close/>
                      <a:moveTo>
                        <a:pt x="18436" y="18436"/>
                      </a:moveTo>
                      <a:lnTo>
                        <a:pt x="16451" y="14259"/>
                      </a:lnTo>
                      <a:lnTo>
                        <a:pt x="14259" y="16451"/>
                      </a:lnTo>
                      <a:close/>
                      <a:moveTo>
                        <a:pt x="10800" y="5400"/>
                      </a:moveTo>
                      <a:cubicBezTo>
                        <a:pt x="7818" y="5400"/>
                        <a:pt x="5400" y="7818"/>
                        <a:pt x="5400" y="10800"/>
                      </a:cubicBezTo>
                      <a:cubicBezTo>
                        <a:pt x="5400" y="13782"/>
                        <a:pt x="7818" y="16200"/>
                        <a:pt x="10800" y="16200"/>
                      </a:cubicBezTo>
                      <a:cubicBezTo>
                        <a:pt x="13782" y="16200"/>
                        <a:pt x="16200" y="13782"/>
                        <a:pt x="16200" y="10800"/>
                      </a:cubicBezTo>
                      <a:cubicBezTo>
                        <a:pt x="16200" y="7818"/>
                        <a:pt x="13782" y="5400"/>
                        <a:pt x="10800" y="5400"/>
                      </a:cubicBezTo>
                      <a:close/>
                    </a:path>
                  </a:pathLst>
                </a:custGeom>
                <a:solidFill>
                  <a:srgbClr val="FFFB00"/>
                </a:solidFill>
                <a:ln w="12700" cap="flat">
                  <a:noFill/>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64" name="Arrow"/>
                <p:cNvSpPr/>
                <p:nvPr/>
              </p:nvSpPr>
              <p:spPr>
                <a:xfrm rot="18060000">
                  <a:off x="-465931" y="2565893"/>
                  <a:ext cx="2819401" cy="508001"/>
                </a:xfrm>
                <a:prstGeom prst="leftArrow">
                  <a:avLst>
                    <a:gd name="adj1" fmla="val 50000"/>
                    <a:gd name="adj2" fmla="val 97500"/>
                  </a:avLst>
                </a:prstGeom>
                <a:solidFill>
                  <a:srgbClr val="FFFED5"/>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grpSp>
            <p:nvGrpSpPr>
              <p:cNvPr id="573" name="Group"/>
              <p:cNvGrpSpPr/>
              <p:nvPr/>
            </p:nvGrpSpPr>
            <p:grpSpPr>
              <a:xfrm>
                <a:off x="1181312" y="2431649"/>
                <a:ext cx="5037081" cy="2499338"/>
                <a:chOff x="0" y="0"/>
                <a:chExt cx="5037079" cy="2499336"/>
              </a:xfrm>
            </p:grpSpPr>
            <p:grpSp>
              <p:nvGrpSpPr>
                <p:cNvPr id="571" name="Group"/>
                <p:cNvGrpSpPr/>
                <p:nvPr/>
              </p:nvGrpSpPr>
              <p:grpSpPr>
                <a:xfrm>
                  <a:off x="0" y="0"/>
                  <a:ext cx="5037080" cy="2499337"/>
                  <a:chOff x="0" y="0"/>
                  <a:chExt cx="5037079" cy="2499336"/>
                </a:xfrm>
              </p:grpSpPr>
              <p:grpSp>
                <p:nvGrpSpPr>
                  <p:cNvPr id="568" name="Group"/>
                  <p:cNvGrpSpPr/>
                  <p:nvPr/>
                </p:nvGrpSpPr>
                <p:grpSpPr>
                  <a:xfrm>
                    <a:off x="0" y="0"/>
                    <a:ext cx="5037080" cy="2499337"/>
                    <a:chOff x="0" y="0"/>
                    <a:chExt cx="5037079" cy="2499336"/>
                  </a:xfrm>
                </p:grpSpPr>
                <p:sp>
                  <p:nvSpPr>
                    <p:cNvPr id="566" name="Shape"/>
                    <p:cNvSpPr/>
                    <p:nvPr/>
                  </p:nvSpPr>
                  <p:spPr>
                    <a:xfrm>
                      <a:off x="0" y="0"/>
                      <a:ext cx="5037080" cy="24993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025" y="371"/>
                          </a:moveTo>
                          <a:lnTo>
                            <a:pt x="5025" y="3909"/>
                          </a:lnTo>
                          <a:lnTo>
                            <a:pt x="0" y="0"/>
                          </a:lnTo>
                          <a:lnTo>
                            <a:pt x="5025" y="9216"/>
                          </a:lnTo>
                          <a:lnTo>
                            <a:pt x="5025" y="21600"/>
                          </a:lnTo>
                          <a:lnTo>
                            <a:pt x="7787" y="21600"/>
                          </a:lnTo>
                          <a:lnTo>
                            <a:pt x="7787" y="21600"/>
                          </a:lnTo>
                          <a:lnTo>
                            <a:pt x="11931" y="21600"/>
                          </a:lnTo>
                          <a:lnTo>
                            <a:pt x="21600" y="21600"/>
                          </a:lnTo>
                          <a:lnTo>
                            <a:pt x="21600" y="9216"/>
                          </a:lnTo>
                          <a:lnTo>
                            <a:pt x="21600" y="3909"/>
                          </a:lnTo>
                          <a:lnTo>
                            <a:pt x="21600" y="3909"/>
                          </a:lnTo>
                          <a:lnTo>
                            <a:pt x="21600" y="371"/>
                          </a:lnTo>
                          <a:lnTo>
                            <a:pt x="11931" y="371"/>
                          </a:lnTo>
                          <a:lnTo>
                            <a:pt x="7787" y="371"/>
                          </a:lnTo>
                          <a:lnTo>
                            <a:pt x="7787" y="371"/>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67" name="Rectangle"/>
                    <p:cNvSpPr txBox="1"/>
                    <p:nvPr/>
                  </p:nvSpPr>
                  <p:spPr>
                    <a:xfrm>
                      <a:off x="1172610" y="44850"/>
                      <a:ext cx="3860801"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569" name="illD65.png" descr="illD65.png"/>
                  <p:cNvPicPr>
                    <a:picLocks noChangeAspect="0"/>
                  </p:cNvPicPr>
                  <p:nvPr/>
                </p:nvPicPr>
                <p:blipFill>
                  <a:blip r:embed="rId5">
                    <a:extLst/>
                  </a:blip>
                  <a:stretch>
                    <a:fillRect/>
                  </a:stretch>
                </p:blipFill>
                <p:spPr>
                  <a:xfrm>
                    <a:off x="1275621" y="176083"/>
                    <a:ext cx="3510846" cy="2260037"/>
                  </a:xfrm>
                  <a:prstGeom prst="rect">
                    <a:avLst/>
                  </a:prstGeom>
                  <a:ln w="12700" cap="flat">
                    <a:noFill/>
                    <a:miter lim="400000"/>
                  </a:ln>
                  <a:effectLst/>
                </p:spPr>
              </p:pic>
              <p:sp>
                <p:nvSpPr>
                  <p:cNvPr id="570" name="Spectral…"/>
                  <p:cNvSpPr txBox="1"/>
                  <p:nvPr/>
                </p:nvSpPr>
                <p:spPr>
                  <a:xfrm>
                    <a:off x="3905641" y="90288"/>
                    <a:ext cx="1061448" cy="977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r" defTabSz="1295400">
                      <a:spcBef>
                        <a:spcPts val="900"/>
                      </a:spcBef>
                      <a:buClr>
                        <a:srgbClr val="000000"/>
                      </a:buClr>
                      <a:buFont typeface="Helvetica"/>
                      <a:defRPr sz="1400">
                        <a:uFill>
                          <a:solidFill>
                            <a:srgbClr val="000000"/>
                          </a:solidFill>
                        </a:uFill>
                      </a:defRPr>
                    </a:pPr>
                    <a:r>
                      <a:t>Spectral</a:t>
                    </a:r>
                  </a:p>
                  <a:p>
                    <a:pPr marL="57799" marR="57799" algn="r" defTabSz="1295400">
                      <a:spcBef>
                        <a:spcPts val="900"/>
                      </a:spcBef>
                      <a:buClr>
                        <a:srgbClr val="000000"/>
                      </a:buClr>
                      <a:buFont typeface="Helvetica"/>
                      <a:defRPr sz="1400">
                        <a:uFill>
                          <a:solidFill>
                            <a:srgbClr val="000000"/>
                          </a:solidFill>
                        </a:uFill>
                      </a:defRPr>
                    </a:pPr>
                    <a:r>
                      <a:t>Power</a:t>
                    </a:r>
                  </a:p>
                  <a:p>
                    <a:pPr marL="57799" marR="57799" algn="r" defTabSz="1295400">
                      <a:spcBef>
                        <a:spcPts val="900"/>
                      </a:spcBef>
                      <a:buClr>
                        <a:srgbClr val="000000"/>
                      </a:buClr>
                      <a:buFont typeface="Helvetica"/>
                      <a:defRPr sz="1400">
                        <a:uFill>
                          <a:solidFill>
                            <a:srgbClr val="000000"/>
                          </a:solidFill>
                        </a:uFill>
                      </a:defRPr>
                    </a:pPr>
                    <a:r>
                      <a:t>Distribution</a:t>
                    </a:r>
                  </a:p>
                </p:txBody>
              </p:sp>
            </p:grpSp>
            <p:sp>
              <p:nvSpPr>
                <p:cNvPr id="572" name="Illuminant D65"/>
                <p:cNvSpPr txBox="1"/>
                <p:nvPr/>
              </p:nvSpPr>
              <p:spPr>
                <a:xfrm>
                  <a:off x="1715887" y="1715888"/>
                  <a:ext cx="1887109" cy="419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300"/>
                    </a:spcBef>
                    <a:buClr>
                      <a:srgbClr val="4353FF"/>
                    </a:buClr>
                    <a:buFont typeface="Times New Roman"/>
                    <a:defRPr sz="2200">
                      <a:solidFill>
                        <a:srgbClr val="4353FF"/>
                      </a:solidFill>
                      <a:uFill>
                        <a:solidFill>
                          <a:srgbClr val="4353FF"/>
                        </a:solidFill>
                      </a:uFill>
                      <a:latin typeface="Times New Roman"/>
                      <a:ea typeface="Times New Roman"/>
                      <a:cs typeface="Times New Roman"/>
                      <a:sym typeface="Times New Roman"/>
                    </a:defRPr>
                  </a:lvl1pPr>
                </a:lstStyle>
                <a:p>
                  <a:pPr/>
                  <a:r>
                    <a:t>Illuminant D65</a:t>
                  </a:r>
                </a:p>
              </p:txBody>
            </p:sp>
          </p:grpSp>
          <p:pic>
            <p:nvPicPr>
              <p:cNvPr id="574" name="z30.png" descr="z30.png"/>
              <p:cNvPicPr>
                <a:picLocks noChangeAspect="0"/>
              </p:cNvPicPr>
              <p:nvPr/>
            </p:nvPicPr>
            <p:blipFill>
              <a:blip r:embed="rId6">
                <a:extLst/>
              </a:blip>
              <a:stretch>
                <a:fillRect/>
              </a:stretch>
            </p:blipFill>
            <p:spPr>
              <a:xfrm>
                <a:off x="2430122" y="4989688"/>
                <a:ext cx="3695984" cy="469901"/>
              </a:xfrm>
              <a:prstGeom prst="rect">
                <a:avLst/>
              </a:prstGeom>
              <a:ln w="12700" cap="flat">
                <a:noFill/>
                <a:miter lim="400000"/>
              </a:ln>
              <a:effectLst/>
            </p:spPr>
          </p:pic>
          <p:pic>
            <p:nvPicPr>
              <p:cNvPr id="575" name="wave.png" descr="wave.png"/>
              <p:cNvPicPr>
                <a:picLocks noChangeAspect="0"/>
              </p:cNvPicPr>
              <p:nvPr/>
            </p:nvPicPr>
            <p:blipFill>
              <a:blip r:embed="rId7">
                <a:extLst/>
              </a:blip>
              <a:stretch>
                <a:fillRect/>
              </a:stretch>
            </p:blipFill>
            <p:spPr>
              <a:xfrm>
                <a:off x="1890231" y="1066800"/>
                <a:ext cx="2876410" cy="1625600"/>
              </a:xfrm>
              <a:prstGeom prst="rect">
                <a:avLst/>
              </a:prstGeom>
              <a:ln w="12700" cap="flat">
                <a:noFill/>
                <a:miter lim="400000"/>
              </a:ln>
              <a:effectLst/>
            </p:spPr>
          </p:pic>
          <p:sp>
            <p:nvSpPr>
              <p:cNvPr id="576" name="Electromagnetic Wave"/>
              <p:cNvSpPr txBox="1"/>
              <p:nvPr/>
            </p:nvSpPr>
            <p:spPr>
              <a:xfrm>
                <a:off x="2734640" y="2135857"/>
                <a:ext cx="2623076" cy="36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100"/>
                  </a:spcBef>
                  <a:buClr>
                    <a:srgbClr val="FFFED5"/>
                  </a:buClr>
                  <a:buFont typeface="Bookman Old Style"/>
                  <a:defRPr sz="1800">
                    <a:solidFill>
                      <a:srgbClr val="FFFED5"/>
                    </a:solidFill>
                    <a:uFill>
                      <a:solidFill>
                        <a:srgbClr val="FFFED5"/>
                      </a:solidFill>
                    </a:uFill>
                    <a:latin typeface="Bookman Old Style"/>
                    <a:ea typeface="Bookman Old Style"/>
                    <a:cs typeface="Bookman Old Style"/>
                    <a:sym typeface="Bookman Old Style"/>
                  </a:defRPr>
                </a:lvl1pPr>
              </a:lstStyle>
              <a:p>
                <a:pPr/>
                <a:r>
                  <a:t>Electromagnetic Wave</a:t>
                </a:r>
              </a:p>
            </p:txBody>
          </p:sp>
        </p:grpSp>
        <p:sp>
          <p:nvSpPr>
            <p:cNvPr id="578" name="(nm)"/>
            <p:cNvSpPr txBox="1"/>
            <p:nvPr/>
          </p:nvSpPr>
          <p:spPr>
            <a:xfrm>
              <a:off x="5491387" y="4635217"/>
              <a:ext cx="537510" cy="3175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900"/>
                </a:spcBef>
                <a:buClr>
                  <a:srgbClr val="000000"/>
                </a:buClr>
                <a:buFont typeface="Helvetica"/>
                <a:defRPr sz="1400">
                  <a:uFill>
                    <a:solidFill>
                      <a:srgbClr val="000000"/>
                    </a:solidFill>
                  </a:uFill>
                </a:defRPr>
              </a:lvl1pPr>
            </a:lstStyle>
            <a:p>
              <a:pPr/>
              <a:r>
                <a:t>(nm)</a:t>
              </a:r>
            </a:p>
          </p:txBody>
        </p:sp>
      </p:grpSp>
      <p:sp>
        <p:nvSpPr>
          <p:cNvPr id="580" name="Slide from Victor Ostromoukhov"/>
          <p:cNvSpPr txBox="1"/>
          <p:nvPr/>
        </p:nvSpPr>
        <p:spPr>
          <a:xfrm>
            <a:off x="7696200" y="9274951"/>
            <a:ext cx="5308600" cy="419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Victor Ostromoukhov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 grpId="2" fill="hold">
                                  <p:stCondLst>
                                    <p:cond delay="0"/>
                                  </p:stCondLst>
                                  <p:iterate type="el" backwards="0">
                                    <p:tmAbs val="0"/>
                                  </p:iterate>
                                  <p:childTnLst>
                                    <p:set>
                                      <p:cBhvr>
                                        <p:cTn id="10" fill="hold"/>
                                        <p:tgtEl>
                                          <p:spTgt spid="554"/>
                                        </p:tgtEl>
                                        <p:attrNameLst>
                                          <p:attrName>style.visibility</p:attrName>
                                        </p:attrNameLst>
                                      </p:cBhvr>
                                      <p:to>
                                        <p:strVal val="visible"/>
                                      </p:to>
                                    </p:set>
                                    <p:anim calcmode="lin" valueType="num">
                                      <p:cBhvr>
                                        <p:cTn id="11" dur="500" fill="hold"/>
                                        <p:tgtEl>
                                          <p:spTgt spid="554"/>
                                        </p:tgtEl>
                                        <p:attrNameLst>
                                          <p:attrName>ppt_x</p:attrName>
                                        </p:attrNameLst>
                                      </p:cBhvr>
                                      <p:tavLst>
                                        <p:tav tm="0">
                                          <p:val>
                                            <p:strVal val="0-#ppt_w/2"/>
                                          </p:val>
                                        </p:tav>
                                        <p:tav tm="100000">
                                          <p:val>
                                            <p:strVal val="#ppt_x"/>
                                          </p:val>
                                        </p:tav>
                                      </p:tavLst>
                                    </p:anim>
                                    <p:anim calcmode="lin" valueType="num">
                                      <p:cBhvr>
                                        <p:cTn id="12" dur="500" fill="hold"/>
                                        <p:tgtEl>
                                          <p:spTgt spid="55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562"/>
                                        </p:tgtEl>
                                        <p:attrNameLst>
                                          <p:attrName>style.visibility</p:attrName>
                                        </p:attrNameLst>
                                      </p:cBhvr>
                                      <p:to>
                                        <p:strVal val="visible"/>
                                      </p:to>
                                    </p:set>
                                    <p:animEffect filter="fade" transition="in">
                                      <p:cBhvr>
                                        <p:cTn id="17" dur="500"/>
                                        <p:tgtEl>
                                          <p:spTgt spid="5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62" grpId="3"/>
      <p:bldP build="whole" bldLvl="1" animBg="1" rev="0" advAuto="0" spid="579" grpId="1"/>
      <p:bldP build="whole" bldLvl="1" animBg="1" rev="0" advAuto="0" spid="554" grpId="2"/>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58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pic>
        <p:nvPicPr>
          <p:cNvPr id="584" name="david-bluish.png" descr="david-bluish.png"/>
          <p:cNvPicPr>
            <a:picLocks noChangeAspect="0"/>
          </p:cNvPicPr>
          <p:nvPr/>
        </p:nvPicPr>
        <p:blipFill>
          <a:blip r:embed="rId2">
            <a:extLst/>
          </a:blip>
          <a:stretch>
            <a:fillRect/>
          </a:stretch>
        </p:blipFill>
        <p:spPr>
          <a:xfrm>
            <a:off x="0" y="2524195"/>
            <a:ext cx="5536072" cy="5748303"/>
          </a:xfrm>
          <a:prstGeom prst="rect">
            <a:avLst/>
          </a:prstGeom>
          <a:ln w="12700">
            <a:miter lim="400000"/>
          </a:ln>
        </p:spPr>
      </p:pic>
      <p:sp>
        <p:nvSpPr>
          <p:cNvPr id="585" name="What is Color?"/>
          <p:cNvSpPr txBox="1"/>
          <p:nvPr>
            <p:ph type="title"/>
          </p:nvPr>
        </p:nvSpPr>
        <p:spPr>
          <a:prstGeom prst="rect">
            <a:avLst/>
          </a:prstGeom>
        </p:spPr>
        <p:txBody>
          <a:bodyPr/>
          <a:lstStyle/>
          <a:p>
            <a:pPr/>
            <a:r>
              <a:t>What is Color?</a:t>
            </a:r>
          </a:p>
        </p:txBody>
      </p:sp>
      <p:sp>
        <p:nvSpPr>
          <p:cNvPr id="586" name="Arrow"/>
          <p:cNvSpPr/>
          <p:nvPr/>
        </p:nvSpPr>
        <p:spPr>
          <a:xfrm rot="18060000">
            <a:off x="4279446" y="2565893"/>
            <a:ext cx="2819401" cy="508001"/>
          </a:xfrm>
          <a:prstGeom prst="leftArrow">
            <a:avLst>
              <a:gd name="adj1" fmla="val 50000"/>
              <a:gd name="adj2" fmla="val 97500"/>
            </a:avLst>
          </a:prstGeom>
          <a:solidFill>
            <a:srgbClr val="D5F0FF"/>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592" name="Group"/>
          <p:cNvGrpSpPr/>
          <p:nvPr/>
        </p:nvGrpSpPr>
        <p:grpSpPr>
          <a:xfrm>
            <a:off x="38100" y="4379981"/>
            <a:ext cx="4779800" cy="2501726"/>
            <a:chOff x="0" y="0"/>
            <a:chExt cx="4779799" cy="2501724"/>
          </a:xfrm>
        </p:grpSpPr>
        <p:grpSp>
          <p:nvGrpSpPr>
            <p:cNvPr id="589" name="Group"/>
            <p:cNvGrpSpPr/>
            <p:nvPr/>
          </p:nvGrpSpPr>
          <p:grpSpPr>
            <a:xfrm flipH="1">
              <a:off x="0" y="0"/>
              <a:ext cx="4779800" cy="2501725"/>
              <a:chOff x="0" y="0"/>
              <a:chExt cx="4779799" cy="2501724"/>
            </a:xfrm>
          </p:grpSpPr>
          <p:sp>
            <p:nvSpPr>
              <p:cNvPr id="587" name="Shape"/>
              <p:cNvSpPr/>
              <p:nvPr/>
            </p:nvSpPr>
            <p:spPr>
              <a:xfrm>
                <a:off x="0" y="0"/>
                <a:ext cx="4779800" cy="25017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275" y="391"/>
                    </a:moveTo>
                    <a:lnTo>
                      <a:pt x="5275" y="3926"/>
                    </a:lnTo>
                    <a:lnTo>
                      <a:pt x="0" y="0"/>
                    </a:lnTo>
                    <a:lnTo>
                      <a:pt x="5275" y="9228"/>
                    </a:lnTo>
                    <a:lnTo>
                      <a:pt x="5275" y="21600"/>
                    </a:lnTo>
                    <a:lnTo>
                      <a:pt x="7996" y="21600"/>
                    </a:lnTo>
                    <a:lnTo>
                      <a:pt x="7996" y="21600"/>
                    </a:lnTo>
                    <a:lnTo>
                      <a:pt x="12077" y="21600"/>
                    </a:lnTo>
                    <a:lnTo>
                      <a:pt x="21600" y="21600"/>
                    </a:lnTo>
                    <a:lnTo>
                      <a:pt x="21600" y="9228"/>
                    </a:lnTo>
                    <a:lnTo>
                      <a:pt x="21600" y="3926"/>
                    </a:lnTo>
                    <a:lnTo>
                      <a:pt x="21600" y="3926"/>
                    </a:lnTo>
                    <a:lnTo>
                      <a:pt x="21600" y="391"/>
                    </a:lnTo>
                    <a:lnTo>
                      <a:pt x="12077" y="391"/>
                    </a:lnTo>
                    <a:lnTo>
                      <a:pt x="7996" y="391"/>
                    </a:lnTo>
                    <a:lnTo>
                      <a:pt x="7996" y="391"/>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88" name="Rectangle"/>
              <p:cNvSpPr txBox="1"/>
              <p:nvPr/>
            </p:nvSpPr>
            <p:spPr>
              <a:xfrm flipH="1">
                <a:off x="1172999" y="39618"/>
                <a:ext cx="3606801"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590" name="redpatch.png" descr="redpatch.png"/>
            <p:cNvPicPr>
              <a:picLocks noChangeAspect="0"/>
            </p:cNvPicPr>
            <p:nvPr/>
          </p:nvPicPr>
          <p:blipFill>
            <a:blip r:embed="rId3">
              <a:extLst/>
            </a:blip>
            <a:stretch>
              <a:fillRect/>
            </a:stretch>
          </p:blipFill>
          <p:spPr>
            <a:xfrm>
              <a:off x="38100" y="137831"/>
              <a:ext cx="3510845" cy="2307450"/>
            </a:xfrm>
            <a:prstGeom prst="rect">
              <a:avLst/>
            </a:prstGeom>
            <a:ln w="12700" cap="flat">
              <a:noFill/>
              <a:miter lim="400000"/>
            </a:ln>
            <a:effectLst/>
          </p:spPr>
        </p:pic>
        <p:sp>
          <p:nvSpPr>
            <p:cNvPr id="591" name="Reflectance…"/>
            <p:cNvSpPr txBox="1"/>
            <p:nvPr/>
          </p:nvSpPr>
          <p:spPr>
            <a:xfrm>
              <a:off x="336691" y="128800"/>
              <a:ext cx="1111019" cy="6477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900"/>
                </a:spcBef>
                <a:buClr>
                  <a:srgbClr val="000000"/>
                </a:buClr>
                <a:buFont typeface="Helvetica"/>
                <a:defRPr sz="1400">
                  <a:uFill>
                    <a:solidFill>
                      <a:srgbClr val="000000"/>
                    </a:solidFill>
                  </a:uFill>
                </a:defRPr>
              </a:pPr>
              <a:r>
                <a:t>Reflectance</a:t>
              </a:r>
            </a:p>
            <a:p>
              <a:pPr marL="57799" marR="57799" defTabSz="1295400">
                <a:spcBef>
                  <a:spcPts val="900"/>
                </a:spcBef>
                <a:buClr>
                  <a:srgbClr val="000000"/>
                </a:buClr>
                <a:buFont typeface="Helvetica"/>
                <a:defRPr sz="1400">
                  <a:uFill>
                    <a:solidFill>
                      <a:srgbClr val="000000"/>
                    </a:solidFill>
                  </a:uFill>
                </a:defRPr>
              </a:pPr>
              <a:r>
                <a:t>Spectrum</a:t>
              </a:r>
            </a:p>
          </p:txBody>
        </p:sp>
      </p:grpSp>
      <p:sp>
        <p:nvSpPr>
          <p:cNvPr id="593" name="Shape"/>
          <p:cNvSpPr/>
          <p:nvPr/>
        </p:nvSpPr>
        <p:spPr>
          <a:xfrm rot="240000">
            <a:off x="4823030" y="-6194"/>
            <a:ext cx="5705406" cy="16323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462" y="4342"/>
                </a:moveTo>
                <a:lnTo>
                  <a:pt x="9722" y="1887"/>
                </a:lnTo>
                <a:lnTo>
                  <a:pt x="8550" y="6382"/>
                </a:lnTo>
                <a:lnTo>
                  <a:pt x="4502" y="3625"/>
                </a:lnTo>
                <a:lnTo>
                  <a:pt x="5372" y="7817"/>
                </a:lnTo>
                <a:lnTo>
                  <a:pt x="1172" y="8270"/>
                </a:lnTo>
                <a:lnTo>
                  <a:pt x="3935" y="11592"/>
                </a:lnTo>
                <a:lnTo>
                  <a:pt x="0" y="12877"/>
                </a:lnTo>
                <a:lnTo>
                  <a:pt x="3330" y="15370"/>
                </a:lnTo>
                <a:lnTo>
                  <a:pt x="1285" y="17825"/>
                </a:lnTo>
                <a:lnTo>
                  <a:pt x="4805" y="18240"/>
                </a:lnTo>
                <a:lnTo>
                  <a:pt x="4917" y="21600"/>
                </a:lnTo>
                <a:lnTo>
                  <a:pt x="7527" y="18125"/>
                </a:lnTo>
                <a:lnTo>
                  <a:pt x="8700" y="19712"/>
                </a:lnTo>
                <a:lnTo>
                  <a:pt x="9872" y="17370"/>
                </a:lnTo>
                <a:lnTo>
                  <a:pt x="11612" y="18842"/>
                </a:lnTo>
                <a:lnTo>
                  <a:pt x="12180" y="15935"/>
                </a:lnTo>
                <a:lnTo>
                  <a:pt x="14942" y="17370"/>
                </a:lnTo>
                <a:lnTo>
                  <a:pt x="14640" y="14350"/>
                </a:lnTo>
                <a:lnTo>
                  <a:pt x="18877" y="15632"/>
                </a:lnTo>
                <a:lnTo>
                  <a:pt x="16380" y="12310"/>
                </a:lnTo>
                <a:lnTo>
                  <a:pt x="18270" y="11290"/>
                </a:lnTo>
                <a:lnTo>
                  <a:pt x="16985" y="9402"/>
                </a:lnTo>
                <a:lnTo>
                  <a:pt x="21600" y="6645"/>
                </a:lnTo>
                <a:lnTo>
                  <a:pt x="16380" y="6532"/>
                </a:lnTo>
                <a:lnTo>
                  <a:pt x="18007" y="3172"/>
                </a:lnTo>
                <a:lnTo>
                  <a:pt x="14525" y="5777"/>
                </a:lnTo>
                <a:lnTo>
                  <a:pt x="14790" y="0"/>
                </a:lnTo>
                <a:close/>
              </a:path>
            </a:pathLst>
          </a:custGeom>
          <a:solidFill>
            <a:srgbClr val="D5F0FF"/>
          </a:solidFill>
          <a:ln w="12700">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601" name="Group"/>
          <p:cNvGrpSpPr/>
          <p:nvPr/>
        </p:nvGrpSpPr>
        <p:grpSpPr>
          <a:xfrm>
            <a:off x="4773946" y="4670900"/>
            <a:ext cx="4509755" cy="5082701"/>
            <a:chOff x="0" y="0"/>
            <a:chExt cx="4509753" cy="5082699"/>
          </a:xfrm>
        </p:grpSpPr>
        <p:sp>
          <p:nvSpPr>
            <p:cNvPr id="594" name="Arrow"/>
            <p:cNvSpPr/>
            <p:nvPr/>
          </p:nvSpPr>
          <p:spPr>
            <a:xfrm rot="13500000">
              <a:off x="-78918" y="549732"/>
              <a:ext cx="1765301" cy="508001"/>
            </a:xfrm>
            <a:prstGeom prst="leftArrow">
              <a:avLst>
                <a:gd name="adj1" fmla="val 50000"/>
                <a:gd name="adj2" fmla="val 61250"/>
              </a:avLst>
            </a:prstGeom>
            <a:solidFill>
              <a:srgbClr val="FFD8FF"/>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600" name="Group"/>
            <p:cNvGrpSpPr/>
            <p:nvPr/>
          </p:nvGrpSpPr>
          <p:grpSpPr>
            <a:xfrm>
              <a:off x="648953" y="1519919"/>
              <a:ext cx="3860801" cy="3562781"/>
              <a:chOff x="0" y="0"/>
              <a:chExt cx="3860800" cy="3562780"/>
            </a:xfrm>
          </p:grpSpPr>
          <p:grpSp>
            <p:nvGrpSpPr>
              <p:cNvPr id="597" name="Group"/>
              <p:cNvGrpSpPr/>
              <p:nvPr/>
            </p:nvGrpSpPr>
            <p:grpSpPr>
              <a:xfrm>
                <a:off x="0" y="0"/>
                <a:ext cx="3860800" cy="3562781"/>
                <a:chOff x="0" y="0"/>
                <a:chExt cx="3860800" cy="3562780"/>
              </a:xfrm>
            </p:grpSpPr>
            <p:sp>
              <p:nvSpPr>
                <p:cNvPr id="595" name="Shape"/>
                <p:cNvSpPr/>
                <p:nvPr/>
              </p:nvSpPr>
              <p:spPr>
                <a:xfrm>
                  <a:off x="0" y="0"/>
                  <a:ext cx="3860800" cy="35627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6707"/>
                      </a:moveTo>
                      <a:lnTo>
                        <a:pt x="0" y="9189"/>
                      </a:lnTo>
                      <a:lnTo>
                        <a:pt x="0" y="9189"/>
                      </a:lnTo>
                      <a:lnTo>
                        <a:pt x="0" y="12913"/>
                      </a:lnTo>
                      <a:lnTo>
                        <a:pt x="0" y="21600"/>
                      </a:lnTo>
                      <a:lnTo>
                        <a:pt x="3600" y="21600"/>
                      </a:lnTo>
                      <a:lnTo>
                        <a:pt x="3600" y="21600"/>
                      </a:lnTo>
                      <a:lnTo>
                        <a:pt x="9000" y="21600"/>
                      </a:lnTo>
                      <a:lnTo>
                        <a:pt x="21600" y="21600"/>
                      </a:lnTo>
                      <a:lnTo>
                        <a:pt x="21600" y="12913"/>
                      </a:lnTo>
                      <a:lnTo>
                        <a:pt x="21600" y="9189"/>
                      </a:lnTo>
                      <a:lnTo>
                        <a:pt x="21600" y="9189"/>
                      </a:lnTo>
                      <a:lnTo>
                        <a:pt x="21600" y="6707"/>
                      </a:lnTo>
                      <a:lnTo>
                        <a:pt x="9000" y="6707"/>
                      </a:lnTo>
                      <a:lnTo>
                        <a:pt x="2864" y="0"/>
                      </a:lnTo>
                      <a:lnTo>
                        <a:pt x="3600" y="6707"/>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596" name="Rectangle"/>
                <p:cNvSpPr txBox="1"/>
                <p:nvPr/>
              </p:nvSpPr>
              <p:spPr>
                <a:xfrm>
                  <a:off x="0" y="1111679"/>
                  <a:ext cx="3860800"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598" name="redpatchF1.png" descr="redpatchF1.png"/>
              <p:cNvPicPr>
                <a:picLocks noChangeAspect="0"/>
              </p:cNvPicPr>
              <p:nvPr/>
            </p:nvPicPr>
            <p:blipFill>
              <a:blip r:embed="rId4">
                <a:extLst/>
              </a:blip>
              <a:stretch>
                <a:fillRect/>
              </a:stretch>
            </p:blipFill>
            <p:spPr>
              <a:xfrm>
                <a:off x="189935" y="1251379"/>
                <a:ext cx="3510846" cy="2273302"/>
              </a:xfrm>
              <a:prstGeom prst="rect">
                <a:avLst/>
              </a:prstGeom>
              <a:ln w="12700" cap="flat">
                <a:noFill/>
                <a:miter lim="400000"/>
              </a:ln>
              <a:effectLst/>
            </p:spPr>
          </p:pic>
          <p:sp>
            <p:nvSpPr>
              <p:cNvPr id="599" name="Spectral…"/>
              <p:cNvSpPr txBox="1"/>
              <p:nvPr/>
            </p:nvSpPr>
            <p:spPr>
              <a:xfrm>
                <a:off x="551180" y="1244042"/>
                <a:ext cx="1061447" cy="13081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900"/>
                  </a:spcBef>
                  <a:buClr>
                    <a:srgbClr val="000000"/>
                  </a:buClr>
                  <a:buFont typeface="Helvetica"/>
                  <a:defRPr sz="1400">
                    <a:uFill>
                      <a:solidFill>
                        <a:srgbClr val="000000"/>
                      </a:solidFill>
                    </a:uFill>
                  </a:defRPr>
                </a:pPr>
                <a:r>
                  <a:t>Spectral</a:t>
                </a:r>
              </a:p>
              <a:p>
                <a:pPr marL="57799" marR="57799" defTabSz="1295400">
                  <a:spcBef>
                    <a:spcPts val="900"/>
                  </a:spcBef>
                  <a:buClr>
                    <a:srgbClr val="000000"/>
                  </a:buClr>
                  <a:buFont typeface="Helvetica"/>
                  <a:defRPr sz="1400">
                    <a:uFill>
                      <a:solidFill>
                        <a:srgbClr val="000000"/>
                      </a:solidFill>
                    </a:uFill>
                  </a:defRPr>
                </a:pPr>
                <a:r>
                  <a:t>Power</a:t>
                </a:r>
              </a:p>
              <a:p>
                <a:pPr marL="57799" marR="57799" defTabSz="1295400">
                  <a:spcBef>
                    <a:spcPts val="900"/>
                  </a:spcBef>
                  <a:buClr>
                    <a:srgbClr val="000000"/>
                  </a:buClr>
                  <a:buFont typeface="Helvetica"/>
                  <a:defRPr sz="1400">
                    <a:uFill>
                      <a:solidFill>
                        <a:srgbClr val="000000"/>
                      </a:solidFill>
                    </a:uFill>
                  </a:defRPr>
                </a:pPr>
                <a:r>
                  <a:t>Distribution</a:t>
                </a:r>
              </a:p>
              <a:p>
                <a:pPr marL="57799" marR="57799" defTabSz="1295400">
                  <a:spcBef>
                    <a:spcPts val="900"/>
                  </a:spcBef>
                  <a:buClr>
                    <a:srgbClr val="000000"/>
                  </a:buClr>
                  <a:buFont typeface="Helvetica"/>
                  <a:defRPr sz="1400">
                    <a:uFill>
                      <a:solidFill>
                        <a:srgbClr val="000000"/>
                      </a:solidFill>
                    </a:uFill>
                  </a:defRPr>
                </a:pPr>
                <a:r>
                  <a:t>Under F1</a:t>
                </a:r>
              </a:p>
            </p:txBody>
          </p:sp>
        </p:grpSp>
      </p:grpSp>
      <p:grpSp>
        <p:nvGrpSpPr>
          <p:cNvPr id="609" name="Group"/>
          <p:cNvGrpSpPr/>
          <p:nvPr/>
        </p:nvGrpSpPr>
        <p:grpSpPr>
          <a:xfrm>
            <a:off x="6143436" y="2070405"/>
            <a:ext cx="5037081" cy="2499338"/>
            <a:chOff x="0" y="0"/>
            <a:chExt cx="5037079" cy="2499336"/>
          </a:xfrm>
        </p:grpSpPr>
        <p:grpSp>
          <p:nvGrpSpPr>
            <p:cNvPr id="607" name="Group"/>
            <p:cNvGrpSpPr/>
            <p:nvPr/>
          </p:nvGrpSpPr>
          <p:grpSpPr>
            <a:xfrm>
              <a:off x="0" y="0"/>
              <a:ext cx="5037080" cy="2499337"/>
              <a:chOff x="0" y="0"/>
              <a:chExt cx="5037079" cy="2499336"/>
            </a:xfrm>
          </p:grpSpPr>
          <p:grpSp>
            <p:nvGrpSpPr>
              <p:cNvPr id="604" name="Group"/>
              <p:cNvGrpSpPr/>
              <p:nvPr/>
            </p:nvGrpSpPr>
            <p:grpSpPr>
              <a:xfrm>
                <a:off x="0" y="0"/>
                <a:ext cx="5037080" cy="2499337"/>
                <a:chOff x="0" y="0"/>
                <a:chExt cx="5037079" cy="2499336"/>
              </a:xfrm>
            </p:grpSpPr>
            <p:sp>
              <p:nvSpPr>
                <p:cNvPr id="602" name="Shape"/>
                <p:cNvSpPr/>
                <p:nvPr/>
              </p:nvSpPr>
              <p:spPr>
                <a:xfrm>
                  <a:off x="0" y="0"/>
                  <a:ext cx="5037080" cy="249933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025" y="371"/>
                      </a:moveTo>
                      <a:lnTo>
                        <a:pt x="5025" y="3909"/>
                      </a:lnTo>
                      <a:lnTo>
                        <a:pt x="0" y="0"/>
                      </a:lnTo>
                      <a:lnTo>
                        <a:pt x="5025" y="9216"/>
                      </a:lnTo>
                      <a:lnTo>
                        <a:pt x="5025" y="21600"/>
                      </a:lnTo>
                      <a:lnTo>
                        <a:pt x="7787" y="21600"/>
                      </a:lnTo>
                      <a:lnTo>
                        <a:pt x="7787" y="21600"/>
                      </a:lnTo>
                      <a:lnTo>
                        <a:pt x="11931" y="21600"/>
                      </a:lnTo>
                      <a:lnTo>
                        <a:pt x="21600" y="21600"/>
                      </a:lnTo>
                      <a:lnTo>
                        <a:pt x="21600" y="9216"/>
                      </a:lnTo>
                      <a:lnTo>
                        <a:pt x="21600" y="3909"/>
                      </a:lnTo>
                      <a:lnTo>
                        <a:pt x="21600" y="3909"/>
                      </a:lnTo>
                      <a:lnTo>
                        <a:pt x="21600" y="371"/>
                      </a:lnTo>
                      <a:lnTo>
                        <a:pt x="11931" y="371"/>
                      </a:lnTo>
                      <a:lnTo>
                        <a:pt x="7787" y="371"/>
                      </a:lnTo>
                      <a:lnTo>
                        <a:pt x="7787" y="371"/>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03" name="Rectangle"/>
                <p:cNvSpPr txBox="1"/>
                <p:nvPr/>
              </p:nvSpPr>
              <p:spPr>
                <a:xfrm>
                  <a:off x="1171763" y="37794"/>
                  <a:ext cx="3860801" cy="24511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605" name="illF1.png" descr="illF1.png"/>
              <p:cNvPicPr>
                <a:picLocks noChangeAspect="0"/>
              </p:cNvPicPr>
              <p:nvPr/>
            </p:nvPicPr>
            <p:blipFill>
              <a:blip r:embed="rId5">
                <a:extLst/>
              </a:blip>
              <a:stretch>
                <a:fillRect/>
              </a:stretch>
            </p:blipFill>
            <p:spPr>
              <a:xfrm>
                <a:off x="1347870" y="152094"/>
                <a:ext cx="3510846" cy="2273301"/>
              </a:xfrm>
              <a:prstGeom prst="rect">
                <a:avLst/>
              </a:prstGeom>
              <a:ln w="12700" cap="flat">
                <a:noFill/>
                <a:miter lim="400000"/>
              </a:ln>
              <a:effectLst/>
            </p:spPr>
          </p:pic>
          <p:sp>
            <p:nvSpPr>
              <p:cNvPr id="606" name="Spectral…"/>
              <p:cNvSpPr txBox="1"/>
              <p:nvPr/>
            </p:nvSpPr>
            <p:spPr>
              <a:xfrm>
                <a:off x="3905641" y="90287"/>
                <a:ext cx="1061447" cy="9779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algn="r" defTabSz="1295400">
                  <a:spcBef>
                    <a:spcPts val="900"/>
                  </a:spcBef>
                  <a:buClr>
                    <a:srgbClr val="000000"/>
                  </a:buClr>
                  <a:buFont typeface="Helvetica"/>
                  <a:defRPr sz="1400">
                    <a:uFill>
                      <a:solidFill>
                        <a:srgbClr val="000000"/>
                      </a:solidFill>
                    </a:uFill>
                  </a:defRPr>
                </a:pPr>
                <a:r>
                  <a:t>Spectral</a:t>
                </a:r>
              </a:p>
              <a:p>
                <a:pPr marL="57799" marR="57799" algn="r" defTabSz="1295400">
                  <a:spcBef>
                    <a:spcPts val="900"/>
                  </a:spcBef>
                  <a:buClr>
                    <a:srgbClr val="000000"/>
                  </a:buClr>
                  <a:buFont typeface="Helvetica"/>
                  <a:defRPr sz="1400">
                    <a:uFill>
                      <a:solidFill>
                        <a:srgbClr val="000000"/>
                      </a:solidFill>
                    </a:uFill>
                  </a:defRPr>
                </a:pPr>
                <a:r>
                  <a:t>Power</a:t>
                </a:r>
              </a:p>
              <a:p>
                <a:pPr marL="57799" marR="57799" algn="r" defTabSz="1295400">
                  <a:spcBef>
                    <a:spcPts val="900"/>
                  </a:spcBef>
                  <a:buClr>
                    <a:srgbClr val="000000"/>
                  </a:buClr>
                  <a:buFont typeface="Helvetica"/>
                  <a:defRPr sz="1400">
                    <a:uFill>
                      <a:solidFill>
                        <a:srgbClr val="000000"/>
                      </a:solidFill>
                    </a:uFill>
                  </a:defRPr>
                </a:pPr>
                <a:r>
                  <a:t>Distribution</a:t>
                </a:r>
              </a:p>
            </p:txBody>
          </p:sp>
        </p:grpSp>
        <p:sp>
          <p:nvSpPr>
            <p:cNvPr id="608" name="Illuminant F1"/>
            <p:cNvSpPr txBox="1"/>
            <p:nvPr/>
          </p:nvSpPr>
          <p:spPr>
            <a:xfrm>
              <a:off x="1752012" y="1770074"/>
              <a:ext cx="1701024" cy="41993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300"/>
                </a:spcBef>
                <a:buClr>
                  <a:srgbClr val="4353FF"/>
                </a:buClr>
                <a:buFont typeface="Times New Roman"/>
                <a:defRPr sz="2200">
                  <a:solidFill>
                    <a:srgbClr val="4353FF"/>
                  </a:solidFill>
                  <a:uFill>
                    <a:solidFill>
                      <a:srgbClr val="4353FF"/>
                    </a:solidFill>
                  </a:uFill>
                  <a:latin typeface="Times New Roman"/>
                  <a:ea typeface="Times New Roman"/>
                  <a:cs typeface="Times New Roman"/>
                  <a:sym typeface="Times New Roman"/>
                </a:defRPr>
              </a:lvl1pPr>
            </a:lstStyle>
            <a:p>
              <a:pPr/>
              <a:r>
                <a:t>Illuminant F1</a:t>
              </a:r>
            </a:p>
          </p:txBody>
        </p:sp>
      </p:grpSp>
      <p:grpSp>
        <p:nvGrpSpPr>
          <p:cNvPr id="614" name="Group"/>
          <p:cNvGrpSpPr/>
          <p:nvPr/>
        </p:nvGrpSpPr>
        <p:grpSpPr>
          <a:xfrm>
            <a:off x="7912100" y="4876800"/>
            <a:ext cx="3510845" cy="2908674"/>
            <a:chOff x="0" y="0"/>
            <a:chExt cx="3510844" cy="2908673"/>
          </a:xfrm>
        </p:grpSpPr>
        <p:grpSp>
          <p:nvGrpSpPr>
            <p:cNvPr id="612" name="Group"/>
            <p:cNvGrpSpPr/>
            <p:nvPr/>
          </p:nvGrpSpPr>
          <p:grpSpPr>
            <a:xfrm>
              <a:off x="0" y="0"/>
              <a:ext cx="3510845" cy="2273301"/>
              <a:chOff x="0" y="0"/>
              <a:chExt cx="3510844" cy="2273300"/>
            </a:xfrm>
          </p:grpSpPr>
          <p:pic>
            <p:nvPicPr>
              <p:cNvPr id="610" name="redpatchD65.png" descr="redpatchD65.png"/>
              <p:cNvPicPr>
                <a:picLocks noChangeAspect="0"/>
              </p:cNvPicPr>
              <p:nvPr/>
            </p:nvPicPr>
            <p:blipFill>
              <a:blip r:embed="rId6">
                <a:extLst/>
              </a:blip>
              <a:stretch>
                <a:fillRect/>
              </a:stretch>
            </p:blipFill>
            <p:spPr>
              <a:xfrm>
                <a:off x="0" y="0"/>
                <a:ext cx="3510845" cy="2273301"/>
              </a:xfrm>
              <a:prstGeom prst="rect">
                <a:avLst/>
              </a:prstGeom>
              <a:ln w="12700" cap="flat">
                <a:solidFill>
                  <a:srgbClr val="000000"/>
                </a:solidFill>
                <a:prstDash val="solid"/>
                <a:miter lim="400000"/>
              </a:ln>
              <a:effectLst/>
            </p:spPr>
          </p:pic>
          <p:sp>
            <p:nvSpPr>
              <p:cNvPr id="611" name="Spectral…"/>
              <p:cNvSpPr txBox="1"/>
              <p:nvPr/>
            </p:nvSpPr>
            <p:spPr>
              <a:xfrm>
                <a:off x="393700" y="11288"/>
                <a:ext cx="1074147" cy="1320801"/>
              </a:xfrm>
              <a:prstGeom prst="rect">
                <a:avLst/>
              </a:prstGeom>
              <a:noFill/>
              <a:ln w="12700" cap="flat">
                <a:solidFill>
                  <a:srgbClr val="000000"/>
                </a:solidFill>
                <a:prstDash val="solid"/>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900"/>
                  </a:spcBef>
                  <a:buClr>
                    <a:srgbClr val="000000"/>
                  </a:buClr>
                  <a:buFont typeface="Helvetica"/>
                  <a:defRPr sz="1400">
                    <a:uFill>
                      <a:solidFill>
                        <a:srgbClr val="000000"/>
                      </a:solidFill>
                    </a:uFill>
                  </a:defRPr>
                </a:pPr>
                <a:r>
                  <a:t>Spectral</a:t>
                </a:r>
              </a:p>
              <a:p>
                <a:pPr marL="57799" marR="57799" defTabSz="1295400">
                  <a:spcBef>
                    <a:spcPts val="900"/>
                  </a:spcBef>
                  <a:buClr>
                    <a:srgbClr val="000000"/>
                  </a:buClr>
                  <a:buFont typeface="Helvetica"/>
                  <a:defRPr sz="1400">
                    <a:uFill>
                      <a:solidFill>
                        <a:srgbClr val="000000"/>
                      </a:solidFill>
                    </a:uFill>
                  </a:defRPr>
                </a:pPr>
                <a:r>
                  <a:t>Power</a:t>
                </a:r>
              </a:p>
              <a:p>
                <a:pPr marL="57799" marR="57799" defTabSz="1295400">
                  <a:spcBef>
                    <a:spcPts val="900"/>
                  </a:spcBef>
                  <a:buClr>
                    <a:srgbClr val="000000"/>
                  </a:buClr>
                  <a:buFont typeface="Helvetica"/>
                  <a:defRPr sz="1400">
                    <a:uFill>
                      <a:solidFill>
                        <a:srgbClr val="000000"/>
                      </a:solidFill>
                    </a:uFill>
                  </a:defRPr>
                </a:pPr>
                <a:r>
                  <a:t>Distribution</a:t>
                </a:r>
              </a:p>
              <a:p>
                <a:pPr marL="57799" marR="57799" defTabSz="1295400">
                  <a:spcBef>
                    <a:spcPts val="900"/>
                  </a:spcBef>
                  <a:buClr>
                    <a:srgbClr val="000000"/>
                  </a:buClr>
                  <a:buFont typeface="Helvetica"/>
                  <a:defRPr sz="1400">
                    <a:uFill>
                      <a:solidFill>
                        <a:srgbClr val="000000"/>
                      </a:solidFill>
                    </a:uFill>
                  </a:defRPr>
                </a:pPr>
                <a:r>
                  <a:t>Under D65</a:t>
                </a:r>
              </a:p>
            </p:txBody>
          </p:sp>
        </p:grpSp>
        <p:sp>
          <p:nvSpPr>
            <p:cNvPr id="613" name="Double Arrow"/>
            <p:cNvSpPr/>
            <p:nvPr/>
          </p:nvSpPr>
          <p:spPr>
            <a:xfrm rot="18540000">
              <a:off x="634003" y="2074116"/>
              <a:ext cx="1006969" cy="544125"/>
            </a:xfrm>
            <a:prstGeom prst="leftRightArrow">
              <a:avLst>
                <a:gd name="adj1" fmla="val 50000"/>
                <a:gd name="adj2" fmla="val 26024"/>
              </a:avLst>
            </a:prstGeom>
            <a:solidFill>
              <a:srgbClr val="FF4C00"/>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sp>
        <p:nvSpPr>
          <p:cNvPr id="615" name="Circle"/>
          <p:cNvSpPr/>
          <p:nvPr/>
        </p:nvSpPr>
        <p:spPr>
          <a:xfrm>
            <a:off x="8547100" y="800100"/>
            <a:ext cx="215900" cy="215900"/>
          </a:xfrm>
          <a:prstGeom prst="ellipse">
            <a:avLst/>
          </a:prstGeom>
          <a:solidFill>
            <a:srgbClr val="FFFFFF"/>
          </a:solidFill>
          <a:ln w="12700">
            <a:solidFill>
              <a:srgbClr val="000000"/>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16" name="Neon Lamp"/>
          <p:cNvSpPr txBox="1"/>
          <p:nvPr/>
        </p:nvSpPr>
        <p:spPr>
          <a:xfrm>
            <a:off x="6371449" y="286737"/>
            <a:ext cx="1616576" cy="431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300"/>
              </a:spcBef>
              <a:buClr>
                <a:srgbClr val="FFFED5"/>
              </a:buClr>
              <a:buFont typeface="Helvetica"/>
              <a:defRPr sz="2200">
                <a:solidFill>
                  <a:srgbClr val="11053B"/>
                </a:solidFill>
                <a:uFill>
                  <a:solidFill>
                    <a:srgbClr val="11053B"/>
                  </a:solidFill>
                </a:uFill>
              </a:defRPr>
            </a:lvl1pPr>
          </a:lstStyle>
          <a:p>
            <a:pPr/>
            <a:r>
              <a:t>Neon Lamp</a:t>
            </a:r>
          </a:p>
        </p:txBody>
      </p:sp>
      <p:sp>
        <p:nvSpPr>
          <p:cNvPr id="617" name="Slide from Victor Ostromoukhov"/>
          <p:cNvSpPr txBox="1"/>
          <p:nvPr/>
        </p:nvSpPr>
        <p:spPr>
          <a:xfrm>
            <a:off x="7696200" y="9274951"/>
            <a:ext cx="5308600" cy="419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Victor Ostromoukhov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2" grpId="1" fill="hold">
                                  <p:stCondLst>
                                    <p:cond delay="0"/>
                                  </p:stCondLst>
                                  <p:iterate type="el" backwards="0">
                                    <p:tmAbs val="0"/>
                                  </p:iterate>
                                  <p:childTnLst>
                                    <p:set>
                                      <p:cBhvr>
                                        <p:cTn id="6" fill="hold"/>
                                        <p:tgtEl>
                                          <p:spTgt spid="601"/>
                                        </p:tgtEl>
                                        <p:attrNameLst>
                                          <p:attrName>style.visibility</p:attrName>
                                        </p:attrNameLst>
                                      </p:cBhvr>
                                      <p:to>
                                        <p:strVal val="visible"/>
                                      </p:to>
                                    </p:set>
                                    <p:animEffect filter="wipe(up)" transition="in">
                                      <p:cBhvr>
                                        <p:cTn id="7" dur="500"/>
                                        <p:tgtEl>
                                          <p:spTgt spid="60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2" fill="hold">
                                  <p:stCondLst>
                                    <p:cond delay="0"/>
                                  </p:stCondLst>
                                  <p:iterate type="el" backwards="0">
                                    <p:tmAbs val="0"/>
                                  </p:iterate>
                                  <p:childTnLst>
                                    <p:set>
                                      <p:cBhvr>
                                        <p:cTn id="11" fill="hold"/>
                                        <p:tgtEl>
                                          <p:spTgt spid="614"/>
                                        </p:tgtEl>
                                        <p:attrNameLst>
                                          <p:attrName>style.visibility</p:attrName>
                                        </p:attrNameLst>
                                      </p:cBhvr>
                                      <p:to>
                                        <p:strVal val="visible"/>
                                      </p:to>
                                    </p:set>
                                    <p:animEffect filter="wipe(left)" transition="in">
                                      <p:cBhvr>
                                        <p:cTn id="12" dur="500"/>
                                        <p:tgtEl>
                                          <p:spTgt spid="6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01" grpId="1"/>
      <p:bldP build="whole" bldLvl="1" animBg="1" rev="0" advAuto="0" spid="614" grpId="2"/>
    </p:bldLst>
  </p:timing>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620"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621" name="What is Color?"/>
          <p:cNvSpPr txBox="1"/>
          <p:nvPr>
            <p:ph type="title"/>
          </p:nvPr>
        </p:nvSpPr>
        <p:spPr>
          <a:prstGeom prst="rect">
            <a:avLst/>
          </a:prstGeom>
        </p:spPr>
        <p:txBody>
          <a:bodyPr/>
          <a:lstStyle/>
          <a:p>
            <a:pPr/>
            <a:r>
              <a:t>What is Color?</a:t>
            </a:r>
          </a:p>
        </p:txBody>
      </p:sp>
      <p:pic>
        <p:nvPicPr>
          <p:cNvPr id="622" name="david.png" descr="david.png"/>
          <p:cNvPicPr>
            <a:picLocks noChangeAspect="0"/>
          </p:cNvPicPr>
          <p:nvPr/>
        </p:nvPicPr>
        <p:blipFill>
          <a:blip r:embed="rId2">
            <a:extLst/>
          </a:blip>
          <a:stretch>
            <a:fillRect/>
          </a:stretch>
        </p:blipFill>
        <p:spPr>
          <a:xfrm>
            <a:off x="0" y="2506133"/>
            <a:ext cx="5522525" cy="5732498"/>
          </a:xfrm>
          <a:prstGeom prst="rect">
            <a:avLst/>
          </a:prstGeom>
          <a:ln w="12700">
            <a:miter lim="400000"/>
          </a:ln>
        </p:spPr>
      </p:pic>
      <p:sp>
        <p:nvSpPr>
          <p:cNvPr id="623" name="Shape"/>
          <p:cNvSpPr/>
          <p:nvPr/>
        </p:nvSpPr>
        <p:spPr>
          <a:xfrm>
            <a:off x="6019800" y="0"/>
            <a:ext cx="1739900" cy="1612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17242" y="9250"/>
                </a:lnTo>
                <a:lnTo>
                  <a:pt x="17242" y="12350"/>
                </a:lnTo>
                <a:close/>
                <a:moveTo>
                  <a:pt x="18436" y="3163"/>
                </a:moveTo>
                <a:lnTo>
                  <a:pt x="14259" y="5149"/>
                </a:lnTo>
                <a:lnTo>
                  <a:pt x="16451" y="7341"/>
                </a:lnTo>
                <a:close/>
                <a:moveTo>
                  <a:pt x="10800" y="0"/>
                </a:moveTo>
                <a:lnTo>
                  <a:pt x="9250" y="4358"/>
                </a:lnTo>
                <a:lnTo>
                  <a:pt x="12350" y="4358"/>
                </a:lnTo>
                <a:close/>
                <a:moveTo>
                  <a:pt x="3163" y="3163"/>
                </a:moveTo>
                <a:lnTo>
                  <a:pt x="5149" y="7341"/>
                </a:lnTo>
                <a:lnTo>
                  <a:pt x="7341" y="5149"/>
                </a:lnTo>
                <a:close/>
                <a:moveTo>
                  <a:pt x="0" y="10800"/>
                </a:moveTo>
                <a:lnTo>
                  <a:pt x="4358" y="12350"/>
                </a:lnTo>
                <a:lnTo>
                  <a:pt x="4358" y="9250"/>
                </a:lnTo>
                <a:close/>
                <a:moveTo>
                  <a:pt x="3163" y="18436"/>
                </a:moveTo>
                <a:lnTo>
                  <a:pt x="7341" y="16451"/>
                </a:lnTo>
                <a:lnTo>
                  <a:pt x="5149" y="14259"/>
                </a:lnTo>
                <a:close/>
                <a:moveTo>
                  <a:pt x="10800" y="21600"/>
                </a:moveTo>
                <a:lnTo>
                  <a:pt x="12350" y="17242"/>
                </a:lnTo>
                <a:lnTo>
                  <a:pt x="9250" y="17242"/>
                </a:lnTo>
                <a:close/>
                <a:moveTo>
                  <a:pt x="18436" y="18436"/>
                </a:moveTo>
                <a:lnTo>
                  <a:pt x="16451" y="14259"/>
                </a:lnTo>
                <a:lnTo>
                  <a:pt x="14259" y="16451"/>
                </a:lnTo>
                <a:close/>
                <a:moveTo>
                  <a:pt x="10800" y="5400"/>
                </a:moveTo>
                <a:cubicBezTo>
                  <a:pt x="7818" y="5400"/>
                  <a:pt x="5400" y="7818"/>
                  <a:pt x="5400" y="10800"/>
                </a:cubicBezTo>
                <a:cubicBezTo>
                  <a:pt x="5400" y="13782"/>
                  <a:pt x="7818" y="16200"/>
                  <a:pt x="10800" y="16200"/>
                </a:cubicBezTo>
                <a:cubicBezTo>
                  <a:pt x="13782" y="16200"/>
                  <a:pt x="16200" y="13782"/>
                  <a:pt x="16200" y="10800"/>
                </a:cubicBezTo>
                <a:cubicBezTo>
                  <a:pt x="16200" y="7818"/>
                  <a:pt x="13782" y="5400"/>
                  <a:pt x="10800" y="5400"/>
                </a:cubicBezTo>
                <a:close/>
              </a:path>
            </a:pathLst>
          </a:custGeom>
          <a:solidFill>
            <a:srgbClr val="FFFB00"/>
          </a:solidFill>
          <a:ln w="12700">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24" name="Arrow"/>
          <p:cNvSpPr/>
          <p:nvPr/>
        </p:nvSpPr>
        <p:spPr>
          <a:xfrm rot="18060000">
            <a:off x="4279446" y="2565893"/>
            <a:ext cx="2819401" cy="508001"/>
          </a:xfrm>
          <a:prstGeom prst="leftArrow">
            <a:avLst>
              <a:gd name="adj1" fmla="val 50000"/>
              <a:gd name="adj2" fmla="val 97500"/>
            </a:avLst>
          </a:prstGeom>
          <a:solidFill>
            <a:srgbClr val="FFFE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629" name="Group"/>
          <p:cNvGrpSpPr/>
          <p:nvPr/>
        </p:nvGrpSpPr>
        <p:grpSpPr>
          <a:xfrm>
            <a:off x="5161280" y="1503680"/>
            <a:ext cx="7843520" cy="8249921"/>
            <a:chOff x="0" y="0"/>
            <a:chExt cx="7843519" cy="8249920"/>
          </a:xfrm>
        </p:grpSpPr>
        <p:pic>
          <p:nvPicPr>
            <p:cNvPr id="625" name="micha.png" descr="micha.png"/>
            <p:cNvPicPr>
              <a:picLocks noChangeAspect="0"/>
            </p:cNvPicPr>
            <p:nvPr/>
          </p:nvPicPr>
          <p:blipFill>
            <a:blip r:embed="rId3">
              <a:extLst/>
            </a:blip>
            <a:stretch>
              <a:fillRect/>
            </a:stretch>
          </p:blipFill>
          <p:spPr>
            <a:xfrm>
              <a:off x="1207910" y="0"/>
              <a:ext cx="6635610" cy="8249921"/>
            </a:xfrm>
            <a:prstGeom prst="rect">
              <a:avLst/>
            </a:prstGeom>
            <a:ln w="12700" cap="flat">
              <a:noFill/>
              <a:miter lim="400000"/>
            </a:ln>
            <a:effectLst/>
          </p:spPr>
        </p:pic>
        <p:sp>
          <p:nvSpPr>
            <p:cNvPr id="626" name="Arrow"/>
            <p:cNvSpPr/>
            <p:nvPr/>
          </p:nvSpPr>
          <p:spPr>
            <a:xfrm rot="10800000">
              <a:off x="7619" y="2776220"/>
              <a:ext cx="1765301" cy="508001"/>
            </a:xfrm>
            <a:prstGeom prst="leftArrow">
              <a:avLst>
                <a:gd name="adj1" fmla="val 50000"/>
                <a:gd name="adj2" fmla="val 61250"/>
              </a:avLst>
            </a:prstGeom>
            <a:solidFill>
              <a:srgbClr val="FFD6D5"/>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27" name="Stimulus"/>
            <p:cNvSpPr txBox="1"/>
            <p:nvPr/>
          </p:nvSpPr>
          <p:spPr>
            <a:xfrm>
              <a:off x="0" y="3233137"/>
              <a:ext cx="1758062" cy="508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700"/>
                </a:spcBef>
                <a:buClr>
                  <a:srgbClr val="FFFED5"/>
                </a:buClr>
                <a:buFont typeface="Bookman Old Style"/>
                <a:defRPr sz="2800">
                  <a:solidFill>
                    <a:srgbClr val="FFFED5"/>
                  </a:solidFill>
                  <a:uFill>
                    <a:solidFill>
                      <a:srgbClr val="FFFED5"/>
                    </a:solidFill>
                  </a:uFill>
                  <a:latin typeface="Bookman Old Style"/>
                  <a:ea typeface="Bookman Old Style"/>
                  <a:cs typeface="Bookman Old Style"/>
                  <a:sym typeface="Bookman Old Style"/>
                </a:defRPr>
              </a:lvl1pPr>
            </a:lstStyle>
            <a:p>
              <a:pPr/>
              <a:r>
                <a:t>Stimulus</a:t>
              </a:r>
            </a:p>
          </p:txBody>
        </p:sp>
        <p:sp>
          <p:nvSpPr>
            <p:cNvPr id="628" name="Observer"/>
            <p:cNvSpPr txBox="1"/>
            <p:nvPr/>
          </p:nvSpPr>
          <p:spPr>
            <a:xfrm>
              <a:off x="3684692" y="1359182"/>
              <a:ext cx="2742635" cy="749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2600"/>
                </a:spcBef>
                <a:buClr>
                  <a:srgbClr val="FFD479"/>
                </a:buClr>
                <a:buFont typeface="Bookman Old Style"/>
                <a:defRPr b="1" sz="4400">
                  <a:solidFill>
                    <a:srgbClr val="FFD479"/>
                  </a:solidFill>
                  <a:effectLst>
                    <a:outerShdw sx="100000" sy="100000" kx="0" ky="0" algn="b" rotWithShape="0" blurRad="12700" dist="25400" dir="2700000">
                      <a:srgbClr val="FFFFFF"/>
                    </a:outerShdw>
                  </a:effectLst>
                  <a:uFill>
                    <a:solidFill>
                      <a:srgbClr val="FFD479"/>
                    </a:solidFill>
                  </a:uFill>
                  <a:latin typeface="Bookman Old Style"/>
                  <a:ea typeface="Bookman Old Style"/>
                  <a:cs typeface="Bookman Old Style"/>
                  <a:sym typeface="Bookman Old Style"/>
                </a:defRPr>
              </a:lvl1pPr>
            </a:lstStyle>
            <a:p>
              <a:pPr/>
              <a:r>
                <a:t>Observer</a:t>
              </a:r>
            </a:p>
          </p:txBody>
        </p:sp>
      </p:grpSp>
      <p:sp>
        <p:nvSpPr>
          <p:cNvPr id="630" name="Slide from Victor Ostromoukhov"/>
          <p:cNvSpPr txBox="1"/>
          <p:nvPr/>
        </p:nvSpPr>
        <p:spPr>
          <a:xfrm>
            <a:off x="7696200" y="9274951"/>
            <a:ext cx="5308600" cy="419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Victor Ostromoukhov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629"/>
                                        </p:tgtEl>
                                        <p:attrNameLst>
                                          <p:attrName>style.visibility</p:attrName>
                                        </p:attrNameLst>
                                      </p:cBhvr>
                                      <p:to>
                                        <p:strVal val="visible"/>
                                      </p:to>
                                    </p:set>
                                    <p:animEffect filter="fade" transition="in">
                                      <p:cBhvr>
                                        <p:cTn id="7" dur="500"/>
                                        <p:tgtEl>
                                          <p:spTgt spid="6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29"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63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pic>
        <p:nvPicPr>
          <p:cNvPr id="634" name="micha.png" descr="micha.png"/>
          <p:cNvPicPr>
            <a:picLocks noChangeAspect="0"/>
          </p:cNvPicPr>
          <p:nvPr/>
        </p:nvPicPr>
        <p:blipFill>
          <a:blip r:embed="rId2">
            <a:extLst/>
          </a:blip>
          <a:stretch>
            <a:fillRect/>
          </a:stretch>
        </p:blipFill>
        <p:spPr>
          <a:xfrm>
            <a:off x="6369191" y="1503680"/>
            <a:ext cx="6635609" cy="8249921"/>
          </a:xfrm>
          <a:prstGeom prst="rect">
            <a:avLst/>
          </a:prstGeom>
          <a:ln w="12700">
            <a:miter lim="400000"/>
          </a:ln>
        </p:spPr>
      </p:pic>
      <p:pic>
        <p:nvPicPr>
          <p:cNvPr id="635" name="brain3D.png" descr="brain3D.png"/>
          <p:cNvPicPr>
            <a:picLocks noChangeAspect="0"/>
          </p:cNvPicPr>
          <p:nvPr/>
        </p:nvPicPr>
        <p:blipFill>
          <a:blip r:embed="rId3">
            <a:extLst/>
          </a:blip>
          <a:stretch>
            <a:fillRect/>
          </a:stretch>
        </p:blipFill>
        <p:spPr>
          <a:xfrm>
            <a:off x="7177475" y="1702364"/>
            <a:ext cx="5827326" cy="3987237"/>
          </a:xfrm>
          <a:prstGeom prst="rect">
            <a:avLst/>
          </a:prstGeom>
          <a:ln w="12700">
            <a:miter lim="400000"/>
          </a:ln>
        </p:spPr>
      </p:pic>
      <p:sp>
        <p:nvSpPr>
          <p:cNvPr id="636" name="What is Color?"/>
          <p:cNvSpPr txBox="1"/>
          <p:nvPr>
            <p:ph type="title"/>
          </p:nvPr>
        </p:nvSpPr>
        <p:spPr>
          <a:prstGeom prst="rect">
            <a:avLst/>
          </a:prstGeom>
        </p:spPr>
        <p:txBody>
          <a:bodyPr/>
          <a:lstStyle/>
          <a:p>
            <a:pPr/>
            <a:r>
              <a:t>What is Color?</a:t>
            </a:r>
          </a:p>
        </p:txBody>
      </p:sp>
      <p:pic>
        <p:nvPicPr>
          <p:cNvPr id="637" name="david.png" descr="david.png"/>
          <p:cNvPicPr>
            <a:picLocks noChangeAspect="0"/>
          </p:cNvPicPr>
          <p:nvPr/>
        </p:nvPicPr>
        <p:blipFill>
          <a:blip r:embed="rId4">
            <a:extLst/>
          </a:blip>
          <a:stretch>
            <a:fillRect/>
          </a:stretch>
        </p:blipFill>
        <p:spPr>
          <a:xfrm>
            <a:off x="0" y="2506133"/>
            <a:ext cx="5522525" cy="5732498"/>
          </a:xfrm>
          <a:prstGeom prst="rect">
            <a:avLst/>
          </a:prstGeom>
          <a:ln w="12700">
            <a:miter lim="400000"/>
          </a:ln>
        </p:spPr>
      </p:pic>
      <p:sp>
        <p:nvSpPr>
          <p:cNvPr id="638" name="Shape"/>
          <p:cNvSpPr/>
          <p:nvPr/>
        </p:nvSpPr>
        <p:spPr>
          <a:xfrm>
            <a:off x="6019800" y="0"/>
            <a:ext cx="1739900" cy="1612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17242" y="9250"/>
                </a:lnTo>
                <a:lnTo>
                  <a:pt x="17242" y="12350"/>
                </a:lnTo>
                <a:close/>
                <a:moveTo>
                  <a:pt x="18436" y="3163"/>
                </a:moveTo>
                <a:lnTo>
                  <a:pt x="14259" y="5149"/>
                </a:lnTo>
                <a:lnTo>
                  <a:pt x="16451" y="7341"/>
                </a:lnTo>
                <a:close/>
                <a:moveTo>
                  <a:pt x="10800" y="0"/>
                </a:moveTo>
                <a:lnTo>
                  <a:pt x="9250" y="4358"/>
                </a:lnTo>
                <a:lnTo>
                  <a:pt x="12350" y="4358"/>
                </a:lnTo>
                <a:close/>
                <a:moveTo>
                  <a:pt x="3163" y="3163"/>
                </a:moveTo>
                <a:lnTo>
                  <a:pt x="5149" y="7341"/>
                </a:lnTo>
                <a:lnTo>
                  <a:pt x="7341" y="5149"/>
                </a:lnTo>
                <a:close/>
                <a:moveTo>
                  <a:pt x="0" y="10800"/>
                </a:moveTo>
                <a:lnTo>
                  <a:pt x="4358" y="12350"/>
                </a:lnTo>
                <a:lnTo>
                  <a:pt x="4358" y="9250"/>
                </a:lnTo>
                <a:close/>
                <a:moveTo>
                  <a:pt x="3163" y="18436"/>
                </a:moveTo>
                <a:lnTo>
                  <a:pt x="7341" y="16451"/>
                </a:lnTo>
                <a:lnTo>
                  <a:pt x="5149" y="14259"/>
                </a:lnTo>
                <a:close/>
                <a:moveTo>
                  <a:pt x="10800" y="21600"/>
                </a:moveTo>
                <a:lnTo>
                  <a:pt x="12350" y="17242"/>
                </a:lnTo>
                <a:lnTo>
                  <a:pt x="9250" y="17242"/>
                </a:lnTo>
                <a:close/>
                <a:moveTo>
                  <a:pt x="18436" y="18436"/>
                </a:moveTo>
                <a:lnTo>
                  <a:pt x="16451" y="14259"/>
                </a:lnTo>
                <a:lnTo>
                  <a:pt x="14259" y="16451"/>
                </a:lnTo>
                <a:close/>
                <a:moveTo>
                  <a:pt x="10800" y="5400"/>
                </a:moveTo>
                <a:cubicBezTo>
                  <a:pt x="7818" y="5400"/>
                  <a:pt x="5400" y="7818"/>
                  <a:pt x="5400" y="10800"/>
                </a:cubicBezTo>
                <a:cubicBezTo>
                  <a:pt x="5400" y="13782"/>
                  <a:pt x="7818" y="16200"/>
                  <a:pt x="10800" y="16200"/>
                </a:cubicBezTo>
                <a:cubicBezTo>
                  <a:pt x="13782" y="16200"/>
                  <a:pt x="16200" y="13782"/>
                  <a:pt x="16200" y="10800"/>
                </a:cubicBezTo>
                <a:cubicBezTo>
                  <a:pt x="16200" y="7818"/>
                  <a:pt x="13782" y="5400"/>
                  <a:pt x="10800" y="5400"/>
                </a:cubicBezTo>
                <a:close/>
              </a:path>
            </a:pathLst>
          </a:custGeom>
          <a:solidFill>
            <a:srgbClr val="FFFB00"/>
          </a:solidFill>
          <a:ln w="12700">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39" name="Arrow"/>
          <p:cNvSpPr/>
          <p:nvPr/>
        </p:nvSpPr>
        <p:spPr>
          <a:xfrm rot="18060000">
            <a:off x="4279446" y="2565893"/>
            <a:ext cx="2819401" cy="508001"/>
          </a:xfrm>
          <a:prstGeom prst="leftArrow">
            <a:avLst>
              <a:gd name="adj1" fmla="val 50000"/>
              <a:gd name="adj2" fmla="val 97500"/>
            </a:avLst>
          </a:prstGeom>
          <a:solidFill>
            <a:srgbClr val="FFFE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40" name="Arrow"/>
          <p:cNvSpPr/>
          <p:nvPr/>
        </p:nvSpPr>
        <p:spPr>
          <a:xfrm rot="10800000">
            <a:off x="5168900" y="4279900"/>
            <a:ext cx="1765300" cy="508000"/>
          </a:xfrm>
          <a:prstGeom prst="leftArrow">
            <a:avLst>
              <a:gd name="adj1" fmla="val 50000"/>
              <a:gd name="adj2" fmla="val 61250"/>
            </a:avLst>
          </a:prstGeom>
          <a:solidFill>
            <a:srgbClr val="FFD6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pic>
        <p:nvPicPr>
          <p:cNvPr id="641" name="eye_image.png" descr="eye_image.png"/>
          <p:cNvPicPr>
            <a:picLocks noChangeAspect="0"/>
          </p:cNvPicPr>
          <p:nvPr/>
        </p:nvPicPr>
        <p:blipFill>
          <a:blip r:embed="rId5">
            <a:extLst/>
          </a:blip>
          <a:stretch>
            <a:fillRect/>
          </a:stretch>
        </p:blipFill>
        <p:spPr>
          <a:xfrm>
            <a:off x="8077200" y="3213100"/>
            <a:ext cx="990600" cy="990600"/>
          </a:xfrm>
          <a:prstGeom prst="rect">
            <a:avLst/>
          </a:prstGeom>
          <a:ln w="12700">
            <a:miter lim="400000"/>
          </a:ln>
        </p:spPr>
      </p:pic>
      <p:grpSp>
        <p:nvGrpSpPr>
          <p:cNvPr id="655" name="Group"/>
          <p:cNvGrpSpPr/>
          <p:nvPr/>
        </p:nvGrpSpPr>
        <p:grpSpPr>
          <a:xfrm>
            <a:off x="6841066" y="3975100"/>
            <a:ext cx="5638757" cy="5412529"/>
            <a:chOff x="0" y="0"/>
            <a:chExt cx="5638755" cy="5412528"/>
          </a:xfrm>
        </p:grpSpPr>
        <p:grpSp>
          <p:nvGrpSpPr>
            <p:cNvPr id="649" name="Group"/>
            <p:cNvGrpSpPr/>
            <p:nvPr/>
          </p:nvGrpSpPr>
          <p:grpSpPr>
            <a:xfrm>
              <a:off x="1617133" y="0"/>
              <a:ext cx="3937001" cy="2641600"/>
              <a:chOff x="0" y="0"/>
              <a:chExt cx="3937000" cy="2641600"/>
            </a:xfrm>
          </p:grpSpPr>
          <p:sp>
            <p:nvSpPr>
              <p:cNvPr id="642" name="Rectangle"/>
              <p:cNvSpPr/>
              <p:nvPr/>
            </p:nvSpPr>
            <p:spPr>
              <a:xfrm>
                <a:off x="0" y="0"/>
                <a:ext cx="3937000" cy="2641600"/>
              </a:xfrm>
              <a:prstGeom prst="rect">
                <a:avLst/>
              </a:prstGeom>
              <a:solidFill>
                <a:srgbClr val="FFFFFF"/>
              </a:solidFill>
              <a:ln w="12700" cap="flat">
                <a:solidFill>
                  <a:srgbClr val="FF4C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648" name="Group"/>
              <p:cNvGrpSpPr/>
              <p:nvPr/>
            </p:nvGrpSpPr>
            <p:grpSpPr>
              <a:xfrm>
                <a:off x="152964" y="129540"/>
                <a:ext cx="3542736" cy="2372361"/>
                <a:chOff x="0" y="0"/>
                <a:chExt cx="3542735" cy="2372360"/>
              </a:xfrm>
            </p:grpSpPr>
            <p:pic>
              <p:nvPicPr>
                <p:cNvPr id="643" name="LMScurves.png" descr="LMScurves.png"/>
                <p:cNvPicPr>
                  <a:picLocks noChangeAspect="0"/>
                </p:cNvPicPr>
                <p:nvPr/>
              </p:nvPicPr>
              <p:blipFill>
                <a:blip r:embed="rId6">
                  <a:extLst/>
                </a:blip>
                <a:stretch>
                  <a:fillRect/>
                </a:stretch>
              </p:blipFill>
              <p:spPr>
                <a:xfrm>
                  <a:off x="0" y="99059"/>
                  <a:ext cx="3510845" cy="2273302"/>
                </a:xfrm>
                <a:prstGeom prst="rect">
                  <a:avLst/>
                </a:prstGeom>
                <a:ln w="12700" cap="flat">
                  <a:noFill/>
                  <a:miter lim="400000"/>
                </a:ln>
                <a:effectLst/>
              </p:spPr>
            </p:pic>
            <p:sp>
              <p:nvSpPr>
                <p:cNvPr id="644" name="Spectral…"/>
                <p:cNvSpPr txBox="1"/>
                <p:nvPr/>
              </p:nvSpPr>
              <p:spPr>
                <a:xfrm>
                  <a:off x="1879035" y="146755"/>
                  <a:ext cx="1663701" cy="163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r" defTabSz="1295400">
                    <a:spcBef>
                      <a:spcPts val="900"/>
                    </a:spcBef>
                    <a:buClr>
                      <a:srgbClr val="000000"/>
                    </a:buClr>
                    <a:buFont typeface="Helvetica"/>
                    <a:defRPr sz="1400">
                      <a:uFill>
                        <a:solidFill>
                          <a:srgbClr val="000000"/>
                        </a:solidFill>
                      </a:uFill>
                    </a:defRPr>
                  </a:pPr>
                  <a:r>
                    <a:t>Spectral</a:t>
                  </a:r>
                </a:p>
                <a:p>
                  <a:pPr marL="57799" marR="57799" algn="r" defTabSz="1295400">
                    <a:spcBef>
                      <a:spcPts val="900"/>
                    </a:spcBef>
                    <a:buClr>
                      <a:srgbClr val="000000"/>
                    </a:buClr>
                    <a:buFont typeface="Helvetica"/>
                    <a:defRPr sz="1400">
                      <a:uFill>
                        <a:solidFill>
                          <a:srgbClr val="000000"/>
                        </a:solidFill>
                      </a:uFill>
                    </a:defRPr>
                  </a:pPr>
                  <a:r>
                    <a:t>Sensibility</a:t>
                  </a:r>
                </a:p>
                <a:p>
                  <a:pPr marL="57799" marR="57799" algn="r" defTabSz="1295400">
                    <a:spcBef>
                      <a:spcPts val="900"/>
                    </a:spcBef>
                    <a:buClr>
                      <a:srgbClr val="000000"/>
                    </a:buClr>
                    <a:buFont typeface="Helvetica"/>
                    <a:defRPr sz="1400">
                      <a:uFill>
                        <a:solidFill>
                          <a:srgbClr val="000000"/>
                        </a:solidFill>
                      </a:uFill>
                    </a:defRPr>
                  </a:pPr>
                  <a:r>
                    <a:t>of the </a:t>
                  </a:r>
                </a:p>
                <a:p>
                  <a:pPr marL="57799" marR="57799" algn="r" defTabSz="1295400">
                    <a:spcBef>
                      <a:spcPts val="900"/>
                    </a:spcBef>
                    <a:buClr>
                      <a:srgbClr val="000000"/>
                    </a:buClr>
                    <a:buFont typeface="Helvetica"/>
                    <a:defRPr sz="1400">
                      <a:uFill>
                        <a:solidFill>
                          <a:srgbClr val="000000"/>
                        </a:solidFill>
                      </a:uFill>
                    </a:defRPr>
                  </a:pPr>
                  <a:r>
                    <a:t>L, M and S</a:t>
                  </a:r>
                </a:p>
                <a:p>
                  <a:pPr marL="57799" marR="57799" algn="r" defTabSz="1295400">
                    <a:spcBef>
                      <a:spcPts val="900"/>
                    </a:spcBef>
                    <a:buClr>
                      <a:srgbClr val="000000"/>
                    </a:buClr>
                    <a:buFont typeface="Helvetica"/>
                    <a:defRPr sz="1400">
                      <a:uFill>
                        <a:solidFill>
                          <a:srgbClr val="000000"/>
                        </a:solidFill>
                      </a:uFill>
                    </a:defRPr>
                  </a:pPr>
                  <a:r>
                    <a:t>Cones</a:t>
                  </a:r>
                </a:p>
              </p:txBody>
            </p:sp>
            <p:sp>
              <p:nvSpPr>
                <p:cNvPr id="645" name="S"/>
                <p:cNvSpPr txBox="1"/>
                <p:nvPr/>
              </p:nvSpPr>
              <p:spPr>
                <a:xfrm>
                  <a:off x="397369" y="668302"/>
                  <a:ext cx="412247"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4353FF"/>
                    </a:buClr>
                    <a:buFont typeface="Times New Roman"/>
                    <a:defRPr sz="3400">
                      <a:solidFill>
                        <a:srgbClr val="4353FF"/>
                      </a:solidFill>
                      <a:uFill>
                        <a:solidFill>
                          <a:srgbClr val="4353FF"/>
                        </a:solidFill>
                      </a:uFill>
                      <a:latin typeface="Times New Roman"/>
                      <a:ea typeface="Times New Roman"/>
                      <a:cs typeface="Times New Roman"/>
                      <a:sym typeface="Times New Roman"/>
                    </a:defRPr>
                  </a:lvl1pPr>
                </a:lstStyle>
                <a:p>
                  <a:pPr/>
                  <a:r>
                    <a:t>S</a:t>
                  </a:r>
                </a:p>
              </p:txBody>
            </p:sp>
            <p:sp>
              <p:nvSpPr>
                <p:cNvPr id="646" name="M"/>
                <p:cNvSpPr txBox="1"/>
                <p:nvPr/>
              </p:nvSpPr>
              <p:spPr>
                <a:xfrm>
                  <a:off x="812800" y="0"/>
                  <a:ext cx="556039"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73FA41"/>
                    </a:buClr>
                    <a:buFont typeface="Times New Roman"/>
                    <a:defRPr sz="3400">
                      <a:solidFill>
                        <a:srgbClr val="73FA41"/>
                      </a:solidFill>
                      <a:uFill>
                        <a:solidFill>
                          <a:srgbClr val="73FA41"/>
                        </a:solidFill>
                      </a:uFill>
                      <a:latin typeface="Times New Roman"/>
                      <a:ea typeface="Times New Roman"/>
                      <a:cs typeface="Times New Roman"/>
                      <a:sym typeface="Times New Roman"/>
                    </a:defRPr>
                  </a:lvl1pPr>
                </a:lstStyle>
                <a:p>
                  <a:pPr/>
                  <a:r>
                    <a:t>M</a:t>
                  </a:r>
                </a:p>
              </p:txBody>
            </p:sp>
            <p:sp>
              <p:nvSpPr>
                <p:cNvPr id="647" name="L"/>
                <p:cNvSpPr txBox="1"/>
                <p:nvPr/>
              </p:nvSpPr>
              <p:spPr>
                <a:xfrm>
                  <a:off x="2041031" y="0"/>
                  <a:ext cx="43586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FF4C00"/>
                    </a:buClr>
                    <a:buFont typeface="Times New Roman"/>
                    <a:defRPr sz="3400">
                      <a:solidFill>
                        <a:srgbClr val="FF4C00"/>
                      </a:solidFill>
                      <a:uFill>
                        <a:solidFill>
                          <a:srgbClr val="FF4C00"/>
                        </a:solidFill>
                      </a:uFill>
                      <a:latin typeface="Times New Roman"/>
                      <a:ea typeface="Times New Roman"/>
                      <a:cs typeface="Times New Roman"/>
                      <a:sym typeface="Times New Roman"/>
                    </a:defRPr>
                  </a:lvl1pPr>
                </a:lstStyle>
                <a:p>
                  <a:pPr/>
                  <a:r>
                    <a:t>L</a:t>
                  </a:r>
                </a:p>
              </p:txBody>
            </p:sp>
          </p:grpSp>
        </p:grpSp>
        <p:pic>
          <p:nvPicPr>
            <p:cNvPr id="650" name="rods_and_cones_half.png" descr="rods_and_cones_half.png"/>
            <p:cNvPicPr>
              <a:picLocks noChangeAspect="0"/>
            </p:cNvPicPr>
            <p:nvPr/>
          </p:nvPicPr>
          <p:blipFill>
            <a:blip r:embed="rId7">
              <a:extLst/>
            </a:blip>
            <a:stretch>
              <a:fillRect/>
            </a:stretch>
          </p:blipFill>
          <p:spPr>
            <a:xfrm>
              <a:off x="738292" y="1881575"/>
              <a:ext cx="1819770" cy="3300872"/>
            </a:xfrm>
            <a:prstGeom prst="rect">
              <a:avLst/>
            </a:prstGeom>
            <a:ln w="12700" cap="flat">
              <a:noFill/>
              <a:miter lim="400000"/>
            </a:ln>
            <a:effectLst/>
          </p:spPr>
        </p:pic>
        <p:sp>
          <p:nvSpPr>
            <p:cNvPr id="651" name="Rods"/>
            <p:cNvSpPr txBox="1"/>
            <p:nvPr/>
          </p:nvSpPr>
          <p:spPr>
            <a:xfrm>
              <a:off x="0" y="4660900"/>
              <a:ext cx="909841" cy="469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lvl1pPr>
            </a:lstStyle>
            <a:p>
              <a:pPr/>
              <a:r>
                <a:t>Rods</a:t>
              </a:r>
            </a:p>
          </p:txBody>
        </p:sp>
        <p:sp>
          <p:nvSpPr>
            <p:cNvPr id="652" name="Cones"/>
            <p:cNvSpPr txBox="1"/>
            <p:nvPr/>
          </p:nvSpPr>
          <p:spPr>
            <a:xfrm>
              <a:off x="1228231" y="4660900"/>
              <a:ext cx="1086500" cy="469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lvl1pPr>
            </a:lstStyle>
            <a:p>
              <a:pPr/>
              <a:r>
                <a:t>Cones</a:t>
              </a:r>
            </a:p>
          </p:txBody>
        </p:sp>
        <p:pic>
          <p:nvPicPr>
            <p:cNvPr id="653" name="retina.png" descr="retina.png"/>
            <p:cNvPicPr>
              <a:picLocks noChangeAspect="0"/>
            </p:cNvPicPr>
            <p:nvPr/>
          </p:nvPicPr>
          <p:blipFill>
            <a:blip r:embed="rId8">
              <a:extLst/>
            </a:blip>
            <a:stretch>
              <a:fillRect/>
            </a:stretch>
          </p:blipFill>
          <p:spPr>
            <a:xfrm>
              <a:off x="3221849" y="2832100"/>
              <a:ext cx="2341316" cy="1625600"/>
            </a:xfrm>
            <a:prstGeom prst="rect">
              <a:avLst/>
            </a:prstGeom>
            <a:ln w="12700" cap="flat">
              <a:noFill/>
              <a:miter lim="400000"/>
            </a:ln>
            <a:effectLst/>
          </p:spPr>
        </p:pic>
        <p:sp>
          <p:nvSpPr>
            <p:cNvPr id="654" name="Distribution of…"/>
            <p:cNvSpPr txBox="1"/>
            <p:nvPr/>
          </p:nvSpPr>
          <p:spPr>
            <a:xfrm>
              <a:off x="3052515" y="4660900"/>
              <a:ext cx="2586241" cy="7516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lnSpc>
                  <a:spcPct val="25000"/>
                </a:lnSpc>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pPr>
              <a:r>
                <a:t>Distribution of </a:t>
              </a:r>
            </a:p>
            <a:p>
              <a:pPr marL="57799" marR="57799" defTabSz="1295400">
                <a:lnSpc>
                  <a:spcPct val="25000"/>
                </a:lnSpc>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pPr>
              <a:r>
                <a:t>Cones and Rods</a:t>
              </a:r>
            </a:p>
          </p:txBody>
        </p:sp>
      </p:grpSp>
      <p:sp>
        <p:nvSpPr>
          <p:cNvPr id="656" name="Arrow"/>
          <p:cNvSpPr/>
          <p:nvPr/>
        </p:nvSpPr>
        <p:spPr>
          <a:xfrm rot="10260000">
            <a:off x="5159302" y="3690812"/>
            <a:ext cx="2930596" cy="508001"/>
          </a:xfrm>
          <a:prstGeom prst="leftArrow">
            <a:avLst>
              <a:gd name="adj1" fmla="val 50000"/>
              <a:gd name="adj2" fmla="val 101406"/>
            </a:avLst>
          </a:prstGeom>
          <a:solidFill>
            <a:srgbClr val="FFD6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pic>
        <p:nvPicPr>
          <p:cNvPr id="657" name="eye_image.png" descr="eye_image.png"/>
          <p:cNvPicPr>
            <a:picLocks noChangeAspect="0"/>
          </p:cNvPicPr>
          <p:nvPr/>
        </p:nvPicPr>
        <p:blipFill>
          <a:blip r:embed="rId5">
            <a:extLst/>
          </a:blip>
          <a:stretch>
            <a:fillRect/>
          </a:stretch>
        </p:blipFill>
        <p:spPr>
          <a:xfrm>
            <a:off x="7175500" y="3860800"/>
            <a:ext cx="990600" cy="990600"/>
          </a:xfrm>
          <a:prstGeom prst="rect">
            <a:avLst/>
          </a:prstGeom>
          <a:ln w="12700">
            <a:miter lim="400000"/>
          </a:ln>
        </p:spPr>
      </p:pic>
      <p:grpSp>
        <p:nvGrpSpPr>
          <p:cNvPr id="676" name="Group"/>
          <p:cNvGrpSpPr/>
          <p:nvPr/>
        </p:nvGrpSpPr>
        <p:grpSpPr>
          <a:xfrm>
            <a:off x="453813" y="4504159"/>
            <a:ext cx="7032240" cy="4924322"/>
            <a:chOff x="0" y="0"/>
            <a:chExt cx="7032238" cy="4924320"/>
          </a:xfrm>
        </p:grpSpPr>
        <p:grpSp>
          <p:nvGrpSpPr>
            <p:cNvPr id="660" name="Group"/>
            <p:cNvGrpSpPr/>
            <p:nvPr/>
          </p:nvGrpSpPr>
          <p:grpSpPr>
            <a:xfrm flipH="1">
              <a:off x="66886" y="0"/>
              <a:ext cx="6965353" cy="4924321"/>
              <a:chOff x="0" y="0"/>
              <a:chExt cx="6965352" cy="4924320"/>
            </a:xfrm>
          </p:grpSpPr>
          <p:sp>
            <p:nvSpPr>
              <p:cNvPr id="658" name="Shape"/>
              <p:cNvSpPr/>
              <p:nvPr/>
            </p:nvSpPr>
            <p:spPr>
              <a:xfrm>
                <a:off x="0" y="0"/>
                <a:ext cx="6965353" cy="49243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0" y="2427"/>
                    </a:moveTo>
                    <a:lnTo>
                      <a:pt x="3620" y="5622"/>
                    </a:lnTo>
                    <a:lnTo>
                      <a:pt x="0" y="0"/>
                    </a:lnTo>
                    <a:lnTo>
                      <a:pt x="3620" y="10416"/>
                    </a:lnTo>
                    <a:lnTo>
                      <a:pt x="3620" y="21600"/>
                    </a:lnTo>
                    <a:lnTo>
                      <a:pt x="6617" y="21600"/>
                    </a:lnTo>
                    <a:lnTo>
                      <a:pt x="6617" y="21600"/>
                    </a:lnTo>
                    <a:lnTo>
                      <a:pt x="11112" y="21600"/>
                    </a:lnTo>
                    <a:lnTo>
                      <a:pt x="21600" y="21600"/>
                    </a:lnTo>
                    <a:lnTo>
                      <a:pt x="21600" y="10416"/>
                    </a:lnTo>
                    <a:lnTo>
                      <a:pt x="21600" y="5622"/>
                    </a:lnTo>
                    <a:lnTo>
                      <a:pt x="21600" y="5622"/>
                    </a:lnTo>
                    <a:lnTo>
                      <a:pt x="21600" y="2427"/>
                    </a:lnTo>
                    <a:lnTo>
                      <a:pt x="11112" y="2427"/>
                    </a:lnTo>
                    <a:lnTo>
                      <a:pt x="6617" y="2427"/>
                    </a:lnTo>
                    <a:lnTo>
                      <a:pt x="6617" y="2427"/>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59" name="Rectangle"/>
              <p:cNvSpPr txBox="1"/>
              <p:nvPr/>
            </p:nvSpPr>
            <p:spPr>
              <a:xfrm flipH="1">
                <a:off x="1161452" y="550440"/>
                <a:ext cx="5803901" cy="43688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2000"/>
                  </a:spcBef>
                  <a:buClr>
                    <a:srgbClr val="FFFED5"/>
                  </a:buClr>
                  <a:buFont typeface="Arial"/>
                  <a:defRPr sz="3400">
                    <a:solidFill>
                      <a:srgbClr val="FFFED5"/>
                    </a:solidFill>
                    <a:uFill>
                      <a:solidFill>
                        <a:srgbClr val="FFFED5"/>
                      </a:solidFill>
                    </a:uFill>
                    <a:latin typeface="+mn-lt"/>
                    <a:ea typeface="+mn-ea"/>
                    <a:cs typeface="+mn-cs"/>
                    <a:sym typeface="Arial"/>
                  </a:defRPr>
                </a:pPr>
              </a:p>
            </p:txBody>
          </p:sp>
        </p:grpSp>
        <p:pic>
          <p:nvPicPr>
            <p:cNvPr id="661" name="eye_big.png" descr="eye_big.png"/>
            <p:cNvPicPr>
              <a:picLocks noChangeAspect="0"/>
            </p:cNvPicPr>
            <p:nvPr/>
          </p:nvPicPr>
          <p:blipFill>
            <a:blip r:embed="rId9">
              <a:extLst/>
            </a:blip>
            <a:stretch>
              <a:fillRect/>
            </a:stretch>
          </p:blipFill>
          <p:spPr>
            <a:xfrm>
              <a:off x="153528" y="668409"/>
              <a:ext cx="5562601" cy="4165601"/>
            </a:xfrm>
            <a:prstGeom prst="rect">
              <a:avLst/>
            </a:prstGeom>
            <a:ln w="12700" cap="flat">
              <a:noFill/>
              <a:miter lim="400000"/>
            </a:ln>
            <a:effectLst/>
          </p:spPr>
        </p:pic>
        <p:grpSp>
          <p:nvGrpSpPr>
            <p:cNvPr id="664" name="Group"/>
            <p:cNvGrpSpPr/>
            <p:nvPr/>
          </p:nvGrpSpPr>
          <p:grpSpPr>
            <a:xfrm>
              <a:off x="0" y="2455440"/>
              <a:ext cx="3248943" cy="584201"/>
              <a:chOff x="0" y="0"/>
              <a:chExt cx="3248942" cy="584200"/>
            </a:xfrm>
          </p:grpSpPr>
          <p:sp>
            <p:nvSpPr>
              <p:cNvPr id="662" name="Arrow"/>
              <p:cNvSpPr/>
              <p:nvPr/>
            </p:nvSpPr>
            <p:spPr>
              <a:xfrm>
                <a:off x="0" y="0"/>
                <a:ext cx="3248943" cy="584200"/>
              </a:xfrm>
              <a:prstGeom prst="rightArrow">
                <a:avLst>
                  <a:gd name="adj1" fmla="val 50000"/>
                  <a:gd name="adj2" fmla="val 97758"/>
                </a:avLst>
              </a:prstGeom>
              <a:solidFill>
                <a:srgbClr val="D5F0FF"/>
              </a:solidFill>
              <a:ln w="12700" cap="flat">
                <a:solidFill>
                  <a:srgbClr val="FFA941"/>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63" name="Light"/>
              <p:cNvSpPr txBox="1"/>
              <p:nvPr/>
            </p:nvSpPr>
            <p:spPr>
              <a:xfrm>
                <a:off x="3527" y="145430"/>
                <a:ext cx="2832101" cy="273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5861" marR="59605" algn="ctr"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Light</a:t>
                </a:r>
              </a:p>
            </p:txBody>
          </p:sp>
        </p:grpSp>
        <p:grpSp>
          <p:nvGrpSpPr>
            <p:cNvPr id="667" name="Group"/>
            <p:cNvGrpSpPr/>
            <p:nvPr/>
          </p:nvGrpSpPr>
          <p:grpSpPr>
            <a:xfrm>
              <a:off x="2998329" y="2112540"/>
              <a:ext cx="828605" cy="584201"/>
              <a:chOff x="0" y="0"/>
              <a:chExt cx="828604" cy="584200"/>
            </a:xfrm>
          </p:grpSpPr>
          <p:sp>
            <p:nvSpPr>
              <p:cNvPr id="665" name="Arrow"/>
              <p:cNvSpPr/>
              <p:nvPr/>
            </p:nvSpPr>
            <p:spPr>
              <a:xfrm>
                <a:off x="0" y="0"/>
                <a:ext cx="828605" cy="584200"/>
              </a:xfrm>
              <a:prstGeom prst="rightArrow">
                <a:avLst>
                  <a:gd name="adj1" fmla="val 50000"/>
                  <a:gd name="adj2" fmla="val 24932"/>
                </a:avLst>
              </a:prstGeom>
              <a:solidFill>
                <a:srgbClr val="D5F0FF"/>
              </a:solidFill>
              <a:ln w="12700" cap="flat">
                <a:solidFill>
                  <a:srgbClr val="FFA941"/>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66" name="Light"/>
              <p:cNvSpPr txBox="1"/>
              <p:nvPr/>
            </p:nvSpPr>
            <p:spPr>
              <a:xfrm>
                <a:off x="1270" y="145148"/>
                <a:ext cx="723901" cy="273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5861" marR="59605" algn="ctr"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Light</a:t>
                </a:r>
              </a:p>
            </p:txBody>
          </p:sp>
        </p:grpSp>
        <p:sp>
          <p:nvSpPr>
            <p:cNvPr id="668" name="Retina"/>
            <p:cNvSpPr txBox="1"/>
            <p:nvPr/>
          </p:nvSpPr>
          <p:spPr>
            <a:xfrm>
              <a:off x="3318086" y="4497599"/>
              <a:ext cx="686053"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Retina</a:t>
              </a:r>
            </a:p>
          </p:txBody>
        </p:sp>
        <p:sp>
          <p:nvSpPr>
            <p:cNvPr id="669" name="Optic Nerve"/>
            <p:cNvSpPr txBox="1"/>
            <p:nvPr/>
          </p:nvSpPr>
          <p:spPr>
            <a:xfrm>
              <a:off x="4393635" y="4533724"/>
              <a:ext cx="1110759"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Optic Nerve</a:t>
              </a:r>
            </a:p>
          </p:txBody>
        </p:sp>
        <p:sp>
          <p:nvSpPr>
            <p:cNvPr id="670" name="Amacrine…"/>
            <p:cNvSpPr txBox="1"/>
            <p:nvPr/>
          </p:nvSpPr>
          <p:spPr>
            <a:xfrm>
              <a:off x="3764844" y="4145387"/>
              <a:ext cx="10795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Amacrine</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671" name="Ganglion…"/>
            <p:cNvSpPr txBox="1"/>
            <p:nvPr/>
          </p:nvSpPr>
          <p:spPr>
            <a:xfrm>
              <a:off x="3313288" y="713564"/>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Ganglion</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672" name="Horizontal…"/>
            <p:cNvSpPr txBox="1"/>
            <p:nvPr/>
          </p:nvSpPr>
          <p:spPr>
            <a:xfrm>
              <a:off x="4144151" y="713564"/>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Horizontal</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673" name="Bipolar…"/>
            <p:cNvSpPr txBox="1"/>
            <p:nvPr/>
          </p:nvSpPr>
          <p:spPr>
            <a:xfrm>
              <a:off x="3728720" y="1128995"/>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Bipolar</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674" name="Rod"/>
            <p:cNvSpPr txBox="1"/>
            <p:nvPr/>
          </p:nvSpPr>
          <p:spPr>
            <a:xfrm>
              <a:off x="4614897" y="1083840"/>
              <a:ext cx="498270" cy="298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Rod</a:t>
              </a:r>
            </a:p>
          </p:txBody>
        </p:sp>
        <p:sp>
          <p:nvSpPr>
            <p:cNvPr id="675" name="Cone"/>
            <p:cNvSpPr txBox="1"/>
            <p:nvPr/>
          </p:nvSpPr>
          <p:spPr>
            <a:xfrm>
              <a:off x="5030329" y="1228337"/>
              <a:ext cx="597153"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Cone</a:t>
              </a:r>
            </a:p>
          </p:txBody>
        </p:sp>
      </p:grpSp>
      <p:sp>
        <p:nvSpPr>
          <p:cNvPr id="677" name="Slide from Victor Ostromoukhov"/>
          <p:cNvSpPr txBox="1"/>
          <p:nvPr/>
        </p:nvSpPr>
        <p:spPr>
          <a:xfrm>
            <a:off x="7696200" y="9274951"/>
            <a:ext cx="5308600" cy="419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Victor Ostromoukhov</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ID="10" grpId="2" fill="hold">
                                  <p:stCondLst>
                                    <p:cond delay="0"/>
                                  </p:stCondLst>
                                  <p:iterate type="el" backwards="0">
                                    <p:tmAbs val="0"/>
                                  </p:iterate>
                                  <p:childTnLst>
                                    <p:set>
                                      <p:cBhvr>
                                        <p:cTn id="10" fill="hold"/>
                                        <p:tgtEl>
                                          <p:spTgt spid="655"/>
                                        </p:tgtEl>
                                        <p:attrNameLst>
                                          <p:attrName>style.visibility</p:attrName>
                                        </p:attrNameLst>
                                      </p:cBhvr>
                                      <p:to>
                                        <p:strVal val="visible"/>
                                      </p:to>
                                    </p:set>
                                    <p:animEffect filter="fade" transition="in">
                                      <p:cBhvr>
                                        <p:cTn id="11" dur="500"/>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6" grpId="1"/>
      <p:bldP build="whole" bldLvl="1" animBg="1" rev="0" advAuto="0" spid="655" grpId="2"/>
    </p:bldLst>
  </p:timing>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7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680"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pic>
        <p:nvPicPr>
          <p:cNvPr id="681" name="micha.png" descr="micha.png"/>
          <p:cNvPicPr>
            <a:picLocks noChangeAspect="0"/>
          </p:cNvPicPr>
          <p:nvPr/>
        </p:nvPicPr>
        <p:blipFill>
          <a:blip r:embed="rId2">
            <a:extLst/>
          </a:blip>
          <a:stretch>
            <a:fillRect/>
          </a:stretch>
        </p:blipFill>
        <p:spPr>
          <a:xfrm>
            <a:off x="6369191" y="1503680"/>
            <a:ext cx="6635609" cy="8249921"/>
          </a:xfrm>
          <a:prstGeom prst="rect">
            <a:avLst/>
          </a:prstGeom>
          <a:ln w="12700">
            <a:miter lim="400000"/>
          </a:ln>
        </p:spPr>
      </p:pic>
      <p:pic>
        <p:nvPicPr>
          <p:cNvPr id="682" name="brain3D.png" descr="brain3D.png"/>
          <p:cNvPicPr>
            <a:picLocks noChangeAspect="0"/>
          </p:cNvPicPr>
          <p:nvPr/>
        </p:nvPicPr>
        <p:blipFill>
          <a:blip r:embed="rId3">
            <a:extLst/>
          </a:blip>
          <a:stretch>
            <a:fillRect/>
          </a:stretch>
        </p:blipFill>
        <p:spPr>
          <a:xfrm>
            <a:off x="7177475" y="1702364"/>
            <a:ext cx="5827326" cy="3987237"/>
          </a:xfrm>
          <a:prstGeom prst="rect">
            <a:avLst/>
          </a:prstGeom>
          <a:ln w="12700">
            <a:miter lim="400000"/>
          </a:ln>
        </p:spPr>
      </p:pic>
      <p:sp>
        <p:nvSpPr>
          <p:cNvPr id="683" name="What is Color?"/>
          <p:cNvSpPr txBox="1"/>
          <p:nvPr>
            <p:ph type="title"/>
          </p:nvPr>
        </p:nvSpPr>
        <p:spPr>
          <a:prstGeom prst="rect">
            <a:avLst/>
          </a:prstGeom>
        </p:spPr>
        <p:txBody>
          <a:bodyPr/>
          <a:lstStyle/>
          <a:p>
            <a:pPr/>
            <a:r>
              <a:t>What is Color?</a:t>
            </a:r>
          </a:p>
        </p:txBody>
      </p:sp>
      <p:pic>
        <p:nvPicPr>
          <p:cNvPr id="684" name="david.png" descr="david.png"/>
          <p:cNvPicPr>
            <a:picLocks noChangeAspect="0"/>
          </p:cNvPicPr>
          <p:nvPr/>
        </p:nvPicPr>
        <p:blipFill>
          <a:blip r:embed="rId4">
            <a:extLst/>
          </a:blip>
          <a:stretch>
            <a:fillRect/>
          </a:stretch>
        </p:blipFill>
        <p:spPr>
          <a:xfrm>
            <a:off x="0" y="2506133"/>
            <a:ext cx="5522525" cy="5732498"/>
          </a:xfrm>
          <a:prstGeom prst="rect">
            <a:avLst/>
          </a:prstGeom>
          <a:ln w="12700">
            <a:miter lim="400000"/>
          </a:ln>
        </p:spPr>
      </p:pic>
      <p:sp>
        <p:nvSpPr>
          <p:cNvPr id="685" name="Shape"/>
          <p:cNvSpPr/>
          <p:nvPr/>
        </p:nvSpPr>
        <p:spPr>
          <a:xfrm>
            <a:off x="6019800" y="0"/>
            <a:ext cx="1739900" cy="1612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0"/>
                </a:moveTo>
                <a:lnTo>
                  <a:pt x="17242" y="9250"/>
                </a:lnTo>
                <a:lnTo>
                  <a:pt x="17242" y="12350"/>
                </a:lnTo>
                <a:close/>
                <a:moveTo>
                  <a:pt x="18436" y="3163"/>
                </a:moveTo>
                <a:lnTo>
                  <a:pt x="14259" y="5149"/>
                </a:lnTo>
                <a:lnTo>
                  <a:pt x="16451" y="7341"/>
                </a:lnTo>
                <a:close/>
                <a:moveTo>
                  <a:pt x="10800" y="0"/>
                </a:moveTo>
                <a:lnTo>
                  <a:pt x="9250" y="4358"/>
                </a:lnTo>
                <a:lnTo>
                  <a:pt x="12350" y="4358"/>
                </a:lnTo>
                <a:close/>
                <a:moveTo>
                  <a:pt x="3163" y="3163"/>
                </a:moveTo>
                <a:lnTo>
                  <a:pt x="5149" y="7341"/>
                </a:lnTo>
                <a:lnTo>
                  <a:pt x="7341" y="5149"/>
                </a:lnTo>
                <a:close/>
                <a:moveTo>
                  <a:pt x="0" y="10800"/>
                </a:moveTo>
                <a:lnTo>
                  <a:pt x="4358" y="12350"/>
                </a:lnTo>
                <a:lnTo>
                  <a:pt x="4358" y="9250"/>
                </a:lnTo>
                <a:close/>
                <a:moveTo>
                  <a:pt x="3163" y="18436"/>
                </a:moveTo>
                <a:lnTo>
                  <a:pt x="7341" y="16451"/>
                </a:lnTo>
                <a:lnTo>
                  <a:pt x="5149" y="14259"/>
                </a:lnTo>
                <a:close/>
                <a:moveTo>
                  <a:pt x="10800" y="21600"/>
                </a:moveTo>
                <a:lnTo>
                  <a:pt x="12350" y="17242"/>
                </a:lnTo>
                <a:lnTo>
                  <a:pt x="9250" y="17242"/>
                </a:lnTo>
                <a:close/>
                <a:moveTo>
                  <a:pt x="18436" y="18436"/>
                </a:moveTo>
                <a:lnTo>
                  <a:pt x="16451" y="14259"/>
                </a:lnTo>
                <a:lnTo>
                  <a:pt x="14259" y="16451"/>
                </a:lnTo>
                <a:close/>
                <a:moveTo>
                  <a:pt x="10800" y="5400"/>
                </a:moveTo>
                <a:cubicBezTo>
                  <a:pt x="7818" y="5400"/>
                  <a:pt x="5400" y="7818"/>
                  <a:pt x="5400" y="10800"/>
                </a:cubicBezTo>
                <a:cubicBezTo>
                  <a:pt x="5400" y="13782"/>
                  <a:pt x="7818" y="16200"/>
                  <a:pt x="10800" y="16200"/>
                </a:cubicBezTo>
                <a:cubicBezTo>
                  <a:pt x="13782" y="16200"/>
                  <a:pt x="16200" y="13782"/>
                  <a:pt x="16200" y="10800"/>
                </a:cubicBezTo>
                <a:cubicBezTo>
                  <a:pt x="16200" y="7818"/>
                  <a:pt x="13782" y="5400"/>
                  <a:pt x="10800" y="5400"/>
                </a:cubicBezTo>
                <a:close/>
              </a:path>
            </a:pathLst>
          </a:custGeom>
          <a:solidFill>
            <a:srgbClr val="FFFB00"/>
          </a:solidFill>
          <a:ln w="12700">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86" name="Arrow"/>
          <p:cNvSpPr/>
          <p:nvPr/>
        </p:nvSpPr>
        <p:spPr>
          <a:xfrm rot="18060000">
            <a:off x="4279446" y="2565893"/>
            <a:ext cx="2819401" cy="508001"/>
          </a:xfrm>
          <a:prstGeom prst="leftArrow">
            <a:avLst>
              <a:gd name="adj1" fmla="val 50000"/>
              <a:gd name="adj2" fmla="val 97500"/>
            </a:avLst>
          </a:prstGeom>
          <a:solidFill>
            <a:srgbClr val="FFFE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87" name="Arrow"/>
          <p:cNvSpPr/>
          <p:nvPr/>
        </p:nvSpPr>
        <p:spPr>
          <a:xfrm rot="10800000">
            <a:off x="5168900" y="4279900"/>
            <a:ext cx="1765300" cy="508000"/>
          </a:xfrm>
          <a:prstGeom prst="leftArrow">
            <a:avLst>
              <a:gd name="adj1" fmla="val 50000"/>
              <a:gd name="adj2" fmla="val 61250"/>
            </a:avLst>
          </a:prstGeom>
          <a:solidFill>
            <a:srgbClr val="FFD6D5"/>
          </a:solidFill>
          <a:ln w="12700">
            <a:solidFill>
              <a:srgbClr val="000000"/>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695" name="Group"/>
          <p:cNvGrpSpPr/>
          <p:nvPr/>
        </p:nvGrpSpPr>
        <p:grpSpPr>
          <a:xfrm>
            <a:off x="9289553" y="2489200"/>
            <a:ext cx="3715248" cy="4802294"/>
            <a:chOff x="0" y="0"/>
            <a:chExt cx="3715247" cy="4802293"/>
          </a:xfrm>
        </p:grpSpPr>
        <p:sp>
          <p:nvSpPr>
            <p:cNvPr id="688" name="Visual…"/>
            <p:cNvSpPr txBox="1"/>
            <p:nvPr/>
          </p:nvSpPr>
          <p:spPr>
            <a:xfrm>
              <a:off x="2308651" y="3837093"/>
              <a:ext cx="1298456" cy="96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lnSpc>
                  <a:spcPct val="50000"/>
                </a:lnSpc>
                <a:spcBef>
                  <a:spcPts val="1700"/>
                </a:spcBef>
                <a:buClr>
                  <a:srgbClr val="4353FF"/>
                </a:buClr>
                <a:buFont typeface="Helvetica"/>
                <a:defRPr b="1" sz="2800">
                  <a:solidFill>
                    <a:srgbClr val="4353FF"/>
                  </a:solidFill>
                  <a:effectLst>
                    <a:outerShdw sx="100000" sy="100000" kx="0" ky="0" algn="b" rotWithShape="0" blurRad="12700" dist="25400" dir="2700000">
                      <a:srgbClr val="FFFFFF"/>
                    </a:outerShdw>
                  </a:effectLst>
                  <a:uFill>
                    <a:solidFill>
                      <a:srgbClr val="4353FF"/>
                    </a:solidFill>
                  </a:uFill>
                </a:defRPr>
              </a:pPr>
              <a:r>
                <a:t>Visual</a:t>
              </a:r>
            </a:p>
            <a:p>
              <a:pPr marL="57799" marR="57799" defTabSz="1295400">
                <a:lnSpc>
                  <a:spcPct val="50000"/>
                </a:lnSpc>
                <a:spcBef>
                  <a:spcPts val="1700"/>
                </a:spcBef>
                <a:buClr>
                  <a:srgbClr val="4353FF"/>
                </a:buClr>
                <a:buFont typeface="Helvetica"/>
                <a:defRPr b="1" sz="2800">
                  <a:solidFill>
                    <a:srgbClr val="4353FF"/>
                  </a:solidFill>
                  <a:effectLst>
                    <a:outerShdw sx="100000" sy="100000" kx="0" ky="0" algn="b" rotWithShape="0" blurRad="12700" dist="25400" dir="2700000">
                      <a:srgbClr val="FFFFFF"/>
                    </a:outerShdw>
                  </a:effectLst>
                  <a:uFill>
                    <a:solidFill>
                      <a:srgbClr val="4353FF"/>
                    </a:solidFill>
                  </a:uFill>
                </a:defRPr>
              </a:pPr>
              <a:r>
                <a:t>Cortex</a:t>
              </a:r>
            </a:p>
          </p:txBody>
        </p:sp>
        <p:grpSp>
          <p:nvGrpSpPr>
            <p:cNvPr id="691" name="Group"/>
            <p:cNvGrpSpPr/>
            <p:nvPr/>
          </p:nvGrpSpPr>
          <p:grpSpPr>
            <a:xfrm>
              <a:off x="1464242" y="0"/>
              <a:ext cx="2251006" cy="2491458"/>
              <a:chOff x="0" y="0"/>
              <a:chExt cx="2251004" cy="2491457"/>
            </a:xfrm>
          </p:grpSpPr>
          <p:sp>
            <p:nvSpPr>
              <p:cNvPr id="689" name="Shape"/>
              <p:cNvSpPr/>
              <p:nvPr/>
            </p:nvSpPr>
            <p:spPr>
              <a:xfrm>
                <a:off x="0" y="0"/>
                <a:ext cx="1814921" cy="2209800"/>
              </a:xfrm>
              <a:custGeom>
                <a:avLst/>
                <a:gdLst/>
                <a:ahLst/>
                <a:cxnLst>
                  <a:cxn ang="0">
                    <a:pos x="wd2" y="hd2"/>
                  </a:cxn>
                  <a:cxn ang="5400000">
                    <a:pos x="wd2" y="hd2"/>
                  </a:cxn>
                  <a:cxn ang="10800000">
                    <a:pos x="wd2" y="hd2"/>
                  </a:cxn>
                  <a:cxn ang="16200000">
                    <a:pos x="wd2" y="hd2"/>
                  </a:cxn>
                </a:cxnLst>
                <a:rect l="0" t="0" r="r" b="b"/>
                <a:pathLst>
                  <a:path w="21569" h="21600" fill="norm" stroke="1" extrusionOk="0">
                    <a:moveTo>
                      <a:pt x="507" y="0"/>
                    </a:moveTo>
                    <a:lnTo>
                      <a:pt x="18523" y="6581"/>
                    </a:lnTo>
                    <a:cubicBezTo>
                      <a:pt x="19538" y="11412"/>
                      <a:pt x="20839" y="16242"/>
                      <a:pt x="21568" y="21094"/>
                    </a:cubicBezTo>
                    <a:cubicBezTo>
                      <a:pt x="21600" y="21326"/>
                      <a:pt x="20807" y="21600"/>
                      <a:pt x="20807" y="21600"/>
                    </a:cubicBezTo>
                    <a:lnTo>
                      <a:pt x="18270" y="20250"/>
                    </a:lnTo>
                    <a:lnTo>
                      <a:pt x="0" y="5231"/>
                    </a:lnTo>
                    <a:lnTo>
                      <a:pt x="507" y="0"/>
                    </a:lnTo>
                    <a:close/>
                  </a:path>
                </a:pathLst>
              </a:custGeom>
              <a:gradFill flip="none" rotWithShape="1">
                <a:gsLst>
                  <a:gs pos="0">
                    <a:srgbClr val="FF4C00"/>
                  </a:gs>
                  <a:gs pos="100000">
                    <a:srgbClr val="AB27A9"/>
                  </a:gs>
                </a:gsLst>
                <a:lin ang="2700000" scaled="0"/>
              </a:gradFill>
              <a:ln w="12700" cap="flat">
                <a:noFill/>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pic>
            <p:nvPicPr>
              <p:cNvPr id="690" name="david_part2.png" descr="david_part2.png"/>
              <p:cNvPicPr>
                <a:picLocks noChangeAspect="0"/>
              </p:cNvPicPr>
              <p:nvPr/>
            </p:nvPicPr>
            <p:blipFill>
              <a:blip r:embed="rId5">
                <a:extLst/>
              </a:blip>
              <a:stretch>
                <a:fillRect/>
              </a:stretch>
            </p:blipFill>
            <p:spPr>
              <a:xfrm>
                <a:off x="1325316" y="475262"/>
                <a:ext cx="925689" cy="2016196"/>
              </a:xfrm>
              <a:prstGeom prst="rect">
                <a:avLst/>
              </a:prstGeom>
              <a:ln w="12700" cap="flat">
                <a:noFill/>
                <a:miter lim="400000"/>
              </a:ln>
              <a:effectLst/>
            </p:spPr>
          </p:pic>
        </p:grpSp>
        <p:grpSp>
          <p:nvGrpSpPr>
            <p:cNvPr id="694" name="Group"/>
            <p:cNvGrpSpPr/>
            <p:nvPr/>
          </p:nvGrpSpPr>
          <p:grpSpPr>
            <a:xfrm>
              <a:off x="0" y="1324505"/>
              <a:ext cx="3042148" cy="2661602"/>
              <a:chOff x="0" y="0"/>
              <a:chExt cx="3042147" cy="2661601"/>
            </a:xfrm>
          </p:grpSpPr>
          <p:sp>
            <p:nvSpPr>
              <p:cNvPr id="692" name="Shape"/>
              <p:cNvSpPr/>
              <p:nvPr/>
            </p:nvSpPr>
            <p:spPr>
              <a:xfrm rot="660000">
                <a:off x="157150" y="212998"/>
                <a:ext cx="2413565" cy="187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3587"/>
                    </a:moveTo>
                    <a:lnTo>
                      <a:pt x="7800" y="6097"/>
                    </a:lnTo>
                    <a:lnTo>
                      <a:pt x="14000" y="0"/>
                    </a:lnTo>
                    <a:lnTo>
                      <a:pt x="21600" y="21600"/>
                    </a:lnTo>
                    <a:lnTo>
                      <a:pt x="1600" y="20555"/>
                    </a:lnTo>
                    <a:lnTo>
                      <a:pt x="0" y="13587"/>
                    </a:lnTo>
                    <a:close/>
                  </a:path>
                </a:pathLst>
              </a:custGeom>
              <a:gradFill flip="none" rotWithShape="1">
                <a:gsLst>
                  <a:gs pos="0">
                    <a:srgbClr val="73FA41"/>
                  </a:gs>
                  <a:gs pos="100000">
                    <a:srgbClr val="AB27A9"/>
                  </a:gs>
                </a:gsLst>
                <a:lin ang="0" scaled="0"/>
              </a:gradFill>
              <a:ln w="12700" cap="flat">
                <a:noFill/>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pic>
            <p:nvPicPr>
              <p:cNvPr id="693" name="david_part1.png" descr="david_part1.png"/>
              <p:cNvPicPr>
                <a:picLocks noChangeAspect="0"/>
              </p:cNvPicPr>
              <p:nvPr/>
            </p:nvPicPr>
            <p:blipFill>
              <a:blip r:embed="rId6">
                <a:extLst/>
              </a:blip>
              <a:stretch>
                <a:fillRect/>
              </a:stretch>
            </p:blipFill>
            <p:spPr>
              <a:xfrm>
                <a:off x="1416547" y="223201"/>
                <a:ext cx="1625601" cy="2438401"/>
              </a:xfrm>
              <a:prstGeom prst="rect">
                <a:avLst/>
              </a:prstGeom>
              <a:ln w="12700" cap="flat">
                <a:noFill/>
                <a:miter lim="400000"/>
              </a:ln>
              <a:effectLst/>
            </p:spPr>
          </p:pic>
        </p:grpSp>
      </p:grpSp>
      <p:grpSp>
        <p:nvGrpSpPr>
          <p:cNvPr id="708" name="Group"/>
          <p:cNvGrpSpPr/>
          <p:nvPr/>
        </p:nvGrpSpPr>
        <p:grpSpPr>
          <a:xfrm>
            <a:off x="6478887" y="1120234"/>
            <a:ext cx="6156102" cy="3281642"/>
            <a:chOff x="0" y="0"/>
            <a:chExt cx="6156100" cy="3281641"/>
          </a:xfrm>
        </p:grpSpPr>
        <p:sp>
          <p:nvSpPr>
            <p:cNvPr id="696" name="Right LGN"/>
            <p:cNvSpPr txBox="1"/>
            <p:nvPr/>
          </p:nvSpPr>
          <p:spPr>
            <a:xfrm>
              <a:off x="3669823" y="527943"/>
              <a:ext cx="2486278"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2000"/>
                </a:spcBef>
                <a:buClr>
                  <a:srgbClr val="FF2600"/>
                </a:buClr>
                <a:buFont typeface="Bookman Old Style"/>
                <a:defRPr b="1" sz="3400">
                  <a:solidFill>
                    <a:srgbClr val="FF2600"/>
                  </a:solidFill>
                  <a:effectLst>
                    <a:outerShdw sx="100000" sy="100000" kx="0" ky="0" algn="b" rotWithShape="0" blurRad="12700" dist="25400" dir="2700000">
                      <a:srgbClr val="FFFFFF"/>
                    </a:outerShdw>
                  </a:effectLst>
                  <a:uFill>
                    <a:solidFill>
                      <a:srgbClr val="FF2600"/>
                    </a:solidFill>
                  </a:uFill>
                  <a:latin typeface="Bookman Old Style"/>
                  <a:ea typeface="Bookman Old Style"/>
                  <a:cs typeface="Bookman Old Style"/>
                  <a:sym typeface="Bookman Old Style"/>
                </a:defRPr>
              </a:lvl1pPr>
            </a:lstStyle>
            <a:p>
              <a:pPr/>
              <a:r>
                <a:t>Right LGN</a:t>
              </a:r>
            </a:p>
          </p:txBody>
        </p:sp>
        <p:grpSp>
          <p:nvGrpSpPr>
            <p:cNvPr id="700" name="Group"/>
            <p:cNvGrpSpPr/>
            <p:nvPr/>
          </p:nvGrpSpPr>
          <p:grpSpPr>
            <a:xfrm flipH="1" rot="8820000">
              <a:off x="58220" y="954554"/>
              <a:ext cx="3911838" cy="1372534"/>
              <a:chOff x="0" y="0"/>
              <a:chExt cx="3911837" cy="1372532"/>
            </a:xfrm>
          </p:grpSpPr>
          <p:sp>
            <p:nvSpPr>
              <p:cNvPr id="697" name="Shape"/>
              <p:cNvSpPr/>
              <p:nvPr/>
            </p:nvSpPr>
            <p:spPr>
              <a:xfrm>
                <a:off x="5737" y="8835"/>
                <a:ext cx="3906101" cy="13636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3827" y="21600"/>
                      <a:pt x="8547" y="21600"/>
                    </a:cubicBezTo>
                    <a:lnTo>
                      <a:pt x="13431" y="21600"/>
                    </a:lnTo>
                    <a:cubicBezTo>
                      <a:pt x="15547" y="21600"/>
                      <a:pt x="17587" y="19617"/>
                      <a:pt x="19158" y="16035"/>
                    </a:cubicBezTo>
                    <a:lnTo>
                      <a:pt x="21600" y="16035"/>
                    </a:lnTo>
                    <a:lnTo>
                      <a:pt x="19537" y="0"/>
                    </a:lnTo>
                    <a:lnTo>
                      <a:pt x="11832" y="16035"/>
                    </a:lnTo>
                    <a:lnTo>
                      <a:pt x="14274" y="16035"/>
                    </a:lnTo>
                    <a:cubicBezTo>
                      <a:pt x="13330" y="18188"/>
                      <a:pt x="12208" y="19781"/>
                      <a:pt x="10989" y="20700"/>
                    </a:cubicBezTo>
                    <a:lnTo>
                      <a:pt x="10989" y="20700"/>
                    </a:lnTo>
                    <a:cubicBezTo>
                      <a:pt x="7367" y="17970"/>
                      <a:pt x="4884" y="9552"/>
                      <a:pt x="4884" y="0"/>
                    </a:cubicBezTo>
                    <a:close/>
                  </a:path>
                </a:pathLst>
              </a:custGeom>
              <a:solidFill>
                <a:srgbClr val="FF4C00"/>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98" name="Shape"/>
              <p:cNvSpPr/>
              <p:nvPr/>
            </p:nvSpPr>
            <p:spPr>
              <a:xfrm>
                <a:off x="0" y="0"/>
                <a:ext cx="2428918" cy="13636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6154" y="21600"/>
                      <a:pt x="13745" y="21600"/>
                    </a:cubicBezTo>
                    <a:lnTo>
                      <a:pt x="21600" y="21600"/>
                    </a:lnTo>
                    <a:cubicBezTo>
                      <a:pt x="14009" y="21600"/>
                      <a:pt x="7855" y="11929"/>
                      <a:pt x="7855" y="0"/>
                    </a:cubicBezTo>
                    <a:close/>
                  </a:path>
                </a:pathLst>
              </a:custGeom>
              <a:solidFill>
                <a:srgbClr val="D83E00"/>
              </a:solidFill>
              <a:ln w="12700" cap="flat">
                <a:noFill/>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699" name="Line"/>
              <p:cNvSpPr/>
              <p:nvPr/>
            </p:nvSpPr>
            <p:spPr>
              <a:xfrm>
                <a:off x="1979492" y="1311908"/>
                <a:ext cx="441634" cy="56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4285" y="21600"/>
                      <a:pt x="7010" y="14324"/>
                      <a:pt x="0" y="0"/>
                    </a:cubicBezTo>
                  </a:path>
                </a:pathLst>
              </a:custGeom>
              <a:no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grpSp>
          <p:nvGrpSpPr>
            <p:cNvPr id="704" name="Group"/>
            <p:cNvGrpSpPr/>
            <p:nvPr/>
          </p:nvGrpSpPr>
          <p:grpSpPr>
            <a:xfrm flipH="1" rot="8700000">
              <a:off x="1602516" y="1137590"/>
              <a:ext cx="2323371" cy="784705"/>
              <a:chOff x="0" y="0"/>
              <a:chExt cx="2323370" cy="784703"/>
            </a:xfrm>
          </p:grpSpPr>
          <p:sp>
            <p:nvSpPr>
              <p:cNvPr id="701" name="Shape"/>
              <p:cNvSpPr/>
              <p:nvPr/>
            </p:nvSpPr>
            <p:spPr>
              <a:xfrm>
                <a:off x="878" y="1254"/>
                <a:ext cx="2322493" cy="783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3827" y="21600"/>
                      <a:pt x="8547" y="21600"/>
                    </a:cubicBezTo>
                    <a:lnTo>
                      <a:pt x="13431" y="21600"/>
                    </a:lnTo>
                    <a:cubicBezTo>
                      <a:pt x="15547" y="21600"/>
                      <a:pt x="17587" y="19617"/>
                      <a:pt x="19158" y="16035"/>
                    </a:cubicBezTo>
                    <a:lnTo>
                      <a:pt x="21600" y="16035"/>
                    </a:lnTo>
                    <a:lnTo>
                      <a:pt x="19537" y="0"/>
                    </a:lnTo>
                    <a:lnTo>
                      <a:pt x="11832" y="16035"/>
                    </a:lnTo>
                    <a:lnTo>
                      <a:pt x="14274" y="16035"/>
                    </a:lnTo>
                    <a:cubicBezTo>
                      <a:pt x="13330" y="18188"/>
                      <a:pt x="12208" y="19781"/>
                      <a:pt x="10989" y="20700"/>
                    </a:cubicBezTo>
                    <a:lnTo>
                      <a:pt x="10989" y="20700"/>
                    </a:lnTo>
                    <a:cubicBezTo>
                      <a:pt x="7367" y="17970"/>
                      <a:pt x="4884" y="9552"/>
                      <a:pt x="4884" y="0"/>
                    </a:cubicBezTo>
                    <a:close/>
                  </a:path>
                </a:pathLst>
              </a:custGeom>
              <a:solidFill>
                <a:srgbClr val="FF4C00"/>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02" name="Shape"/>
              <p:cNvSpPr/>
              <p:nvPr/>
            </p:nvSpPr>
            <p:spPr>
              <a:xfrm>
                <a:off x="0" y="0"/>
                <a:ext cx="1444188" cy="7834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6154" y="21600"/>
                      <a:pt x="13745" y="21600"/>
                    </a:cubicBezTo>
                    <a:lnTo>
                      <a:pt x="21600" y="21600"/>
                    </a:lnTo>
                    <a:cubicBezTo>
                      <a:pt x="14009" y="21600"/>
                      <a:pt x="7855" y="11929"/>
                      <a:pt x="7855" y="0"/>
                    </a:cubicBezTo>
                    <a:close/>
                  </a:path>
                </a:pathLst>
              </a:custGeom>
              <a:solidFill>
                <a:srgbClr val="D83E00"/>
              </a:solidFill>
              <a:ln w="12700" cap="flat">
                <a:noFill/>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03" name="Line"/>
              <p:cNvSpPr/>
              <p:nvPr/>
            </p:nvSpPr>
            <p:spPr>
              <a:xfrm>
                <a:off x="1180415" y="751619"/>
                <a:ext cx="262587" cy="326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4285" y="21600"/>
                      <a:pt x="7010" y="14324"/>
                      <a:pt x="0" y="0"/>
                    </a:cubicBezTo>
                  </a:path>
                </a:pathLst>
              </a:custGeom>
              <a:no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grpSp>
          <p:nvGrpSpPr>
            <p:cNvPr id="707" name="Group"/>
            <p:cNvGrpSpPr/>
            <p:nvPr/>
          </p:nvGrpSpPr>
          <p:grpSpPr>
            <a:xfrm>
              <a:off x="3656276" y="1142059"/>
              <a:ext cx="850901" cy="948268"/>
              <a:chOff x="0" y="0"/>
              <a:chExt cx="850900" cy="948266"/>
            </a:xfrm>
          </p:grpSpPr>
          <p:sp>
            <p:nvSpPr>
              <p:cNvPr id="705" name="Oval"/>
              <p:cNvSpPr/>
              <p:nvPr/>
            </p:nvSpPr>
            <p:spPr>
              <a:xfrm>
                <a:off x="0" y="0"/>
                <a:ext cx="850900" cy="948267"/>
              </a:xfrm>
              <a:prstGeom prst="ellipse">
                <a:avLst/>
              </a:prstGeom>
              <a:gradFill flip="none" rotWithShape="1">
                <a:gsLst>
                  <a:gs pos="0">
                    <a:srgbClr val="FFA941"/>
                  </a:gs>
                  <a:gs pos="100000">
                    <a:srgbClr val="B6192B"/>
                  </a:gs>
                </a:gsLst>
                <a:lin ang="10800000" scaled="0"/>
              </a:gradFill>
              <a:ln w="63500" cap="flat">
                <a:solidFill>
                  <a:srgbClr val="FF2600"/>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06" name="Rectangle"/>
              <p:cNvSpPr txBox="1"/>
              <p:nvPr/>
            </p:nvSpPr>
            <p:spPr>
              <a:xfrm>
                <a:off x="126435" y="138859"/>
                <a:ext cx="600301" cy="670549"/>
              </a:xfrm>
              <a:prstGeom prst="rect">
                <a:avLst/>
              </a:prstGeom>
              <a:noFill/>
              <a:ln w="12700" cap="flat">
                <a:noFill/>
                <a:miter lim="400000"/>
              </a:ln>
              <a:effectLst/>
            </p:spPr>
            <p:txBody>
              <a:bodyPr wrap="square" lIns="38100" tIns="38100" rIns="38100" bIns="38100" numCol="1" anchor="ctr">
                <a:noAutofit/>
              </a:bodyPr>
              <a:lstStyle/>
              <a:p>
                <a:pPr marL="56816" marR="56816" algn="ctr"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p>
            </p:txBody>
          </p:sp>
        </p:grpSp>
      </p:grpSp>
      <p:grpSp>
        <p:nvGrpSpPr>
          <p:cNvPr id="721" name="Group"/>
          <p:cNvGrpSpPr/>
          <p:nvPr/>
        </p:nvGrpSpPr>
        <p:grpSpPr>
          <a:xfrm>
            <a:off x="266417" y="3513480"/>
            <a:ext cx="10196673" cy="5957898"/>
            <a:chOff x="0" y="0"/>
            <a:chExt cx="10196671" cy="5957896"/>
          </a:xfrm>
        </p:grpSpPr>
        <p:grpSp>
          <p:nvGrpSpPr>
            <p:cNvPr id="719" name="Group"/>
            <p:cNvGrpSpPr/>
            <p:nvPr/>
          </p:nvGrpSpPr>
          <p:grpSpPr>
            <a:xfrm>
              <a:off x="6820182" y="0"/>
              <a:ext cx="3376490" cy="2736048"/>
              <a:chOff x="0" y="0"/>
              <a:chExt cx="3376489" cy="2736047"/>
            </a:xfrm>
          </p:grpSpPr>
          <p:sp>
            <p:nvSpPr>
              <p:cNvPr id="709" name="Left LGN"/>
              <p:cNvSpPr txBox="1"/>
              <p:nvPr/>
            </p:nvSpPr>
            <p:spPr>
              <a:xfrm>
                <a:off x="1235567" y="2126447"/>
                <a:ext cx="2140923"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2000"/>
                  </a:spcBef>
                  <a:buClr>
                    <a:srgbClr val="00D100"/>
                  </a:buClr>
                  <a:buFont typeface="Bookman Old Style"/>
                  <a:defRPr b="1" sz="3400">
                    <a:solidFill>
                      <a:srgbClr val="00D100"/>
                    </a:solidFill>
                    <a:effectLst>
                      <a:outerShdw sx="100000" sy="100000" kx="0" ky="0" algn="b" rotWithShape="0" blurRad="12700" dist="25400" dir="2700000">
                        <a:srgbClr val="FFFFFF"/>
                      </a:outerShdw>
                    </a:effectLst>
                    <a:uFill>
                      <a:solidFill>
                        <a:srgbClr val="00D100"/>
                      </a:solidFill>
                    </a:uFill>
                    <a:latin typeface="Bookman Old Style"/>
                    <a:ea typeface="Bookman Old Style"/>
                    <a:cs typeface="Bookman Old Style"/>
                    <a:sym typeface="Bookman Old Style"/>
                  </a:defRPr>
                </a:lvl1pPr>
              </a:lstStyle>
              <a:p>
                <a:pPr/>
                <a:r>
                  <a:t>Left LGN</a:t>
                </a:r>
              </a:p>
            </p:txBody>
          </p:sp>
          <p:sp>
            <p:nvSpPr>
              <p:cNvPr id="710" name="Oval"/>
              <p:cNvSpPr/>
              <p:nvPr/>
            </p:nvSpPr>
            <p:spPr>
              <a:xfrm>
                <a:off x="1816099" y="1223618"/>
                <a:ext cx="853441" cy="927101"/>
              </a:xfrm>
              <a:prstGeom prst="ellipse">
                <a:avLst/>
              </a:prstGeom>
              <a:gradFill flip="none" rotWithShape="1">
                <a:gsLst>
                  <a:gs pos="0">
                    <a:srgbClr val="00F900"/>
                  </a:gs>
                  <a:gs pos="100000">
                    <a:srgbClr val="008F00"/>
                  </a:gs>
                </a:gsLst>
                <a:lin ang="10800000" scaled="0"/>
              </a:gradFill>
              <a:ln w="76200" cap="flat">
                <a:solidFill>
                  <a:srgbClr val="00D100"/>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714" name="Group"/>
              <p:cNvGrpSpPr/>
              <p:nvPr/>
            </p:nvGrpSpPr>
            <p:grpSpPr>
              <a:xfrm rot="1620000">
                <a:off x="12561" y="1504119"/>
                <a:ext cx="1923096" cy="517032"/>
                <a:chOff x="0" y="0"/>
                <a:chExt cx="1923095" cy="517031"/>
              </a:xfrm>
            </p:grpSpPr>
            <p:sp>
              <p:nvSpPr>
                <p:cNvPr id="711" name="Shape"/>
                <p:cNvSpPr/>
                <p:nvPr/>
              </p:nvSpPr>
              <p:spPr>
                <a:xfrm>
                  <a:off x="0" y="0"/>
                  <a:ext cx="1923096" cy="517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3827" y="21600"/>
                        <a:pt x="8547" y="21600"/>
                      </a:cubicBezTo>
                      <a:lnTo>
                        <a:pt x="13431" y="21600"/>
                      </a:lnTo>
                      <a:cubicBezTo>
                        <a:pt x="15547" y="21600"/>
                        <a:pt x="17587" y="19617"/>
                        <a:pt x="19158" y="16035"/>
                      </a:cubicBezTo>
                      <a:lnTo>
                        <a:pt x="21600" y="16035"/>
                      </a:lnTo>
                      <a:lnTo>
                        <a:pt x="19537" y="0"/>
                      </a:lnTo>
                      <a:lnTo>
                        <a:pt x="11832" y="16035"/>
                      </a:lnTo>
                      <a:lnTo>
                        <a:pt x="14274" y="16035"/>
                      </a:lnTo>
                      <a:cubicBezTo>
                        <a:pt x="13330" y="18188"/>
                        <a:pt x="12208" y="19781"/>
                        <a:pt x="10989" y="20700"/>
                      </a:cubicBezTo>
                      <a:lnTo>
                        <a:pt x="10989" y="20700"/>
                      </a:lnTo>
                      <a:cubicBezTo>
                        <a:pt x="7367" y="17970"/>
                        <a:pt x="4884" y="9552"/>
                        <a:pt x="4884" y="0"/>
                      </a:cubicBezTo>
                      <a:close/>
                    </a:path>
                  </a:pathLst>
                </a:custGeom>
                <a:solidFill>
                  <a:srgbClr val="73FA41"/>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12" name="Shape"/>
                <p:cNvSpPr/>
                <p:nvPr/>
              </p:nvSpPr>
              <p:spPr>
                <a:xfrm>
                  <a:off x="0" y="0"/>
                  <a:ext cx="1195832" cy="517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6154" y="21600"/>
                        <a:pt x="13745" y="21600"/>
                      </a:cubicBezTo>
                      <a:lnTo>
                        <a:pt x="21600" y="21600"/>
                      </a:lnTo>
                      <a:cubicBezTo>
                        <a:pt x="14009" y="21600"/>
                        <a:pt x="7855" y="11929"/>
                        <a:pt x="7855" y="0"/>
                      </a:cubicBezTo>
                      <a:close/>
                    </a:path>
                  </a:pathLst>
                </a:custGeom>
                <a:solidFill>
                  <a:srgbClr val="5FD135"/>
                </a:solidFill>
                <a:ln w="12700" cap="flat">
                  <a:noFill/>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13" name="Line"/>
                <p:cNvSpPr/>
                <p:nvPr/>
              </p:nvSpPr>
              <p:spPr>
                <a:xfrm>
                  <a:off x="973306" y="494966"/>
                  <a:ext cx="217431" cy="2155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4285" y="21600"/>
                        <a:pt x="7010" y="14324"/>
                        <a:pt x="0" y="0"/>
                      </a:cubicBezTo>
                    </a:path>
                  </a:pathLst>
                </a:custGeom>
                <a:no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grpSp>
            <p:nvGrpSpPr>
              <p:cNvPr id="718" name="Group"/>
              <p:cNvGrpSpPr/>
              <p:nvPr/>
            </p:nvGrpSpPr>
            <p:grpSpPr>
              <a:xfrm rot="3660000">
                <a:off x="435894" y="707803"/>
                <a:ext cx="1923096" cy="517032"/>
                <a:chOff x="0" y="0"/>
                <a:chExt cx="1923095" cy="517031"/>
              </a:xfrm>
            </p:grpSpPr>
            <p:sp>
              <p:nvSpPr>
                <p:cNvPr id="715" name="Shape"/>
                <p:cNvSpPr/>
                <p:nvPr/>
              </p:nvSpPr>
              <p:spPr>
                <a:xfrm>
                  <a:off x="0" y="0"/>
                  <a:ext cx="1923096" cy="517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3827" y="21600"/>
                        <a:pt x="8547" y="21600"/>
                      </a:cubicBezTo>
                      <a:lnTo>
                        <a:pt x="13431" y="21600"/>
                      </a:lnTo>
                      <a:cubicBezTo>
                        <a:pt x="15547" y="21600"/>
                        <a:pt x="17587" y="19617"/>
                        <a:pt x="19158" y="16035"/>
                      </a:cubicBezTo>
                      <a:lnTo>
                        <a:pt x="21600" y="16035"/>
                      </a:lnTo>
                      <a:lnTo>
                        <a:pt x="19537" y="0"/>
                      </a:lnTo>
                      <a:lnTo>
                        <a:pt x="11832" y="16035"/>
                      </a:lnTo>
                      <a:lnTo>
                        <a:pt x="14274" y="16035"/>
                      </a:lnTo>
                      <a:cubicBezTo>
                        <a:pt x="13330" y="18188"/>
                        <a:pt x="12208" y="19781"/>
                        <a:pt x="10989" y="20700"/>
                      </a:cubicBezTo>
                      <a:lnTo>
                        <a:pt x="10989" y="20700"/>
                      </a:lnTo>
                      <a:cubicBezTo>
                        <a:pt x="7367" y="17970"/>
                        <a:pt x="4884" y="9552"/>
                        <a:pt x="4884" y="0"/>
                      </a:cubicBezTo>
                      <a:close/>
                    </a:path>
                  </a:pathLst>
                </a:custGeom>
                <a:solidFill>
                  <a:srgbClr val="73FA41"/>
                </a:solid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16" name="Shape"/>
                <p:cNvSpPr/>
                <p:nvPr/>
              </p:nvSpPr>
              <p:spPr>
                <a:xfrm>
                  <a:off x="0" y="0"/>
                  <a:ext cx="1195832" cy="5170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0" y="11929"/>
                        <a:pt x="6154" y="21600"/>
                        <a:pt x="13745" y="21600"/>
                      </a:cubicBezTo>
                      <a:lnTo>
                        <a:pt x="21600" y="21600"/>
                      </a:lnTo>
                      <a:cubicBezTo>
                        <a:pt x="14009" y="21600"/>
                        <a:pt x="7855" y="11929"/>
                        <a:pt x="7855" y="0"/>
                      </a:cubicBezTo>
                      <a:close/>
                    </a:path>
                  </a:pathLst>
                </a:custGeom>
                <a:solidFill>
                  <a:srgbClr val="5FD135"/>
                </a:solidFill>
                <a:ln w="12700" cap="flat">
                  <a:noFill/>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17" name="Line"/>
                <p:cNvSpPr/>
                <p:nvPr/>
              </p:nvSpPr>
              <p:spPr>
                <a:xfrm>
                  <a:off x="979270" y="493710"/>
                  <a:ext cx="217431" cy="215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4285" y="21600"/>
                        <a:pt x="7010" y="14324"/>
                        <a:pt x="0" y="0"/>
                      </a:cubicBezTo>
                    </a:path>
                  </a:pathLst>
                </a:custGeom>
                <a:noFill/>
                <a:ln w="12700" cap="flat">
                  <a:solidFill>
                    <a:srgbClr val="0000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grpSp>
        <p:sp>
          <p:nvSpPr>
            <p:cNvPr id="720" name="LGN = Lateral Geniculate Nucleus"/>
            <p:cNvSpPr txBox="1"/>
            <p:nvPr/>
          </p:nvSpPr>
          <p:spPr>
            <a:xfrm>
              <a:off x="0" y="5449896"/>
              <a:ext cx="6088811" cy="508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700"/>
                </a:spcBef>
                <a:buClr>
                  <a:srgbClr val="FFFED5"/>
                </a:buClr>
                <a:buFont typeface="Bookman Old Style"/>
                <a:defRPr sz="2800">
                  <a:solidFill>
                    <a:srgbClr val="FFFED5"/>
                  </a:solidFill>
                  <a:uFill>
                    <a:solidFill>
                      <a:srgbClr val="FFFED5"/>
                    </a:solidFill>
                  </a:uFill>
                  <a:latin typeface="Bookman Old Style"/>
                  <a:ea typeface="Bookman Old Style"/>
                  <a:cs typeface="Bookman Old Style"/>
                  <a:sym typeface="Bookman Old Style"/>
                </a:defRPr>
              </a:lvl1pPr>
            </a:lstStyle>
            <a:p>
              <a:pPr/>
              <a:r>
                <a:t>LGN = Lateral Geniculate Nucleus</a:t>
              </a:r>
            </a:p>
          </p:txBody>
        </p:sp>
      </p:grpSp>
      <p:grpSp>
        <p:nvGrpSpPr>
          <p:cNvPr id="724" name="Group"/>
          <p:cNvGrpSpPr/>
          <p:nvPr/>
        </p:nvGrpSpPr>
        <p:grpSpPr>
          <a:xfrm>
            <a:off x="7175500" y="3860800"/>
            <a:ext cx="1016000" cy="990600"/>
            <a:chOff x="0" y="0"/>
            <a:chExt cx="1016000" cy="990600"/>
          </a:xfrm>
        </p:grpSpPr>
        <p:pic>
          <p:nvPicPr>
            <p:cNvPr id="722" name="eye_image.png" descr="eye_image.png"/>
            <p:cNvPicPr>
              <a:picLocks noChangeAspect="0"/>
            </p:cNvPicPr>
            <p:nvPr/>
          </p:nvPicPr>
          <p:blipFill>
            <a:blip r:embed="rId7">
              <a:extLst/>
            </a:blip>
            <a:stretch>
              <a:fillRect/>
            </a:stretch>
          </p:blipFill>
          <p:spPr>
            <a:xfrm>
              <a:off x="0" y="0"/>
              <a:ext cx="990600" cy="990600"/>
            </a:xfrm>
            <a:prstGeom prst="rect">
              <a:avLst/>
            </a:prstGeom>
            <a:ln w="12700" cap="flat">
              <a:noFill/>
              <a:miter lim="400000"/>
            </a:ln>
            <a:effectLst/>
          </p:spPr>
        </p:pic>
        <p:pic>
          <p:nvPicPr>
            <p:cNvPr id="723" name="eyeball_trans.png" descr="eyeball_trans.png"/>
            <p:cNvPicPr>
              <a:picLocks noChangeAspect="0"/>
            </p:cNvPicPr>
            <p:nvPr/>
          </p:nvPicPr>
          <p:blipFill>
            <a:blip r:embed="rId8">
              <a:extLst/>
            </a:blip>
            <a:stretch>
              <a:fillRect/>
            </a:stretch>
          </p:blipFill>
          <p:spPr>
            <a:xfrm>
              <a:off x="25400" y="0"/>
              <a:ext cx="990600" cy="990600"/>
            </a:xfrm>
            <a:prstGeom prst="rect">
              <a:avLst/>
            </a:prstGeom>
            <a:ln w="12700" cap="flat">
              <a:noFill/>
              <a:miter lim="400000"/>
            </a:ln>
            <a:effectLst/>
          </p:spPr>
        </p:pic>
      </p:grpSp>
      <p:grpSp>
        <p:nvGrpSpPr>
          <p:cNvPr id="727" name="Group"/>
          <p:cNvGrpSpPr/>
          <p:nvPr/>
        </p:nvGrpSpPr>
        <p:grpSpPr>
          <a:xfrm>
            <a:off x="8077200" y="3213100"/>
            <a:ext cx="1003300" cy="990600"/>
            <a:chOff x="0" y="0"/>
            <a:chExt cx="1003300" cy="990600"/>
          </a:xfrm>
        </p:grpSpPr>
        <p:pic>
          <p:nvPicPr>
            <p:cNvPr id="725" name="eye_image.png" descr="eye_image.png"/>
            <p:cNvPicPr>
              <a:picLocks noChangeAspect="0"/>
            </p:cNvPicPr>
            <p:nvPr/>
          </p:nvPicPr>
          <p:blipFill>
            <a:blip r:embed="rId7">
              <a:extLst/>
            </a:blip>
            <a:stretch>
              <a:fillRect/>
            </a:stretch>
          </p:blipFill>
          <p:spPr>
            <a:xfrm>
              <a:off x="0" y="0"/>
              <a:ext cx="990600" cy="990600"/>
            </a:xfrm>
            <a:prstGeom prst="rect">
              <a:avLst/>
            </a:prstGeom>
            <a:ln w="12700" cap="flat">
              <a:noFill/>
              <a:miter lim="400000"/>
            </a:ln>
            <a:effectLst/>
          </p:spPr>
        </p:pic>
        <p:pic>
          <p:nvPicPr>
            <p:cNvPr id="726" name="eyeball_trans.png" descr="eyeball_trans.png"/>
            <p:cNvPicPr>
              <a:picLocks noChangeAspect="0"/>
            </p:cNvPicPr>
            <p:nvPr/>
          </p:nvPicPr>
          <p:blipFill>
            <a:blip r:embed="rId8">
              <a:extLst/>
            </a:blip>
            <a:stretch>
              <a:fillRect/>
            </a:stretch>
          </p:blipFill>
          <p:spPr>
            <a:xfrm>
              <a:off x="12700" y="0"/>
              <a:ext cx="990600" cy="990600"/>
            </a:xfrm>
            <a:prstGeom prst="rect">
              <a:avLst/>
            </a:prstGeom>
            <a:ln w="12700" cap="flat">
              <a:noFill/>
              <a:miter lim="400000"/>
            </a:ln>
            <a:effectLst/>
          </p:spPr>
        </p:pic>
      </p:grpSp>
      <p:pic>
        <p:nvPicPr>
          <p:cNvPr id="728" name="image.png" descr="image.png"/>
          <p:cNvPicPr>
            <a:picLocks noChangeAspect="0"/>
          </p:cNvPicPr>
          <p:nvPr/>
        </p:nvPicPr>
        <p:blipFill>
          <a:blip r:embed="rId9">
            <a:extLst/>
          </a:blip>
          <a:stretch>
            <a:fillRect/>
          </a:stretch>
        </p:blipFill>
        <p:spPr>
          <a:xfrm>
            <a:off x="215900" y="1295400"/>
            <a:ext cx="7233921" cy="7685476"/>
          </a:xfrm>
          <a:prstGeom prst="rect">
            <a:avLst/>
          </a:prstGeom>
          <a:ln w="12700">
            <a:miter lim="400000"/>
          </a:ln>
        </p:spPr>
      </p:pic>
      <p:sp>
        <p:nvSpPr>
          <p:cNvPr id="729" name="Slide from Victor Ostromoukhov"/>
          <p:cNvSpPr txBox="1"/>
          <p:nvPr/>
        </p:nvSpPr>
        <p:spPr>
          <a:xfrm>
            <a:off x="7696200" y="9274951"/>
            <a:ext cx="5308600" cy="41993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300"/>
              </a:spcBef>
              <a:buClr>
                <a:srgbClr val="FFFED5"/>
              </a:buClr>
              <a:buFont typeface="Times New Roman"/>
              <a:defRPr sz="2200">
                <a:solidFill>
                  <a:srgbClr val="FFFED5"/>
                </a:solidFill>
                <a:uFill>
                  <a:solidFill>
                    <a:srgbClr val="FFFED5"/>
                  </a:solidFill>
                </a:uFill>
                <a:latin typeface="Times New Roman"/>
                <a:ea typeface="Times New Roman"/>
                <a:cs typeface="Times New Roman"/>
                <a:sym typeface="Times New Roman"/>
              </a:defRPr>
            </a:lvl1pPr>
          </a:lstStyle>
          <a:p>
            <a:pPr/>
            <a:r>
              <a:t>Slide from Victor Ostromoukhov</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3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32" name="Cones"/>
          <p:cNvSpPr txBox="1"/>
          <p:nvPr>
            <p:ph type="title"/>
          </p:nvPr>
        </p:nvSpPr>
        <p:spPr>
          <a:prstGeom prst="rect">
            <a:avLst/>
          </a:prstGeom>
        </p:spPr>
        <p:txBody>
          <a:bodyPr/>
          <a:lstStyle/>
          <a:p>
            <a:pPr/>
            <a:r>
              <a:t>Cones</a:t>
            </a:r>
          </a:p>
        </p:txBody>
      </p:sp>
      <p:sp>
        <p:nvSpPr>
          <p:cNvPr id="733" name="We focus on low-level aspects of color…"/>
          <p:cNvSpPr txBox="1"/>
          <p:nvPr>
            <p:ph type="body" idx="1"/>
          </p:nvPr>
        </p:nvSpPr>
        <p:spPr>
          <a:prstGeom prst="rect">
            <a:avLst/>
          </a:prstGeom>
        </p:spPr>
        <p:txBody>
          <a:bodyPr/>
          <a:lstStyle/>
          <a:p>
            <a:pPr/>
            <a:r>
              <a:t>We focus on low-level aspects of color</a:t>
            </a:r>
          </a:p>
          <a:p>
            <a:pPr lvl="1"/>
            <a:r>
              <a:t>Cones and early processing in the retina</a:t>
            </a:r>
          </a:p>
          <a:p>
            <a:pPr/>
            <a:r>
              <a:t>We won’t talk about rods (night vision)</a:t>
            </a:r>
          </a:p>
        </p:txBody>
      </p:sp>
      <p:grpSp>
        <p:nvGrpSpPr>
          <p:cNvPr id="747" name="Group"/>
          <p:cNvGrpSpPr/>
          <p:nvPr/>
        </p:nvGrpSpPr>
        <p:grpSpPr>
          <a:xfrm>
            <a:off x="6841066" y="3975100"/>
            <a:ext cx="5638757" cy="5412529"/>
            <a:chOff x="0" y="0"/>
            <a:chExt cx="5638755" cy="5412528"/>
          </a:xfrm>
        </p:grpSpPr>
        <p:grpSp>
          <p:nvGrpSpPr>
            <p:cNvPr id="741" name="Group"/>
            <p:cNvGrpSpPr/>
            <p:nvPr/>
          </p:nvGrpSpPr>
          <p:grpSpPr>
            <a:xfrm>
              <a:off x="1617133" y="0"/>
              <a:ext cx="3937001" cy="2641600"/>
              <a:chOff x="0" y="0"/>
              <a:chExt cx="3937000" cy="2641600"/>
            </a:xfrm>
          </p:grpSpPr>
          <p:sp>
            <p:nvSpPr>
              <p:cNvPr id="734" name="Rectangle"/>
              <p:cNvSpPr/>
              <p:nvPr/>
            </p:nvSpPr>
            <p:spPr>
              <a:xfrm>
                <a:off x="0" y="0"/>
                <a:ext cx="3937000" cy="2641600"/>
              </a:xfrm>
              <a:prstGeom prst="rect">
                <a:avLst/>
              </a:prstGeom>
              <a:solidFill>
                <a:srgbClr val="FFFFFF"/>
              </a:solidFill>
              <a:ln w="12700" cap="flat">
                <a:solidFill>
                  <a:srgbClr val="FF4C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740" name="Group"/>
              <p:cNvGrpSpPr/>
              <p:nvPr/>
            </p:nvGrpSpPr>
            <p:grpSpPr>
              <a:xfrm>
                <a:off x="152964" y="129540"/>
                <a:ext cx="3542736" cy="2372361"/>
                <a:chOff x="0" y="0"/>
                <a:chExt cx="3542735" cy="2372360"/>
              </a:xfrm>
            </p:grpSpPr>
            <p:pic>
              <p:nvPicPr>
                <p:cNvPr id="735" name="LMScurves.png" descr="LMScurves.png"/>
                <p:cNvPicPr>
                  <a:picLocks noChangeAspect="0"/>
                </p:cNvPicPr>
                <p:nvPr/>
              </p:nvPicPr>
              <p:blipFill>
                <a:blip r:embed="rId2">
                  <a:extLst/>
                </a:blip>
                <a:stretch>
                  <a:fillRect/>
                </a:stretch>
              </p:blipFill>
              <p:spPr>
                <a:xfrm>
                  <a:off x="0" y="99059"/>
                  <a:ext cx="3510845" cy="2273302"/>
                </a:xfrm>
                <a:prstGeom prst="rect">
                  <a:avLst/>
                </a:prstGeom>
                <a:ln w="12700" cap="flat">
                  <a:noFill/>
                  <a:miter lim="400000"/>
                </a:ln>
                <a:effectLst/>
              </p:spPr>
            </p:pic>
            <p:sp>
              <p:nvSpPr>
                <p:cNvPr id="736" name="Spectral…"/>
                <p:cNvSpPr txBox="1"/>
                <p:nvPr/>
              </p:nvSpPr>
              <p:spPr>
                <a:xfrm>
                  <a:off x="1879035" y="146755"/>
                  <a:ext cx="1663701" cy="16383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r" defTabSz="1295400">
                    <a:spcBef>
                      <a:spcPts val="900"/>
                    </a:spcBef>
                    <a:buClr>
                      <a:srgbClr val="000000"/>
                    </a:buClr>
                    <a:buFont typeface="Helvetica"/>
                    <a:defRPr sz="1400">
                      <a:uFill>
                        <a:solidFill>
                          <a:srgbClr val="000000"/>
                        </a:solidFill>
                      </a:uFill>
                    </a:defRPr>
                  </a:pPr>
                  <a:r>
                    <a:t>Spectral</a:t>
                  </a:r>
                </a:p>
                <a:p>
                  <a:pPr marL="57799" marR="57799" algn="r" defTabSz="1295400">
                    <a:spcBef>
                      <a:spcPts val="900"/>
                    </a:spcBef>
                    <a:buClr>
                      <a:srgbClr val="000000"/>
                    </a:buClr>
                    <a:buFont typeface="Helvetica"/>
                    <a:defRPr sz="1400">
                      <a:uFill>
                        <a:solidFill>
                          <a:srgbClr val="000000"/>
                        </a:solidFill>
                      </a:uFill>
                    </a:defRPr>
                  </a:pPr>
                  <a:r>
                    <a:t>Sensibility</a:t>
                  </a:r>
                </a:p>
                <a:p>
                  <a:pPr marL="57799" marR="57799" algn="r" defTabSz="1295400">
                    <a:spcBef>
                      <a:spcPts val="900"/>
                    </a:spcBef>
                    <a:buClr>
                      <a:srgbClr val="000000"/>
                    </a:buClr>
                    <a:buFont typeface="Helvetica"/>
                    <a:defRPr sz="1400">
                      <a:uFill>
                        <a:solidFill>
                          <a:srgbClr val="000000"/>
                        </a:solidFill>
                      </a:uFill>
                    </a:defRPr>
                  </a:pPr>
                  <a:r>
                    <a:t>of the </a:t>
                  </a:r>
                </a:p>
                <a:p>
                  <a:pPr marL="57799" marR="57799" algn="r" defTabSz="1295400">
                    <a:spcBef>
                      <a:spcPts val="900"/>
                    </a:spcBef>
                    <a:buClr>
                      <a:srgbClr val="000000"/>
                    </a:buClr>
                    <a:buFont typeface="Helvetica"/>
                    <a:defRPr sz="1400">
                      <a:uFill>
                        <a:solidFill>
                          <a:srgbClr val="000000"/>
                        </a:solidFill>
                      </a:uFill>
                    </a:defRPr>
                  </a:pPr>
                  <a:r>
                    <a:t>L, M and S</a:t>
                  </a:r>
                </a:p>
                <a:p>
                  <a:pPr marL="57799" marR="57799" algn="r" defTabSz="1295400">
                    <a:spcBef>
                      <a:spcPts val="900"/>
                    </a:spcBef>
                    <a:buClr>
                      <a:srgbClr val="000000"/>
                    </a:buClr>
                    <a:buFont typeface="Helvetica"/>
                    <a:defRPr sz="1400">
                      <a:uFill>
                        <a:solidFill>
                          <a:srgbClr val="000000"/>
                        </a:solidFill>
                      </a:uFill>
                    </a:defRPr>
                  </a:pPr>
                  <a:r>
                    <a:t>Cones</a:t>
                  </a:r>
                </a:p>
              </p:txBody>
            </p:sp>
            <p:sp>
              <p:nvSpPr>
                <p:cNvPr id="737" name="S"/>
                <p:cNvSpPr txBox="1"/>
                <p:nvPr/>
              </p:nvSpPr>
              <p:spPr>
                <a:xfrm>
                  <a:off x="397369" y="668302"/>
                  <a:ext cx="412247" cy="56585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4353FF"/>
                    </a:buClr>
                    <a:buFont typeface="Times New Roman"/>
                    <a:defRPr sz="3400">
                      <a:solidFill>
                        <a:srgbClr val="4353FF"/>
                      </a:solidFill>
                      <a:uFill>
                        <a:solidFill>
                          <a:srgbClr val="4353FF"/>
                        </a:solidFill>
                      </a:uFill>
                      <a:latin typeface="Times New Roman"/>
                      <a:ea typeface="Times New Roman"/>
                      <a:cs typeface="Times New Roman"/>
                      <a:sym typeface="Times New Roman"/>
                    </a:defRPr>
                  </a:lvl1pPr>
                </a:lstStyle>
                <a:p>
                  <a:pPr/>
                  <a:r>
                    <a:t>S</a:t>
                  </a:r>
                </a:p>
              </p:txBody>
            </p:sp>
            <p:sp>
              <p:nvSpPr>
                <p:cNvPr id="738" name="M"/>
                <p:cNvSpPr txBox="1"/>
                <p:nvPr/>
              </p:nvSpPr>
              <p:spPr>
                <a:xfrm>
                  <a:off x="812800" y="0"/>
                  <a:ext cx="556039"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73FA41"/>
                    </a:buClr>
                    <a:buFont typeface="Times New Roman"/>
                    <a:defRPr sz="3400">
                      <a:solidFill>
                        <a:srgbClr val="73FA41"/>
                      </a:solidFill>
                      <a:uFill>
                        <a:solidFill>
                          <a:srgbClr val="73FA41"/>
                        </a:solidFill>
                      </a:uFill>
                      <a:latin typeface="Times New Roman"/>
                      <a:ea typeface="Times New Roman"/>
                      <a:cs typeface="Times New Roman"/>
                      <a:sym typeface="Times New Roman"/>
                    </a:defRPr>
                  </a:lvl1pPr>
                </a:lstStyle>
                <a:p>
                  <a:pPr/>
                  <a:r>
                    <a:t>M</a:t>
                  </a:r>
                </a:p>
              </p:txBody>
            </p:sp>
            <p:sp>
              <p:nvSpPr>
                <p:cNvPr id="739" name="L"/>
                <p:cNvSpPr txBox="1"/>
                <p:nvPr/>
              </p:nvSpPr>
              <p:spPr>
                <a:xfrm>
                  <a:off x="2041031" y="0"/>
                  <a:ext cx="435860" cy="5658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900"/>
                    </a:spcBef>
                    <a:buClr>
                      <a:srgbClr val="FF4C00"/>
                    </a:buClr>
                    <a:buFont typeface="Times New Roman"/>
                    <a:defRPr sz="3400">
                      <a:solidFill>
                        <a:srgbClr val="FF4C00"/>
                      </a:solidFill>
                      <a:uFill>
                        <a:solidFill>
                          <a:srgbClr val="FF4C00"/>
                        </a:solidFill>
                      </a:uFill>
                      <a:latin typeface="Times New Roman"/>
                      <a:ea typeface="Times New Roman"/>
                      <a:cs typeface="Times New Roman"/>
                      <a:sym typeface="Times New Roman"/>
                    </a:defRPr>
                  </a:lvl1pPr>
                </a:lstStyle>
                <a:p>
                  <a:pPr/>
                  <a:r>
                    <a:t>L</a:t>
                  </a:r>
                </a:p>
              </p:txBody>
            </p:sp>
          </p:grpSp>
        </p:grpSp>
        <p:pic>
          <p:nvPicPr>
            <p:cNvPr id="742" name="rods_and_cones_half.png" descr="rods_and_cones_half.png"/>
            <p:cNvPicPr>
              <a:picLocks noChangeAspect="0"/>
            </p:cNvPicPr>
            <p:nvPr/>
          </p:nvPicPr>
          <p:blipFill>
            <a:blip r:embed="rId3">
              <a:extLst/>
            </a:blip>
            <a:stretch>
              <a:fillRect/>
            </a:stretch>
          </p:blipFill>
          <p:spPr>
            <a:xfrm>
              <a:off x="738292" y="1881575"/>
              <a:ext cx="1819770" cy="3300872"/>
            </a:xfrm>
            <a:prstGeom prst="rect">
              <a:avLst/>
            </a:prstGeom>
            <a:ln w="12700" cap="flat">
              <a:noFill/>
              <a:miter lim="400000"/>
            </a:ln>
            <a:effectLst/>
          </p:spPr>
        </p:pic>
        <p:sp>
          <p:nvSpPr>
            <p:cNvPr id="743" name="Rods"/>
            <p:cNvSpPr txBox="1"/>
            <p:nvPr/>
          </p:nvSpPr>
          <p:spPr>
            <a:xfrm>
              <a:off x="0" y="4660900"/>
              <a:ext cx="909841" cy="469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lvl1pPr>
            </a:lstStyle>
            <a:p>
              <a:pPr/>
              <a:r>
                <a:t>Rods</a:t>
              </a:r>
            </a:p>
          </p:txBody>
        </p:sp>
        <p:sp>
          <p:nvSpPr>
            <p:cNvPr id="744" name="Cones"/>
            <p:cNvSpPr txBox="1"/>
            <p:nvPr/>
          </p:nvSpPr>
          <p:spPr>
            <a:xfrm>
              <a:off x="1228231" y="4660900"/>
              <a:ext cx="1086500" cy="4699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lvl1pPr>
            </a:lstStyle>
            <a:p>
              <a:pPr/>
              <a:r>
                <a:t>Cones</a:t>
              </a:r>
            </a:p>
          </p:txBody>
        </p:sp>
        <p:pic>
          <p:nvPicPr>
            <p:cNvPr id="745" name="retina.png" descr="retina.png"/>
            <p:cNvPicPr>
              <a:picLocks noChangeAspect="0"/>
            </p:cNvPicPr>
            <p:nvPr/>
          </p:nvPicPr>
          <p:blipFill>
            <a:blip r:embed="rId4">
              <a:extLst/>
            </a:blip>
            <a:stretch>
              <a:fillRect/>
            </a:stretch>
          </p:blipFill>
          <p:spPr>
            <a:xfrm>
              <a:off x="3221849" y="2832100"/>
              <a:ext cx="2341316" cy="1625600"/>
            </a:xfrm>
            <a:prstGeom prst="rect">
              <a:avLst/>
            </a:prstGeom>
            <a:ln w="12700" cap="flat">
              <a:noFill/>
              <a:miter lim="400000"/>
            </a:ln>
            <a:effectLst/>
          </p:spPr>
        </p:pic>
        <p:sp>
          <p:nvSpPr>
            <p:cNvPr id="746" name="Distribution of…"/>
            <p:cNvSpPr txBox="1"/>
            <p:nvPr/>
          </p:nvSpPr>
          <p:spPr>
            <a:xfrm>
              <a:off x="3052515" y="4660900"/>
              <a:ext cx="2586241" cy="75162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lnSpc>
                  <a:spcPct val="25000"/>
                </a:lnSpc>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pPr>
              <a:r>
                <a:t>Distribution of </a:t>
              </a:r>
            </a:p>
            <a:p>
              <a:pPr marL="57799" marR="57799" defTabSz="1295400">
                <a:lnSpc>
                  <a:spcPct val="25000"/>
                </a:lnSpc>
                <a:spcBef>
                  <a:spcPts val="1400"/>
                </a:spcBef>
                <a:buClr>
                  <a:srgbClr val="D5F0FF"/>
                </a:buClr>
                <a:buFont typeface="Bookman Old Style"/>
                <a:defRPr sz="2400">
                  <a:solidFill>
                    <a:srgbClr val="D5F0FF"/>
                  </a:solidFill>
                  <a:effectLst>
                    <a:outerShdw sx="100000" sy="100000" kx="0" ky="0" algn="b" rotWithShape="0" blurRad="12700" dist="25400" dir="2700000">
                      <a:srgbClr val="FFFFFF"/>
                    </a:outerShdw>
                  </a:effectLst>
                  <a:uFill>
                    <a:solidFill>
                      <a:srgbClr val="D5F0FF"/>
                    </a:solidFill>
                  </a:uFill>
                  <a:latin typeface="Bookman Old Style"/>
                  <a:ea typeface="Bookman Old Style"/>
                  <a:cs typeface="Bookman Old Style"/>
                  <a:sym typeface="Bookman Old Style"/>
                </a:defRPr>
              </a:pPr>
              <a:r>
                <a:t>Cones and Rods</a:t>
              </a:r>
            </a:p>
          </p:txBody>
        </p:sp>
      </p:grpSp>
      <p:grpSp>
        <p:nvGrpSpPr>
          <p:cNvPr id="766" name="Group"/>
          <p:cNvGrpSpPr/>
          <p:nvPr/>
        </p:nvGrpSpPr>
        <p:grpSpPr>
          <a:xfrm>
            <a:off x="453813" y="4504159"/>
            <a:ext cx="7032240" cy="4924322"/>
            <a:chOff x="0" y="0"/>
            <a:chExt cx="7032238" cy="4924320"/>
          </a:xfrm>
        </p:grpSpPr>
        <p:grpSp>
          <p:nvGrpSpPr>
            <p:cNvPr id="750" name="Group"/>
            <p:cNvGrpSpPr/>
            <p:nvPr/>
          </p:nvGrpSpPr>
          <p:grpSpPr>
            <a:xfrm flipH="1">
              <a:off x="66886" y="0"/>
              <a:ext cx="6965353" cy="4924321"/>
              <a:chOff x="0" y="0"/>
              <a:chExt cx="6965352" cy="4924320"/>
            </a:xfrm>
          </p:grpSpPr>
          <p:sp>
            <p:nvSpPr>
              <p:cNvPr id="748" name="Shape"/>
              <p:cNvSpPr/>
              <p:nvPr/>
            </p:nvSpPr>
            <p:spPr>
              <a:xfrm>
                <a:off x="0" y="0"/>
                <a:ext cx="6965353" cy="49243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0" y="2427"/>
                    </a:moveTo>
                    <a:lnTo>
                      <a:pt x="3620" y="5622"/>
                    </a:lnTo>
                    <a:lnTo>
                      <a:pt x="0" y="0"/>
                    </a:lnTo>
                    <a:lnTo>
                      <a:pt x="3620" y="10416"/>
                    </a:lnTo>
                    <a:lnTo>
                      <a:pt x="3620" y="21600"/>
                    </a:lnTo>
                    <a:lnTo>
                      <a:pt x="6617" y="21600"/>
                    </a:lnTo>
                    <a:lnTo>
                      <a:pt x="6617" y="21600"/>
                    </a:lnTo>
                    <a:lnTo>
                      <a:pt x="11112" y="21600"/>
                    </a:lnTo>
                    <a:lnTo>
                      <a:pt x="21600" y="21600"/>
                    </a:lnTo>
                    <a:lnTo>
                      <a:pt x="21600" y="10416"/>
                    </a:lnTo>
                    <a:lnTo>
                      <a:pt x="21600" y="5622"/>
                    </a:lnTo>
                    <a:lnTo>
                      <a:pt x="21600" y="5622"/>
                    </a:lnTo>
                    <a:lnTo>
                      <a:pt x="21600" y="2427"/>
                    </a:lnTo>
                    <a:lnTo>
                      <a:pt x="11112" y="2427"/>
                    </a:lnTo>
                    <a:lnTo>
                      <a:pt x="6617" y="2427"/>
                    </a:lnTo>
                    <a:lnTo>
                      <a:pt x="6617" y="2427"/>
                    </a:lnTo>
                    <a:close/>
                  </a:path>
                </a:pathLst>
              </a:custGeom>
              <a:solidFill>
                <a:srgbClr val="FFFFFF"/>
              </a:solidFill>
              <a:ln w="12700" cap="flat">
                <a:solidFill>
                  <a:srgbClr val="FF26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49" name="Rectangle"/>
              <p:cNvSpPr txBox="1"/>
              <p:nvPr/>
            </p:nvSpPr>
            <p:spPr>
              <a:xfrm flipH="1">
                <a:off x="1161452" y="550440"/>
                <a:ext cx="5803901" cy="4368801"/>
              </a:xfrm>
              <a:prstGeom prst="rect">
                <a:avLst/>
              </a:prstGeom>
              <a:noFill/>
              <a:ln w="12700" cap="flat">
                <a:noFill/>
                <a:miter lim="400000"/>
              </a:ln>
              <a:effectLst/>
            </p:spPr>
            <p:txBody>
              <a:bodyPr wrap="square" lIns="50800" tIns="50800" rIns="50800" bIns="50800" numCol="1" anchor="t">
                <a:noAutofit/>
              </a:bodyPr>
              <a:lstStyle/>
              <a:p>
                <a:pPr marL="57799" marR="57799" algn="ctr" defTabSz="1295400">
                  <a:spcBef>
                    <a:spcPts val="2000"/>
                  </a:spcBef>
                  <a:buClr>
                    <a:srgbClr val="FFFED5"/>
                  </a:buClr>
                  <a:buFont typeface="Arial"/>
                  <a:defRPr sz="3400">
                    <a:solidFill>
                      <a:srgbClr val="FFFED5"/>
                    </a:solidFill>
                    <a:uFill>
                      <a:solidFill>
                        <a:srgbClr val="FFFED5"/>
                      </a:solidFill>
                    </a:uFill>
                    <a:latin typeface="+mn-lt"/>
                    <a:ea typeface="+mn-ea"/>
                    <a:cs typeface="+mn-cs"/>
                    <a:sym typeface="Arial"/>
                  </a:defRPr>
                </a:pPr>
              </a:p>
            </p:txBody>
          </p:sp>
        </p:grpSp>
        <p:pic>
          <p:nvPicPr>
            <p:cNvPr id="751" name="eye_big.png" descr="eye_big.png"/>
            <p:cNvPicPr>
              <a:picLocks noChangeAspect="0"/>
            </p:cNvPicPr>
            <p:nvPr/>
          </p:nvPicPr>
          <p:blipFill>
            <a:blip r:embed="rId5">
              <a:extLst/>
            </a:blip>
            <a:stretch>
              <a:fillRect/>
            </a:stretch>
          </p:blipFill>
          <p:spPr>
            <a:xfrm>
              <a:off x="153528" y="668409"/>
              <a:ext cx="5562601" cy="4165601"/>
            </a:xfrm>
            <a:prstGeom prst="rect">
              <a:avLst/>
            </a:prstGeom>
            <a:ln w="12700" cap="flat">
              <a:noFill/>
              <a:miter lim="400000"/>
            </a:ln>
            <a:effectLst/>
          </p:spPr>
        </p:pic>
        <p:grpSp>
          <p:nvGrpSpPr>
            <p:cNvPr id="754" name="Group"/>
            <p:cNvGrpSpPr/>
            <p:nvPr/>
          </p:nvGrpSpPr>
          <p:grpSpPr>
            <a:xfrm>
              <a:off x="0" y="2455440"/>
              <a:ext cx="3248943" cy="584201"/>
              <a:chOff x="0" y="0"/>
              <a:chExt cx="3248942" cy="584200"/>
            </a:xfrm>
          </p:grpSpPr>
          <p:sp>
            <p:nvSpPr>
              <p:cNvPr id="752" name="Arrow"/>
              <p:cNvSpPr/>
              <p:nvPr/>
            </p:nvSpPr>
            <p:spPr>
              <a:xfrm>
                <a:off x="0" y="0"/>
                <a:ext cx="3248943" cy="584200"/>
              </a:xfrm>
              <a:prstGeom prst="rightArrow">
                <a:avLst>
                  <a:gd name="adj1" fmla="val 50000"/>
                  <a:gd name="adj2" fmla="val 97758"/>
                </a:avLst>
              </a:prstGeom>
              <a:solidFill>
                <a:srgbClr val="D5F0FF"/>
              </a:solidFill>
              <a:ln w="12700" cap="flat">
                <a:solidFill>
                  <a:srgbClr val="FFA941"/>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53" name="Light"/>
              <p:cNvSpPr txBox="1"/>
              <p:nvPr/>
            </p:nvSpPr>
            <p:spPr>
              <a:xfrm>
                <a:off x="3527" y="145430"/>
                <a:ext cx="2832101" cy="273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5861" marR="59605" algn="ctr"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Light</a:t>
                </a:r>
              </a:p>
            </p:txBody>
          </p:sp>
        </p:grpSp>
        <p:grpSp>
          <p:nvGrpSpPr>
            <p:cNvPr id="757" name="Group"/>
            <p:cNvGrpSpPr/>
            <p:nvPr/>
          </p:nvGrpSpPr>
          <p:grpSpPr>
            <a:xfrm>
              <a:off x="2998329" y="2112540"/>
              <a:ext cx="828605" cy="584201"/>
              <a:chOff x="0" y="0"/>
              <a:chExt cx="828604" cy="584200"/>
            </a:xfrm>
          </p:grpSpPr>
          <p:sp>
            <p:nvSpPr>
              <p:cNvPr id="755" name="Arrow"/>
              <p:cNvSpPr/>
              <p:nvPr/>
            </p:nvSpPr>
            <p:spPr>
              <a:xfrm>
                <a:off x="0" y="0"/>
                <a:ext cx="828605" cy="584200"/>
              </a:xfrm>
              <a:prstGeom prst="rightArrow">
                <a:avLst>
                  <a:gd name="adj1" fmla="val 50000"/>
                  <a:gd name="adj2" fmla="val 24932"/>
                </a:avLst>
              </a:prstGeom>
              <a:solidFill>
                <a:srgbClr val="D5F0FF"/>
              </a:solidFill>
              <a:ln w="12700" cap="flat">
                <a:solidFill>
                  <a:srgbClr val="FFA941"/>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756" name="Light"/>
              <p:cNvSpPr txBox="1"/>
              <p:nvPr/>
            </p:nvSpPr>
            <p:spPr>
              <a:xfrm>
                <a:off x="1270" y="145148"/>
                <a:ext cx="723901" cy="273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8100" tIns="38100" rIns="38100" bIns="38100" numCol="1" anchor="ctr">
                <a:spAutoFit/>
              </a:bodyPr>
              <a:lstStyle>
                <a:lvl1pPr marL="75861" marR="59605" algn="ctr"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Light</a:t>
                </a:r>
              </a:p>
            </p:txBody>
          </p:sp>
        </p:grpSp>
        <p:sp>
          <p:nvSpPr>
            <p:cNvPr id="758" name="Retina"/>
            <p:cNvSpPr txBox="1"/>
            <p:nvPr/>
          </p:nvSpPr>
          <p:spPr>
            <a:xfrm>
              <a:off x="3318086" y="4497599"/>
              <a:ext cx="686053"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Retina</a:t>
              </a:r>
            </a:p>
          </p:txBody>
        </p:sp>
        <p:sp>
          <p:nvSpPr>
            <p:cNvPr id="759" name="Optic Nerve"/>
            <p:cNvSpPr txBox="1"/>
            <p:nvPr/>
          </p:nvSpPr>
          <p:spPr>
            <a:xfrm>
              <a:off x="4393635" y="4533724"/>
              <a:ext cx="1110759"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Optic Nerve</a:t>
              </a:r>
            </a:p>
          </p:txBody>
        </p:sp>
        <p:sp>
          <p:nvSpPr>
            <p:cNvPr id="760" name="Amacrine…"/>
            <p:cNvSpPr txBox="1"/>
            <p:nvPr/>
          </p:nvSpPr>
          <p:spPr>
            <a:xfrm>
              <a:off x="3764844" y="4145387"/>
              <a:ext cx="10795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Amacrine</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761" name="Ganglion…"/>
            <p:cNvSpPr txBox="1"/>
            <p:nvPr/>
          </p:nvSpPr>
          <p:spPr>
            <a:xfrm>
              <a:off x="3313288" y="713564"/>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Ganglion</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762" name="Horizontal…"/>
            <p:cNvSpPr txBox="1"/>
            <p:nvPr/>
          </p:nvSpPr>
          <p:spPr>
            <a:xfrm>
              <a:off x="4144151" y="713564"/>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Horizontal</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763" name="Bipolar…"/>
            <p:cNvSpPr txBox="1"/>
            <p:nvPr/>
          </p:nvSpPr>
          <p:spPr>
            <a:xfrm>
              <a:off x="3728720" y="1128995"/>
              <a:ext cx="1143001" cy="4436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Bipolar</a:t>
              </a:r>
            </a:p>
            <a:p>
              <a:pPr marL="57799" marR="57799" algn="ctr" defTabSz="1295400">
                <a:lnSpc>
                  <a:spcPct val="20000"/>
                </a:lnSpc>
                <a:spcBef>
                  <a:spcPts val="700"/>
                </a:spcBef>
                <a:buClr>
                  <a:srgbClr val="000000"/>
                </a:buClr>
                <a:buFont typeface="Arial"/>
                <a:defRPr sz="1400">
                  <a:uFill>
                    <a:solidFill>
                      <a:srgbClr val="000000"/>
                    </a:solidFill>
                  </a:uFill>
                  <a:latin typeface="+mn-lt"/>
                  <a:ea typeface="+mn-ea"/>
                  <a:cs typeface="+mn-cs"/>
                  <a:sym typeface="Arial"/>
                </a:defRPr>
              </a:pPr>
              <a:r>
                <a:t>Cells</a:t>
              </a:r>
            </a:p>
          </p:txBody>
        </p:sp>
        <p:sp>
          <p:nvSpPr>
            <p:cNvPr id="764" name="Rod"/>
            <p:cNvSpPr txBox="1"/>
            <p:nvPr/>
          </p:nvSpPr>
          <p:spPr>
            <a:xfrm>
              <a:off x="4614897" y="1083840"/>
              <a:ext cx="498270" cy="2989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Rod</a:t>
              </a:r>
            </a:p>
          </p:txBody>
        </p:sp>
        <p:sp>
          <p:nvSpPr>
            <p:cNvPr id="765" name="Cone"/>
            <p:cNvSpPr txBox="1"/>
            <p:nvPr/>
          </p:nvSpPr>
          <p:spPr>
            <a:xfrm>
              <a:off x="5030329" y="1228337"/>
              <a:ext cx="597153" cy="29898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700"/>
                </a:spcBef>
                <a:buClr>
                  <a:srgbClr val="000000"/>
                </a:buClr>
                <a:buFont typeface="Arial"/>
                <a:defRPr sz="1400">
                  <a:uFill>
                    <a:solidFill>
                      <a:srgbClr val="000000"/>
                    </a:solidFill>
                  </a:uFill>
                  <a:latin typeface="+mn-lt"/>
                  <a:ea typeface="+mn-ea"/>
                  <a:cs typeface="+mn-cs"/>
                  <a:sym typeface="Arial"/>
                </a:defRPr>
              </a:lvl1pPr>
            </a:lstStyle>
            <a:p>
              <a:pPr/>
              <a:r>
                <a:t>Cone</a:t>
              </a:r>
            </a:p>
          </p:txBody>
        </p:sp>
      </p:gr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69" name="Summary  (and time for questions)"/>
          <p:cNvSpPr txBox="1"/>
          <p:nvPr>
            <p:ph type="title"/>
          </p:nvPr>
        </p:nvSpPr>
        <p:spPr>
          <a:prstGeom prst="rect">
            <a:avLst/>
          </a:prstGeom>
        </p:spPr>
        <p:txBody>
          <a:bodyPr/>
          <a:lstStyle/>
          <a:p>
            <a:pPr/>
            <a:r>
              <a:t>Summary  (and time for questions)</a:t>
            </a:r>
          </a:p>
        </p:txBody>
      </p:sp>
      <p:sp>
        <p:nvSpPr>
          <p:cNvPr id="770" name="Spectrum: infinite number of values…"/>
          <p:cNvSpPr txBox="1"/>
          <p:nvPr>
            <p:ph type="body" idx="1"/>
          </p:nvPr>
        </p:nvSpPr>
        <p:spPr>
          <a:prstGeom prst="rect">
            <a:avLst/>
          </a:prstGeom>
        </p:spPr>
        <p:txBody>
          <a:bodyPr/>
          <a:lstStyle/>
          <a:p>
            <a:pPr/>
            <a:r>
              <a:t>Spectrum: infinite number of values</a:t>
            </a:r>
          </a:p>
          <a:p>
            <a:pPr lvl="1"/>
            <a:r>
              <a:t>can be multiplied</a:t>
            </a:r>
          </a:p>
          <a:p>
            <a:pPr lvl="1"/>
            <a:r>
              <a:t>can be added</a:t>
            </a:r>
          </a:p>
          <a:p>
            <a:pPr/>
            <a:r>
              <a:t>Light spectrum multiplied by reflectance spectrum</a:t>
            </a:r>
          </a:p>
          <a:p>
            <a:pPr lvl="1"/>
            <a:r>
              <a:t>spectrum depends on illuminant</a:t>
            </a:r>
          </a:p>
          <a:p>
            <a:pPr/>
            <a:r>
              <a:t>Human visual system is complicated</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7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7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774" name="Questions?"/>
          <p:cNvSpPr txBox="1"/>
          <p:nvPr>
            <p:ph type="title"/>
          </p:nvPr>
        </p:nvSpPr>
        <p:spPr>
          <a:prstGeom prst="rect">
            <a:avLst/>
          </a:prstGeom>
        </p:spPr>
        <p:txBody>
          <a:bodyPr/>
          <a:lstStyle>
            <a:lvl1pPr>
              <a:defRPr sz="5600"/>
            </a:lvl1pPr>
          </a:lstStyle>
          <a:p>
            <a:pPr/>
            <a:r>
              <a:t>Questions?</a:t>
            </a:r>
          </a:p>
        </p:txBody>
      </p:sp>
      <p:sp>
        <p:nvSpPr>
          <p:cNvPr id="77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7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779" name="Plan"/>
          <p:cNvSpPr txBox="1"/>
          <p:nvPr>
            <p:ph type="title"/>
          </p:nvPr>
        </p:nvSpPr>
        <p:spPr>
          <a:prstGeom prst="rect">
            <a:avLst/>
          </a:prstGeom>
        </p:spPr>
        <p:txBody>
          <a:bodyPr/>
          <a:lstStyle>
            <a:lvl1pPr>
              <a:defRPr sz="5600"/>
            </a:lvl1pPr>
          </a:lstStyle>
          <a:p>
            <a:pPr/>
            <a:r>
              <a:t>Plan</a:t>
            </a:r>
          </a:p>
        </p:txBody>
      </p:sp>
      <p:sp>
        <p:nvSpPr>
          <p:cNvPr id="780" name="What is color…"/>
          <p:cNvSpPr txBox="1"/>
          <p:nvPr>
            <p:ph type="body" idx="1"/>
          </p:nvPr>
        </p:nvSpPr>
        <p:spPr>
          <a:prstGeom prst="rect">
            <a:avLst/>
          </a:prstGeom>
        </p:spPr>
        <p:txBody>
          <a:bodyPr/>
          <a:lstStyle/>
          <a:p>
            <a:pPr/>
            <a:r>
              <a:t>What is color</a:t>
            </a:r>
          </a:p>
          <a:p>
            <a:pPr>
              <a:defRPr>
                <a:solidFill>
                  <a:srgbClr val="FF2600"/>
                </a:solidFill>
                <a:uFill>
                  <a:solidFill>
                    <a:srgbClr val="FF2600"/>
                  </a:solidFill>
                </a:uFill>
              </a:defRPr>
            </a:pPr>
            <a:r>
              <a:t>Cones and spectral response</a:t>
            </a:r>
          </a:p>
          <a:p>
            <a:pPr/>
            <a:r>
              <a:t>Color blindness and metamers</a:t>
            </a:r>
          </a:p>
          <a:p>
            <a:pPr/>
            <a:r>
              <a:t>Fundamental difficulty with colors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8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784" name="Cone spectral sensitivity"/>
          <p:cNvSpPr txBox="1"/>
          <p:nvPr>
            <p:ph type="title"/>
          </p:nvPr>
        </p:nvSpPr>
        <p:spPr>
          <a:prstGeom prst="rect">
            <a:avLst/>
          </a:prstGeom>
        </p:spPr>
        <p:txBody>
          <a:bodyPr/>
          <a:lstStyle/>
          <a:p>
            <a:pPr/>
            <a:r>
              <a:t>Cone spectral sensitivity</a:t>
            </a:r>
          </a:p>
        </p:txBody>
      </p:sp>
      <p:sp>
        <p:nvSpPr>
          <p:cNvPr id="785" name="Short, Medium and Long wavelength…"/>
          <p:cNvSpPr txBox="1"/>
          <p:nvPr>
            <p:ph type="body" idx="1"/>
          </p:nvPr>
        </p:nvSpPr>
        <p:spPr>
          <a:prstGeom prst="rect">
            <a:avLst/>
          </a:prstGeom>
        </p:spPr>
        <p:txBody>
          <a:bodyPr/>
          <a:lstStyle/>
          <a:p>
            <a:pPr/>
            <a:r>
              <a:t>Short, Medium and Long wavelength</a:t>
            </a:r>
          </a:p>
          <a:p>
            <a:pPr/>
            <a:r>
              <a:t>Response</a:t>
            </a:r>
            <a:r>
              <a:t> for a cone:</a:t>
            </a:r>
            <a:br/>
          </a:p>
        </p:txBody>
      </p:sp>
      <p:pic>
        <p:nvPicPr>
          <p:cNvPr id="786" name="image.pdf" descr="image.pdf"/>
          <p:cNvPicPr>
            <a:picLocks noChangeAspect="0"/>
          </p:cNvPicPr>
          <p:nvPr/>
        </p:nvPicPr>
        <p:blipFill>
          <a:blip r:embed="rId2">
            <a:extLst/>
          </a:blip>
          <a:stretch>
            <a:fillRect/>
          </a:stretch>
        </p:blipFill>
        <p:spPr>
          <a:xfrm>
            <a:off x="2057400" y="3887893"/>
            <a:ext cx="7264400" cy="5899574"/>
          </a:xfrm>
          <a:prstGeom prst="rect">
            <a:avLst/>
          </a:prstGeom>
          <a:ln w="12700">
            <a:miter lim="400000"/>
          </a:ln>
        </p:spPr>
      </p:pic>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8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8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790" name="Cone spectral sensitivity"/>
          <p:cNvSpPr txBox="1"/>
          <p:nvPr>
            <p:ph type="title"/>
          </p:nvPr>
        </p:nvSpPr>
        <p:spPr>
          <a:prstGeom prst="rect">
            <a:avLst/>
          </a:prstGeom>
        </p:spPr>
        <p:txBody>
          <a:bodyPr/>
          <a:lstStyle/>
          <a:p>
            <a:pPr/>
            <a:r>
              <a:t>Cone spectral sensitivity</a:t>
            </a:r>
          </a:p>
        </p:txBody>
      </p:sp>
      <p:sp>
        <p:nvSpPr>
          <p:cNvPr id="791" name="Short, Medium and Long wavelength…"/>
          <p:cNvSpPr txBox="1"/>
          <p:nvPr>
            <p:ph type="body" idx="1"/>
          </p:nvPr>
        </p:nvSpPr>
        <p:spPr>
          <a:prstGeom prst="rect">
            <a:avLst/>
          </a:prstGeom>
        </p:spPr>
        <p:txBody>
          <a:bodyPr/>
          <a:lstStyle/>
          <a:p>
            <a:pPr/>
            <a:r>
              <a:t>Short, Medium and Long wavelength</a:t>
            </a:r>
          </a:p>
          <a:p>
            <a:pPr/>
            <a:r>
              <a:t>Response</a:t>
            </a:r>
            <a:r>
              <a:t> for a cone</a:t>
            </a:r>
            <a:r>
              <a:t> </a:t>
            </a:r>
            <a:br/>
            <a:r>
              <a:t>=</a:t>
            </a:r>
            <a:r>
              <a:rPr sz="7600">
                <a:latin typeface="Symbol"/>
                <a:ea typeface="Symbol"/>
                <a:cs typeface="Symbol"/>
                <a:sym typeface="Symbol"/>
              </a:rPr>
              <a:t>ò</a:t>
            </a:r>
            <a:r>
              <a:rPr baseline="-19818">
                <a:latin typeface="Symbol"/>
                <a:ea typeface="Symbol"/>
                <a:cs typeface="Symbol"/>
                <a:sym typeface="Symbol"/>
              </a:rPr>
              <a:t> l </a:t>
            </a:r>
            <a:r>
              <a:t>stimulus(</a:t>
            </a:r>
            <a:r>
              <a:rPr>
                <a:latin typeface="Symbol"/>
                <a:ea typeface="Symbol"/>
                <a:cs typeface="Symbol"/>
                <a:sym typeface="Symbol"/>
              </a:rPr>
              <a:t>l</a:t>
            </a:r>
            <a:r>
              <a:t>) * response(</a:t>
            </a:r>
            <a:r>
              <a:rPr>
                <a:latin typeface="Symbol"/>
                <a:ea typeface="Symbol"/>
                <a:cs typeface="Symbol"/>
                <a:sym typeface="Symbol"/>
              </a:rPr>
              <a:t>l</a:t>
            </a:r>
            <a:r>
              <a:t>) d</a:t>
            </a:r>
            <a:r>
              <a:rPr>
                <a:latin typeface="Symbol"/>
                <a:ea typeface="Symbol"/>
                <a:cs typeface="Symbol"/>
                <a:sym typeface="Symbol"/>
              </a:rPr>
              <a:t>l</a:t>
            </a:r>
          </a:p>
        </p:txBody>
      </p:sp>
      <p:pic>
        <p:nvPicPr>
          <p:cNvPr id="792" name="image.pdf" descr="image.pdf"/>
          <p:cNvPicPr>
            <a:picLocks noChangeAspect="0"/>
          </p:cNvPicPr>
          <p:nvPr/>
        </p:nvPicPr>
        <p:blipFill>
          <a:blip r:embed="rId2">
            <a:extLst/>
          </a:blip>
          <a:stretch>
            <a:fillRect/>
          </a:stretch>
        </p:blipFill>
        <p:spPr>
          <a:xfrm>
            <a:off x="2057400" y="3887893"/>
            <a:ext cx="7264400" cy="5899574"/>
          </a:xfrm>
          <a:prstGeom prst="rect">
            <a:avLst/>
          </a:prstGeom>
          <a:ln w="12700">
            <a:miter lim="400000"/>
          </a:ln>
        </p:spPr>
      </p:pic>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795" name="Slide Number"/>
          <p:cNvSpPr txBox="1"/>
          <p:nvPr>
            <p:ph type="sldNum" sz="quarter" idx="4294967295"/>
          </p:nvPr>
        </p:nvSpPr>
        <p:spPr>
          <a:xfrm>
            <a:off x="11746230" y="90170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796" name="Cone response"/>
          <p:cNvSpPr txBox="1"/>
          <p:nvPr>
            <p:ph type="title"/>
          </p:nvPr>
        </p:nvSpPr>
        <p:spPr>
          <a:prstGeom prst="rect">
            <a:avLst/>
          </a:prstGeom>
        </p:spPr>
        <p:txBody>
          <a:bodyPr/>
          <a:lstStyle>
            <a:lvl1pPr>
              <a:defRPr sz="5600"/>
            </a:lvl1pPr>
          </a:lstStyle>
          <a:p>
            <a:pPr/>
            <a:r>
              <a:t>Cone response</a:t>
            </a:r>
          </a:p>
        </p:txBody>
      </p:sp>
      <p:pic>
        <p:nvPicPr>
          <p:cNvPr id="797" name="image.png" descr="image.png"/>
          <p:cNvPicPr>
            <a:picLocks noChangeAspect="0"/>
          </p:cNvPicPr>
          <p:nvPr/>
        </p:nvPicPr>
        <p:blipFill>
          <a:blip r:embed="rId2">
            <a:extLst/>
          </a:blip>
          <a:srcRect l="0" t="25152" r="0" b="9403"/>
          <a:stretch>
            <a:fillRect/>
          </a:stretch>
        </p:blipFill>
        <p:spPr>
          <a:xfrm>
            <a:off x="3581400" y="1187591"/>
            <a:ext cx="9207500" cy="8178801"/>
          </a:xfrm>
          <a:prstGeom prst="rect">
            <a:avLst/>
          </a:prstGeom>
          <a:ln w="12700">
            <a:miter lim="400000"/>
          </a:ln>
        </p:spPr>
      </p:pic>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00" name="Slide Number"/>
          <p:cNvSpPr txBox="1"/>
          <p:nvPr>
            <p:ph type="sldNum" sz="quarter" idx="4294967295"/>
          </p:nvPr>
        </p:nvSpPr>
        <p:spPr>
          <a:xfrm>
            <a:off x="11746230" y="90170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01" name="Cone response"/>
          <p:cNvSpPr txBox="1"/>
          <p:nvPr>
            <p:ph type="title"/>
          </p:nvPr>
        </p:nvSpPr>
        <p:spPr>
          <a:prstGeom prst="rect">
            <a:avLst/>
          </a:prstGeom>
        </p:spPr>
        <p:txBody>
          <a:bodyPr/>
          <a:lstStyle>
            <a:lvl1pPr>
              <a:defRPr sz="5600"/>
            </a:lvl1pPr>
          </a:lstStyle>
          <a:p>
            <a:pPr/>
            <a:r>
              <a:t>Cone response</a:t>
            </a:r>
          </a:p>
        </p:txBody>
      </p:sp>
      <p:sp>
        <p:nvSpPr>
          <p:cNvPr id="802" name="Start from infinite number of values  (one per wavelength)…"/>
          <p:cNvSpPr txBox="1"/>
          <p:nvPr>
            <p:ph type="body" sz="quarter" idx="1"/>
          </p:nvPr>
        </p:nvSpPr>
        <p:spPr>
          <a:xfrm>
            <a:off x="431800" y="1409700"/>
            <a:ext cx="2857500" cy="8343900"/>
          </a:xfrm>
          <a:prstGeom prst="rect">
            <a:avLst/>
          </a:prstGeom>
        </p:spPr>
        <p:txBody>
          <a:bodyPr/>
          <a:lstStyle/>
          <a:p>
            <a:pPr marL="546382" indent="-487679">
              <a:buSzTx/>
              <a:buNone/>
              <a:defRPr sz="2800">
                <a:latin typeface="Times Roman"/>
                <a:ea typeface="Times Roman"/>
                <a:cs typeface="Times Roman"/>
                <a:sym typeface="Times Roman"/>
              </a:defRPr>
            </a:pPr>
            <a:r>
              <a:t>Start from infinite number of values </a:t>
            </a:r>
            <a:br/>
            <a:r>
              <a:t>(one per wavelength)</a:t>
            </a: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r>
              <a:t>End up with 3 values (one per cone type)</a:t>
            </a:r>
          </a:p>
        </p:txBody>
      </p:sp>
      <p:pic>
        <p:nvPicPr>
          <p:cNvPr id="803" name="image.png" descr="image.png"/>
          <p:cNvPicPr>
            <a:picLocks noChangeAspect="0"/>
          </p:cNvPicPr>
          <p:nvPr/>
        </p:nvPicPr>
        <p:blipFill>
          <a:blip r:embed="rId2">
            <a:extLst/>
          </a:blip>
          <a:srcRect l="0" t="25152" r="0" b="9403"/>
          <a:stretch>
            <a:fillRect/>
          </a:stretch>
        </p:blipFill>
        <p:spPr>
          <a:xfrm>
            <a:off x="3581400" y="1187591"/>
            <a:ext cx="9207500" cy="8178801"/>
          </a:xfrm>
          <a:prstGeom prst="rect">
            <a:avLst/>
          </a:prstGeom>
          <a:ln w="12700">
            <a:miter lim="400000"/>
          </a:ln>
        </p:spPr>
      </p:pic>
      <p:sp>
        <p:nvSpPr>
          <p:cNvPr id="804" name="Cone responses"/>
          <p:cNvSpPr txBox="1"/>
          <p:nvPr/>
        </p:nvSpPr>
        <p:spPr>
          <a:xfrm>
            <a:off x="5092700" y="3594100"/>
            <a:ext cx="3517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Cone responses</a:t>
            </a:r>
          </a:p>
        </p:txBody>
      </p:sp>
      <p:sp>
        <p:nvSpPr>
          <p:cNvPr id="805" name="Stimulus"/>
          <p:cNvSpPr txBox="1"/>
          <p:nvPr/>
        </p:nvSpPr>
        <p:spPr>
          <a:xfrm>
            <a:off x="9423400" y="1968500"/>
            <a:ext cx="21463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Stimulus</a:t>
            </a:r>
          </a:p>
        </p:txBody>
      </p:sp>
      <p:sp>
        <p:nvSpPr>
          <p:cNvPr id="806" name="Multiply wavelength by wavelength"/>
          <p:cNvSpPr txBox="1"/>
          <p:nvPr/>
        </p:nvSpPr>
        <p:spPr>
          <a:xfrm>
            <a:off x="5092700" y="61087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 wavelength by wavelength</a:t>
            </a:r>
          </a:p>
        </p:txBody>
      </p:sp>
      <p:sp>
        <p:nvSpPr>
          <p:cNvPr id="807" name="Integrate"/>
          <p:cNvSpPr txBox="1"/>
          <p:nvPr/>
        </p:nvSpPr>
        <p:spPr>
          <a:xfrm>
            <a:off x="7747000" y="86106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Integrate</a:t>
            </a:r>
          </a:p>
        </p:txBody>
      </p:sp>
      <p:sp>
        <p:nvSpPr>
          <p:cNvPr id="808" name="1 number"/>
          <p:cNvSpPr txBox="1"/>
          <p:nvPr/>
        </p:nvSpPr>
        <p:spPr>
          <a:xfrm>
            <a:off x="41402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809" name="1 number"/>
          <p:cNvSpPr txBox="1"/>
          <p:nvPr/>
        </p:nvSpPr>
        <p:spPr>
          <a:xfrm>
            <a:off x="77851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810" name="1 number"/>
          <p:cNvSpPr txBox="1"/>
          <p:nvPr/>
        </p:nvSpPr>
        <p:spPr>
          <a:xfrm>
            <a:off x="107442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811" name="Arrow"/>
          <p:cNvSpPr/>
          <p:nvPr/>
        </p:nvSpPr>
        <p:spPr>
          <a:xfrm rot="5400000">
            <a:off x="48196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12" name="Arrow"/>
          <p:cNvSpPr/>
          <p:nvPr/>
        </p:nvSpPr>
        <p:spPr>
          <a:xfrm rot="5400000">
            <a:off x="82994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13" name="Arrow"/>
          <p:cNvSpPr/>
          <p:nvPr/>
        </p:nvSpPr>
        <p:spPr>
          <a:xfrm rot="5400000">
            <a:off x="114490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16" name="For matrix lovers"/>
          <p:cNvSpPr txBox="1"/>
          <p:nvPr>
            <p:ph type="title"/>
          </p:nvPr>
        </p:nvSpPr>
        <p:spPr>
          <a:prstGeom prst="rect">
            <a:avLst/>
          </a:prstGeom>
        </p:spPr>
        <p:txBody>
          <a:bodyPr/>
          <a:lstStyle/>
          <a:p>
            <a:pPr/>
            <a:r>
              <a:t>For matrix lovers</a:t>
            </a:r>
          </a:p>
        </p:txBody>
      </p:sp>
      <p:sp>
        <p:nvSpPr>
          <p:cNvPr id="817" name="Spectrum: big long vector size N where N=∞…"/>
          <p:cNvSpPr txBox="1"/>
          <p:nvPr>
            <p:ph type="body" idx="1"/>
          </p:nvPr>
        </p:nvSpPr>
        <p:spPr>
          <a:prstGeom prst="rect">
            <a:avLst/>
          </a:prstGeom>
        </p:spPr>
        <p:txBody>
          <a:bodyPr/>
          <a:lstStyle/>
          <a:p>
            <a:pPr/>
            <a:r>
              <a:t>Spectrum: big long vector size N where N=∞</a:t>
            </a:r>
          </a:p>
          <a:p>
            <a:pPr/>
            <a:r>
              <a:t>Cone response: 3xN matrix of individual responses</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20" name="For matrix lovers"/>
          <p:cNvSpPr txBox="1"/>
          <p:nvPr>
            <p:ph type="title"/>
          </p:nvPr>
        </p:nvSpPr>
        <p:spPr>
          <a:prstGeom prst="rect">
            <a:avLst/>
          </a:prstGeom>
        </p:spPr>
        <p:txBody>
          <a:bodyPr/>
          <a:lstStyle/>
          <a:p>
            <a:pPr/>
            <a:r>
              <a:t>For matrix lovers</a:t>
            </a:r>
          </a:p>
        </p:txBody>
      </p:sp>
      <p:sp>
        <p:nvSpPr>
          <p:cNvPr id="821" name="Spectrum: big long vector size N where N=∞…"/>
          <p:cNvSpPr txBox="1"/>
          <p:nvPr>
            <p:ph type="body" idx="1"/>
          </p:nvPr>
        </p:nvSpPr>
        <p:spPr>
          <a:prstGeom prst="rect">
            <a:avLst/>
          </a:prstGeom>
        </p:spPr>
        <p:txBody>
          <a:bodyPr/>
          <a:lstStyle/>
          <a:p>
            <a:pPr/>
            <a:r>
              <a:t>Spectrum: big long vector size N where N=∞</a:t>
            </a:r>
          </a:p>
          <a:p>
            <a:pPr/>
            <a:r>
              <a:t>Cone response: 3xN matrix of individual responses</a:t>
            </a:r>
          </a:p>
        </p:txBody>
      </p:sp>
      <p:sp>
        <p:nvSpPr>
          <p:cNvPr id="822" name="Rectangle"/>
          <p:cNvSpPr/>
          <p:nvPr/>
        </p:nvSpPr>
        <p:spPr>
          <a:xfrm>
            <a:off x="6934200" y="3505200"/>
            <a:ext cx="254000" cy="3454400"/>
          </a:xfrm>
          <a:prstGeom prst="rect">
            <a:avLst/>
          </a:prstGeom>
          <a:solidFill>
            <a:srgbClr val="FFC4AB"/>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23" name="Rectangle"/>
          <p:cNvSpPr/>
          <p:nvPr/>
        </p:nvSpPr>
        <p:spPr>
          <a:xfrm rot="16200000">
            <a:off x="4770120" y="5561471"/>
            <a:ext cx="254001" cy="3454401"/>
          </a:xfrm>
          <a:prstGeom prst="rect">
            <a:avLst/>
          </a:prstGeom>
          <a:solidFill>
            <a:srgbClr val="FFC4AB"/>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24" name="Rectangle"/>
          <p:cNvSpPr/>
          <p:nvPr/>
        </p:nvSpPr>
        <p:spPr>
          <a:xfrm rot="16200000">
            <a:off x="4770120" y="5886591"/>
            <a:ext cx="254001" cy="3454401"/>
          </a:xfrm>
          <a:prstGeom prst="rect">
            <a:avLst/>
          </a:prstGeom>
          <a:solidFill>
            <a:srgbClr val="FFC4AB"/>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25" name="Rectangle"/>
          <p:cNvSpPr/>
          <p:nvPr/>
        </p:nvSpPr>
        <p:spPr>
          <a:xfrm rot="16200000">
            <a:off x="4770120" y="6211711"/>
            <a:ext cx="254001" cy="3454401"/>
          </a:xfrm>
          <a:prstGeom prst="rect">
            <a:avLst/>
          </a:prstGeom>
          <a:solidFill>
            <a:srgbClr val="FFC4AB"/>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26" name="S"/>
          <p:cNvSpPr txBox="1"/>
          <p:nvPr/>
        </p:nvSpPr>
        <p:spPr>
          <a:xfrm>
            <a:off x="6831801" y="6959600"/>
            <a:ext cx="412246"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S</a:t>
            </a:r>
          </a:p>
        </p:txBody>
      </p:sp>
      <p:sp>
        <p:nvSpPr>
          <p:cNvPr id="827" name="L"/>
          <p:cNvSpPr txBox="1"/>
          <p:nvPr/>
        </p:nvSpPr>
        <p:spPr>
          <a:xfrm>
            <a:off x="6831847" y="7607300"/>
            <a:ext cx="43586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L</a:t>
            </a:r>
          </a:p>
        </p:txBody>
      </p:sp>
      <p:sp>
        <p:nvSpPr>
          <p:cNvPr id="828" name="M"/>
          <p:cNvSpPr txBox="1"/>
          <p:nvPr/>
        </p:nvSpPr>
        <p:spPr>
          <a:xfrm>
            <a:off x="6781283" y="7264400"/>
            <a:ext cx="55603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algn="ctr"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M</a:t>
            </a:r>
          </a:p>
        </p:txBody>
      </p:sp>
      <p:sp>
        <p:nvSpPr>
          <p:cNvPr id="829" name="cone spectral response"/>
          <p:cNvSpPr txBox="1"/>
          <p:nvPr/>
        </p:nvSpPr>
        <p:spPr>
          <a:xfrm>
            <a:off x="2667000" y="6070600"/>
            <a:ext cx="2634635"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r>
              <a:t>cone spectral</a:t>
            </a:r>
            <a:br/>
            <a:r>
              <a:t>response</a:t>
            </a:r>
          </a:p>
        </p:txBody>
      </p:sp>
      <p:sp>
        <p:nvSpPr>
          <p:cNvPr id="830" name="kind of RGB"/>
          <p:cNvSpPr txBox="1"/>
          <p:nvPr/>
        </p:nvSpPr>
        <p:spPr>
          <a:xfrm>
            <a:off x="7670800" y="7264400"/>
            <a:ext cx="240320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kind of RGB</a:t>
            </a:r>
          </a:p>
        </p:txBody>
      </p:sp>
      <p:sp>
        <p:nvSpPr>
          <p:cNvPr id="831" name="observed  spectrum"/>
          <p:cNvSpPr txBox="1"/>
          <p:nvPr/>
        </p:nvSpPr>
        <p:spPr>
          <a:xfrm>
            <a:off x="7239000" y="3644900"/>
            <a:ext cx="2035639"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r>
              <a:t>observed </a:t>
            </a:r>
            <a:br/>
            <a:r>
              <a:t>spectrum</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33" name="Shape"/>
          <p:cNvSpPr/>
          <p:nvPr/>
        </p:nvSpPr>
        <p:spPr>
          <a:xfrm>
            <a:off x="4412697" y="7703659"/>
            <a:ext cx="5537473" cy="1684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46" y="0"/>
                </a:moveTo>
                <a:lnTo>
                  <a:pt x="21600" y="4080"/>
                </a:lnTo>
                <a:lnTo>
                  <a:pt x="11486" y="21600"/>
                </a:lnTo>
                <a:lnTo>
                  <a:pt x="0" y="13662"/>
                </a:lnTo>
                <a:lnTo>
                  <a:pt x="10646" y="0"/>
                </a:lnTo>
                <a:close/>
              </a:path>
            </a:pathLst>
          </a:custGeom>
          <a:solidFill>
            <a:srgbClr val="232323"/>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3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35" name="For geometry lovers"/>
          <p:cNvSpPr txBox="1"/>
          <p:nvPr>
            <p:ph type="title"/>
          </p:nvPr>
        </p:nvSpPr>
        <p:spPr>
          <a:prstGeom prst="rect">
            <a:avLst/>
          </a:prstGeom>
        </p:spPr>
        <p:txBody>
          <a:bodyPr/>
          <a:lstStyle/>
          <a:p>
            <a:pPr/>
            <a:r>
              <a:t>For geometry lovers</a:t>
            </a:r>
          </a:p>
        </p:txBody>
      </p:sp>
      <p:sp>
        <p:nvSpPr>
          <p:cNvPr id="836" name="Spectrum: point in infinite dimensional space…"/>
          <p:cNvSpPr txBox="1"/>
          <p:nvPr>
            <p:ph type="body" idx="1"/>
          </p:nvPr>
        </p:nvSpPr>
        <p:spPr>
          <a:prstGeom prst="rect">
            <a:avLst/>
          </a:prstGeom>
        </p:spPr>
        <p:txBody>
          <a:bodyPr/>
          <a:lstStyle/>
          <a:p>
            <a:pPr/>
            <a:r>
              <a:t>Spectrum: point in infinite dimensional space</a:t>
            </a:r>
          </a:p>
          <a:p>
            <a:pPr/>
            <a:r>
              <a:t>Human vision: 3D linear subspace</a:t>
            </a:r>
          </a:p>
          <a:p>
            <a:pPr/>
            <a:r>
              <a:t>Projection </a:t>
            </a:r>
          </a:p>
        </p:txBody>
      </p:sp>
      <p:sp>
        <p:nvSpPr>
          <p:cNvPr id="837" name="Line"/>
          <p:cNvSpPr/>
          <p:nvPr/>
        </p:nvSpPr>
        <p:spPr>
          <a:xfrm flipH="1">
            <a:off x="4395498" y="7669545"/>
            <a:ext cx="2849499" cy="1117085"/>
          </a:xfrm>
          <a:prstGeom prst="line">
            <a:avLst/>
          </a:prstGeom>
          <a:ln w="38100">
            <a:solidFill>
              <a:srgbClr val="B51A00"/>
            </a:solidFill>
            <a:headEnd type="triangle"/>
          </a:ln>
        </p:spPr>
        <p:txBody>
          <a:bodyPr lIns="0" tIns="0" rIns="0" bIns="0"/>
          <a:lstStyle/>
          <a:p>
            <a:pPr/>
          </a:p>
        </p:txBody>
      </p:sp>
      <p:sp>
        <p:nvSpPr>
          <p:cNvPr id="838" name="Line"/>
          <p:cNvSpPr/>
          <p:nvPr/>
        </p:nvSpPr>
        <p:spPr>
          <a:xfrm flipH="1" flipV="1">
            <a:off x="4427497" y="8783440"/>
            <a:ext cx="3098314" cy="645872"/>
          </a:xfrm>
          <a:prstGeom prst="line">
            <a:avLst/>
          </a:prstGeom>
          <a:ln w="38100">
            <a:solidFill>
              <a:srgbClr val="669C35"/>
            </a:solidFill>
            <a:headEnd type="triangle"/>
          </a:ln>
        </p:spPr>
        <p:txBody>
          <a:bodyPr lIns="0" tIns="0" rIns="0" bIns="0"/>
          <a:lstStyle/>
          <a:p>
            <a:pPr/>
          </a:p>
        </p:txBody>
      </p:sp>
      <p:sp>
        <p:nvSpPr>
          <p:cNvPr id="839" name="Line"/>
          <p:cNvSpPr/>
          <p:nvPr/>
        </p:nvSpPr>
        <p:spPr>
          <a:xfrm flipH="1">
            <a:off x="4408777" y="5544720"/>
            <a:ext cx="861162" cy="3191918"/>
          </a:xfrm>
          <a:prstGeom prst="line">
            <a:avLst/>
          </a:prstGeom>
          <a:ln w="38100">
            <a:solidFill>
              <a:srgbClr val="4D22B3"/>
            </a:solidFill>
            <a:headEnd type="triangle"/>
          </a:ln>
        </p:spPr>
        <p:txBody>
          <a:bodyPr lIns="0" tIns="0" rIns="0" bIns="0"/>
          <a:lstStyle/>
          <a:p>
            <a:pPr/>
          </a:p>
        </p:txBody>
      </p:sp>
      <p:sp>
        <p:nvSpPr>
          <p:cNvPr id="840" name="Line"/>
          <p:cNvSpPr/>
          <p:nvPr/>
        </p:nvSpPr>
        <p:spPr>
          <a:xfrm>
            <a:off x="3538254" y="5488558"/>
            <a:ext cx="879885" cy="3285522"/>
          </a:xfrm>
          <a:prstGeom prst="line">
            <a:avLst/>
          </a:prstGeom>
          <a:ln w="38100">
            <a:solidFill>
              <a:srgbClr val="00C7FC"/>
            </a:solidFill>
            <a:headEnd type="triangle"/>
          </a:ln>
        </p:spPr>
        <p:txBody>
          <a:bodyPr lIns="0" tIns="0" rIns="0" bIns="0"/>
          <a:lstStyle/>
          <a:p>
            <a:pPr/>
          </a:p>
        </p:txBody>
      </p:sp>
      <p:sp>
        <p:nvSpPr>
          <p:cNvPr id="841" name="Line"/>
          <p:cNvSpPr/>
          <p:nvPr/>
        </p:nvSpPr>
        <p:spPr>
          <a:xfrm>
            <a:off x="3538254" y="5488558"/>
            <a:ext cx="879885" cy="3285522"/>
          </a:xfrm>
          <a:prstGeom prst="line">
            <a:avLst/>
          </a:prstGeom>
          <a:ln w="38100">
            <a:solidFill>
              <a:srgbClr val="FEC700"/>
            </a:solidFill>
            <a:headEnd type="triangle"/>
          </a:ln>
        </p:spPr>
        <p:txBody>
          <a:bodyPr lIns="0" tIns="0" rIns="0" bIns="0"/>
          <a:lstStyle/>
          <a:p>
            <a:pPr/>
          </a:p>
        </p:txBody>
      </p:sp>
      <p:sp>
        <p:nvSpPr>
          <p:cNvPr id="842" name="Circle"/>
          <p:cNvSpPr/>
          <p:nvPr/>
        </p:nvSpPr>
        <p:spPr>
          <a:xfrm>
            <a:off x="6756400" y="5461000"/>
            <a:ext cx="254000" cy="254000"/>
          </a:xfrm>
          <a:prstGeom prst="ellipse">
            <a:avLst/>
          </a:prstGeom>
          <a:solidFill>
            <a:srgbClr val="FFFC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43" name="Line"/>
          <p:cNvSpPr/>
          <p:nvPr/>
        </p:nvSpPr>
        <p:spPr>
          <a:xfrm>
            <a:off x="6861217" y="5591523"/>
            <a:ext cx="1" cy="2941704"/>
          </a:xfrm>
          <a:prstGeom prst="line">
            <a:avLst/>
          </a:prstGeom>
          <a:ln w="12700">
            <a:solidFill>
              <a:srgbClr val="FFFED5"/>
            </a:solidFill>
            <a:custDash>
              <a:ds d="300000" sp="300000"/>
            </a:custDash>
          </a:ln>
        </p:spPr>
        <p:txBody>
          <a:bodyPr lIns="0" tIns="0" rIns="0" bIns="0"/>
          <a:lstStyle/>
          <a:p>
            <a:pPr/>
          </a:p>
        </p:txBody>
      </p:sp>
      <p:sp>
        <p:nvSpPr>
          <p:cNvPr id="844" name="Circle"/>
          <p:cNvSpPr/>
          <p:nvPr/>
        </p:nvSpPr>
        <p:spPr>
          <a:xfrm>
            <a:off x="6756400" y="8382000"/>
            <a:ext cx="254000" cy="254000"/>
          </a:xfrm>
          <a:prstGeom prst="ellipse">
            <a:avLst/>
          </a:prstGeom>
          <a:solidFill>
            <a:srgbClr val="FFFC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845" name="spectrum"/>
          <p:cNvSpPr txBox="1"/>
          <p:nvPr/>
        </p:nvSpPr>
        <p:spPr>
          <a:xfrm>
            <a:off x="7010400" y="5270500"/>
            <a:ext cx="175487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spectrum</a:t>
            </a:r>
          </a:p>
        </p:txBody>
      </p:sp>
      <p:sp>
        <p:nvSpPr>
          <p:cNvPr id="846" name="cone subspace (3D)"/>
          <p:cNvSpPr txBox="1"/>
          <p:nvPr/>
        </p:nvSpPr>
        <p:spPr>
          <a:xfrm>
            <a:off x="6756400" y="8420100"/>
            <a:ext cx="357716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cone subspace (3D)</a:t>
            </a:r>
          </a:p>
        </p:txBody>
      </p:sp>
      <p:sp>
        <p:nvSpPr>
          <p:cNvPr id="847" name="Line"/>
          <p:cNvSpPr/>
          <p:nvPr/>
        </p:nvSpPr>
        <p:spPr>
          <a:xfrm>
            <a:off x="2677091" y="6720810"/>
            <a:ext cx="1741047" cy="2071333"/>
          </a:xfrm>
          <a:prstGeom prst="line">
            <a:avLst/>
          </a:prstGeom>
          <a:ln w="38100">
            <a:solidFill>
              <a:srgbClr val="D58400"/>
            </a:solidFill>
            <a:headEnd type="triangle"/>
          </a:ln>
        </p:spPr>
        <p:txBody>
          <a:bodyPr lIns="0" tIns="0" rIns="0" bIns="0"/>
          <a:lstStyle/>
          <a:p>
            <a:pPr/>
          </a:p>
        </p:txBody>
      </p:sp>
      <p:sp>
        <p:nvSpPr>
          <p:cNvPr id="848" name="Line"/>
          <p:cNvSpPr/>
          <p:nvPr/>
        </p:nvSpPr>
        <p:spPr>
          <a:xfrm flipH="1">
            <a:off x="4418137" y="5447788"/>
            <a:ext cx="496105" cy="3322964"/>
          </a:xfrm>
          <a:prstGeom prst="line">
            <a:avLst/>
          </a:prstGeom>
          <a:ln w="38100">
            <a:solidFill>
              <a:srgbClr val="3A88FE"/>
            </a:solidFill>
            <a:headEnd type="triangle"/>
          </a:ln>
        </p:spPr>
        <p:txBody>
          <a:bodyPr lIns="0" tIns="0" rIns="0" bIns="0"/>
          <a:lstStyle/>
          <a:p>
            <a:pPr/>
          </a:p>
        </p:txBody>
      </p:sp>
      <p:sp>
        <p:nvSpPr>
          <p:cNvPr id="849" name="Line"/>
          <p:cNvSpPr/>
          <p:nvPr/>
        </p:nvSpPr>
        <p:spPr>
          <a:xfrm>
            <a:off x="4296451" y="5372904"/>
            <a:ext cx="112326" cy="3397848"/>
          </a:xfrm>
          <a:prstGeom prst="line">
            <a:avLst/>
          </a:prstGeom>
          <a:ln w="38100">
            <a:solidFill>
              <a:srgbClr val="9929BD"/>
            </a:solidFill>
            <a:headEnd type="triangle"/>
          </a:ln>
        </p:spPr>
        <p:txBody>
          <a:bodyPr lIns="0" tIns="0" rIns="0" bIns="0"/>
          <a:lstStyle/>
          <a:p>
            <a:pPr/>
          </a:p>
        </p:txBody>
      </p:sp>
      <p:sp>
        <p:nvSpPr>
          <p:cNvPr id="850" name="infinite set of bases"/>
          <p:cNvSpPr txBox="1"/>
          <p:nvPr/>
        </p:nvSpPr>
        <p:spPr>
          <a:xfrm>
            <a:off x="1765300" y="4826000"/>
            <a:ext cx="3517706"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infinite set of bases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5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54" name="Big picture"/>
          <p:cNvSpPr txBox="1"/>
          <p:nvPr>
            <p:ph type="title"/>
          </p:nvPr>
        </p:nvSpPr>
        <p:spPr>
          <a:prstGeom prst="rect">
            <a:avLst/>
          </a:prstGeom>
        </p:spPr>
        <p:txBody>
          <a:bodyPr/>
          <a:lstStyle>
            <a:lvl1pPr>
              <a:defRPr sz="5600"/>
            </a:lvl1pPr>
          </a:lstStyle>
          <a:p>
            <a:pPr/>
            <a:r>
              <a:t>Big picture</a:t>
            </a:r>
          </a:p>
        </p:txBody>
      </p:sp>
      <p:sp>
        <p:nvSpPr>
          <p:cNvPr id="855" name="It’s all linear!"/>
          <p:cNvSpPr txBox="1"/>
          <p:nvPr>
            <p:ph type="body" idx="1"/>
          </p:nvPr>
        </p:nvSpPr>
        <p:spPr>
          <a:prstGeom prst="rect">
            <a:avLst/>
          </a:prstGeom>
        </p:spPr>
        <p:txBody>
          <a:bodyPr/>
          <a:lstStyle/>
          <a:p>
            <a:pPr/>
            <a:r>
              <a:t>It’s all linear!</a:t>
            </a:r>
          </a:p>
        </p:txBody>
      </p:sp>
      <p:pic>
        <p:nvPicPr>
          <p:cNvPr id="856" name="image.png" descr="image.png"/>
          <p:cNvPicPr>
            <a:picLocks noChangeAspect="0"/>
          </p:cNvPicPr>
          <p:nvPr/>
        </p:nvPicPr>
        <p:blipFill>
          <a:blip r:embed="rId2">
            <a:extLst/>
          </a:blip>
          <a:srcRect l="0" t="0" r="0" b="9349"/>
          <a:stretch>
            <a:fillRect/>
          </a:stretch>
        </p:blipFill>
        <p:spPr>
          <a:xfrm>
            <a:off x="5066453" y="0"/>
            <a:ext cx="7938348" cy="9753600"/>
          </a:xfrm>
          <a:prstGeom prst="rect">
            <a:avLst/>
          </a:prstGeom>
          <a:ln w="12700">
            <a:miter lim="400000"/>
          </a:ln>
        </p:spPr>
      </p:pic>
      <p:sp>
        <p:nvSpPr>
          <p:cNvPr id="857" name="Light"/>
          <p:cNvSpPr txBox="1"/>
          <p:nvPr/>
        </p:nvSpPr>
        <p:spPr>
          <a:xfrm>
            <a:off x="7455182" y="817315"/>
            <a:ext cx="1107596"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Light</a:t>
            </a:r>
          </a:p>
        </p:txBody>
      </p:sp>
      <p:sp>
        <p:nvSpPr>
          <p:cNvPr id="858" name="reflectance"/>
          <p:cNvSpPr txBox="1"/>
          <p:nvPr/>
        </p:nvSpPr>
        <p:spPr>
          <a:xfrm>
            <a:off x="8890000" y="762000"/>
            <a:ext cx="206544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reflectance</a:t>
            </a:r>
          </a:p>
        </p:txBody>
      </p:sp>
      <p:sp>
        <p:nvSpPr>
          <p:cNvPr id="859" name="Cone responses"/>
          <p:cNvSpPr txBox="1"/>
          <p:nvPr/>
        </p:nvSpPr>
        <p:spPr>
          <a:xfrm>
            <a:off x="6388100" y="4660900"/>
            <a:ext cx="287042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Cone responses</a:t>
            </a:r>
          </a:p>
        </p:txBody>
      </p:sp>
      <p:sp>
        <p:nvSpPr>
          <p:cNvPr id="860" name="Stimulus"/>
          <p:cNvSpPr txBox="1"/>
          <p:nvPr/>
        </p:nvSpPr>
        <p:spPr>
          <a:xfrm>
            <a:off x="10185400" y="3251200"/>
            <a:ext cx="170785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Stimulus</a:t>
            </a:r>
          </a:p>
        </p:txBody>
      </p:sp>
      <p:sp>
        <p:nvSpPr>
          <p:cNvPr id="861" name="multiply"/>
          <p:cNvSpPr txBox="1"/>
          <p:nvPr/>
        </p:nvSpPr>
        <p:spPr>
          <a:xfrm>
            <a:off x="8128000" y="1511300"/>
            <a:ext cx="163553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a:t>
            </a:r>
          </a:p>
        </p:txBody>
      </p:sp>
      <p:sp>
        <p:nvSpPr>
          <p:cNvPr id="862" name="Multiply wavelength by wavelength"/>
          <p:cNvSpPr txBox="1"/>
          <p:nvPr/>
        </p:nvSpPr>
        <p:spPr>
          <a:xfrm>
            <a:off x="5638800" y="69342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 wavelength by wavelength</a:t>
            </a:r>
          </a:p>
        </p:txBody>
      </p:sp>
      <p:sp>
        <p:nvSpPr>
          <p:cNvPr id="863" name="Integrate"/>
          <p:cNvSpPr txBox="1"/>
          <p:nvPr/>
        </p:nvSpPr>
        <p:spPr>
          <a:xfrm>
            <a:off x="6070600" y="91059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Integrate</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6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67" name="Big picture"/>
          <p:cNvSpPr txBox="1"/>
          <p:nvPr>
            <p:ph type="title"/>
          </p:nvPr>
        </p:nvSpPr>
        <p:spPr>
          <a:prstGeom prst="rect">
            <a:avLst/>
          </a:prstGeom>
        </p:spPr>
        <p:txBody>
          <a:bodyPr/>
          <a:lstStyle>
            <a:lvl1pPr>
              <a:defRPr sz="5600"/>
            </a:lvl1pPr>
          </a:lstStyle>
          <a:p>
            <a:pPr/>
            <a:r>
              <a:t>Big picture</a:t>
            </a:r>
          </a:p>
        </p:txBody>
      </p:sp>
      <p:sp>
        <p:nvSpPr>
          <p:cNvPr id="868" name="It’s all linear!…"/>
          <p:cNvSpPr txBox="1"/>
          <p:nvPr>
            <p:ph type="body" sz="half" idx="1"/>
          </p:nvPr>
        </p:nvSpPr>
        <p:spPr>
          <a:xfrm>
            <a:off x="431800" y="1409700"/>
            <a:ext cx="4546600" cy="8343900"/>
          </a:xfrm>
          <a:prstGeom prst="rect">
            <a:avLst/>
          </a:prstGeom>
        </p:spPr>
        <p:txBody>
          <a:bodyPr/>
          <a:lstStyle/>
          <a:p>
            <a:pPr/>
            <a:r>
              <a:t>It’s all linear!</a:t>
            </a:r>
          </a:p>
          <a:p>
            <a:pPr lvl="1"/>
            <a:r>
              <a:t>multiply</a:t>
            </a:r>
          </a:p>
          <a:p>
            <a:pPr lvl="1"/>
            <a:r>
              <a:t>add</a:t>
            </a:r>
          </a:p>
          <a:p>
            <a:pPr/>
            <a:r>
              <a:t>But </a:t>
            </a:r>
          </a:p>
          <a:p>
            <a:pPr lvl="1"/>
            <a:r>
              <a:t>non-orthogonal basis</a:t>
            </a:r>
          </a:p>
          <a:p>
            <a:pPr lvl="1"/>
            <a:r>
              <a:t>infinite dimension</a:t>
            </a:r>
          </a:p>
          <a:p>
            <a:pPr lvl="1"/>
            <a:r>
              <a:t>light must be positive</a:t>
            </a:r>
          </a:p>
          <a:p>
            <a:pPr/>
            <a:r>
              <a:t>Depends on light source</a:t>
            </a:r>
          </a:p>
        </p:txBody>
      </p:sp>
      <p:pic>
        <p:nvPicPr>
          <p:cNvPr id="869" name="image.png" descr="image.png"/>
          <p:cNvPicPr>
            <a:picLocks noChangeAspect="0"/>
          </p:cNvPicPr>
          <p:nvPr/>
        </p:nvPicPr>
        <p:blipFill>
          <a:blip r:embed="rId2">
            <a:extLst/>
          </a:blip>
          <a:srcRect l="0" t="0" r="0" b="9349"/>
          <a:stretch>
            <a:fillRect/>
          </a:stretch>
        </p:blipFill>
        <p:spPr>
          <a:xfrm>
            <a:off x="5066453" y="0"/>
            <a:ext cx="7938348" cy="9753600"/>
          </a:xfrm>
          <a:prstGeom prst="rect">
            <a:avLst/>
          </a:prstGeom>
          <a:ln w="12700">
            <a:miter lim="400000"/>
          </a:ln>
        </p:spPr>
      </p:pic>
      <p:sp>
        <p:nvSpPr>
          <p:cNvPr id="870" name="Light"/>
          <p:cNvSpPr txBox="1"/>
          <p:nvPr/>
        </p:nvSpPr>
        <p:spPr>
          <a:xfrm>
            <a:off x="7455182" y="817315"/>
            <a:ext cx="1107596"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Light</a:t>
            </a:r>
          </a:p>
        </p:txBody>
      </p:sp>
      <p:sp>
        <p:nvSpPr>
          <p:cNvPr id="871" name="reflectance"/>
          <p:cNvSpPr txBox="1"/>
          <p:nvPr/>
        </p:nvSpPr>
        <p:spPr>
          <a:xfrm>
            <a:off x="8890000" y="762000"/>
            <a:ext cx="206544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reflectance</a:t>
            </a:r>
          </a:p>
        </p:txBody>
      </p:sp>
      <p:sp>
        <p:nvSpPr>
          <p:cNvPr id="872" name="Cone responses"/>
          <p:cNvSpPr txBox="1"/>
          <p:nvPr/>
        </p:nvSpPr>
        <p:spPr>
          <a:xfrm>
            <a:off x="6388100" y="4660900"/>
            <a:ext cx="287042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Cone responses</a:t>
            </a:r>
          </a:p>
        </p:txBody>
      </p:sp>
      <p:sp>
        <p:nvSpPr>
          <p:cNvPr id="873" name="Stimulus"/>
          <p:cNvSpPr txBox="1"/>
          <p:nvPr/>
        </p:nvSpPr>
        <p:spPr>
          <a:xfrm>
            <a:off x="10185400" y="3251200"/>
            <a:ext cx="170785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Stimulus</a:t>
            </a:r>
          </a:p>
        </p:txBody>
      </p:sp>
      <p:sp>
        <p:nvSpPr>
          <p:cNvPr id="874" name="multiply"/>
          <p:cNvSpPr txBox="1"/>
          <p:nvPr/>
        </p:nvSpPr>
        <p:spPr>
          <a:xfrm>
            <a:off x="8128000" y="1511300"/>
            <a:ext cx="163553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a:t>
            </a:r>
          </a:p>
        </p:txBody>
      </p:sp>
      <p:sp>
        <p:nvSpPr>
          <p:cNvPr id="875" name="Multiply wavelength by wavelength"/>
          <p:cNvSpPr txBox="1"/>
          <p:nvPr/>
        </p:nvSpPr>
        <p:spPr>
          <a:xfrm>
            <a:off x="5638800" y="69342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 wavelength by wavelength</a:t>
            </a:r>
          </a:p>
        </p:txBody>
      </p:sp>
      <p:sp>
        <p:nvSpPr>
          <p:cNvPr id="876" name="Integrate"/>
          <p:cNvSpPr txBox="1"/>
          <p:nvPr/>
        </p:nvSpPr>
        <p:spPr>
          <a:xfrm>
            <a:off x="6070600" y="91059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Integrate</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7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80" name="Questions?"/>
          <p:cNvSpPr txBox="1"/>
          <p:nvPr>
            <p:ph type="title"/>
          </p:nvPr>
        </p:nvSpPr>
        <p:spPr>
          <a:prstGeom prst="rect">
            <a:avLst/>
          </a:prstGeom>
        </p:spPr>
        <p:txBody>
          <a:bodyPr/>
          <a:lstStyle>
            <a:lvl1pPr>
              <a:defRPr sz="5600"/>
            </a:lvl1pPr>
          </a:lstStyle>
          <a:p>
            <a:pPr/>
            <a:r>
              <a:t>Questions?</a:t>
            </a:r>
          </a:p>
        </p:txBody>
      </p:sp>
      <p:sp>
        <p:nvSpPr>
          <p:cNvPr id="881" name="Double-click to edit"/>
          <p:cNvSpPr txBox="1"/>
          <p:nvPr>
            <p:ph type="body" sz="half" idx="1"/>
          </p:nvPr>
        </p:nvSpPr>
        <p:spPr>
          <a:xfrm>
            <a:off x="431800" y="1409700"/>
            <a:ext cx="4546600" cy="8343900"/>
          </a:xfrm>
          <a:prstGeom prst="rect">
            <a:avLst/>
          </a:prstGeom>
        </p:spPr>
        <p:txBody>
          <a:bodyPr/>
          <a:lstStyle/>
          <a:p>
            <a:pPr/>
          </a:p>
        </p:txBody>
      </p:sp>
      <p:pic>
        <p:nvPicPr>
          <p:cNvPr id="882" name="image.png" descr="image.png"/>
          <p:cNvPicPr>
            <a:picLocks noChangeAspect="0"/>
          </p:cNvPicPr>
          <p:nvPr/>
        </p:nvPicPr>
        <p:blipFill>
          <a:blip r:embed="rId2">
            <a:extLst/>
          </a:blip>
          <a:srcRect l="0" t="0" r="0" b="9349"/>
          <a:stretch>
            <a:fillRect/>
          </a:stretch>
        </p:blipFill>
        <p:spPr>
          <a:xfrm>
            <a:off x="5066453" y="0"/>
            <a:ext cx="7938348" cy="9753600"/>
          </a:xfrm>
          <a:prstGeom prst="rect">
            <a:avLst/>
          </a:prstGeom>
          <a:ln w="12700">
            <a:miter lim="400000"/>
          </a:ln>
        </p:spPr>
      </p:pic>
      <p:sp>
        <p:nvSpPr>
          <p:cNvPr id="883" name="Light"/>
          <p:cNvSpPr txBox="1"/>
          <p:nvPr/>
        </p:nvSpPr>
        <p:spPr>
          <a:xfrm>
            <a:off x="7455182" y="817315"/>
            <a:ext cx="1107596"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Light</a:t>
            </a:r>
          </a:p>
        </p:txBody>
      </p:sp>
      <p:sp>
        <p:nvSpPr>
          <p:cNvPr id="884" name="reflectance"/>
          <p:cNvSpPr txBox="1"/>
          <p:nvPr/>
        </p:nvSpPr>
        <p:spPr>
          <a:xfrm>
            <a:off x="8890000" y="762000"/>
            <a:ext cx="206544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reflectance</a:t>
            </a:r>
          </a:p>
        </p:txBody>
      </p:sp>
      <p:sp>
        <p:nvSpPr>
          <p:cNvPr id="885" name="Cone responses"/>
          <p:cNvSpPr txBox="1"/>
          <p:nvPr/>
        </p:nvSpPr>
        <p:spPr>
          <a:xfrm>
            <a:off x="6388100" y="4660900"/>
            <a:ext cx="287042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Cone responses</a:t>
            </a:r>
          </a:p>
        </p:txBody>
      </p:sp>
      <p:sp>
        <p:nvSpPr>
          <p:cNvPr id="886" name="Stimulus"/>
          <p:cNvSpPr txBox="1"/>
          <p:nvPr/>
        </p:nvSpPr>
        <p:spPr>
          <a:xfrm>
            <a:off x="10185400" y="3251200"/>
            <a:ext cx="170785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Stimulus</a:t>
            </a:r>
          </a:p>
        </p:txBody>
      </p:sp>
      <p:sp>
        <p:nvSpPr>
          <p:cNvPr id="887" name="multiply"/>
          <p:cNvSpPr txBox="1"/>
          <p:nvPr/>
        </p:nvSpPr>
        <p:spPr>
          <a:xfrm>
            <a:off x="8128000" y="1511300"/>
            <a:ext cx="163553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a:t>
            </a:r>
          </a:p>
        </p:txBody>
      </p:sp>
      <p:sp>
        <p:nvSpPr>
          <p:cNvPr id="888" name="Multiply wavelength by wavelength"/>
          <p:cNvSpPr txBox="1"/>
          <p:nvPr/>
        </p:nvSpPr>
        <p:spPr>
          <a:xfrm>
            <a:off x="5638800" y="69342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 wavelength by wavelength</a:t>
            </a:r>
          </a:p>
        </p:txBody>
      </p:sp>
      <p:sp>
        <p:nvSpPr>
          <p:cNvPr id="889" name="Integrate"/>
          <p:cNvSpPr txBox="1"/>
          <p:nvPr/>
        </p:nvSpPr>
        <p:spPr>
          <a:xfrm>
            <a:off x="6070600" y="91059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Integrate</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92"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93" name="A cone does not “see” colors"/>
          <p:cNvSpPr txBox="1"/>
          <p:nvPr>
            <p:ph type="title"/>
          </p:nvPr>
        </p:nvSpPr>
        <p:spPr>
          <a:prstGeom prst="rect">
            <a:avLst/>
          </a:prstGeom>
        </p:spPr>
        <p:txBody>
          <a:bodyPr/>
          <a:lstStyle/>
          <a:p>
            <a:pPr/>
            <a:r>
              <a:t>A cone does not “see” colors</a:t>
            </a:r>
          </a:p>
        </p:txBody>
      </p:sp>
      <p:sp>
        <p:nvSpPr>
          <p:cNvPr id="894" name="Different wavelength, different intensity…"/>
          <p:cNvSpPr txBox="1"/>
          <p:nvPr>
            <p:ph type="body" idx="1"/>
          </p:nvPr>
        </p:nvSpPr>
        <p:spPr>
          <a:prstGeom prst="rect">
            <a:avLst/>
          </a:prstGeom>
        </p:spPr>
        <p:txBody>
          <a:bodyPr/>
          <a:lstStyle/>
          <a:p>
            <a:pPr/>
            <a:r>
              <a:t>Different wavelength, different intensity</a:t>
            </a:r>
          </a:p>
          <a:p>
            <a:pPr/>
            <a:r>
              <a:t>Same response</a:t>
            </a:r>
          </a:p>
        </p:txBody>
      </p:sp>
      <p:pic>
        <p:nvPicPr>
          <p:cNvPr id="895" name="image.pdf" descr="image.pdf"/>
          <p:cNvPicPr>
            <a:picLocks noChangeAspect="0"/>
          </p:cNvPicPr>
          <p:nvPr/>
        </p:nvPicPr>
        <p:blipFill>
          <a:blip r:embed="rId2">
            <a:extLst/>
          </a:blip>
          <a:stretch>
            <a:fillRect/>
          </a:stretch>
        </p:blipFill>
        <p:spPr>
          <a:xfrm>
            <a:off x="2057400" y="3365500"/>
            <a:ext cx="6934200" cy="5638800"/>
          </a:xfrm>
          <a:prstGeom prst="rect">
            <a:avLst/>
          </a:prstGeom>
          <a:ln w="12700">
            <a:miter lim="400000"/>
          </a:ln>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89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899" name="Response comparison"/>
          <p:cNvSpPr txBox="1"/>
          <p:nvPr>
            <p:ph type="title"/>
          </p:nvPr>
        </p:nvSpPr>
        <p:spPr>
          <a:prstGeom prst="rect">
            <a:avLst/>
          </a:prstGeom>
        </p:spPr>
        <p:txBody>
          <a:bodyPr/>
          <a:lstStyle/>
          <a:p>
            <a:pPr/>
            <a:r>
              <a:t>Response comparison</a:t>
            </a:r>
          </a:p>
        </p:txBody>
      </p:sp>
      <p:sp>
        <p:nvSpPr>
          <p:cNvPr id="900" name="Different wavelength, different intensity…"/>
          <p:cNvSpPr txBox="1"/>
          <p:nvPr>
            <p:ph type="body" idx="1"/>
          </p:nvPr>
        </p:nvSpPr>
        <p:spPr>
          <a:prstGeom prst="rect">
            <a:avLst/>
          </a:prstGeom>
        </p:spPr>
        <p:txBody>
          <a:bodyPr/>
          <a:lstStyle/>
          <a:p>
            <a:pPr/>
            <a:r>
              <a:t>Different wavelength, different intensity </a:t>
            </a:r>
          </a:p>
          <a:p>
            <a:pPr/>
            <a:r>
              <a:t>But different response for different cones</a:t>
            </a:r>
          </a:p>
        </p:txBody>
      </p:sp>
      <p:pic>
        <p:nvPicPr>
          <p:cNvPr id="901" name="image.pdf" descr="image.pdf"/>
          <p:cNvPicPr>
            <a:picLocks noChangeAspect="0"/>
          </p:cNvPicPr>
          <p:nvPr/>
        </p:nvPicPr>
        <p:blipFill>
          <a:blip r:embed="rId2">
            <a:extLst/>
          </a:blip>
          <a:stretch>
            <a:fillRect/>
          </a:stretch>
        </p:blipFill>
        <p:spPr>
          <a:xfrm>
            <a:off x="2057400" y="3386666"/>
            <a:ext cx="6934200" cy="5608322"/>
          </a:xfrm>
          <a:prstGeom prst="rect">
            <a:avLst/>
          </a:prstGeom>
          <a:ln w="12700">
            <a:miter lim="400000"/>
          </a:ln>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04"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905" name="von Helmholtz 1859: Trichromatic theory"/>
          <p:cNvSpPr txBox="1"/>
          <p:nvPr>
            <p:ph type="title"/>
          </p:nvPr>
        </p:nvSpPr>
        <p:spPr>
          <a:prstGeom prst="rect">
            <a:avLst/>
          </a:prstGeom>
        </p:spPr>
        <p:txBody>
          <a:bodyPr/>
          <a:lstStyle>
            <a:lvl1pPr>
              <a:defRPr sz="5600"/>
            </a:lvl1pPr>
          </a:lstStyle>
          <a:p>
            <a:pPr/>
            <a:r>
              <a:t>von Helmholtz 1859: Trichromatic theory</a:t>
            </a:r>
          </a:p>
        </p:txBody>
      </p:sp>
      <p:sp>
        <p:nvSpPr>
          <p:cNvPr id="906" name="Colors as relative responses (ratios)"/>
          <p:cNvSpPr txBox="1"/>
          <p:nvPr>
            <p:ph type="body" idx="1"/>
          </p:nvPr>
        </p:nvSpPr>
        <p:spPr>
          <a:prstGeom prst="rect">
            <a:avLst/>
          </a:prstGeom>
        </p:spPr>
        <p:txBody>
          <a:bodyPr/>
          <a:lstStyle/>
          <a:p>
            <a:pPr/>
            <a:r>
              <a:t>Colors as relative responses</a:t>
            </a:r>
            <a:br/>
            <a:r>
              <a:t>(ratios)</a:t>
            </a:r>
          </a:p>
        </p:txBody>
      </p:sp>
      <p:pic>
        <p:nvPicPr>
          <p:cNvPr id="907" name="Helmholtz.jpg" descr="Helmholtz.jpg"/>
          <p:cNvPicPr>
            <a:picLocks noChangeAspect="0"/>
          </p:cNvPicPr>
          <p:nvPr/>
        </p:nvPicPr>
        <p:blipFill>
          <a:blip r:embed="rId2">
            <a:extLst/>
          </a:blip>
          <a:stretch>
            <a:fillRect/>
          </a:stretch>
        </p:blipFill>
        <p:spPr>
          <a:xfrm>
            <a:off x="9753600" y="1193800"/>
            <a:ext cx="2156178" cy="2747716"/>
          </a:xfrm>
          <a:prstGeom prst="rect">
            <a:avLst/>
          </a:prstGeom>
          <a:ln w="12700">
            <a:miter lim="400000"/>
          </a:ln>
        </p:spPr>
      </p:pic>
      <p:grpSp>
        <p:nvGrpSpPr>
          <p:cNvPr id="933" name="Group"/>
          <p:cNvGrpSpPr/>
          <p:nvPr/>
        </p:nvGrpSpPr>
        <p:grpSpPr>
          <a:xfrm>
            <a:off x="482600" y="2862862"/>
            <a:ext cx="5731934" cy="6194496"/>
            <a:chOff x="0" y="0"/>
            <a:chExt cx="5731933" cy="6194495"/>
          </a:xfrm>
        </p:grpSpPr>
        <p:grpSp>
          <p:nvGrpSpPr>
            <p:cNvPr id="927" name="Group"/>
            <p:cNvGrpSpPr/>
            <p:nvPr/>
          </p:nvGrpSpPr>
          <p:grpSpPr>
            <a:xfrm>
              <a:off x="0" y="0"/>
              <a:ext cx="5731934" cy="4242365"/>
              <a:chOff x="0" y="0"/>
              <a:chExt cx="5731933" cy="4242364"/>
            </a:xfrm>
          </p:grpSpPr>
          <p:sp>
            <p:nvSpPr>
              <p:cNvPr id="908" name="Violet…"/>
              <p:cNvSpPr/>
              <p:nvPr/>
            </p:nvSpPr>
            <p:spPr>
              <a:xfrm>
                <a:off x="4461933"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Violet</a:t>
                </a:r>
              </a:p>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Blue</a:t>
                </a:r>
              </a:p>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Green</a:t>
                </a:r>
              </a:p>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Yellow</a:t>
                </a:r>
              </a:p>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Orange</a:t>
                </a:r>
              </a:p>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Red</a:t>
                </a:r>
              </a:p>
            </p:txBody>
          </p:sp>
          <p:sp>
            <p:nvSpPr>
              <p:cNvPr id="909" name="Line"/>
              <p:cNvSpPr/>
              <p:nvPr/>
            </p:nvSpPr>
            <p:spPr>
              <a:xfrm>
                <a:off x="0" y="356729"/>
                <a:ext cx="4445000" cy="2258"/>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0" name="Line"/>
              <p:cNvSpPr/>
              <p:nvPr/>
            </p:nvSpPr>
            <p:spPr>
              <a:xfrm>
                <a:off x="0" y="1133404"/>
                <a:ext cx="4445000" cy="2259"/>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1" name="Line"/>
              <p:cNvSpPr/>
              <p:nvPr/>
            </p:nvSpPr>
            <p:spPr>
              <a:xfrm>
                <a:off x="0" y="1910080"/>
                <a:ext cx="4445000" cy="2258"/>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2" name="Line"/>
              <p:cNvSpPr/>
              <p:nvPr/>
            </p:nvSpPr>
            <p:spPr>
              <a:xfrm>
                <a:off x="0" y="2686755"/>
                <a:ext cx="4445000" cy="2259"/>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3" name="Line"/>
              <p:cNvSpPr/>
              <p:nvPr/>
            </p:nvSpPr>
            <p:spPr>
              <a:xfrm>
                <a:off x="0" y="3463431"/>
                <a:ext cx="4445000" cy="2259"/>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4" name="Line"/>
              <p:cNvSpPr/>
              <p:nvPr/>
            </p:nvSpPr>
            <p:spPr>
              <a:xfrm>
                <a:off x="0" y="4240106"/>
                <a:ext cx="4445000" cy="2259"/>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15" name="Line"/>
              <p:cNvSpPr/>
              <p:nvPr/>
            </p:nvSpPr>
            <p:spPr>
              <a:xfrm>
                <a:off x="114300" y="356729"/>
                <a:ext cx="4203700" cy="2257"/>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16" name="Line"/>
              <p:cNvSpPr/>
              <p:nvPr/>
            </p:nvSpPr>
            <p:spPr>
              <a:xfrm>
                <a:off x="0" y="356729"/>
                <a:ext cx="4076700" cy="2258"/>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17" name="Line"/>
              <p:cNvSpPr/>
              <p:nvPr/>
            </p:nvSpPr>
            <p:spPr>
              <a:xfrm>
                <a:off x="0" y="1133404"/>
                <a:ext cx="4203700" cy="2258"/>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18" name="Line"/>
              <p:cNvSpPr/>
              <p:nvPr/>
            </p:nvSpPr>
            <p:spPr>
              <a:xfrm>
                <a:off x="0" y="1133404"/>
                <a:ext cx="3632200" cy="2260"/>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19" name="Line"/>
              <p:cNvSpPr/>
              <p:nvPr/>
            </p:nvSpPr>
            <p:spPr>
              <a:xfrm>
                <a:off x="0" y="1910080"/>
                <a:ext cx="4013200" cy="2258"/>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20" name="Line"/>
              <p:cNvSpPr/>
              <p:nvPr/>
            </p:nvSpPr>
            <p:spPr>
              <a:xfrm>
                <a:off x="0" y="1910080"/>
                <a:ext cx="952500" cy="2258"/>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21" name="Line"/>
              <p:cNvSpPr/>
              <p:nvPr/>
            </p:nvSpPr>
            <p:spPr>
              <a:xfrm>
                <a:off x="0" y="2686755"/>
                <a:ext cx="2476501" cy="2259"/>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22" name="Line"/>
              <p:cNvSpPr/>
              <p:nvPr/>
            </p:nvSpPr>
            <p:spPr>
              <a:xfrm>
                <a:off x="0" y="2686755"/>
                <a:ext cx="508000" cy="2259"/>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23" name="Line"/>
              <p:cNvSpPr/>
              <p:nvPr/>
            </p:nvSpPr>
            <p:spPr>
              <a:xfrm>
                <a:off x="0" y="3463431"/>
                <a:ext cx="685801" cy="2259"/>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24" name="Line"/>
              <p:cNvSpPr/>
              <p:nvPr/>
            </p:nvSpPr>
            <p:spPr>
              <a:xfrm>
                <a:off x="0" y="3463431"/>
                <a:ext cx="266700" cy="2259"/>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25" name="Line"/>
              <p:cNvSpPr/>
              <p:nvPr/>
            </p:nvSpPr>
            <p:spPr>
              <a:xfrm>
                <a:off x="0" y="4240106"/>
                <a:ext cx="431800" cy="2258"/>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26" name="Line"/>
              <p:cNvSpPr/>
              <p:nvPr/>
            </p:nvSpPr>
            <p:spPr>
              <a:xfrm>
                <a:off x="0" y="4240106"/>
                <a:ext cx="139700" cy="2259"/>
              </a:xfrm>
              <a:prstGeom prst="line">
                <a:avLst/>
              </a:prstGeom>
              <a:noFill/>
              <a:ln w="254000" cap="flat">
                <a:solidFill>
                  <a:srgbClr val="0433FF"/>
                </a:solidFill>
                <a:prstDash val="solid"/>
                <a:round/>
              </a:ln>
              <a:effectLst/>
            </p:spPr>
            <p:txBody>
              <a:bodyPr wrap="square" lIns="0" tIns="0" rIns="0" bIns="0" numCol="1" anchor="t">
                <a:noAutofit/>
              </a:bodyPr>
              <a:lstStyle/>
              <a:p>
                <a:pPr/>
              </a:p>
            </p:txBody>
          </p:sp>
        </p:grpSp>
        <p:grpSp>
          <p:nvGrpSpPr>
            <p:cNvPr id="932" name="Group"/>
            <p:cNvGrpSpPr/>
            <p:nvPr/>
          </p:nvGrpSpPr>
          <p:grpSpPr>
            <a:xfrm>
              <a:off x="317500" y="4782537"/>
              <a:ext cx="1838114" cy="1411959"/>
              <a:chOff x="0" y="0"/>
              <a:chExt cx="1838113" cy="1411957"/>
            </a:xfrm>
          </p:grpSpPr>
          <p:sp>
            <p:nvSpPr>
              <p:cNvPr id="928" name="Line"/>
              <p:cNvSpPr/>
              <p:nvPr/>
            </p:nvSpPr>
            <p:spPr>
              <a:xfrm>
                <a:off x="0" y="825500"/>
                <a:ext cx="431800" cy="2258"/>
              </a:xfrm>
              <a:prstGeom prst="line">
                <a:avLst/>
              </a:prstGeom>
              <a:noFill/>
              <a:ln w="254000" cap="flat">
                <a:solidFill>
                  <a:srgbClr val="00F900"/>
                </a:solidFill>
                <a:prstDash val="solid"/>
                <a:round/>
              </a:ln>
              <a:effectLst/>
            </p:spPr>
            <p:txBody>
              <a:bodyPr wrap="square" lIns="0" tIns="0" rIns="0" bIns="0" numCol="1" anchor="t">
                <a:noAutofit/>
              </a:bodyPr>
              <a:lstStyle/>
              <a:p>
                <a:pPr/>
              </a:p>
            </p:txBody>
          </p:sp>
          <p:sp>
            <p:nvSpPr>
              <p:cNvPr id="929" name="Line"/>
              <p:cNvSpPr/>
              <p:nvPr/>
            </p:nvSpPr>
            <p:spPr>
              <a:xfrm>
                <a:off x="0" y="1409700"/>
                <a:ext cx="431800" cy="2258"/>
              </a:xfrm>
              <a:prstGeom prst="line">
                <a:avLst/>
              </a:prstGeom>
              <a:noFill/>
              <a:ln w="254000" cap="flat">
                <a:solidFill>
                  <a:srgbClr val="FF2600"/>
                </a:solidFill>
                <a:prstDash val="solid"/>
                <a:round/>
              </a:ln>
              <a:effectLst/>
            </p:spPr>
            <p:txBody>
              <a:bodyPr wrap="square" lIns="0" tIns="0" rIns="0" bIns="0" numCol="1" anchor="t">
                <a:noAutofit/>
              </a:bodyPr>
              <a:lstStyle/>
              <a:p>
                <a:pPr/>
              </a:p>
            </p:txBody>
          </p:sp>
          <p:sp>
            <p:nvSpPr>
              <p:cNvPr id="930" name="Line"/>
              <p:cNvSpPr/>
              <p:nvPr/>
            </p:nvSpPr>
            <p:spPr>
              <a:xfrm>
                <a:off x="0" y="254000"/>
                <a:ext cx="431800" cy="2258"/>
              </a:xfrm>
              <a:prstGeom prst="line">
                <a:avLst/>
              </a:prstGeom>
              <a:noFill/>
              <a:ln w="254000" cap="flat">
                <a:solidFill>
                  <a:srgbClr val="0433FF"/>
                </a:solidFill>
                <a:prstDash val="solid"/>
                <a:round/>
              </a:ln>
              <a:effectLst/>
            </p:spPr>
            <p:txBody>
              <a:bodyPr wrap="square" lIns="0" tIns="0" rIns="0" bIns="0" numCol="1" anchor="t">
                <a:noAutofit/>
              </a:bodyPr>
              <a:lstStyle/>
              <a:p>
                <a:pPr/>
              </a:p>
            </p:txBody>
          </p:sp>
          <p:sp>
            <p:nvSpPr>
              <p:cNvPr id="931" name="Short wavelength receptors…"/>
              <p:cNvSpPr/>
              <p:nvPr/>
            </p:nvSpPr>
            <p:spPr>
              <a:xfrm>
                <a:off x="568113" y="0"/>
                <a:ext cx="1270001" cy="1270000"/>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spcBef>
                    <a:spcPts val="1600"/>
                  </a:spcBef>
                  <a:buClr>
                    <a:srgbClr val="FFFED5"/>
                  </a:buClr>
                  <a:buFont typeface="Helvetica"/>
                  <a:defRPr sz="2400">
                    <a:solidFill>
                      <a:srgbClr val="FFFED5"/>
                    </a:solidFill>
                    <a:uFill>
                      <a:solidFill>
                        <a:srgbClr val="FFFED5"/>
                      </a:solidFill>
                    </a:uFill>
                  </a:defRPr>
                </a:pPr>
                <a:r>
                  <a:t>Short wavelength receptors</a:t>
                </a:r>
              </a:p>
              <a:p>
                <a:pPr marL="57799" marR="57799" defTabSz="1295400">
                  <a:spcBef>
                    <a:spcPts val="1600"/>
                  </a:spcBef>
                  <a:buClr>
                    <a:srgbClr val="FFFED5"/>
                  </a:buClr>
                  <a:buFont typeface="Helvetica"/>
                  <a:defRPr sz="2400">
                    <a:solidFill>
                      <a:srgbClr val="FFFED5"/>
                    </a:solidFill>
                    <a:uFill>
                      <a:solidFill>
                        <a:srgbClr val="FFFED5"/>
                      </a:solidFill>
                    </a:uFill>
                  </a:defRPr>
                </a:pPr>
                <a:r>
                  <a:t>Medium wavelength receptors</a:t>
                </a:r>
              </a:p>
              <a:p>
                <a:pPr marL="57799" marR="57799" defTabSz="1295400">
                  <a:spcBef>
                    <a:spcPts val="1600"/>
                  </a:spcBef>
                  <a:buClr>
                    <a:srgbClr val="FFFED5"/>
                  </a:buClr>
                  <a:buFont typeface="Helvetica"/>
                  <a:defRPr sz="2400">
                    <a:solidFill>
                      <a:srgbClr val="FFFED5"/>
                    </a:solidFill>
                    <a:uFill>
                      <a:solidFill>
                        <a:srgbClr val="FFFED5"/>
                      </a:solidFill>
                    </a:uFill>
                  </a:defRPr>
                </a:pPr>
                <a:r>
                  <a:t>Long wavelength receptors</a:t>
                </a:r>
              </a:p>
            </p:txBody>
          </p:sp>
        </p:grpSp>
      </p:grpSp>
      <p:grpSp>
        <p:nvGrpSpPr>
          <p:cNvPr id="945" name="Group"/>
          <p:cNvGrpSpPr/>
          <p:nvPr/>
        </p:nvGrpSpPr>
        <p:grpSpPr>
          <a:xfrm>
            <a:off x="6934199" y="3404729"/>
            <a:ext cx="5319327" cy="6045765"/>
            <a:chOff x="0" y="0"/>
            <a:chExt cx="5319325" cy="6045764"/>
          </a:xfrm>
        </p:grpSpPr>
        <p:grpSp>
          <p:nvGrpSpPr>
            <p:cNvPr id="940" name="Group"/>
            <p:cNvGrpSpPr/>
            <p:nvPr/>
          </p:nvGrpSpPr>
          <p:grpSpPr>
            <a:xfrm>
              <a:off x="728698" y="1806483"/>
              <a:ext cx="4546601" cy="3269002"/>
              <a:chOff x="0" y="0"/>
              <a:chExt cx="4546600" cy="3269001"/>
            </a:xfrm>
          </p:grpSpPr>
          <p:grpSp>
            <p:nvGrpSpPr>
              <p:cNvPr id="936" name="Group"/>
              <p:cNvGrpSpPr/>
              <p:nvPr/>
            </p:nvGrpSpPr>
            <p:grpSpPr>
              <a:xfrm>
                <a:off x="0" y="211517"/>
                <a:ext cx="4536092" cy="3043034"/>
                <a:chOff x="0" y="0"/>
                <a:chExt cx="4536091" cy="3043033"/>
              </a:xfrm>
            </p:grpSpPr>
            <p:sp>
              <p:nvSpPr>
                <p:cNvPr id="934" name="Line"/>
                <p:cNvSpPr/>
                <p:nvPr/>
              </p:nvSpPr>
              <p:spPr>
                <a:xfrm flipV="1">
                  <a:off x="0" y="0"/>
                  <a:ext cx="2258" cy="3040776"/>
                </a:xfrm>
                <a:prstGeom prst="line">
                  <a:avLst/>
                </a:prstGeom>
                <a:noFill/>
                <a:ln w="12700" cap="flat">
                  <a:solidFill>
                    <a:srgbClr val="000000"/>
                  </a:solidFill>
                  <a:prstDash val="solid"/>
                  <a:round/>
                </a:ln>
                <a:effectLst/>
              </p:spPr>
              <p:txBody>
                <a:bodyPr wrap="square" lIns="0" tIns="0" rIns="0" bIns="0" numCol="1" anchor="t">
                  <a:noAutofit/>
                </a:bodyPr>
                <a:lstStyle/>
                <a:p>
                  <a:pPr/>
                </a:p>
              </p:txBody>
            </p:sp>
            <p:sp>
              <p:nvSpPr>
                <p:cNvPr id="935" name="Line"/>
                <p:cNvSpPr/>
                <p:nvPr/>
              </p:nvSpPr>
              <p:spPr>
                <a:xfrm>
                  <a:off x="0" y="3040776"/>
                  <a:ext cx="4536092" cy="2258"/>
                </a:xfrm>
                <a:prstGeom prst="line">
                  <a:avLst/>
                </a:prstGeom>
                <a:noFill/>
                <a:ln w="12700" cap="flat">
                  <a:solidFill>
                    <a:srgbClr val="000000"/>
                  </a:solidFill>
                  <a:prstDash val="solid"/>
                  <a:round/>
                </a:ln>
                <a:effectLst/>
              </p:spPr>
              <p:txBody>
                <a:bodyPr wrap="square" lIns="0" tIns="0" rIns="0" bIns="0" numCol="1" anchor="t">
                  <a:noAutofit/>
                </a:bodyPr>
                <a:lstStyle/>
                <a:p>
                  <a:pPr/>
                </a:p>
              </p:txBody>
            </p:sp>
          </p:grpSp>
          <p:sp>
            <p:nvSpPr>
              <p:cNvPr id="937" name="Line"/>
              <p:cNvSpPr/>
              <p:nvPr/>
            </p:nvSpPr>
            <p:spPr>
              <a:xfrm>
                <a:off x="0" y="0"/>
                <a:ext cx="4546600" cy="3252294"/>
              </a:xfrm>
              <a:custGeom>
                <a:avLst/>
                <a:gdLst/>
                <a:ahLst/>
                <a:cxnLst>
                  <a:cxn ang="0">
                    <a:pos x="wd2" y="hd2"/>
                  </a:cxn>
                  <a:cxn ang="5400000">
                    <a:pos x="wd2" y="hd2"/>
                  </a:cxn>
                  <a:cxn ang="10800000">
                    <a:pos x="wd2" y="hd2"/>
                  </a:cxn>
                  <a:cxn ang="16200000">
                    <a:pos x="wd2" y="hd2"/>
                  </a:cxn>
                </a:cxnLst>
                <a:rect l="0" t="0" r="r" b="b"/>
                <a:pathLst>
                  <a:path w="21600" h="21129" fill="norm" stroke="1" extrusionOk="0">
                    <a:moveTo>
                      <a:pt x="0" y="21129"/>
                    </a:moveTo>
                    <a:cubicBezTo>
                      <a:pt x="851" y="14345"/>
                      <a:pt x="1701" y="7575"/>
                      <a:pt x="2663" y="4088"/>
                    </a:cubicBezTo>
                    <a:cubicBezTo>
                      <a:pt x="3625" y="601"/>
                      <a:pt x="4743" y="-471"/>
                      <a:pt x="5770" y="180"/>
                    </a:cubicBezTo>
                    <a:cubicBezTo>
                      <a:pt x="6796" y="832"/>
                      <a:pt x="7462" y="5431"/>
                      <a:pt x="8803" y="7995"/>
                    </a:cubicBezTo>
                    <a:cubicBezTo>
                      <a:pt x="10143" y="10560"/>
                      <a:pt x="11697" y="13409"/>
                      <a:pt x="13833" y="15593"/>
                    </a:cubicBezTo>
                    <a:cubicBezTo>
                      <a:pt x="15969" y="17778"/>
                      <a:pt x="18780" y="19447"/>
                      <a:pt x="21600" y="21129"/>
                    </a:cubicBezTo>
                  </a:path>
                </a:pathLst>
              </a:custGeom>
              <a:noFill/>
              <a:ln w="38100" cap="flat">
                <a:solidFill>
                  <a:srgbClr val="0433FF"/>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38" name="Line"/>
              <p:cNvSpPr/>
              <p:nvPr/>
            </p:nvSpPr>
            <p:spPr>
              <a:xfrm flipH="1">
                <a:off x="0" y="0"/>
                <a:ext cx="4546600" cy="3252294"/>
              </a:xfrm>
              <a:custGeom>
                <a:avLst/>
                <a:gdLst/>
                <a:ahLst/>
                <a:cxnLst>
                  <a:cxn ang="0">
                    <a:pos x="wd2" y="hd2"/>
                  </a:cxn>
                  <a:cxn ang="5400000">
                    <a:pos x="wd2" y="hd2"/>
                  </a:cxn>
                  <a:cxn ang="10800000">
                    <a:pos x="wd2" y="hd2"/>
                  </a:cxn>
                  <a:cxn ang="16200000">
                    <a:pos x="wd2" y="hd2"/>
                  </a:cxn>
                </a:cxnLst>
                <a:rect l="0" t="0" r="r" b="b"/>
                <a:pathLst>
                  <a:path w="21600" h="21129" fill="norm" stroke="1" extrusionOk="0">
                    <a:moveTo>
                      <a:pt x="0" y="21129"/>
                    </a:moveTo>
                    <a:cubicBezTo>
                      <a:pt x="851" y="14345"/>
                      <a:pt x="1701" y="7575"/>
                      <a:pt x="2663" y="4088"/>
                    </a:cubicBezTo>
                    <a:cubicBezTo>
                      <a:pt x="3625" y="601"/>
                      <a:pt x="4743" y="-471"/>
                      <a:pt x="5770" y="180"/>
                    </a:cubicBezTo>
                    <a:cubicBezTo>
                      <a:pt x="6796" y="832"/>
                      <a:pt x="7462" y="5431"/>
                      <a:pt x="8803" y="7995"/>
                    </a:cubicBezTo>
                    <a:cubicBezTo>
                      <a:pt x="10143" y="10560"/>
                      <a:pt x="11697" y="13409"/>
                      <a:pt x="13833" y="15593"/>
                    </a:cubicBezTo>
                    <a:cubicBezTo>
                      <a:pt x="15969" y="17778"/>
                      <a:pt x="18780" y="19447"/>
                      <a:pt x="21600" y="21129"/>
                    </a:cubicBezTo>
                  </a:path>
                </a:pathLst>
              </a:custGeom>
              <a:noFill/>
              <a:ln w="38100" cap="flat">
                <a:solidFill>
                  <a:srgbClr val="FF2600"/>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39" name="Line"/>
              <p:cNvSpPr/>
              <p:nvPr/>
            </p:nvSpPr>
            <p:spPr>
              <a:xfrm>
                <a:off x="0" y="10998"/>
                <a:ext cx="4546600" cy="3258004"/>
              </a:xfrm>
              <a:custGeom>
                <a:avLst/>
                <a:gdLst/>
                <a:ahLst/>
                <a:cxnLst>
                  <a:cxn ang="0">
                    <a:pos x="wd2" y="hd2"/>
                  </a:cxn>
                  <a:cxn ang="5400000">
                    <a:pos x="wd2" y="hd2"/>
                  </a:cxn>
                  <a:cxn ang="10800000">
                    <a:pos x="wd2" y="hd2"/>
                  </a:cxn>
                  <a:cxn ang="16200000">
                    <a:pos x="wd2" y="hd2"/>
                  </a:cxn>
                </a:cxnLst>
                <a:rect l="0" t="0" r="r" b="b"/>
                <a:pathLst>
                  <a:path w="21600" h="21545" fill="norm" stroke="1" extrusionOk="0">
                    <a:moveTo>
                      <a:pt x="0" y="21103"/>
                    </a:moveTo>
                    <a:cubicBezTo>
                      <a:pt x="1498" y="20205"/>
                      <a:pt x="2996" y="19321"/>
                      <a:pt x="4734" y="15800"/>
                    </a:cubicBezTo>
                    <a:cubicBezTo>
                      <a:pt x="6473" y="12278"/>
                      <a:pt x="8313" y="-55"/>
                      <a:pt x="10430" y="0"/>
                    </a:cubicBezTo>
                    <a:cubicBezTo>
                      <a:pt x="12548" y="55"/>
                      <a:pt x="15599" y="12540"/>
                      <a:pt x="17458" y="16131"/>
                    </a:cubicBezTo>
                    <a:cubicBezTo>
                      <a:pt x="19316" y="19722"/>
                      <a:pt x="20453" y="20633"/>
                      <a:pt x="21600" y="21545"/>
                    </a:cubicBezTo>
                  </a:path>
                </a:pathLst>
              </a:custGeom>
              <a:noFill/>
              <a:ln w="38100" cap="flat">
                <a:solidFill>
                  <a:srgbClr val="00F900"/>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sp>
          <p:nvSpPr>
            <p:cNvPr id="941" name="Receptor Responses"/>
            <p:cNvSpPr txBox="1"/>
            <p:nvPr/>
          </p:nvSpPr>
          <p:spPr>
            <a:xfrm rot="16200000">
              <a:off x="-962927" y="3496748"/>
              <a:ext cx="2306854" cy="38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defTabSz="1295400">
                <a:spcBef>
                  <a:spcPts val="1200"/>
                </a:spcBef>
                <a:buClr>
                  <a:srgbClr val="FFFED5"/>
                </a:buClr>
                <a:buFont typeface="Helvetica"/>
                <a:defRPr sz="1800">
                  <a:solidFill>
                    <a:srgbClr val="FFFED5"/>
                  </a:solidFill>
                  <a:uFill>
                    <a:solidFill>
                      <a:srgbClr val="FFFED5"/>
                    </a:solidFill>
                  </a:uFill>
                </a:defRPr>
              </a:lvl1pPr>
            </a:lstStyle>
            <a:p>
              <a:pPr/>
              <a:r>
                <a:t>Receptor Responses</a:t>
              </a:r>
            </a:p>
          </p:txBody>
        </p:sp>
        <p:sp>
          <p:nvSpPr>
            <p:cNvPr id="942" name="Wavelengths (nm)"/>
            <p:cNvSpPr txBox="1"/>
            <p:nvPr/>
          </p:nvSpPr>
          <p:spPr>
            <a:xfrm>
              <a:off x="3297966" y="5664764"/>
              <a:ext cx="2018537" cy="38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lvl1pPr marL="57799" marR="57799" algn="r" defTabSz="1295400">
                <a:spcBef>
                  <a:spcPts val="1200"/>
                </a:spcBef>
                <a:buClr>
                  <a:srgbClr val="FFFED5"/>
                </a:buClr>
                <a:buFont typeface="Helvetica"/>
                <a:defRPr sz="1800">
                  <a:solidFill>
                    <a:srgbClr val="FFFED5"/>
                  </a:solidFill>
                  <a:uFill>
                    <a:solidFill>
                      <a:srgbClr val="FFFED5"/>
                    </a:solidFill>
                  </a:uFill>
                </a:defRPr>
              </a:lvl1pPr>
            </a:lstStyle>
            <a:p>
              <a:pPr/>
              <a:r>
                <a:t>Wavelengths (nm)</a:t>
              </a:r>
            </a:p>
          </p:txBody>
        </p:sp>
        <p:sp>
          <p:nvSpPr>
            <p:cNvPr id="943" name="400  500 600 700"/>
            <p:cNvSpPr txBox="1"/>
            <p:nvPr/>
          </p:nvSpPr>
          <p:spPr>
            <a:xfrm>
              <a:off x="620325" y="5213208"/>
              <a:ext cx="4699001" cy="3810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algn="r" defTabSz="1295400">
                <a:spcBef>
                  <a:spcPts val="1200"/>
                </a:spcBef>
                <a:buClr>
                  <a:srgbClr val="FFFED5"/>
                </a:buClr>
                <a:buFont typeface="Helvetica"/>
                <a:defRPr sz="1800">
                  <a:solidFill>
                    <a:srgbClr val="FFFED5"/>
                  </a:solidFill>
                  <a:uFill>
                    <a:solidFill>
                      <a:srgbClr val="FFFED5"/>
                    </a:solidFill>
                  </a:uFill>
                </a:defRPr>
              </a:lvl1pPr>
            </a:lstStyle>
            <a:p>
              <a:pPr/>
              <a:r>
                <a:t>400 	500	600	700</a:t>
              </a:r>
            </a:p>
          </p:txBody>
        </p:sp>
        <p:sp>
          <p:nvSpPr>
            <p:cNvPr id="944" name="Violet…"/>
            <p:cNvSpPr txBox="1"/>
            <p:nvPr/>
          </p:nvSpPr>
          <p:spPr>
            <a:xfrm rot="16200000">
              <a:off x="1759937" y="-1114778"/>
              <a:ext cx="1701801" cy="393135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Violet</a:t>
              </a:r>
            </a:p>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Blue</a:t>
              </a:r>
            </a:p>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Green</a:t>
              </a:r>
            </a:p>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Yellow</a:t>
              </a:r>
            </a:p>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Orange</a:t>
              </a:r>
            </a:p>
            <a:p>
              <a:pPr marL="57799" marR="57799" defTabSz="1295400">
                <a:lnSpc>
                  <a:spcPct val="160000"/>
                </a:lnSpc>
                <a:spcBef>
                  <a:spcPts val="1300"/>
                </a:spcBef>
                <a:buClr>
                  <a:srgbClr val="FFFED5"/>
                </a:buClr>
                <a:buFont typeface="Helvetica"/>
                <a:defRPr sz="2200">
                  <a:solidFill>
                    <a:srgbClr val="FFFED5"/>
                  </a:solidFill>
                  <a:uFill>
                    <a:solidFill>
                      <a:srgbClr val="FFFED5"/>
                    </a:solidFill>
                  </a:uFill>
                </a:defRPr>
              </a:pPr>
              <a:r>
                <a:t>Red</a:t>
              </a:r>
            </a:p>
          </p:txBody>
        </p:sp>
      </p:gr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7" name="References on different cones"/>
          <p:cNvSpPr txBox="1"/>
          <p:nvPr>
            <p:ph type="title"/>
          </p:nvPr>
        </p:nvSpPr>
        <p:spPr>
          <a:prstGeom prst="rect">
            <a:avLst/>
          </a:prstGeom>
        </p:spPr>
        <p:txBody>
          <a:bodyPr/>
          <a:lstStyle/>
          <a:p>
            <a:pPr/>
            <a:r>
              <a:t>References on different cones</a:t>
            </a:r>
          </a:p>
        </p:txBody>
      </p:sp>
      <p:sp>
        <p:nvSpPr>
          <p:cNvPr id="948" name="http://hyperphysics.phy-astr.gsu.edu/hbase/vision/rodcone.html…"/>
          <p:cNvSpPr txBox="1"/>
          <p:nvPr>
            <p:ph type="body" idx="1"/>
          </p:nvPr>
        </p:nvSpPr>
        <p:spPr>
          <a:prstGeom prst="rect">
            <a:avLst/>
          </a:prstGeom>
        </p:spPr>
        <p:txBody>
          <a:bodyPr/>
          <a:lstStyle/>
          <a:p>
            <a:pPr>
              <a:defRPr sz="3600"/>
            </a:pPr>
            <a:r>
              <a:rPr u="sng">
                <a:hlinkClick r:id="rId2" invalidUrl="" action="" tgtFrame="" tooltip="" history="1" highlightClick="0" endSnd="0"/>
              </a:rPr>
              <a:t>http://hyperphysics.phy-astr.gsu.edu/hbase/vision/rodcone.html</a:t>
            </a:r>
          </a:p>
          <a:p>
            <a:pPr>
              <a:defRPr sz="3600"/>
            </a:pPr>
            <a:r>
              <a:rPr u="sng">
                <a:hlinkClick r:id="rId3" invalidUrl="" action="" tgtFrame="" tooltip="" history="1" highlightClick="0" endSnd="0"/>
              </a:rPr>
              <a:t>http://www.blueconemonochromacy.org/what-is-bcm/eye-retina-and-cones-2/</a:t>
            </a:r>
          </a:p>
          <a:p>
            <a:pPr>
              <a:defRPr sz="3600"/>
            </a:pPr>
            <a:r>
              <a:rPr u="sng">
                <a:hlinkClick r:id="rId4" invalidUrl="" action="" tgtFrame="" tooltip="" history="1" highlightClick="0" endSnd="0"/>
              </a:rPr>
              <a:t>http://webvision.med.utah.edu/book/part-iii-retinal-circuits/s-cone-pathways/</a:t>
            </a:r>
          </a:p>
          <a:p>
            <a:pPr>
              <a:defRPr sz="3600"/>
            </a:pPr>
            <a:r>
              <a:rPr u="sng">
                <a:hlinkClick r:id="rId5" invalidUrl="" action="" tgtFrame="" tooltip="" history="1" highlightClick="0" endSnd="0"/>
              </a:rPr>
              <a:t>http://www.opticsinfobase.org/josa/abstract.cfm?uri=josa-57-11-1289</a:t>
            </a:r>
          </a:p>
          <a:p>
            <a:pPr>
              <a:defRPr sz="3600"/>
            </a:pPr>
            <a:r>
              <a:rPr u="sng">
                <a:hlinkClick r:id="rId6" invalidUrl="" action="" tgtFrame="" tooltip="" history="1" highlightClick="0" endSnd="0"/>
              </a:rPr>
              <a:t>http://www.cvrl.org/database/text/intros/introdens.htm</a:t>
            </a:r>
          </a:p>
          <a:p>
            <a:pPr>
              <a:defRPr sz="3600"/>
            </a:pPr>
            <a:r>
              <a:rPr u="sng">
                <a:hlinkClick r:id="rId7" invalidUrl="" action="" tgtFrame="" tooltip="" history="1" highlightClick="0" endSnd="0"/>
              </a:rPr>
              <a:t>http://www.cvrl.org/database/text/density/lmintro.htm</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0" name="Metamers &amp; color blindness"/>
          <p:cNvSpPr txBox="1"/>
          <p:nvPr>
            <p:ph type="title"/>
          </p:nvPr>
        </p:nvSpPr>
        <p:spPr>
          <a:prstGeom prst="rect">
            <a:avLst/>
          </a:prstGeom>
        </p:spPr>
        <p:txBody>
          <a:bodyPr/>
          <a:lstStyle/>
          <a:p>
            <a:pPr/>
            <a:r>
              <a:t>Metamers &amp; color blindness</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5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954" name="Plan"/>
          <p:cNvSpPr txBox="1"/>
          <p:nvPr>
            <p:ph type="title"/>
          </p:nvPr>
        </p:nvSpPr>
        <p:spPr>
          <a:prstGeom prst="rect">
            <a:avLst/>
          </a:prstGeom>
        </p:spPr>
        <p:txBody>
          <a:bodyPr/>
          <a:lstStyle>
            <a:lvl1pPr>
              <a:defRPr sz="5600"/>
            </a:lvl1pPr>
          </a:lstStyle>
          <a:p>
            <a:pPr/>
            <a:r>
              <a:t>Plan</a:t>
            </a:r>
          </a:p>
        </p:txBody>
      </p:sp>
      <p:sp>
        <p:nvSpPr>
          <p:cNvPr id="955" name="Spectra…"/>
          <p:cNvSpPr txBox="1"/>
          <p:nvPr>
            <p:ph type="body" idx="1"/>
          </p:nvPr>
        </p:nvSpPr>
        <p:spPr>
          <a:prstGeom prst="rect">
            <a:avLst/>
          </a:prstGeom>
        </p:spPr>
        <p:txBody>
          <a:bodyPr/>
          <a:lstStyle/>
          <a:p>
            <a:pPr/>
            <a:r>
              <a:t>Spectra</a:t>
            </a:r>
          </a:p>
          <a:p>
            <a:pPr/>
            <a:r>
              <a:t>Cones and spectral response</a:t>
            </a:r>
          </a:p>
          <a:p>
            <a:pPr>
              <a:defRPr b="1">
                <a:solidFill>
                  <a:srgbClr val="E32400"/>
                </a:solidFill>
                <a:uFill>
                  <a:solidFill>
                    <a:srgbClr val="E32400"/>
                  </a:solidFill>
                </a:uFill>
              </a:defRPr>
            </a:pPr>
            <a:r>
              <a:t>Color blindness and metamers</a:t>
            </a:r>
          </a:p>
          <a:p>
            <a:pPr/>
            <a:r>
              <a:t>Color matching </a:t>
            </a:r>
          </a:p>
          <a:p>
            <a:pPr/>
            <a:r>
              <a:t>Color spaces</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5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5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959" name="Cone spectral sensitivity"/>
          <p:cNvSpPr txBox="1"/>
          <p:nvPr>
            <p:ph type="title"/>
          </p:nvPr>
        </p:nvSpPr>
        <p:spPr>
          <a:prstGeom prst="rect">
            <a:avLst/>
          </a:prstGeom>
        </p:spPr>
        <p:txBody>
          <a:bodyPr/>
          <a:lstStyle/>
          <a:p>
            <a:pPr/>
            <a:r>
              <a:t>Cone spectral sensitivity</a:t>
            </a:r>
          </a:p>
        </p:txBody>
      </p:sp>
      <p:sp>
        <p:nvSpPr>
          <p:cNvPr id="960" name="Short, Medium and Long wavelength…"/>
          <p:cNvSpPr txBox="1"/>
          <p:nvPr>
            <p:ph type="body" idx="1"/>
          </p:nvPr>
        </p:nvSpPr>
        <p:spPr>
          <a:prstGeom prst="rect">
            <a:avLst/>
          </a:prstGeom>
        </p:spPr>
        <p:txBody>
          <a:bodyPr/>
          <a:lstStyle/>
          <a:p>
            <a:pPr/>
            <a:r>
              <a:t>Short, Medium and Long wavelength</a:t>
            </a:r>
          </a:p>
          <a:p>
            <a:pPr/>
            <a:r>
              <a:t>Response</a:t>
            </a:r>
            <a:r>
              <a:t> for a cone</a:t>
            </a:r>
            <a:r>
              <a:t> </a:t>
            </a:r>
            <a:br/>
            <a:r>
              <a:t>=</a:t>
            </a:r>
            <a:r>
              <a:rPr sz="7600">
                <a:latin typeface="Symbol"/>
                <a:ea typeface="Symbol"/>
                <a:cs typeface="Symbol"/>
                <a:sym typeface="Symbol"/>
              </a:rPr>
              <a:t>ò</a:t>
            </a:r>
            <a:r>
              <a:rPr baseline="-19818">
                <a:latin typeface="Symbol"/>
                <a:ea typeface="Symbol"/>
                <a:cs typeface="Symbol"/>
                <a:sym typeface="Symbol"/>
              </a:rPr>
              <a:t> l </a:t>
            </a:r>
            <a:r>
              <a:t>stimulus(</a:t>
            </a:r>
            <a:r>
              <a:rPr>
                <a:latin typeface="Symbol"/>
                <a:ea typeface="Symbol"/>
                <a:cs typeface="Symbol"/>
                <a:sym typeface="Symbol"/>
              </a:rPr>
              <a:t>l</a:t>
            </a:r>
            <a:r>
              <a:t>) * response(</a:t>
            </a:r>
            <a:r>
              <a:rPr>
                <a:latin typeface="Symbol"/>
                <a:ea typeface="Symbol"/>
                <a:cs typeface="Symbol"/>
                <a:sym typeface="Symbol"/>
              </a:rPr>
              <a:t>l</a:t>
            </a:r>
            <a:r>
              <a:t>) d</a:t>
            </a:r>
            <a:r>
              <a:rPr>
                <a:latin typeface="Symbol"/>
                <a:ea typeface="Symbol"/>
                <a:cs typeface="Symbol"/>
                <a:sym typeface="Symbol"/>
              </a:rPr>
              <a:t>l</a:t>
            </a:r>
          </a:p>
        </p:txBody>
      </p:sp>
      <p:pic>
        <p:nvPicPr>
          <p:cNvPr id="961" name="image.pdf" descr="image.pdf"/>
          <p:cNvPicPr>
            <a:picLocks noChangeAspect="0"/>
          </p:cNvPicPr>
          <p:nvPr/>
        </p:nvPicPr>
        <p:blipFill>
          <a:blip r:embed="rId2">
            <a:extLst/>
          </a:blip>
          <a:stretch>
            <a:fillRect/>
          </a:stretch>
        </p:blipFill>
        <p:spPr>
          <a:xfrm>
            <a:off x="2057400" y="3887893"/>
            <a:ext cx="7264400" cy="5899574"/>
          </a:xfrm>
          <a:prstGeom prst="rect">
            <a:avLst/>
          </a:prstGeom>
          <a:ln w="12700">
            <a:miter lim="400000"/>
          </a:ln>
        </p:spPr>
      </p:pic>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3" name="Cone distribution"/>
          <p:cNvSpPr txBox="1"/>
          <p:nvPr>
            <p:ph type="title"/>
          </p:nvPr>
        </p:nvSpPr>
        <p:spPr>
          <a:prstGeom prst="rect">
            <a:avLst/>
          </a:prstGeom>
        </p:spPr>
        <p:txBody>
          <a:bodyPr/>
          <a:lstStyle/>
          <a:p>
            <a:pPr/>
            <a:r>
              <a:t>Cone distribution</a:t>
            </a:r>
          </a:p>
        </p:txBody>
      </p:sp>
      <p:sp>
        <p:nvSpPr>
          <p:cNvPr id="964" name="From Fairchild’s book."/>
          <p:cNvSpPr txBox="1"/>
          <p:nvPr>
            <p:ph type="body" idx="1"/>
          </p:nvPr>
        </p:nvSpPr>
        <p:spPr>
          <a:prstGeom prst="rect">
            <a:avLst/>
          </a:prstGeom>
        </p:spPr>
        <p:txBody>
          <a:bodyPr/>
          <a:lstStyle/>
          <a:p>
            <a:pPr/>
            <a:r>
              <a:t>From Fairchild’s book.</a:t>
            </a:r>
          </a:p>
        </p:txBody>
      </p:sp>
      <p:pic>
        <p:nvPicPr>
          <p:cNvPr id="965" name="droppedImage.pdf" descr="droppedImage.pdf"/>
          <p:cNvPicPr>
            <a:picLocks noChangeAspect="1"/>
          </p:cNvPicPr>
          <p:nvPr/>
        </p:nvPicPr>
        <p:blipFill>
          <a:blip r:embed="rId2">
            <a:extLst/>
          </a:blip>
          <a:stretch>
            <a:fillRect/>
          </a:stretch>
        </p:blipFill>
        <p:spPr>
          <a:xfrm>
            <a:off x="939800" y="2387600"/>
            <a:ext cx="6457065" cy="6985000"/>
          </a:xfrm>
          <a:prstGeom prst="rect">
            <a:avLst/>
          </a:prstGeom>
          <a:ln w="12700">
            <a:miter lim="400000"/>
          </a:ln>
        </p:spPr>
      </p:pic>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67" name="Why is green so important"/>
          <p:cNvSpPr txBox="1"/>
          <p:nvPr>
            <p:ph type="title"/>
          </p:nvPr>
        </p:nvSpPr>
        <p:spPr>
          <a:prstGeom prst="rect">
            <a:avLst/>
          </a:prstGeom>
        </p:spPr>
        <p:txBody>
          <a:bodyPr/>
          <a:lstStyle/>
          <a:p>
            <a:pPr/>
            <a:r>
              <a:t>Why is green so important</a:t>
            </a:r>
          </a:p>
        </p:txBody>
      </p:sp>
      <p:sp>
        <p:nvSpPr>
          <p:cNvPr id="968" name="http://hyperphysics.phy-astr.gsu.edu/hbase/vision/rodcone.html…"/>
          <p:cNvSpPr txBox="1"/>
          <p:nvPr>
            <p:ph type="body" idx="1"/>
          </p:nvPr>
        </p:nvSpPr>
        <p:spPr>
          <a:prstGeom prst="rect">
            <a:avLst/>
          </a:prstGeom>
        </p:spPr>
        <p:txBody>
          <a:bodyPr/>
          <a:lstStyle/>
          <a:p>
            <a:pPr/>
            <a:r>
              <a:rPr u="sng">
                <a:hlinkClick r:id="rId2" invalidUrl="" action="" tgtFrame="" tooltip="" history="1" highlightClick="0" endSnd="0"/>
              </a:rPr>
              <a:t>http://hyperphysics.phy-astr.gsu.edu/hbase/vision/rodcone.html</a:t>
            </a:r>
          </a:p>
          <a:p>
            <a:pPr/>
            <a:r>
              <a:t>CIE brightness</a:t>
            </a:r>
          </a:p>
          <a:p>
            <a:pPr lvl="1"/>
            <a:r>
              <a:t>sum of 3 cones</a:t>
            </a:r>
          </a:p>
          <a:p>
            <a:pPr/>
            <a:r>
              <a:t>blue is out of focus</a:t>
            </a:r>
          </a:p>
        </p:txBody>
      </p:sp>
      <p:pic>
        <p:nvPicPr>
          <p:cNvPr id="969" name="droppedImage.tiff" descr="droppedImage.tiff"/>
          <p:cNvPicPr>
            <a:picLocks noChangeAspect="1"/>
          </p:cNvPicPr>
          <p:nvPr/>
        </p:nvPicPr>
        <p:blipFill>
          <a:blip r:embed="rId3">
            <a:extLst/>
          </a:blip>
          <a:stretch>
            <a:fillRect/>
          </a:stretch>
        </p:blipFill>
        <p:spPr>
          <a:xfrm>
            <a:off x="1028700" y="5458104"/>
            <a:ext cx="6464300" cy="4270096"/>
          </a:xfrm>
          <a:prstGeom prst="rect">
            <a:avLst/>
          </a:prstGeom>
          <a:ln w="12700">
            <a:miter lim="400000"/>
          </a:ln>
        </p:spPr>
      </p:pic>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72" name="Slide Number"/>
          <p:cNvSpPr txBox="1"/>
          <p:nvPr>
            <p:ph type="sldNum" sz="quarter" idx="4294967295"/>
          </p:nvPr>
        </p:nvSpPr>
        <p:spPr>
          <a:xfrm>
            <a:off x="11785043" y="9017000"/>
            <a:ext cx="316075"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973" name="Cone response"/>
          <p:cNvSpPr txBox="1"/>
          <p:nvPr>
            <p:ph type="title"/>
          </p:nvPr>
        </p:nvSpPr>
        <p:spPr>
          <a:prstGeom prst="rect">
            <a:avLst/>
          </a:prstGeom>
        </p:spPr>
        <p:txBody>
          <a:bodyPr/>
          <a:lstStyle>
            <a:lvl1pPr>
              <a:defRPr sz="5600"/>
            </a:lvl1pPr>
          </a:lstStyle>
          <a:p>
            <a:pPr/>
            <a:r>
              <a:t>Cone response</a:t>
            </a:r>
          </a:p>
        </p:txBody>
      </p:sp>
      <p:sp>
        <p:nvSpPr>
          <p:cNvPr id="974" name="Start from infinite number of values  (one per wavelength)…"/>
          <p:cNvSpPr txBox="1"/>
          <p:nvPr>
            <p:ph type="body" sz="quarter" idx="1"/>
          </p:nvPr>
        </p:nvSpPr>
        <p:spPr>
          <a:xfrm>
            <a:off x="431800" y="1409700"/>
            <a:ext cx="2857500" cy="8343900"/>
          </a:xfrm>
          <a:prstGeom prst="rect">
            <a:avLst/>
          </a:prstGeom>
        </p:spPr>
        <p:txBody>
          <a:bodyPr/>
          <a:lstStyle/>
          <a:p>
            <a:pPr marL="546382" indent="-487679">
              <a:buSzTx/>
              <a:buNone/>
              <a:defRPr sz="2800">
                <a:latin typeface="Times Roman"/>
                <a:ea typeface="Times Roman"/>
                <a:cs typeface="Times Roman"/>
                <a:sym typeface="Times Roman"/>
              </a:defRPr>
            </a:pPr>
            <a:r>
              <a:t>Start from infinite number of values </a:t>
            </a:r>
            <a:br/>
            <a:r>
              <a:t>(one per wavelength)</a:t>
            </a: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p>
          <a:p>
            <a:pPr marL="546382" indent="-487679">
              <a:buSzTx/>
              <a:buNone/>
              <a:defRPr sz="2800">
                <a:latin typeface="Times Roman"/>
                <a:ea typeface="Times Roman"/>
                <a:cs typeface="Times Roman"/>
                <a:sym typeface="Times Roman"/>
              </a:defRPr>
            </a:pPr>
            <a:r>
              <a:t>End up with 3 values (one per cone type)</a:t>
            </a:r>
          </a:p>
        </p:txBody>
      </p:sp>
      <p:pic>
        <p:nvPicPr>
          <p:cNvPr id="975" name="image.png" descr="image.png"/>
          <p:cNvPicPr>
            <a:picLocks noChangeAspect="0"/>
          </p:cNvPicPr>
          <p:nvPr/>
        </p:nvPicPr>
        <p:blipFill>
          <a:blip r:embed="rId2">
            <a:extLst/>
          </a:blip>
          <a:srcRect l="0" t="25152" r="0" b="9403"/>
          <a:stretch>
            <a:fillRect/>
          </a:stretch>
        </p:blipFill>
        <p:spPr>
          <a:xfrm>
            <a:off x="3581400" y="1187591"/>
            <a:ext cx="9207500" cy="8178801"/>
          </a:xfrm>
          <a:prstGeom prst="rect">
            <a:avLst/>
          </a:prstGeom>
          <a:ln w="12700">
            <a:miter lim="400000"/>
          </a:ln>
        </p:spPr>
      </p:pic>
      <p:sp>
        <p:nvSpPr>
          <p:cNvPr id="976" name="Cone responses"/>
          <p:cNvSpPr txBox="1"/>
          <p:nvPr/>
        </p:nvSpPr>
        <p:spPr>
          <a:xfrm>
            <a:off x="5092700" y="3594100"/>
            <a:ext cx="3517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Cone responses</a:t>
            </a:r>
          </a:p>
        </p:txBody>
      </p:sp>
      <p:sp>
        <p:nvSpPr>
          <p:cNvPr id="977" name="Stimulus"/>
          <p:cNvSpPr txBox="1"/>
          <p:nvPr/>
        </p:nvSpPr>
        <p:spPr>
          <a:xfrm>
            <a:off x="9423400" y="1968500"/>
            <a:ext cx="21463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Stimulus</a:t>
            </a:r>
          </a:p>
        </p:txBody>
      </p:sp>
      <p:sp>
        <p:nvSpPr>
          <p:cNvPr id="978" name="Multiply wavelength by wavelength"/>
          <p:cNvSpPr txBox="1"/>
          <p:nvPr/>
        </p:nvSpPr>
        <p:spPr>
          <a:xfrm>
            <a:off x="5092700" y="61087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Multiply wavelength by wavelength</a:t>
            </a:r>
          </a:p>
        </p:txBody>
      </p:sp>
      <p:sp>
        <p:nvSpPr>
          <p:cNvPr id="979" name="Integrate"/>
          <p:cNvSpPr txBox="1"/>
          <p:nvPr/>
        </p:nvSpPr>
        <p:spPr>
          <a:xfrm>
            <a:off x="7747000" y="8610600"/>
            <a:ext cx="75819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uFill>
                  <a:solidFill>
                    <a:srgbClr val="000000"/>
                  </a:solidFill>
                </a:uFill>
                <a:latin typeface="Times New Roman"/>
                <a:ea typeface="Times New Roman"/>
                <a:cs typeface="Times New Roman"/>
                <a:sym typeface="Times New Roman"/>
              </a:defRPr>
            </a:lvl1pPr>
          </a:lstStyle>
          <a:p>
            <a:pPr/>
            <a:r>
              <a:t>Integrate</a:t>
            </a:r>
          </a:p>
        </p:txBody>
      </p:sp>
      <p:sp>
        <p:nvSpPr>
          <p:cNvPr id="980" name="1 number"/>
          <p:cNvSpPr txBox="1"/>
          <p:nvPr/>
        </p:nvSpPr>
        <p:spPr>
          <a:xfrm>
            <a:off x="41402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981" name="1 number"/>
          <p:cNvSpPr txBox="1"/>
          <p:nvPr/>
        </p:nvSpPr>
        <p:spPr>
          <a:xfrm>
            <a:off x="77851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982" name="1 number"/>
          <p:cNvSpPr txBox="1"/>
          <p:nvPr/>
        </p:nvSpPr>
        <p:spPr>
          <a:xfrm>
            <a:off x="10744200" y="9245600"/>
            <a:ext cx="1955800" cy="571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spcBef>
                <a:spcPts val="1900"/>
              </a:spcBef>
              <a:buClr>
                <a:srgbClr val="000000"/>
              </a:buClr>
              <a:buFont typeface="Times New Roman"/>
              <a:defRPr sz="3400">
                <a:solidFill>
                  <a:srgbClr val="FFFFFF"/>
                </a:solidFill>
                <a:uFill>
                  <a:solidFill>
                    <a:srgbClr val="FFFFFF"/>
                  </a:solidFill>
                </a:uFill>
                <a:latin typeface="Times New Roman"/>
                <a:ea typeface="Times New Roman"/>
                <a:cs typeface="Times New Roman"/>
                <a:sym typeface="Times New Roman"/>
              </a:defRPr>
            </a:lvl1pPr>
          </a:lstStyle>
          <a:p>
            <a:pPr/>
            <a:r>
              <a:t>1 number</a:t>
            </a:r>
          </a:p>
        </p:txBody>
      </p:sp>
      <p:sp>
        <p:nvSpPr>
          <p:cNvPr id="983" name="Arrow"/>
          <p:cNvSpPr/>
          <p:nvPr/>
        </p:nvSpPr>
        <p:spPr>
          <a:xfrm rot="5400000">
            <a:off x="48196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84" name="Arrow"/>
          <p:cNvSpPr/>
          <p:nvPr/>
        </p:nvSpPr>
        <p:spPr>
          <a:xfrm rot="5400000">
            <a:off x="82994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85" name="Arrow"/>
          <p:cNvSpPr/>
          <p:nvPr/>
        </p:nvSpPr>
        <p:spPr>
          <a:xfrm rot="5400000">
            <a:off x="11449050" y="8896350"/>
            <a:ext cx="546100" cy="355600"/>
          </a:xfrm>
          <a:prstGeom prst="rightArrow">
            <a:avLst>
              <a:gd name="adj1" fmla="val 5900"/>
              <a:gd name="adj2" fmla="val 39901"/>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8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8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989" name="Response comparison"/>
          <p:cNvSpPr txBox="1"/>
          <p:nvPr>
            <p:ph type="title"/>
          </p:nvPr>
        </p:nvSpPr>
        <p:spPr>
          <a:prstGeom prst="rect">
            <a:avLst/>
          </a:prstGeom>
        </p:spPr>
        <p:txBody>
          <a:bodyPr/>
          <a:lstStyle/>
          <a:p>
            <a:pPr/>
            <a:r>
              <a:t>Response comparison</a:t>
            </a:r>
          </a:p>
        </p:txBody>
      </p:sp>
      <p:sp>
        <p:nvSpPr>
          <p:cNvPr id="990" name="Different wavelength, different intensity…"/>
          <p:cNvSpPr txBox="1"/>
          <p:nvPr>
            <p:ph type="body" idx="1"/>
          </p:nvPr>
        </p:nvSpPr>
        <p:spPr>
          <a:prstGeom prst="rect">
            <a:avLst/>
          </a:prstGeom>
        </p:spPr>
        <p:txBody>
          <a:bodyPr/>
          <a:lstStyle/>
          <a:p>
            <a:pPr/>
            <a:r>
              <a:t>Different wavelength, different intensity </a:t>
            </a:r>
          </a:p>
          <a:p>
            <a:pPr/>
            <a:r>
              <a:t>But different response for different cones</a:t>
            </a:r>
          </a:p>
        </p:txBody>
      </p:sp>
      <p:pic>
        <p:nvPicPr>
          <p:cNvPr id="991" name="image.pdf" descr="image.pdf"/>
          <p:cNvPicPr>
            <a:picLocks noChangeAspect="0"/>
          </p:cNvPicPr>
          <p:nvPr/>
        </p:nvPicPr>
        <p:blipFill>
          <a:blip r:embed="rId2">
            <a:extLst/>
          </a:blip>
          <a:stretch>
            <a:fillRect/>
          </a:stretch>
        </p:blipFill>
        <p:spPr>
          <a:xfrm>
            <a:off x="2057400" y="3386666"/>
            <a:ext cx="6934200" cy="5608322"/>
          </a:xfrm>
          <a:prstGeom prst="rect">
            <a:avLst/>
          </a:prstGeom>
          <a:ln w="12700">
            <a:miter lim="400000"/>
          </a:ln>
        </p:spPr>
      </p:pic>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994" name="Response comparison"/>
          <p:cNvSpPr txBox="1"/>
          <p:nvPr>
            <p:ph type="title"/>
          </p:nvPr>
        </p:nvSpPr>
        <p:spPr>
          <a:prstGeom prst="rect">
            <a:avLst/>
          </a:prstGeom>
        </p:spPr>
        <p:txBody>
          <a:bodyPr/>
          <a:lstStyle/>
          <a:p>
            <a:pPr/>
            <a:r>
              <a:t>Response comparison</a:t>
            </a:r>
          </a:p>
        </p:txBody>
      </p:sp>
      <p:sp>
        <p:nvSpPr>
          <p:cNvPr id="995" name="Different wavelength, different intensity…"/>
          <p:cNvSpPr txBox="1"/>
          <p:nvPr>
            <p:ph type="body" idx="1"/>
          </p:nvPr>
        </p:nvSpPr>
        <p:spPr>
          <a:prstGeom prst="rect">
            <a:avLst/>
          </a:prstGeom>
        </p:spPr>
        <p:txBody>
          <a:bodyPr/>
          <a:lstStyle/>
          <a:p>
            <a:pPr/>
            <a:r>
              <a:t>Different wavelength, different intensity </a:t>
            </a:r>
          </a:p>
          <a:p>
            <a:pPr/>
            <a:r>
              <a:t>But different response for different cones</a:t>
            </a:r>
          </a:p>
        </p:txBody>
      </p:sp>
      <p:sp>
        <p:nvSpPr>
          <p:cNvPr id="996" name="Line"/>
          <p:cNvSpPr/>
          <p:nvPr/>
        </p:nvSpPr>
        <p:spPr>
          <a:xfrm>
            <a:off x="1295400" y="4967492"/>
            <a:ext cx="2183272" cy="3984598"/>
          </a:xfrm>
          <a:custGeom>
            <a:avLst/>
            <a:gdLst/>
            <a:ahLst/>
            <a:cxnLst>
              <a:cxn ang="0">
                <a:pos x="wd2" y="hd2"/>
              </a:cxn>
              <a:cxn ang="5400000">
                <a:pos x="wd2" y="hd2"/>
              </a:cxn>
              <a:cxn ang="10800000">
                <a:pos x="wd2" y="hd2"/>
              </a:cxn>
              <a:cxn ang="16200000">
                <a:pos x="wd2" y="hd2"/>
              </a:cxn>
            </a:cxnLst>
            <a:rect l="0" t="0" r="r" b="b"/>
            <a:pathLst>
              <a:path w="21600" h="21190" fill="norm" stroke="1" extrusionOk="0">
                <a:moveTo>
                  <a:pt x="0" y="20842"/>
                </a:moveTo>
                <a:cubicBezTo>
                  <a:pt x="1318" y="20962"/>
                  <a:pt x="2636" y="21082"/>
                  <a:pt x="3596" y="20025"/>
                </a:cubicBezTo>
                <a:cubicBezTo>
                  <a:pt x="4557" y="18969"/>
                  <a:pt x="5138" y="17492"/>
                  <a:pt x="5763" y="14490"/>
                </a:cubicBezTo>
                <a:cubicBezTo>
                  <a:pt x="6388" y="11489"/>
                  <a:pt x="6746" y="4369"/>
                  <a:pt x="7371" y="1979"/>
                </a:cubicBezTo>
                <a:cubicBezTo>
                  <a:pt x="7997" y="-410"/>
                  <a:pt x="8846" y="-62"/>
                  <a:pt x="9538" y="154"/>
                </a:cubicBezTo>
                <a:cubicBezTo>
                  <a:pt x="10230" y="370"/>
                  <a:pt x="10498" y="418"/>
                  <a:pt x="11571" y="3288"/>
                </a:cubicBezTo>
                <a:cubicBezTo>
                  <a:pt x="12643" y="6158"/>
                  <a:pt x="14229" y="14358"/>
                  <a:pt x="15904" y="17336"/>
                </a:cubicBezTo>
                <a:cubicBezTo>
                  <a:pt x="17579" y="20314"/>
                  <a:pt x="19590" y="20746"/>
                  <a:pt x="21600" y="21190"/>
                </a:cubicBezTo>
              </a:path>
            </a:pathLst>
          </a:custGeom>
          <a:ln w="38100">
            <a:solidFill>
              <a:srgbClr val="004DD6"/>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97" name="Line"/>
          <p:cNvSpPr/>
          <p:nvPr/>
        </p:nvSpPr>
        <p:spPr>
          <a:xfrm>
            <a:off x="1812995" y="4996055"/>
            <a:ext cx="3463432" cy="3942487"/>
          </a:xfrm>
          <a:custGeom>
            <a:avLst/>
            <a:gdLst/>
            <a:ahLst/>
            <a:cxnLst>
              <a:cxn ang="0">
                <a:pos x="wd2" y="hd2"/>
              </a:cxn>
              <a:cxn ang="5400000">
                <a:pos x="wd2" y="hd2"/>
              </a:cxn>
              <a:cxn ang="10800000">
                <a:pos x="wd2" y="hd2"/>
              </a:cxn>
              <a:cxn ang="16200000">
                <a:pos x="wd2" y="hd2"/>
              </a:cxn>
            </a:cxnLst>
            <a:rect l="0" t="0" r="r" b="b"/>
            <a:pathLst>
              <a:path w="21600" h="21553" fill="norm" stroke="1" extrusionOk="0">
                <a:moveTo>
                  <a:pt x="0" y="21479"/>
                </a:moveTo>
                <a:cubicBezTo>
                  <a:pt x="493" y="21281"/>
                  <a:pt x="1816" y="21504"/>
                  <a:pt x="2915" y="20282"/>
                </a:cubicBezTo>
                <a:cubicBezTo>
                  <a:pt x="4013" y="19060"/>
                  <a:pt x="5562" y="17011"/>
                  <a:pt x="6576" y="14147"/>
                </a:cubicBezTo>
                <a:cubicBezTo>
                  <a:pt x="7590" y="11284"/>
                  <a:pt x="8280" y="5433"/>
                  <a:pt x="8969" y="3076"/>
                </a:cubicBezTo>
                <a:cubicBezTo>
                  <a:pt x="9659" y="718"/>
                  <a:pt x="10110" y="-47"/>
                  <a:pt x="10716" y="2"/>
                </a:cubicBezTo>
                <a:cubicBezTo>
                  <a:pt x="11321" y="52"/>
                  <a:pt x="11659" y="459"/>
                  <a:pt x="12645" y="3372"/>
                </a:cubicBezTo>
                <a:cubicBezTo>
                  <a:pt x="13630" y="6285"/>
                  <a:pt x="15165" y="14493"/>
                  <a:pt x="16658" y="17517"/>
                </a:cubicBezTo>
                <a:cubicBezTo>
                  <a:pt x="18150" y="20541"/>
                  <a:pt x="20572" y="20714"/>
                  <a:pt x="21600" y="21553"/>
                </a:cubicBezTo>
              </a:path>
            </a:pathLst>
          </a:custGeom>
          <a:ln w="38100">
            <a:solidFill>
              <a:srgbClr val="38D142"/>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98" name="Line"/>
          <p:cNvSpPr/>
          <p:nvPr/>
        </p:nvSpPr>
        <p:spPr>
          <a:xfrm>
            <a:off x="2057400" y="4941785"/>
            <a:ext cx="3463432" cy="3996758"/>
          </a:xfrm>
          <a:custGeom>
            <a:avLst/>
            <a:gdLst/>
            <a:ahLst/>
            <a:cxnLst>
              <a:cxn ang="0">
                <a:pos x="wd2" y="hd2"/>
              </a:cxn>
              <a:cxn ang="5400000">
                <a:pos x="wd2" y="hd2"/>
              </a:cxn>
              <a:cxn ang="10800000">
                <a:pos x="wd2" y="hd2"/>
              </a:cxn>
              <a:cxn ang="16200000">
                <a:pos x="wd2" y="hd2"/>
              </a:cxn>
            </a:cxnLst>
            <a:rect l="0" t="0" r="r" b="b"/>
            <a:pathLst>
              <a:path w="21600" h="21349" fill="norm" stroke="1" extrusionOk="0">
                <a:moveTo>
                  <a:pt x="0" y="21277"/>
                </a:moveTo>
                <a:cubicBezTo>
                  <a:pt x="521" y="21108"/>
                  <a:pt x="2140" y="21494"/>
                  <a:pt x="3168" y="20252"/>
                </a:cubicBezTo>
                <a:cubicBezTo>
                  <a:pt x="4196" y="19009"/>
                  <a:pt x="5196" y="16658"/>
                  <a:pt x="6153" y="13823"/>
                </a:cubicBezTo>
                <a:cubicBezTo>
                  <a:pt x="7111" y="10989"/>
                  <a:pt x="8096" y="5526"/>
                  <a:pt x="8885" y="3222"/>
                </a:cubicBezTo>
                <a:cubicBezTo>
                  <a:pt x="9674" y="919"/>
                  <a:pt x="10138" y="-58"/>
                  <a:pt x="10856" y="2"/>
                </a:cubicBezTo>
                <a:cubicBezTo>
                  <a:pt x="11574" y="63"/>
                  <a:pt x="12039" y="485"/>
                  <a:pt x="13236" y="3584"/>
                </a:cubicBezTo>
                <a:cubicBezTo>
                  <a:pt x="14433" y="6684"/>
                  <a:pt x="16629" y="15608"/>
                  <a:pt x="18023" y="18575"/>
                </a:cubicBezTo>
                <a:cubicBezTo>
                  <a:pt x="19417" y="21542"/>
                  <a:pt x="20854" y="20770"/>
                  <a:pt x="21600" y="21349"/>
                </a:cubicBezTo>
              </a:path>
            </a:pathLst>
          </a:custGeom>
          <a:ln w="38100">
            <a:solidFill>
              <a:srgbClr val="FF2600"/>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999" name="Line"/>
          <p:cNvSpPr/>
          <p:nvPr/>
        </p:nvSpPr>
        <p:spPr>
          <a:xfrm flipV="1">
            <a:off x="1079500" y="4445000"/>
            <a:ext cx="2258" cy="4660900"/>
          </a:xfrm>
          <a:prstGeom prst="line">
            <a:avLst/>
          </a:prstGeom>
          <a:ln w="25400">
            <a:solidFill>
              <a:srgbClr val="FFFFFF"/>
            </a:solidFill>
            <a:tailEnd type="triangle"/>
          </a:ln>
        </p:spPr>
        <p:txBody>
          <a:bodyPr lIns="0" tIns="0" rIns="0" bIns="0"/>
          <a:lstStyle/>
          <a:p>
            <a:pPr/>
          </a:p>
        </p:txBody>
      </p:sp>
      <p:sp>
        <p:nvSpPr>
          <p:cNvPr id="1000" name="Line"/>
          <p:cNvSpPr/>
          <p:nvPr/>
        </p:nvSpPr>
        <p:spPr>
          <a:xfrm>
            <a:off x="863600" y="8991600"/>
            <a:ext cx="5308600" cy="2258"/>
          </a:xfrm>
          <a:prstGeom prst="line">
            <a:avLst/>
          </a:prstGeom>
          <a:ln w="25400">
            <a:solidFill>
              <a:srgbClr val="FFFFFF"/>
            </a:solidFill>
            <a:tailEnd type="triangle"/>
          </a:ln>
        </p:spPr>
        <p:txBody>
          <a:bodyPr lIns="0" tIns="0" rIns="0" bIns="0"/>
          <a:lstStyle/>
          <a:p>
            <a:pPr/>
          </a:p>
        </p:txBody>
      </p:sp>
      <p:sp>
        <p:nvSpPr>
          <p:cNvPr id="1001" name="Rectangle"/>
          <p:cNvSpPr/>
          <p:nvPr/>
        </p:nvSpPr>
        <p:spPr>
          <a:xfrm>
            <a:off x="4013200" y="4762500"/>
            <a:ext cx="114300" cy="4229100"/>
          </a:xfrm>
          <a:prstGeom prst="rect">
            <a:avLst/>
          </a:prstGeom>
          <a:solidFill>
            <a:srgbClr val="FF26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02" name="Rectangle"/>
          <p:cNvSpPr/>
          <p:nvPr/>
        </p:nvSpPr>
        <p:spPr>
          <a:xfrm>
            <a:off x="3467100" y="6718300"/>
            <a:ext cx="114300" cy="2273300"/>
          </a:xfrm>
          <a:prstGeom prst="rect">
            <a:avLst/>
          </a:prstGeom>
          <a:solidFill>
            <a:srgbClr val="38D142"/>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03" name="differentiated"/>
          <p:cNvSpPr txBox="1"/>
          <p:nvPr/>
        </p:nvSpPr>
        <p:spPr>
          <a:xfrm>
            <a:off x="2686755" y="9053689"/>
            <a:ext cx="2489863"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differentiated</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0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07" name="Color blindness"/>
          <p:cNvSpPr txBox="1"/>
          <p:nvPr>
            <p:ph type="title"/>
          </p:nvPr>
        </p:nvSpPr>
        <p:spPr>
          <a:prstGeom prst="rect">
            <a:avLst/>
          </a:prstGeom>
        </p:spPr>
        <p:txBody>
          <a:bodyPr/>
          <a:lstStyle/>
          <a:p>
            <a:pPr/>
            <a:r>
              <a:t>Color blindness</a:t>
            </a:r>
          </a:p>
        </p:txBody>
      </p:sp>
      <p:sp>
        <p:nvSpPr>
          <p:cNvPr id="1008" name="Classical case: 1 type of cone is missing (e.g. M)…"/>
          <p:cNvSpPr txBox="1"/>
          <p:nvPr>
            <p:ph type="body" idx="1"/>
          </p:nvPr>
        </p:nvSpPr>
        <p:spPr>
          <a:prstGeom prst="rect">
            <a:avLst/>
          </a:prstGeom>
        </p:spPr>
        <p:txBody>
          <a:bodyPr/>
          <a:lstStyle/>
          <a:p>
            <a:pPr/>
            <a:r>
              <a:t>Classical case: 1 type of cone is missing (e.g. M) </a:t>
            </a:r>
          </a:p>
          <a:p>
            <a:pPr/>
            <a:r>
              <a:t>Makes it impossible to distinguish some spectra</a:t>
            </a:r>
          </a:p>
        </p:txBody>
      </p:sp>
      <p:sp>
        <p:nvSpPr>
          <p:cNvPr id="1009" name="Line"/>
          <p:cNvSpPr/>
          <p:nvPr/>
        </p:nvSpPr>
        <p:spPr>
          <a:xfrm>
            <a:off x="7581900" y="4967492"/>
            <a:ext cx="2183272" cy="3984598"/>
          </a:xfrm>
          <a:custGeom>
            <a:avLst/>
            <a:gdLst/>
            <a:ahLst/>
            <a:cxnLst>
              <a:cxn ang="0">
                <a:pos x="wd2" y="hd2"/>
              </a:cxn>
              <a:cxn ang="5400000">
                <a:pos x="wd2" y="hd2"/>
              </a:cxn>
              <a:cxn ang="10800000">
                <a:pos x="wd2" y="hd2"/>
              </a:cxn>
              <a:cxn ang="16200000">
                <a:pos x="wd2" y="hd2"/>
              </a:cxn>
            </a:cxnLst>
            <a:rect l="0" t="0" r="r" b="b"/>
            <a:pathLst>
              <a:path w="21600" h="21190" fill="norm" stroke="1" extrusionOk="0">
                <a:moveTo>
                  <a:pt x="0" y="20842"/>
                </a:moveTo>
                <a:cubicBezTo>
                  <a:pt x="1318" y="20962"/>
                  <a:pt x="2636" y="21082"/>
                  <a:pt x="3596" y="20025"/>
                </a:cubicBezTo>
                <a:cubicBezTo>
                  <a:pt x="4557" y="18969"/>
                  <a:pt x="5138" y="17492"/>
                  <a:pt x="5763" y="14490"/>
                </a:cubicBezTo>
                <a:cubicBezTo>
                  <a:pt x="6388" y="11489"/>
                  <a:pt x="6746" y="4369"/>
                  <a:pt x="7371" y="1979"/>
                </a:cubicBezTo>
                <a:cubicBezTo>
                  <a:pt x="7997" y="-410"/>
                  <a:pt x="8846" y="-62"/>
                  <a:pt x="9538" y="154"/>
                </a:cubicBezTo>
                <a:cubicBezTo>
                  <a:pt x="10230" y="370"/>
                  <a:pt x="10498" y="418"/>
                  <a:pt x="11571" y="3288"/>
                </a:cubicBezTo>
                <a:cubicBezTo>
                  <a:pt x="12643" y="6158"/>
                  <a:pt x="14229" y="14358"/>
                  <a:pt x="15904" y="17336"/>
                </a:cubicBezTo>
                <a:cubicBezTo>
                  <a:pt x="17579" y="20314"/>
                  <a:pt x="19590" y="20746"/>
                  <a:pt x="21600" y="21190"/>
                </a:cubicBezTo>
              </a:path>
            </a:pathLst>
          </a:custGeom>
          <a:ln w="38100">
            <a:solidFill>
              <a:srgbClr val="004DD6"/>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0" name="Line"/>
          <p:cNvSpPr/>
          <p:nvPr/>
        </p:nvSpPr>
        <p:spPr>
          <a:xfrm flipV="1">
            <a:off x="7366000" y="4445000"/>
            <a:ext cx="2258" cy="4660900"/>
          </a:xfrm>
          <a:prstGeom prst="line">
            <a:avLst/>
          </a:prstGeom>
          <a:ln w="25400">
            <a:solidFill>
              <a:srgbClr val="FFFFFF"/>
            </a:solidFill>
            <a:tailEnd type="triangle"/>
          </a:ln>
        </p:spPr>
        <p:txBody>
          <a:bodyPr lIns="0" tIns="0" rIns="0" bIns="0"/>
          <a:lstStyle/>
          <a:p>
            <a:pPr/>
          </a:p>
        </p:txBody>
      </p:sp>
      <p:sp>
        <p:nvSpPr>
          <p:cNvPr id="1011" name="Line"/>
          <p:cNvSpPr/>
          <p:nvPr/>
        </p:nvSpPr>
        <p:spPr>
          <a:xfrm>
            <a:off x="7150100" y="8991600"/>
            <a:ext cx="5308600" cy="2258"/>
          </a:xfrm>
          <a:prstGeom prst="line">
            <a:avLst/>
          </a:prstGeom>
          <a:ln w="25400">
            <a:solidFill>
              <a:srgbClr val="FFFFFF"/>
            </a:solidFill>
            <a:tailEnd type="triangle"/>
          </a:ln>
        </p:spPr>
        <p:txBody>
          <a:bodyPr lIns="0" tIns="0" rIns="0" bIns="0"/>
          <a:lstStyle/>
          <a:p>
            <a:pPr/>
          </a:p>
        </p:txBody>
      </p:sp>
      <p:sp>
        <p:nvSpPr>
          <p:cNvPr id="1012" name="Line"/>
          <p:cNvSpPr/>
          <p:nvPr/>
        </p:nvSpPr>
        <p:spPr>
          <a:xfrm>
            <a:off x="1295400" y="4967492"/>
            <a:ext cx="2183272" cy="3984598"/>
          </a:xfrm>
          <a:custGeom>
            <a:avLst/>
            <a:gdLst/>
            <a:ahLst/>
            <a:cxnLst>
              <a:cxn ang="0">
                <a:pos x="wd2" y="hd2"/>
              </a:cxn>
              <a:cxn ang="5400000">
                <a:pos x="wd2" y="hd2"/>
              </a:cxn>
              <a:cxn ang="10800000">
                <a:pos x="wd2" y="hd2"/>
              </a:cxn>
              <a:cxn ang="16200000">
                <a:pos x="wd2" y="hd2"/>
              </a:cxn>
            </a:cxnLst>
            <a:rect l="0" t="0" r="r" b="b"/>
            <a:pathLst>
              <a:path w="21600" h="21190" fill="norm" stroke="1" extrusionOk="0">
                <a:moveTo>
                  <a:pt x="0" y="20842"/>
                </a:moveTo>
                <a:cubicBezTo>
                  <a:pt x="1318" y="20962"/>
                  <a:pt x="2636" y="21082"/>
                  <a:pt x="3596" y="20025"/>
                </a:cubicBezTo>
                <a:cubicBezTo>
                  <a:pt x="4557" y="18969"/>
                  <a:pt x="5138" y="17492"/>
                  <a:pt x="5763" y="14490"/>
                </a:cubicBezTo>
                <a:cubicBezTo>
                  <a:pt x="6388" y="11489"/>
                  <a:pt x="6746" y="4369"/>
                  <a:pt x="7371" y="1979"/>
                </a:cubicBezTo>
                <a:cubicBezTo>
                  <a:pt x="7997" y="-410"/>
                  <a:pt x="8846" y="-62"/>
                  <a:pt x="9538" y="154"/>
                </a:cubicBezTo>
                <a:cubicBezTo>
                  <a:pt x="10230" y="370"/>
                  <a:pt x="10498" y="418"/>
                  <a:pt x="11571" y="3288"/>
                </a:cubicBezTo>
                <a:cubicBezTo>
                  <a:pt x="12643" y="6158"/>
                  <a:pt x="14229" y="14358"/>
                  <a:pt x="15904" y="17336"/>
                </a:cubicBezTo>
                <a:cubicBezTo>
                  <a:pt x="17579" y="20314"/>
                  <a:pt x="19590" y="20746"/>
                  <a:pt x="21600" y="21190"/>
                </a:cubicBezTo>
              </a:path>
            </a:pathLst>
          </a:custGeom>
          <a:ln w="38100">
            <a:solidFill>
              <a:srgbClr val="004DD6"/>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3" name="Line"/>
          <p:cNvSpPr/>
          <p:nvPr/>
        </p:nvSpPr>
        <p:spPr>
          <a:xfrm>
            <a:off x="1812995" y="4996055"/>
            <a:ext cx="3463432" cy="3942487"/>
          </a:xfrm>
          <a:custGeom>
            <a:avLst/>
            <a:gdLst/>
            <a:ahLst/>
            <a:cxnLst>
              <a:cxn ang="0">
                <a:pos x="wd2" y="hd2"/>
              </a:cxn>
              <a:cxn ang="5400000">
                <a:pos x="wd2" y="hd2"/>
              </a:cxn>
              <a:cxn ang="10800000">
                <a:pos x="wd2" y="hd2"/>
              </a:cxn>
              <a:cxn ang="16200000">
                <a:pos x="wd2" y="hd2"/>
              </a:cxn>
            </a:cxnLst>
            <a:rect l="0" t="0" r="r" b="b"/>
            <a:pathLst>
              <a:path w="21600" h="21553" fill="norm" stroke="1" extrusionOk="0">
                <a:moveTo>
                  <a:pt x="0" y="21479"/>
                </a:moveTo>
                <a:cubicBezTo>
                  <a:pt x="493" y="21281"/>
                  <a:pt x="1816" y="21504"/>
                  <a:pt x="2915" y="20282"/>
                </a:cubicBezTo>
                <a:cubicBezTo>
                  <a:pt x="4013" y="19060"/>
                  <a:pt x="5562" y="17011"/>
                  <a:pt x="6576" y="14147"/>
                </a:cubicBezTo>
                <a:cubicBezTo>
                  <a:pt x="7590" y="11284"/>
                  <a:pt x="8280" y="5433"/>
                  <a:pt x="8969" y="3076"/>
                </a:cubicBezTo>
                <a:cubicBezTo>
                  <a:pt x="9659" y="718"/>
                  <a:pt x="10110" y="-47"/>
                  <a:pt x="10716" y="2"/>
                </a:cubicBezTo>
                <a:cubicBezTo>
                  <a:pt x="11321" y="52"/>
                  <a:pt x="11659" y="459"/>
                  <a:pt x="12645" y="3372"/>
                </a:cubicBezTo>
                <a:cubicBezTo>
                  <a:pt x="13630" y="6285"/>
                  <a:pt x="15165" y="14493"/>
                  <a:pt x="16658" y="17517"/>
                </a:cubicBezTo>
                <a:cubicBezTo>
                  <a:pt x="18150" y="20541"/>
                  <a:pt x="20572" y="20714"/>
                  <a:pt x="21600" y="21553"/>
                </a:cubicBezTo>
              </a:path>
            </a:pathLst>
          </a:custGeom>
          <a:ln w="38100">
            <a:solidFill>
              <a:srgbClr val="38D142"/>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4" name="Line"/>
          <p:cNvSpPr/>
          <p:nvPr/>
        </p:nvSpPr>
        <p:spPr>
          <a:xfrm>
            <a:off x="2057400" y="4941785"/>
            <a:ext cx="3463432" cy="3996758"/>
          </a:xfrm>
          <a:custGeom>
            <a:avLst/>
            <a:gdLst/>
            <a:ahLst/>
            <a:cxnLst>
              <a:cxn ang="0">
                <a:pos x="wd2" y="hd2"/>
              </a:cxn>
              <a:cxn ang="5400000">
                <a:pos x="wd2" y="hd2"/>
              </a:cxn>
              <a:cxn ang="10800000">
                <a:pos x="wd2" y="hd2"/>
              </a:cxn>
              <a:cxn ang="16200000">
                <a:pos x="wd2" y="hd2"/>
              </a:cxn>
            </a:cxnLst>
            <a:rect l="0" t="0" r="r" b="b"/>
            <a:pathLst>
              <a:path w="21600" h="21349" fill="norm" stroke="1" extrusionOk="0">
                <a:moveTo>
                  <a:pt x="0" y="21277"/>
                </a:moveTo>
                <a:cubicBezTo>
                  <a:pt x="521" y="21108"/>
                  <a:pt x="2140" y="21494"/>
                  <a:pt x="3168" y="20252"/>
                </a:cubicBezTo>
                <a:cubicBezTo>
                  <a:pt x="4196" y="19009"/>
                  <a:pt x="5196" y="16658"/>
                  <a:pt x="6153" y="13823"/>
                </a:cubicBezTo>
                <a:cubicBezTo>
                  <a:pt x="7111" y="10989"/>
                  <a:pt x="8096" y="5526"/>
                  <a:pt x="8885" y="3222"/>
                </a:cubicBezTo>
                <a:cubicBezTo>
                  <a:pt x="9674" y="919"/>
                  <a:pt x="10138" y="-58"/>
                  <a:pt x="10856" y="2"/>
                </a:cubicBezTo>
                <a:cubicBezTo>
                  <a:pt x="11574" y="63"/>
                  <a:pt x="12039" y="485"/>
                  <a:pt x="13236" y="3584"/>
                </a:cubicBezTo>
                <a:cubicBezTo>
                  <a:pt x="14433" y="6684"/>
                  <a:pt x="16629" y="15608"/>
                  <a:pt x="18023" y="18575"/>
                </a:cubicBezTo>
                <a:cubicBezTo>
                  <a:pt x="19417" y="21542"/>
                  <a:pt x="20854" y="20770"/>
                  <a:pt x="21600" y="21349"/>
                </a:cubicBezTo>
              </a:path>
            </a:pathLst>
          </a:custGeom>
          <a:ln w="38100">
            <a:solidFill>
              <a:srgbClr val="FF2600"/>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5" name="Line"/>
          <p:cNvSpPr/>
          <p:nvPr/>
        </p:nvSpPr>
        <p:spPr>
          <a:xfrm flipV="1">
            <a:off x="1079500" y="4445000"/>
            <a:ext cx="2258" cy="4660900"/>
          </a:xfrm>
          <a:prstGeom prst="line">
            <a:avLst/>
          </a:prstGeom>
          <a:ln w="25400">
            <a:solidFill>
              <a:srgbClr val="FFFFFF"/>
            </a:solidFill>
            <a:tailEnd type="triangle"/>
          </a:ln>
        </p:spPr>
        <p:txBody>
          <a:bodyPr lIns="0" tIns="0" rIns="0" bIns="0"/>
          <a:lstStyle/>
          <a:p>
            <a:pPr/>
          </a:p>
        </p:txBody>
      </p:sp>
      <p:sp>
        <p:nvSpPr>
          <p:cNvPr id="1016" name="Line"/>
          <p:cNvSpPr/>
          <p:nvPr/>
        </p:nvSpPr>
        <p:spPr>
          <a:xfrm>
            <a:off x="863600" y="8991600"/>
            <a:ext cx="5308600" cy="2258"/>
          </a:xfrm>
          <a:prstGeom prst="line">
            <a:avLst/>
          </a:prstGeom>
          <a:ln w="25400">
            <a:solidFill>
              <a:srgbClr val="FFFFFF"/>
            </a:solidFill>
            <a:tailEnd type="triangle"/>
          </a:ln>
        </p:spPr>
        <p:txBody>
          <a:bodyPr lIns="0" tIns="0" rIns="0" bIns="0"/>
          <a:lstStyle/>
          <a:p>
            <a:pPr/>
          </a:p>
        </p:txBody>
      </p:sp>
      <p:sp>
        <p:nvSpPr>
          <p:cNvPr id="1017" name="Rectangle"/>
          <p:cNvSpPr/>
          <p:nvPr/>
        </p:nvSpPr>
        <p:spPr>
          <a:xfrm>
            <a:off x="4013200" y="4762500"/>
            <a:ext cx="114300" cy="4229100"/>
          </a:xfrm>
          <a:prstGeom prst="rect">
            <a:avLst/>
          </a:prstGeom>
          <a:solidFill>
            <a:srgbClr val="FF26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8" name="Rectangle"/>
          <p:cNvSpPr/>
          <p:nvPr/>
        </p:nvSpPr>
        <p:spPr>
          <a:xfrm>
            <a:off x="3467100" y="6718300"/>
            <a:ext cx="114300" cy="2273300"/>
          </a:xfrm>
          <a:prstGeom prst="rect">
            <a:avLst/>
          </a:prstGeom>
          <a:solidFill>
            <a:srgbClr val="38D142"/>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19" name="Rectangle"/>
          <p:cNvSpPr/>
          <p:nvPr/>
        </p:nvSpPr>
        <p:spPr>
          <a:xfrm>
            <a:off x="10401300" y="4762500"/>
            <a:ext cx="114300" cy="4229100"/>
          </a:xfrm>
          <a:prstGeom prst="rect">
            <a:avLst/>
          </a:prstGeom>
          <a:solidFill>
            <a:srgbClr val="38D142"/>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20" name="Rectangle"/>
          <p:cNvSpPr/>
          <p:nvPr/>
        </p:nvSpPr>
        <p:spPr>
          <a:xfrm>
            <a:off x="9867900" y="6718300"/>
            <a:ext cx="114300" cy="2273300"/>
          </a:xfrm>
          <a:prstGeom prst="rect">
            <a:avLst/>
          </a:prstGeom>
          <a:solidFill>
            <a:srgbClr val="38D142"/>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21" name="Line"/>
          <p:cNvSpPr/>
          <p:nvPr/>
        </p:nvSpPr>
        <p:spPr>
          <a:xfrm>
            <a:off x="8128000" y="4996055"/>
            <a:ext cx="3463432" cy="3942487"/>
          </a:xfrm>
          <a:custGeom>
            <a:avLst/>
            <a:gdLst/>
            <a:ahLst/>
            <a:cxnLst>
              <a:cxn ang="0">
                <a:pos x="wd2" y="hd2"/>
              </a:cxn>
              <a:cxn ang="5400000">
                <a:pos x="wd2" y="hd2"/>
              </a:cxn>
              <a:cxn ang="10800000">
                <a:pos x="wd2" y="hd2"/>
              </a:cxn>
              <a:cxn ang="16200000">
                <a:pos x="wd2" y="hd2"/>
              </a:cxn>
            </a:cxnLst>
            <a:rect l="0" t="0" r="r" b="b"/>
            <a:pathLst>
              <a:path w="21600" h="21553" fill="norm" stroke="1" extrusionOk="0">
                <a:moveTo>
                  <a:pt x="0" y="21479"/>
                </a:moveTo>
                <a:cubicBezTo>
                  <a:pt x="493" y="21281"/>
                  <a:pt x="1816" y="21504"/>
                  <a:pt x="2915" y="20282"/>
                </a:cubicBezTo>
                <a:cubicBezTo>
                  <a:pt x="4013" y="19060"/>
                  <a:pt x="5562" y="17011"/>
                  <a:pt x="6576" y="14147"/>
                </a:cubicBezTo>
                <a:cubicBezTo>
                  <a:pt x="7590" y="11284"/>
                  <a:pt x="8280" y="5433"/>
                  <a:pt x="8969" y="3076"/>
                </a:cubicBezTo>
                <a:cubicBezTo>
                  <a:pt x="9659" y="718"/>
                  <a:pt x="10110" y="-47"/>
                  <a:pt x="10716" y="2"/>
                </a:cubicBezTo>
                <a:cubicBezTo>
                  <a:pt x="11321" y="52"/>
                  <a:pt x="11659" y="459"/>
                  <a:pt x="12645" y="3372"/>
                </a:cubicBezTo>
                <a:cubicBezTo>
                  <a:pt x="13630" y="6285"/>
                  <a:pt x="15165" y="14493"/>
                  <a:pt x="16658" y="17517"/>
                </a:cubicBezTo>
                <a:cubicBezTo>
                  <a:pt x="18150" y="20541"/>
                  <a:pt x="20572" y="20714"/>
                  <a:pt x="21600" y="21553"/>
                </a:cubicBezTo>
              </a:path>
            </a:pathLst>
          </a:custGeom>
          <a:ln w="38100">
            <a:solidFill>
              <a:srgbClr val="38D142"/>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22" name="differentiated"/>
          <p:cNvSpPr txBox="1"/>
          <p:nvPr/>
        </p:nvSpPr>
        <p:spPr>
          <a:xfrm>
            <a:off x="2686755" y="9053689"/>
            <a:ext cx="2489863"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differentiated</a:t>
            </a:r>
          </a:p>
        </p:txBody>
      </p:sp>
      <p:sp>
        <p:nvSpPr>
          <p:cNvPr id="1023" name="Same responses"/>
          <p:cNvSpPr txBox="1"/>
          <p:nvPr/>
        </p:nvSpPr>
        <p:spPr>
          <a:xfrm>
            <a:off x="8458200" y="9053689"/>
            <a:ext cx="2918289"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Same responses</a:t>
            </a:r>
          </a:p>
        </p:txBody>
      </p:sp>
      <p:sp>
        <p:nvSpPr>
          <p:cNvPr id="1024" name="Normal observer"/>
          <p:cNvSpPr txBox="1"/>
          <p:nvPr/>
        </p:nvSpPr>
        <p:spPr>
          <a:xfrm>
            <a:off x="2184400" y="3644900"/>
            <a:ext cx="308569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Normal observer</a:t>
            </a:r>
          </a:p>
        </p:txBody>
      </p:sp>
      <p:sp>
        <p:nvSpPr>
          <p:cNvPr id="1025" name="Color blind"/>
          <p:cNvSpPr txBox="1"/>
          <p:nvPr/>
        </p:nvSpPr>
        <p:spPr>
          <a:xfrm>
            <a:off x="8394700" y="3644900"/>
            <a:ext cx="215125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Color blind</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2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2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29" name="Color blindness – more general"/>
          <p:cNvSpPr txBox="1"/>
          <p:nvPr>
            <p:ph type="title"/>
          </p:nvPr>
        </p:nvSpPr>
        <p:spPr>
          <a:prstGeom prst="rect">
            <a:avLst/>
          </a:prstGeom>
        </p:spPr>
        <p:txBody>
          <a:bodyPr/>
          <a:lstStyle/>
          <a:p>
            <a:pPr/>
            <a:r>
              <a:t>Color blindness – more general</a:t>
            </a:r>
          </a:p>
        </p:txBody>
      </p:sp>
      <p:sp>
        <p:nvSpPr>
          <p:cNvPr id="1030" name="Dalton…"/>
          <p:cNvSpPr txBox="1"/>
          <p:nvPr>
            <p:ph type="body" idx="1"/>
          </p:nvPr>
        </p:nvSpPr>
        <p:spPr>
          <a:prstGeom prst="rect">
            <a:avLst/>
          </a:prstGeom>
        </p:spPr>
        <p:txBody>
          <a:bodyPr/>
          <a:lstStyle/>
          <a:p>
            <a:pPr/>
            <a:r>
              <a:t>Dalton </a:t>
            </a:r>
          </a:p>
          <a:p>
            <a:pPr/>
            <a:r>
              <a:t>~14%% male, 2% female</a:t>
            </a:r>
          </a:p>
          <a:p>
            <a:pPr/>
            <a:r>
              <a:t>Genetic</a:t>
            </a:r>
          </a:p>
          <a:p>
            <a:pPr/>
            <a:r>
              <a:t>Dichromate (2% male)</a:t>
            </a:r>
          </a:p>
          <a:p>
            <a:pPr lvl="1"/>
            <a:r>
              <a:t>One type of cone missing</a:t>
            </a:r>
          </a:p>
          <a:p>
            <a:pPr lvl="1"/>
            <a:r>
              <a:t>L (protanope), M (deuteranope), </a:t>
            </a:r>
            <a:br/>
            <a:r>
              <a:t>S (tritanope)</a:t>
            </a:r>
          </a:p>
          <a:p>
            <a:pPr/>
            <a:r>
              <a:t>Anomalous trichromat</a:t>
            </a:r>
          </a:p>
          <a:p>
            <a:pPr lvl="1"/>
            <a:r>
              <a:t>Shifted sensitivity</a:t>
            </a:r>
          </a:p>
          <a:p>
            <a:pPr lvl="1"/>
          </a:p>
          <a:p>
            <a:pPr/>
            <a:r>
              <a:t>More at, e.g. </a:t>
            </a:r>
            <a:r>
              <a:rPr sz="3300" u="sng">
                <a:hlinkClick r:id="rId2" invalidUrl="" action="" tgtFrame="" tooltip="" history="1" highlightClick="0" endSnd="0"/>
              </a:rPr>
              <a:t>http://en.wikipedia.org/wiki/Color_blindness</a:t>
            </a:r>
            <a:r>
              <a:rPr sz="3300"/>
              <a:t> </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3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33" name="Double-click to edit"/>
          <p:cNvSpPr txBox="1"/>
          <p:nvPr>
            <p:ph type="title"/>
          </p:nvPr>
        </p:nvSpPr>
        <p:spPr>
          <a:prstGeom prst="rect">
            <a:avLst/>
          </a:prstGeom>
        </p:spPr>
        <p:txBody>
          <a:bodyPr/>
          <a:lstStyle/>
          <a:p>
            <a:pPr/>
          </a:p>
        </p:txBody>
      </p:sp>
      <p:sp>
        <p:nvSpPr>
          <p:cNvPr id="1034" name="Double-click to edit"/>
          <p:cNvSpPr txBox="1"/>
          <p:nvPr>
            <p:ph type="body" idx="1"/>
          </p:nvPr>
        </p:nvSpPr>
        <p:spPr>
          <a:prstGeom prst="rect">
            <a:avLst/>
          </a:prstGeom>
        </p:spPr>
        <p:txBody>
          <a:bodyPr/>
          <a:lstStyle/>
          <a:p>
            <a:pPr/>
          </a:p>
        </p:txBody>
      </p:sp>
      <p:pic>
        <p:nvPicPr>
          <p:cNvPr id="1035" name="droppedImage.tiff" descr="droppedImage.tiff"/>
          <p:cNvPicPr>
            <a:picLocks noChangeAspect="1"/>
          </p:cNvPicPr>
          <p:nvPr/>
        </p:nvPicPr>
        <p:blipFill>
          <a:blip r:embed="rId2">
            <a:extLst/>
          </a:blip>
          <a:stretch>
            <a:fillRect/>
          </a:stretch>
        </p:blipFill>
        <p:spPr>
          <a:xfrm>
            <a:off x="3111500" y="76200"/>
            <a:ext cx="8095917" cy="9613900"/>
          </a:xfrm>
          <a:prstGeom prst="rect">
            <a:avLst/>
          </a:prstGeom>
          <a:ln w="12700"/>
        </p:spPr>
      </p:pic>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3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39" name="Color blindness test"/>
          <p:cNvSpPr txBox="1"/>
          <p:nvPr>
            <p:ph type="title"/>
          </p:nvPr>
        </p:nvSpPr>
        <p:spPr>
          <a:prstGeom prst="rect">
            <a:avLst/>
          </a:prstGeom>
        </p:spPr>
        <p:txBody>
          <a:bodyPr/>
          <a:lstStyle/>
          <a:p>
            <a:pPr/>
            <a:r>
              <a:t>Color blindness test</a:t>
            </a:r>
          </a:p>
        </p:txBody>
      </p:sp>
      <p:sp>
        <p:nvSpPr>
          <p:cNvPr id="1040" name="Double-click to edit"/>
          <p:cNvSpPr txBox="1"/>
          <p:nvPr>
            <p:ph type="body" idx="1"/>
          </p:nvPr>
        </p:nvSpPr>
        <p:spPr>
          <a:prstGeom prst="rect">
            <a:avLst/>
          </a:prstGeom>
        </p:spPr>
        <p:txBody>
          <a:bodyPr/>
          <a:lstStyle/>
          <a:p>
            <a:pPr/>
          </a:p>
        </p:txBody>
      </p:sp>
      <p:pic>
        <p:nvPicPr>
          <p:cNvPr id="1041" name="droppedImage.png" descr="droppedImage.png"/>
          <p:cNvPicPr>
            <a:picLocks noChangeAspect="1"/>
          </p:cNvPicPr>
          <p:nvPr/>
        </p:nvPicPr>
        <p:blipFill>
          <a:blip r:embed="rId2">
            <a:extLst/>
          </a:blip>
          <a:stretch>
            <a:fillRect/>
          </a:stretch>
        </p:blipFill>
        <p:spPr>
          <a:xfrm>
            <a:off x="-76200" y="3152012"/>
            <a:ext cx="12827000" cy="5663599"/>
          </a:xfrm>
          <a:prstGeom prst="rect">
            <a:avLst/>
          </a:prstGeom>
          <a:ln w="12700"/>
        </p:spPr>
      </p:pic>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44"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45" name="Color blindness test"/>
          <p:cNvSpPr txBox="1"/>
          <p:nvPr>
            <p:ph type="title"/>
          </p:nvPr>
        </p:nvSpPr>
        <p:spPr>
          <a:prstGeom prst="rect">
            <a:avLst/>
          </a:prstGeom>
        </p:spPr>
        <p:txBody>
          <a:bodyPr/>
          <a:lstStyle/>
          <a:p>
            <a:pPr/>
            <a:r>
              <a:t>Color blindness test</a:t>
            </a:r>
          </a:p>
        </p:txBody>
      </p:sp>
      <p:sp>
        <p:nvSpPr>
          <p:cNvPr id="1046" name="Maze in subtle intensity contrast…"/>
          <p:cNvSpPr txBox="1"/>
          <p:nvPr>
            <p:ph type="body" idx="1"/>
          </p:nvPr>
        </p:nvSpPr>
        <p:spPr>
          <a:prstGeom prst="rect">
            <a:avLst/>
          </a:prstGeom>
        </p:spPr>
        <p:txBody>
          <a:bodyPr/>
          <a:lstStyle/>
          <a:p>
            <a:pPr/>
            <a:r>
              <a:t>Maze in subtle intensity contrast</a:t>
            </a:r>
          </a:p>
          <a:p>
            <a:pPr/>
            <a:r>
              <a:t>Visible only to color blinds</a:t>
            </a:r>
          </a:p>
          <a:p>
            <a:pPr/>
            <a:r>
              <a:t>Color contrast overrides intensity otherwise</a:t>
            </a:r>
          </a:p>
        </p:txBody>
      </p:sp>
      <p:pic>
        <p:nvPicPr>
          <p:cNvPr id="1047" name="droppedImage.png" descr="droppedImage.png"/>
          <p:cNvPicPr>
            <a:picLocks noChangeAspect="1"/>
          </p:cNvPicPr>
          <p:nvPr/>
        </p:nvPicPr>
        <p:blipFill>
          <a:blip r:embed="rId2">
            <a:extLst/>
          </a:blip>
          <a:srcRect l="55793" t="1604" r="2071" b="8061"/>
          <a:stretch>
            <a:fillRect/>
          </a:stretch>
        </p:blipFill>
        <p:spPr>
          <a:xfrm>
            <a:off x="812800" y="4076700"/>
            <a:ext cx="4718756" cy="4826000"/>
          </a:xfrm>
          <a:prstGeom prst="rect">
            <a:avLst/>
          </a:prstGeom>
          <a:ln w="12700"/>
        </p:spPr>
      </p:pic>
      <p:pic>
        <p:nvPicPr>
          <p:cNvPr id="1048" name="droppedImage.png" descr="droppedImage.png"/>
          <p:cNvPicPr>
            <a:picLocks noChangeAspect="1"/>
          </p:cNvPicPr>
          <p:nvPr/>
        </p:nvPicPr>
        <p:blipFill>
          <a:blip r:embed="rId3">
            <a:extLst/>
          </a:blip>
          <a:srcRect l="1519" t="51086" r="1961" b="0"/>
          <a:stretch>
            <a:fillRect/>
          </a:stretch>
        </p:blipFill>
        <p:spPr>
          <a:xfrm>
            <a:off x="5613400" y="4076700"/>
            <a:ext cx="4876800" cy="4863927"/>
          </a:xfrm>
          <a:prstGeom prst="rect">
            <a:avLst/>
          </a:prstGeom>
          <a:ln w="12700"/>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0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48" grpId="1"/>
    </p:bldLst>
  </p:timing>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51" name="Questions?"/>
          <p:cNvSpPr txBox="1"/>
          <p:nvPr>
            <p:ph type="title"/>
          </p:nvPr>
        </p:nvSpPr>
        <p:spPr>
          <a:prstGeom prst="rect">
            <a:avLst/>
          </a:prstGeom>
        </p:spPr>
        <p:txBody>
          <a:bodyPr/>
          <a:lstStyle/>
          <a:p>
            <a:pPr/>
            <a:r>
              <a:t>Questions?</a:t>
            </a:r>
          </a:p>
        </p:txBody>
      </p:sp>
      <p:sp>
        <p:nvSpPr>
          <p:cNvPr id="1052" name="Links:…"/>
          <p:cNvSpPr txBox="1"/>
          <p:nvPr>
            <p:ph type="body" idx="1"/>
          </p:nvPr>
        </p:nvSpPr>
        <p:spPr>
          <a:prstGeom prst="rect">
            <a:avLst/>
          </a:prstGeom>
        </p:spPr>
        <p:txBody>
          <a:bodyPr/>
          <a:lstStyle/>
          <a:p>
            <a:pPr/>
            <a:r>
              <a:t>Links:</a:t>
            </a:r>
          </a:p>
          <a:p>
            <a:pPr lvl="1"/>
            <a:r>
              <a:t>Vischeck shows you what an image looks like to someone who is colorblind.</a:t>
            </a:r>
          </a:p>
          <a:p>
            <a:pPr lvl="1"/>
            <a:r>
              <a:rPr>
                <a:hlinkClick r:id="rId2" invalidUrl="" action="" tgtFrame="" tooltip="" history="1" highlightClick="0" endSnd="0"/>
              </a:rPr>
              <a:t>http://www.vischeck.com/vischeck/</a:t>
            </a:r>
          </a:p>
          <a:p>
            <a:pPr lvl="1"/>
            <a:r>
              <a:t>Daltonize, changes the red/green variation to brightness and</a:t>
            </a:r>
          </a:p>
          <a:p>
            <a:pPr lvl="1"/>
            <a:r>
              <a:t>blue/yellow variations.</a:t>
            </a:r>
          </a:p>
          <a:p>
            <a:pPr lvl="1"/>
            <a:r>
              <a:rPr>
                <a:hlinkClick r:id="rId3" invalidUrl="" action="" tgtFrame="" tooltip="" history="1" highlightClick="0" endSnd="0"/>
              </a:rPr>
              <a:t>http://www.vischeck.com/daltonize/</a:t>
            </a:r>
          </a:p>
          <a:p>
            <a:pPr lvl="1"/>
            <a:r>
              <a:rPr>
                <a:hlinkClick r:id="rId4" invalidUrl="" action="" tgtFrame="" tooltip="" history="1" highlightClick="0" endSnd="0"/>
              </a:rPr>
              <a:t>http://www.vischeck.com/daltonize/runDaltonize.php</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4" name="Metamers"/>
          <p:cNvSpPr txBox="1"/>
          <p:nvPr>
            <p:ph type="title"/>
          </p:nvPr>
        </p:nvSpPr>
        <p:spPr>
          <a:prstGeom prst="rect">
            <a:avLst/>
          </a:prstGeom>
        </p:spPr>
        <p:txBody>
          <a:bodyPr/>
          <a:lstStyle/>
          <a:p>
            <a:pPr/>
            <a:r>
              <a:t>Metamers</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57"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58" name="Metamers"/>
          <p:cNvSpPr txBox="1"/>
          <p:nvPr>
            <p:ph type="title"/>
          </p:nvPr>
        </p:nvSpPr>
        <p:spPr>
          <a:prstGeom prst="rect">
            <a:avLst/>
          </a:prstGeom>
        </p:spPr>
        <p:txBody>
          <a:bodyPr/>
          <a:lstStyle/>
          <a:p>
            <a:pPr/>
            <a:r>
              <a:t>Metamers</a:t>
            </a:r>
          </a:p>
        </p:txBody>
      </p:sp>
      <p:sp>
        <p:nvSpPr>
          <p:cNvPr id="1059" name="We are all color blind!…"/>
          <p:cNvSpPr txBox="1"/>
          <p:nvPr>
            <p:ph type="body" idx="1"/>
          </p:nvPr>
        </p:nvSpPr>
        <p:spPr>
          <a:xfrm>
            <a:off x="431800" y="1409700"/>
            <a:ext cx="6502400" cy="8343900"/>
          </a:xfrm>
          <a:prstGeom prst="rect">
            <a:avLst/>
          </a:prstGeom>
        </p:spPr>
        <p:txBody>
          <a:bodyPr/>
          <a:lstStyle/>
          <a:p>
            <a:pPr/>
            <a:r>
              <a:t>We are all color blind!</a:t>
            </a:r>
          </a:p>
          <a:p>
            <a:pPr/>
            <a:r>
              <a:t>These two different spectra elicit the same cone responses</a:t>
            </a:r>
          </a:p>
          <a:p>
            <a:pPr/>
            <a:r>
              <a:t>Called metamers</a:t>
            </a:r>
          </a:p>
        </p:txBody>
      </p:sp>
      <p:pic>
        <p:nvPicPr>
          <p:cNvPr id="1060" name="droppedImage.png" descr="droppedImage.png"/>
          <p:cNvPicPr>
            <a:picLocks noChangeAspect="1"/>
          </p:cNvPicPr>
          <p:nvPr/>
        </p:nvPicPr>
        <p:blipFill>
          <a:blip r:embed="rId2">
            <a:extLst/>
          </a:blip>
          <a:stretch>
            <a:fillRect/>
          </a:stretch>
        </p:blipFill>
        <p:spPr>
          <a:xfrm>
            <a:off x="6691436" y="61475"/>
            <a:ext cx="6260091" cy="9664701"/>
          </a:xfrm>
          <a:prstGeom prst="rect">
            <a:avLst/>
          </a:prstGeom>
          <a:ln w="12700"/>
        </p:spPr>
      </p:pic>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6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064" name="Metamers"/>
          <p:cNvSpPr txBox="1"/>
          <p:nvPr>
            <p:ph type="title"/>
          </p:nvPr>
        </p:nvSpPr>
        <p:spPr>
          <a:prstGeom prst="rect">
            <a:avLst/>
          </a:prstGeom>
        </p:spPr>
        <p:txBody>
          <a:bodyPr/>
          <a:lstStyle/>
          <a:p>
            <a:pPr/>
            <a:r>
              <a:t>Metamers</a:t>
            </a:r>
          </a:p>
        </p:txBody>
      </p:sp>
      <p:sp>
        <p:nvSpPr>
          <p:cNvPr id="1065" name="Essentially, we have projected from an infinite-dimensional spectrum to a 3D space: we loose information"/>
          <p:cNvSpPr txBox="1"/>
          <p:nvPr>
            <p:ph type="body" idx="1"/>
          </p:nvPr>
        </p:nvSpPr>
        <p:spPr>
          <a:xfrm>
            <a:off x="431800" y="1409700"/>
            <a:ext cx="11518900" cy="8343900"/>
          </a:xfrm>
          <a:prstGeom prst="rect">
            <a:avLst/>
          </a:prstGeom>
        </p:spPr>
        <p:txBody>
          <a:bodyPr/>
          <a:lstStyle/>
          <a:p>
            <a:pPr/>
            <a:r>
              <a:t>Essentially, we have projected from an infinite-dimensional spectrum to a 3D space:</a:t>
            </a:r>
            <a:br/>
            <a:r>
              <a:t>we loose information</a:t>
            </a:r>
          </a:p>
        </p:txBody>
      </p:sp>
      <p:sp>
        <p:nvSpPr>
          <p:cNvPr id="1066" name="Shape"/>
          <p:cNvSpPr/>
          <p:nvPr/>
        </p:nvSpPr>
        <p:spPr>
          <a:xfrm>
            <a:off x="4412697" y="7703659"/>
            <a:ext cx="5537473" cy="1684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646" y="0"/>
                </a:moveTo>
                <a:lnTo>
                  <a:pt x="21600" y="4080"/>
                </a:lnTo>
                <a:lnTo>
                  <a:pt x="11486" y="21600"/>
                </a:lnTo>
                <a:lnTo>
                  <a:pt x="0" y="13662"/>
                </a:lnTo>
                <a:lnTo>
                  <a:pt x="10646" y="0"/>
                </a:lnTo>
                <a:close/>
              </a:path>
            </a:pathLst>
          </a:custGeom>
          <a:solidFill>
            <a:srgbClr val="232323"/>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67" name="Line"/>
          <p:cNvSpPr/>
          <p:nvPr/>
        </p:nvSpPr>
        <p:spPr>
          <a:xfrm flipH="1">
            <a:off x="4395498" y="7669545"/>
            <a:ext cx="2849499" cy="1117085"/>
          </a:xfrm>
          <a:prstGeom prst="line">
            <a:avLst/>
          </a:prstGeom>
          <a:ln w="38100">
            <a:solidFill>
              <a:srgbClr val="B51A00"/>
            </a:solidFill>
            <a:headEnd type="triangle"/>
          </a:ln>
        </p:spPr>
        <p:txBody>
          <a:bodyPr lIns="0" tIns="0" rIns="0" bIns="0"/>
          <a:lstStyle/>
          <a:p>
            <a:pPr/>
          </a:p>
        </p:txBody>
      </p:sp>
      <p:sp>
        <p:nvSpPr>
          <p:cNvPr id="1068" name="Line"/>
          <p:cNvSpPr/>
          <p:nvPr/>
        </p:nvSpPr>
        <p:spPr>
          <a:xfrm flipH="1" flipV="1">
            <a:off x="4427497" y="8783440"/>
            <a:ext cx="3098314" cy="645872"/>
          </a:xfrm>
          <a:prstGeom prst="line">
            <a:avLst/>
          </a:prstGeom>
          <a:ln w="38100">
            <a:solidFill>
              <a:srgbClr val="669C35"/>
            </a:solidFill>
            <a:headEnd type="triangle"/>
          </a:ln>
        </p:spPr>
        <p:txBody>
          <a:bodyPr lIns="0" tIns="0" rIns="0" bIns="0"/>
          <a:lstStyle/>
          <a:p>
            <a:pPr/>
          </a:p>
        </p:txBody>
      </p:sp>
      <p:sp>
        <p:nvSpPr>
          <p:cNvPr id="1069" name="Line"/>
          <p:cNvSpPr/>
          <p:nvPr/>
        </p:nvSpPr>
        <p:spPr>
          <a:xfrm flipH="1">
            <a:off x="4408777" y="5544720"/>
            <a:ext cx="861162" cy="3191918"/>
          </a:xfrm>
          <a:prstGeom prst="line">
            <a:avLst/>
          </a:prstGeom>
          <a:ln w="38100">
            <a:solidFill>
              <a:srgbClr val="4D22B3"/>
            </a:solidFill>
            <a:headEnd type="triangle"/>
          </a:ln>
        </p:spPr>
        <p:txBody>
          <a:bodyPr lIns="0" tIns="0" rIns="0" bIns="0"/>
          <a:lstStyle/>
          <a:p>
            <a:pPr/>
          </a:p>
        </p:txBody>
      </p:sp>
      <p:sp>
        <p:nvSpPr>
          <p:cNvPr id="1070" name="Line"/>
          <p:cNvSpPr/>
          <p:nvPr/>
        </p:nvSpPr>
        <p:spPr>
          <a:xfrm>
            <a:off x="3538254" y="5488558"/>
            <a:ext cx="879885" cy="3285522"/>
          </a:xfrm>
          <a:prstGeom prst="line">
            <a:avLst/>
          </a:prstGeom>
          <a:ln w="38100">
            <a:solidFill>
              <a:srgbClr val="00C7FC"/>
            </a:solidFill>
            <a:headEnd type="triangle"/>
          </a:ln>
        </p:spPr>
        <p:txBody>
          <a:bodyPr lIns="0" tIns="0" rIns="0" bIns="0"/>
          <a:lstStyle/>
          <a:p>
            <a:pPr/>
          </a:p>
        </p:txBody>
      </p:sp>
      <p:sp>
        <p:nvSpPr>
          <p:cNvPr id="1071" name="Line"/>
          <p:cNvSpPr/>
          <p:nvPr/>
        </p:nvSpPr>
        <p:spPr>
          <a:xfrm>
            <a:off x="3538254" y="5488558"/>
            <a:ext cx="879885" cy="3285522"/>
          </a:xfrm>
          <a:prstGeom prst="line">
            <a:avLst/>
          </a:prstGeom>
          <a:ln w="38100">
            <a:solidFill>
              <a:srgbClr val="FEC700"/>
            </a:solidFill>
            <a:headEnd type="triangle"/>
          </a:ln>
        </p:spPr>
        <p:txBody>
          <a:bodyPr lIns="0" tIns="0" rIns="0" bIns="0"/>
          <a:lstStyle/>
          <a:p>
            <a:pPr/>
          </a:p>
        </p:txBody>
      </p:sp>
      <p:sp>
        <p:nvSpPr>
          <p:cNvPr id="1072" name="Circle"/>
          <p:cNvSpPr/>
          <p:nvPr/>
        </p:nvSpPr>
        <p:spPr>
          <a:xfrm>
            <a:off x="6756400" y="5461000"/>
            <a:ext cx="254000" cy="254000"/>
          </a:xfrm>
          <a:prstGeom prst="ellipse">
            <a:avLst/>
          </a:prstGeom>
          <a:solidFill>
            <a:srgbClr val="FFFC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73" name="Line"/>
          <p:cNvSpPr/>
          <p:nvPr/>
        </p:nvSpPr>
        <p:spPr>
          <a:xfrm>
            <a:off x="6861217" y="5591523"/>
            <a:ext cx="1" cy="2941704"/>
          </a:xfrm>
          <a:prstGeom prst="line">
            <a:avLst/>
          </a:prstGeom>
          <a:ln w="12700">
            <a:solidFill>
              <a:srgbClr val="FFFED5"/>
            </a:solidFill>
            <a:custDash>
              <a:ds d="300000" sp="300000"/>
            </a:custDash>
          </a:ln>
        </p:spPr>
        <p:txBody>
          <a:bodyPr lIns="0" tIns="0" rIns="0" bIns="0"/>
          <a:lstStyle/>
          <a:p>
            <a:pPr/>
          </a:p>
        </p:txBody>
      </p:sp>
      <p:sp>
        <p:nvSpPr>
          <p:cNvPr id="1074" name="Circle"/>
          <p:cNvSpPr/>
          <p:nvPr/>
        </p:nvSpPr>
        <p:spPr>
          <a:xfrm>
            <a:off x="6756400" y="8382000"/>
            <a:ext cx="254000" cy="254000"/>
          </a:xfrm>
          <a:prstGeom prst="ellipse">
            <a:avLst/>
          </a:prstGeom>
          <a:solidFill>
            <a:srgbClr val="FFFC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075" name="spectrum"/>
          <p:cNvSpPr txBox="1"/>
          <p:nvPr/>
        </p:nvSpPr>
        <p:spPr>
          <a:xfrm>
            <a:off x="7010400" y="5270500"/>
            <a:ext cx="175487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spectrum</a:t>
            </a:r>
          </a:p>
        </p:txBody>
      </p:sp>
      <p:sp>
        <p:nvSpPr>
          <p:cNvPr id="1076" name="cone subspace (3D)"/>
          <p:cNvSpPr txBox="1"/>
          <p:nvPr/>
        </p:nvSpPr>
        <p:spPr>
          <a:xfrm>
            <a:off x="6756400" y="8420100"/>
            <a:ext cx="357716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cone subspace (3D)</a:t>
            </a:r>
          </a:p>
        </p:txBody>
      </p:sp>
      <p:sp>
        <p:nvSpPr>
          <p:cNvPr id="1077" name="Line"/>
          <p:cNvSpPr/>
          <p:nvPr/>
        </p:nvSpPr>
        <p:spPr>
          <a:xfrm>
            <a:off x="2677091" y="6720810"/>
            <a:ext cx="1741047" cy="2071333"/>
          </a:xfrm>
          <a:prstGeom prst="line">
            <a:avLst/>
          </a:prstGeom>
          <a:ln w="38100">
            <a:solidFill>
              <a:srgbClr val="D58400"/>
            </a:solidFill>
            <a:headEnd type="triangle"/>
          </a:ln>
        </p:spPr>
        <p:txBody>
          <a:bodyPr lIns="0" tIns="0" rIns="0" bIns="0"/>
          <a:lstStyle/>
          <a:p>
            <a:pPr/>
          </a:p>
        </p:txBody>
      </p:sp>
      <p:sp>
        <p:nvSpPr>
          <p:cNvPr id="1078" name="Line"/>
          <p:cNvSpPr/>
          <p:nvPr/>
        </p:nvSpPr>
        <p:spPr>
          <a:xfrm flipH="1">
            <a:off x="4418137" y="5447788"/>
            <a:ext cx="496105" cy="3322964"/>
          </a:xfrm>
          <a:prstGeom prst="line">
            <a:avLst/>
          </a:prstGeom>
          <a:ln w="38100">
            <a:solidFill>
              <a:srgbClr val="3A88FE"/>
            </a:solidFill>
            <a:headEnd type="triangle"/>
          </a:ln>
        </p:spPr>
        <p:txBody>
          <a:bodyPr lIns="0" tIns="0" rIns="0" bIns="0"/>
          <a:lstStyle/>
          <a:p>
            <a:pPr/>
          </a:p>
        </p:txBody>
      </p:sp>
      <p:sp>
        <p:nvSpPr>
          <p:cNvPr id="1079" name="Line"/>
          <p:cNvSpPr/>
          <p:nvPr/>
        </p:nvSpPr>
        <p:spPr>
          <a:xfrm>
            <a:off x="4296451" y="5372904"/>
            <a:ext cx="112326" cy="3397848"/>
          </a:xfrm>
          <a:prstGeom prst="line">
            <a:avLst/>
          </a:prstGeom>
          <a:ln w="38100">
            <a:solidFill>
              <a:srgbClr val="9929BD"/>
            </a:solidFill>
            <a:headEnd type="triangle"/>
          </a:ln>
        </p:spPr>
        <p:txBody>
          <a:bodyPr lIns="0" tIns="0" rIns="0" bIns="0"/>
          <a:lstStyle/>
          <a:p>
            <a:pPr/>
          </a:p>
        </p:txBody>
      </p:sp>
      <p:sp>
        <p:nvSpPr>
          <p:cNvPr id="1080" name="infinite set of bases"/>
          <p:cNvSpPr txBox="1"/>
          <p:nvPr/>
        </p:nvSpPr>
        <p:spPr>
          <a:xfrm>
            <a:off x="1765300" y="4826000"/>
            <a:ext cx="3517706"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infinite set of bases</a:t>
            </a:r>
          </a:p>
        </p:txBody>
      </p:sp>
      <p:pic>
        <p:nvPicPr>
          <p:cNvPr id="1081" name="droppedImage.png" descr="droppedImage.png"/>
          <p:cNvPicPr>
            <a:picLocks noChangeAspect="1"/>
          </p:cNvPicPr>
          <p:nvPr/>
        </p:nvPicPr>
        <p:blipFill>
          <a:blip r:embed="rId2">
            <a:extLst/>
          </a:blip>
          <a:srcRect l="7118" t="55011" r="7590" b="10037"/>
          <a:stretch>
            <a:fillRect/>
          </a:stretch>
        </p:blipFill>
        <p:spPr>
          <a:xfrm>
            <a:off x="8813800" y="4203699"/>
            <a:ext cx="2654300" cy="1679252"/>
          </a:xfrm>
          <a:prstGeom prst="rect">
            <a:avLst/>
          </a:prstGeom>
          <a:ln w="12700"/>
        </p:spPr>
      </p:pic>
      <p:sp>
        <p:nvSpPr>
          <p:cNvPr id="1082" name="Circle"/>
          <p:cNvSpPr/>
          <p:nvPr/>
        </p:nvSpPr>
        <p:spPr>
          <a:xfrm>
            <a:off x="6731000" y="6883400"/>
            <a:ext cx="254000" cy="254000"/>
          </a:xfrm>
          <a:prstGeom prst="ellipse">
            <a:avLst/>
          </a:prstGeom>
          <a:solidFill>
            <a:srgbClr val="FFFC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pic>
        <p:nvPicPr>
          <p:cNvPr id="1083" name="droppedImage.png" descr="droppedImage.png"/>
          <p:cNvPicPr>
            <a:picLocks noChangeAspect="1"/>
          </p:cNvPicPr>
          <p:nvPr/>
        </p:nvPicPr>
        <p:blipFill>
          <a:blip r:embed="rId2">
            <a:extLst/>
          </a:blip>
          <a:srcRect l="6537" t="9616" r="8170" b="55431"/>
          <a:stretch>
            <a:fillRect/>
          </a:stretch>
        </p:blipFill>
        <p:spPr>
          <a:xfrm>
            <a:off x="8813800" y="6032500"/>
            <a:ext cx="2654300" cy="1679251"/>
          </a:xfrm>
          <a:prstGeom prst="rect">
            <a:avLst/>
          </a:prstGeom>
          <a:ln w="12700"/>
        </p:spPr>
      </p:pic>
      <p:sp>
        <p:nvSpPr>
          <p:cNvPr id="1084" name="spectrum"/>
          <p:cNvSpPr txBox="1"/>
          <p:nvPr/>
        </p:nvSpPr>
        <p:spPr>
          <a:xfrm>
            <a:off x="7010400" y="6705600"/>
            <a:ext cx="175487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spectrum</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86" name="Metameric lights"/>
          <p:cNvSpPr txBox="1"/>
          <p:nvPr>
            <p:ph type="title"/>
          </p:nvPr>
        </p:nvSpPr>
        <p:spPr>
          <a:xfrm>
            <a:off x="977900" y="0"/>
            <a:ext cx="11049000" cy="1295400"/>
          </a:xfrm>
          <a:prstGeom prst="rect">
            <a:avLst/>
          </a:prstGeom>
        </p:spPr>
        <p:txBody>
          <a:bodyPr/>
          <a:lstStyle/>
          <a:p>
            <a:pPr/>
            <a:r>
              <a:t>Metameric lights</a:t>
            </a:r>
          </a:p>
        </p:txBody>
      </p:sp>
      <p:sp>
        <p:nvSpPr>
          <p:cNvPr id="1087" name="Double-click to edit"/>
          <p:cNvSpPr txBox="1"/>
          <p:nvPr>
            <p:ph type="body" idx="1"/>
          </p:nvPr>
        </p:nvSpPr>
        <p:spPr>
          <a:prstGeom prst="rect">
            <a:avLst/>
          </a:prstGeom>
        </p:spPr>
        <p:txBody>
          <a:bodyPr/>
          <a:lstStyle/>
          <a:p>
            <a:pPr/>
          </a:p>
        </p:txBody>
      </p:sp>
      <p:pic>
        <p:nvPicPr>
          <p:cNvPr id="1088" name="image.png" descr="image.png"/>
          <p:cNvPicPr>
            <a:picLocks noChangeAspect="0"/>
          </p:cNvPicPr>
          <p:nvPr/>
        </p:nvPicPr>
        <p:blipFill>
          <a:blip r:embed="rId2">
            <a:extLst/>
          </a:blip>
          <a:stretch>
            <a:fillRect/>
          </a:stretch>
        </p:blipFill>
        <p:spPr>
          <a:xfrm>
            <a:off x="1295400" y="1079500"/>
            <a:ext cx="11163300" cy="8477956"/>
          </a:xfrm>
          <a:prstGeom prst="rect">
            <a:avLst/>
          </a:prstGeom>
          <a:ln w="12700">
            <a:miter lim="400000"/>
          </a:ln>
        </p:spPr>
      </p:pic>
      <p:sp>
        <p:nvSpPr>
          <p:cNvPr id="1089" name="Foundations of Vision, by Brian Wandell, Sinauer Assoc., 1995"/>
          <p:cNvSpPr txBox="1"/>
          <p:nvPr/>
        </p:nvSpPr>
        <p:spPr>
          <a:xfrm>
            <a:off x="114300" y="9321800"/>
            <a:ext cx="7264400" cy="3585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000000"/>
              </a:buClr>
              <a:buFont typeface="Times New Roman"/>
              <a:defRPr sz="1800">
                <a:uFill>
                  <a:solidFill>
                    <a:srgbClr val="000000"/>
                  </a:solidFill>
                </a:uFill>
                <a:latin typeface="Times New Roman"/>
                <a:ea typeface="Times New Roman"/>
                <a:cs typeface="Times New Roman"/>
                <a:sym typeface="Times New Roman"/>
              </a:defRPr>
            </a:lvl1pPr>
          </a:lstStyle>
          <a:p>
            <a:pPr/>
            <a:r>
              <a:t>Foundations of Vision, by Brian Wandell, Sinauer Assoc., 1995</a:t>
            </a:r>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1" name="There is an infinity of metamers"/>
          <p:cNvSpPr txBox="1"/>
          <p:nvPr>
            <p:ph type="title"/>
          </p:nvPr>
        </p:nvSpPr>
        <p:spPr>
          <a:prstGeom prst="rect">
            <a:avLst/>
          </a:prstGeom>
        </p:spPr>
        <p:txBody>
          <a:bodyPr/>
          <a:lstStyle/>
          <a:p>
            <a:pPr/>
            <a:r>
              <a:t>There is an infinity of metamers</a:t>
            </a:r>
          </a:p>
        </p:txBody>
      </p:sp>
      <p:sp>
        <p:nvSpPr>
          <p:cNvPr id="1092" name="Double-click to edit"/>
          <p:cNvSpPr txBox="1"/>
          <p:nvPr>
            <p:ph type="body" idx="1"/>
          </p:nvPr>
        </p:nvSpPr>
        <p:spPr>
          <a:prstGeom prst="rect">
            <a:avLst/>
          </a:prstGeom>
        </p:spPr>
        <p:txBody>
          <a:bodyPr/>
          <a:lstStyle/>
          <a:p>
            <a:pPr/>
          </a:p>
        </p:txBody>
      </p:sp>
      <p:sp>
        <p:nvSpPr>
          <p:cNvPr id="1093" name="Slide Numb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94" name="droppedImage.png" descr="droppedImage.png"/>
          <p:cNvPicPr>
            <a:picLocks noChangeAspect="1"/>
          </p:cNvPicPr>
          <p:nvPr/>
        </p:nvPicPr>
        <p:blipFill>
          <a:blip r:embed="rId2">
            <a:extLst/>
          </a:blip>
          <a:stretch>
            <a:fillRect/>
          </a:stretch>
        </p:blipFill>
        <p:spPr>
          <a:xfrm>
            <a:off x="2095500" y="2129535"/>
            <a:ext cx="8814365" cy="7822750"/>
          </a:xfrm>
          <a:prstGeom prst="rect">
            <a:avLst/>
          </a:prstGeom>
          <a:ln w="12700"/>
        </p:spPr>
      </p:pic>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097" name="Good news: color reproduction"/>
          <p:cNvSpPr txBox="1"/>
          <p:nvPr>
            <p:ph type="title"/>
          </p:nvPr>
        </p:nvSpPr>
        <p:spPr>
          <a:prstGeom prst="rect">
            <a:avLst/>
          </a:prstGeom>
        </p:spPr>
        <p:txBody>
          <a:bodyPr/>
          <a:lstStyle/>
          <a:p>
            <a:pPr/>
            <a:r>
              <a:t>Good news: color reproduction</a:t>
            </a:r>
          </a:p>
        </p:txBody>
      </p:sp>
      <p:sp>
        <p:nvSpPr>
          <p:cNvPr id="1098" name="3 primaries are  (to a first order) enough to reproduce all colors"/>
          <p:cNvSpPr txBox="1"/>
          <p:nvPr>
            <p:ph type="body" sz="half" idx="1"/>
          </p:nvPr>
        </p:nvSpPr>
        <p:spPr>
          <a:xfrm>
            <a:off x="431800" y="1409700"/>
            <a:ext cx="5740400" cy="8343900"/>
          </a:xfrm>
          <a:prstGeom prst="rect">
            <a:avLst/>
          </a:prstGeom>
        </p:spPr>
        <p:txBody>
          <a:bodyPr/>
          <a:lstStyle/>
          <a:p>
            <a:pPr/>
            <a:r>
              <a:t>3 primaries are </a:t>
            </a:r>
            <a:br/>
            <a:r>
              <a:t>(to a first order) enough to reproduce all colors</a:t>
            </a:r>
          </a:p>
        </p:txBody>
      </p:sp>
      <p:pic>
        <p:nvPicPr>
          <p:cNvPr id="1099" name="droppedImage.png" descr="droppedImage.png"/>
          <p:cNvPicPr>
            <a:picLocks noChangeAspect="1"/>
          </p:cNvPicPr>
          <p:nvPr/>
        </p:nvPicPr>
        <p:blipFill>
          <a:blip r:embed="rId2">
            <a:extLst/>
          </a:blip>
          <a:stretch>
            <a:fillRect/>
          </a:stretch>
        </p:blipFill>
        <p:spPr>
          <a:xfrm>
            <a:off x="6220731" y="1282700"/>
            <a:ext cx="6603448" cy="8435059"/>
          </a:xfrm>
          <a:prstGeom prst="rect">
            <a:avLst/>
          </a:prstGeom>
          <a:ln w="12700"/>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02" name="Recap"/>
          <p:cNvSpPr txBox="1"/>
          <p:nvPr>
            <p:ph type="title"/>
          </p:nvPr>
        </p:nvSpPr>
        <p:spPr>
          <a:prstGeom prst="rect">
            <a:avLst/>
          </a:prstGeom>
        </p:spPr>
        <p:txBody>
          <a:bodyPr/>
          <a:lstStyle/>
          <a:p>
            <a:pPr/>
            <a:r>
              <a:t>Recap</a:t>
            </a:r>
          </a:p>
        </p:txBody>
      </p:sp>
      <p:sp>
        <p:nvSpPr>
          <p:cNvPr id="1103" name="Spectrum: infinite number of values…"/>
          <p:cNvSpPr txBox="1"/>
          <p:nvPr>
            <p:ph type="body" idx="1"/>
          </p:nvPr>
        </p:nvSpPr>
        <p:spPr>
          <a:prstGeom prst="rect">
            <a:avLst/>
          </a:prstGeom>
        </p:spPr>
        <p:txBody>
          <a:bodyPr/>
          <a:lstStyle/>
          <a:p>
            <a:pPr/>
            <a:r>
              <a:t>Spectrum: infinite number of values</a:t>
            </a:r>
          </a:p>
          <a:p>
            <a:pPr/>
            <a:r>
              <a:t>projected according to cone spectral response </a:t>
            </a:r>
            <a:br/>
            <a:r>
              <a:t>=&gt; 3 values</a:t>
            </a:r>
          </a:p>
          <a:p>
            <a:pPr/>
            <a:r>
              <a:t>metamers: spectra that induce the same response</a:t>
            </a:r>
            <a:br/>
            <a:r>
              <a:t>(physically different but look the same)</a:t>
            </a:r>
          </a:p>
          <a:p>
            <a:pPr/>
          </a:p>
          <a:p>
            <a:pPr/>
          </a:p>
          <a:p>
            <a:pPr/>
            <a:r>
              <a:t>Questions?</a:t>
            </a:r>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0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0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07" name="Metamers allows for color matching"/>
          <p:cNvSpPr txBox="1"/>
          <p:nvPr>
            <p:ph type="title"/>
          </p:nvPr>
        </p:nvSpPr>
        <p:spPr>
          <a:prstGeom prst="rect">
            <a:avLst/>
          </a:prstGeom>
        </p:spPr>
        <p:txBody>
          <a:bodyPr/>
          <a:lstStyle/>
          <a:p>
            <a:pPr/>
            <a:r>
              <a:t>Metamers allows for color matching</a:t>
            </a:r>
          </a:p>
        </p:txBody>
      </p:sp>
      <p:sp>
        <p:nvSpPr>
          <p:cNvPr id="1108" name="Reproduce the color of any test lamp with the mixture of 3 given primary lights"/>
          <p:cNvSpPr txBox="1"/>
          <p:nvPr>
            <p:ph type="body" idx="1"/>
          </p:nvPr>
        </p:nvSpPr>
        <p:spPr>
          <a:prstGeom prst="rect">
            <a:avLst/>
          </a:prstGeom>
        </p:spPr>
        <p:txBody>
          <a:bodyPr/>
          <a:lstStyle/>
          <a:p>
            <a:pPr/>
            <a:r>
              <a:t>Reproduce the color of any test lamp</a:t>
            </a:r>
            <a:br/>
            <a:r>
              <a:t>with the mixture of 3 given primary lights</a:t>
            </a:r>
          </a:p>
        </p:txBody>
      </p:sp>
      <p:pic>
        <p:nvPicPr>
          <p:cNvPr id="1109" name="image.png" descr="image.png"/>
          <p:cNvPicPr>
            <a:picLocks noChangeAspect="0"/>
          </p:cNvPicPr>
          <p:nvPr/>
        </p:nvPicPr>
        <p:blipFill>
          <a:blip r:embed="rId2">
            <a:extLst/>
          </a:blip>
          <a:stretch>
            <a:fillRect/>
          </a:stretch>
        </p:blipFill>
        <p:spPr>
          <a:xfrm>
            <a:off x="431800" y="2895600"/>
            <a:ext cx="12103100" cy="6858000"/>
          </a:xfrm>
          <a:prstGeom prst="rect">
            <a:avLst/>
          </a:prstGeom>
          <a:ln w="12700">
            <a:miter lim="400000"/>
          </a:ln>
        </p:spPr>
      </p:pic>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12" name="Questions?"/>
          <p:cNvSpPr txBox="1"/>
          <p:nvPr>
            <p:ph type="title"/>
          </p:nvPr>
        </p:nvSpPr>
        <p:spPr>
          <a:prstGeom prst="rect">
            <a:avLst/>
          </a:prstGeom>
        </p:spPr>
        <p:txBody>
          <a:bodyPr/>
          <a:lstStyle/>
          <a:p>
            <a:pPr/>
            <a:r>
              <a:t>Questions?</a:t>
            </a:r>
          </a:p>
        </p:txBody>
      </p:sp>
      <p:sp>
        <p:nvSpPr>
          <p:cNvPr id="1113"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1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17" name="Metamerism &amp; light source"/>
          <p:cNvSpPr txBox="1"/>
          <p:nvPr>
            <p:ph type="title"/>
          </p:nvPr>
        </p:nvSpPr>
        <p:spPr>
          <a:prstGeom prst="rect">
            <a:avLst/>
          </a:prstGeom>
        </p:spPr>
        <p:txBody>
          <a:bodyPr/>
          <a:lstStyle/>
          <a:p>
            <a:pPr/>
            <a:r>
              <a:t>Metamerism &amp; light source</a:t>
            </a:r>
          </a:p>
        </p:txBody>
      </p:sp>
      <p:sp>
        <p:nvSpPr>
          <p:cNvPr id="1118" name="Metamers under a given light source…"/>
          <p:cNvSpPr txBox="1"/>
          <p:nvPr>
            <p:ph type="body" idx="1"/>
          </p:nvPr>
        </p:nvSpPr>
        <p:spPr>
          <a:xfrm>
            <a:off x="431800" y="1409700"/>
            <a:ext cx="12446000" cy="8343900"/>
          </a:xfrm>
          <a:prstGeom prst="rect">
            <a:avLst/>
          </a:prstGeom>
        </p:spPr>
        <p:txBody>
          <a:bodyPr/>
          <a:lstStyle/>
          <a:p>
            <a:pPr/>
            <a:r>
              <a:t>Metamers under a given light source</a:t>
            </a:r>
          </a:p>
          <a:p>
            <a:pPr/>
            <a:r>
              <a:t>May not be metamers under a different lamp</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21" name="Illuminant metamerism example"/>
          <p:cNvSpPr txBox="1"/>
          <p:nvPr>
            <p:ph type="title"/>
          </p:nvPr>
        </p:nvSpPr>
        <p:spPr>
          <a:prstGeom prst="rect">
            <a:avLst/>
          </a:prstGeom>
        </p:spPr>
        <p:txBody>
          <a:bodyPr/>
          <a:lstStyle/>
          <a:p>
            <a:pPr/>
            <a:r>
              <a:t>Illuminant metamerism example</a:t>
            </a:r>
          </a:p>
        </p:txBody>
      </p:sp>
      <p:sp>
        <p:nvSpPr>
          <p:cNvPr id="1122" name="Two grey patches in Billmeyer &amp; Saltzman’s book look the same under daylight  but different under neon or halogen  (&amp; my camera agrees ;-)"/>
          <p:cNvSpPr txBox="1"/>
          <p:nvPr>
            <p:ph type="body" idx="1"/>
          </p:nvPr>
        </p:nvSpPr>
        <p:spPr>
          <a:xfrm>
            <a:off x="431800" y="1409700"/>
            <a:ext cx="9169400" cy="8343900"/>
          </a:xfrm>
          <a:prstGeom prst="rect">
            <a:avLst/>
          </a:prstGeom>
        </p:spPr>
        <p:txBody>
          <a:bodyPr/>
          <a:lstStyle/>
          <a:p>
            <a:pPr>
              <a:defRPr sz="3400"/>
            </a:pPr>
            <a:r>
              <a:t>Two grey patches in Billmeyer &amp; Saltzman’s book look the same under daylight </a:t>
            </a:r>
            <a:br/>
            <a:r>
              <a:t>but different under neon or halogen </a:t>
            </a:r>
            <a:br/>
            <a:r>
              <a:t>(&amp; my camera agrees ;-)</a:t>
            </a:r>
          </a:p>
        </p:txBody>
      </p:sp>
      <p:pic>
        <p:nvPicPr>
          <p:cNvPr id="1123" name="droppedImage.tiff" descr="droppedImage.tiff"/>
          <p:cNvPicPr>
            <a:picLocks noChangeAspect="1"/>
          </p:cNvPicPr>
          <p:nvPr/>
        </p:nvPicPr>
        <p:blipFill>
          <a:blip r:embed="rId2">
            <a:extLst/>
          </a:blip>
          <a:srcRect l="8641" t="5674" r="43433" b="2357"/>
          <a:stretch>
            <a:fillRect/>
          </a:stretch>
        </p:blipFill>
        <p:spPr>
          <a:xfrm>
            <a:off x="494542" y="3543300"/>
            <a:ext cx="4292026" cy="5490916"/>
          </a:xfrm>
          <a:prstGeom prst="rect">
            <a:avLst/>
          </a:prstGeom>
          <a:ln w="12700"/>
        </p:spPr>
      </p:pic>
      <p:pic>
        <p:nvPicPr>
          <p:cNvPr id="1124" name="droppedImage.tiff" descr="droppedImage.tiff"/>
          <p:cNvPicPr>
            <a:picLocks noChangeAspect="1"/>
          </p:cNvPicPr>
          <p:nvPr/>
        </p:nvPicPr>
        <p:blipFill>
          <a:blip r:embed="rId3">
            <a:extLst/>
          </a:blip>
          <a:srcRect l="18354" t="0" r="13558" b="11515"/>
          <a:stretch>
            <a:fillRect/>
          </a:stretch>
        </p:blipFill>
        <p:spPr>
          <a:xfrm>
            <a:off x="9461662" y="1596259"/>
            <a:ext cx="3780693" cy="7369941"/>
          </a:xfrm>
          <a:prstGeom prst="rect">
            <a:avLst/>
          </a:prstGeom>
          <a:ln w="12700"/>
        </p:spPr>
      </p:pic>
      <p:pic>
        <p:nvPicPr>
          <p:cNvPr id="1125" name="droppedImage.png" descr="droppedImage.png"/>
          <p:cNvPicPr>
            <a:picLocks noChangeAspect="1"/>
          </p:cNvPicPr>
          <p:nvPr/>
        </p:nvPicPr>
        <p:blipFill>
          <a:blip r:embed="rId4">
            <a:extLst/>
          </a:blip>
          <a:stretch>
            <a:fillRect/>
          </a:stretch>
        </p:blipFill>
        <p:spPr>
          <a:xfrm>
            <a:off x="4850181" y="3581400"/>
            <a:ext cx="4229101" cy="5489951"/>
          </a:xfrm>
          <a:prstGeom prst="rect">
            <a:avLst/>
          </a:prstGeom>
          <a:ln w="12700"/>
        </p:spPr>
      </p:pic>
      <p:sp>
        <p:nvSpPr>
          <p:cNvPr id="1126" name="Daylight"/>
          <p:cNvSpPr txBox="1"/>
          <p:nvPr/>
        </p:nvSpPr>
        <p:spPr>
          <a:xfrm>
            <a:off x="1625600" y="8940800"/>
            <a:ext cx="1683189"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Daylight</a:t>
            </a:r>
          </a:p>
        </p:txBody>
      </p:sp>
      <p:sp>
        <p:nvSpPr>
          <p:cNvPr id="1127" name="Scan (neon)"/>
          <p:cNvSpPr txBox="1"/>
          <p:nvPr/>
        </p:nvSpPr>
        <p:spPr>
          <a:xfrm>
            <a:off x="5613400" y="8940800"/>
            <a:ext cx="224634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Scan (neon)</a:t>
            </a:r>
          </a:p>
        </p:txBody>
      </p:sp>
      <p:sp>
        <p:nvSpPr>
          <p:cNvPr id="1128" name="Hallogen"/>
          <p:cNvSpPr txBox="1"/>
          <p:nvPr/>
        </p:nvSpPr>
        <p:spPr>
          <a:xfrm>
            <a:off x="10452100" y="8940800"/>
            <a:ext cx="175487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Hallogen</a:t>
            </a:r>
          </a:p>
        </p:txBody>
      </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3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31" name="Bad consequences: printing"/>
          <p:cNvSpPr txBox="1"/>
          <p:nvPr>
            <p:ph type="title"/>
          </p:nvPr>
        </p:nvSpPr>
        <p:spPr>
          <a:prstGeom prst="rect">
            <a:avLst/>
          </a:prstGeom>
        </p:spPr>
        <p:txBody>
          <a:bodyPr/>
          <a:lstStyle/>
          <a:p>
            <a:pPr/>
            <a:r>
              <a:t>Bad consequences: printing</a:t>
            </a:r>
          </a:p>
        </p:txBody>
      </p:sp>
      <p:sp>
        <p:nvSpPr>
          <p:cNvPr id="1132" name="http://www.inkjetart.com/2000p/metamerism.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http://www.inkjetart.com/2000p/metamerism.html</a:t>
            </a:r>
          </a:p>
        </p:txBody>
      </p:sp>
      <p:pic>
        <p:nvPicPr>
          <p:cNvPr id="1133" name="droppedImage.pdf" descr="droppedImage.pdf"/>
          <p:cNvPicPr>
            <a:picLocks noChangeAspect="1"/>
          </p:cNvPicPr>
          <p:nvPr/>
        </p:nvPicPr>
        <p:blipFill>
          <a:blip r:embed="rId3">
            <a:extLst/>
          </a:blip>
          <a:srcRect l="594" t="1961" r="66805" b="7906"/>
          <a:stretch>
            <a:fillRect/>
          </a:stretch>
        </p:blipFill>
        <p:spPr>
          <a:xfrm>
            <a:off x="1028700" y="3124200"/>
            <a:ext cx="5050172" cy="4244623"/>
          </a:xfrm>
          <a:prstGeom prst="rect">
            <a:avLst/>
          </a:prstGeom>
          <a:ln w="12700"/>
        </p:spPr>
      </p:pic>
      <p:pic>
        <p:nvPicPr>
          <p:cNvPr id="1134" name="droppedImage.pdf" descr="droppedImage.pdf"/>
          <p:cNvPicPr>
            <a:picLocks noChangeAspect="1"/>
          </p:cNvPicPr>
          <p:nvPr/>
        </p:nvPicPr>
        <p:blipFill>
          <a:blip r:embed="rId4">
            <a:extLst/>
          </a:blip>
          <a:srcRect l="839" t="1961" r="66960" b="9222"/>
          <a:stretch>
            <a:fillRect/>
          </a:stretch>
        </p:blipFill>
        <p:spPr>
          <a:xfrm>
            <a:off x="7086600" y="3124200"/>
            <a:ext cx="5057423" cy="4240696"/>
          </a:xfrm>
          <a:prstGeom prst="rect">
            <a:avLst/>
          </a:prstGeom>
          <a:ln w="12700"/>
        </p:spPr>
      </p:pic>
      <p:sp>
        <p:nvSpPr>
          <p:cNvPr id="1135" name="under 5000 degree Kelvin lighting"/>
          <p:cNvSpPr txBox="1"/>
          <p:nvPr/>
        </p:nvSpPr>
        <p:spPr>
          <a:xfrm>
            <a:off x="774700" y="7442200"/>
            <a:ext cx="611989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under 5000 degree Kelvin lighting</a:t>
            </a:r>
          </a:p>
        </p:txBody>
      </p:sp>
      <p:sp>
        <p:nvSpPr>
          <p:cNvPr id="1136" name="under cold cathode lamp"/>
          <p:cNvSpPr txBox="1"/>
          <p:nvPr/>
        </p:nvSpPr>
        <p:spPr>
          <a:xfrm>
            <a:off x="7353300" y="7442200"/>
            <a:ext cx="442853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under cold cathode lamp</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39" name="Bad consequence: cloth matching"/>
          <p:cNvSpPr txBox="1"/>
          <p:nvPr>
            <p:ph type="title"/>
          </p:nvPr>
        </p:nvSpPr>
        <p:spPr>
          <a:prstGeom prst="rect">
            <a:avLst/>
          </a:prstGeom>
        </p:spPr>
        <p:txBody>
          <a:bodyPr/>
          <a:lstStyle/>
          <a:p>
            <a:pPr/>
            <a:r>
              <a:t>Bad consequence: cloth matching</a:t>
            </a:r>
          </a:p>
        </p:txBody>
      </p:sp>
      <p:sp>
        <p:nvSpPr>
          <p:cNvPr id="1140" name="Clothes appear to match in store (e.g. under neon)…"/>
          <p:cNvSpPr txBox="1"/>
          <p:nvPr>
            <p:ph type="body" idx="1"/>
          </p:nvPr>
        </p:nvSpPr>
        <p:spPr>
          <a:prstGeom prst="rect">
            <a:avLst/>
          </a:prstGeom>
        </p:spPr>
        <p:txBody>
          <a:bodyPr/>
          <a:lstStyle/>
          <a:p>
            <a:pPr/>
            <a:r>
              <a:t>Clothes appear to match in store (e.g. under neon)</a:t>
            </a:r>
          </a:p>
          <a:p>
            <a:pPr/>
            <a:r>
              <a:t>Don’t match outdoor</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43" name="Recap"/>
          <p:cNvSpPr txBox="1"/>
          <p:nvPr>
            <p:ph type="title"/>
          </p:nvPr>
        </p:nvSpPr>
        <p:spPr>
          <a:prstGeom prst="rect">
            <a:avLst/>
          </a:prstGeom>
        </p:spPr>
        <p:txBody>
          <a:bodyPr/>
          <a:lstStyle/>
          <a:p>
            <a:pPr/>
            <a:r>
              <a:t>Recap</a:t>
            </a:r>
          </a:p>
        </p:txBody>
      </p:sp>
      <p:sp>
        <p:nvSpPr>
          <p:cNvPr id="1144" name="Spectrum is an infinity of numbers…"/>
          <p:cNvSpPr txBox="1"/>
          <p:nvPr>
            <p:ph type="body" idx="1"/>
          </p:nvPr>
        </p:nvSpPr>
        <p:spPr>
          <a:prstGeom prst="rect">
            <a:avLst/>
          </a:prstGeom>
        </p:spPr>
        <p:txBody>
          <a:bodyPr/>
          <a:lstStyle/>
          <a:p>
            <a:pPr/>
            <a:r>
              <a:t>Spectrum is an infinity of numbers </a:t>
            </a:r>
          </a:p>
          <a:p>
            <a:pPr/>
            <a:r>
              <a:t>Projected to 3D cone-response space</a:t>
            </a:r>
          </a:p>
          <a:p>
            <a:pPr lvl="1"/>
            <a:r>
              <a:t>for each cone, multiply per wavelength and integrate</a:t>
            </a:r>
          </a:p>
          <a:p>
            <a:pPr lvl="1"/>
            <a:r>
              <a:t>a.k.a. dot product</a:t>
            </a:r>
          </a:p>
          <a:p>
            <a:pPr/>
            <a:r>
              <a:t>Metamerism: infinite-D points projected to the same 3D point</a:t>
            </a:r>
            <a:br/>
            <a:r>
              <a:t>(different spectrum, same perceived color)</a:t>
            </a:r>
          </a:p>
          <a:p>
            <a:pPr lvl="1"/>
            <a:r>
              <a:t>affected by illuminant</a:t>
            </a:r>
          </a:p>
          <a:p>
            <a:pPr lvl="1"/>
            <a:r>
              <a:t>enables color reproduction with only 3 primaries</a:t>
            </a:r>
          </a:p>
        </p:txBody>
      </p:sp>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47"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48" name="Questions?"/>
          <p:cNvSpPr txBox="1"/>
          <p:nvPr>
            <p:ph type="title"/>
          </p:nvPr>
        </p:nvSpPr>
        <p:spPr>
          <a:prstGeom prst="rect">
            <a:avLst/>
          </a:prstGeom>
        </p:spPr>
        <p:txBody>
          <a:bodyPr/>
          <a:lstStyle/>
          <a:p>
            <a:pPr/>
            <a:r>
              <a:t>Questions?</a:t>
            </a:r>
          </a:p>
        </p:txBody>
      </p:sp>
      <p:sp>
        <p:nvSpPr>
          <p:cNvPr id="1149" name="Double-click to edit"/>
          <p:cNvSpPr txBox="1"/>
          <p:nvPr>
            <p:ph type="body" idx="1"/>
          </p:nvPr>
        </p:nvSpPr>
        <p:spPr>
          <a:prstGeom prst="rect">
            <a:avLst/>
          </a:prstGeom>
        </p:spPr>
        <p:txBody>
          <a:bodyPr/>
          <a:lstStyle/>
          <a:p>
            <a:pPr marL="546382" indent="-487679">
              <a:buSzTx/>
              <a:buNone/>
            </a:pPr>
          </a:p>
        </p:txBody>
      </p:sp>
      <p:sp>
        <p:nvSpPr>
          <p:cNvPr id="1150" name="Meryon (a colorblind painter), Le Vaisseau Fantôme"/>
          <p:cNvSpPr txBox="1"/>
          <p:nvPr/>
        </p:nvSpPr>
        <p:spPr>
          <a:xfrm>
            <a:off x="1295400" y="8559800"/>
            <a:ext cx="9225773"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Meryon (a colorblind painter), </a:t>
            </a:r>
            <a:r>
              <a:rPr i="1"/>
              <a:t>Le Vaisseau Fantôme</a:t>
            </a:r>
          </a:p>
        </p:txBody>
      </p:sp>
      <p:pic>
        <p:nvPicPr>
          <p:cNvPr id="1151" name="droppedImage.png" descr="droppedImage.png"/>
          <p:cNvPicPr>
            <a:picLocks noChangeAspect="1"/>
          </p:cNvPicPr>
          <p:nvPr/>
        </p:nvPicPr>
        <p:blipFill>
          <a:blip r:embed="rId2">
            <a:extLst/>
          </a:blip>
          <a:stretch>
            <a:fillRect/>
          </a:stretch>
        </p:blipFill>
        <p:spPr>
          <a:xfrm>
            <a:off x="419100" y="1330319"/>
            <a:ext cx="12387975" cy="6990081"/>
          </a:xfrm>
          <a:prstGeom prst="rect">
            <a:avLst/>
          </a:prstGeom>
          <a:ln w="12700"/>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54" name="Analysis &amp; Synthesis"/>
          <p:cNvSpPr txBox="1"/>
          <p:nvPr>
            <p:ph type="title"/>
          </p:nvPr>
        </p:nvSpPr>
        <p:spPr>
          <a:prstGeom prst="rect">
            <a:avLst/>
          </a:prstGeom>
        </p:spPr>
        <p:txBody>
          <a:bodyPr/>
          <a:lstStyle/>
          <a:p>
            <a:pPr/>
            <a:r>
              <a:t>Analysis &amp; Synthesis</a:t>
            </a:r>
          </a:p>
        </p:txBody>
      </p:sp>
      <p:sp>
        <p:nvSpPr>
          <p:cNvPr id="1155" name="Now let’s talk about technology…"/>
          <p:cNvSpPr txBox="1"/>
          <p:nvPr>
            <p:ph type="body" idx="1"/>
          </p:nvPr>
        </p:nvSpPr>
        <p:spPr>
          <a:prstGeom prst="rect">
            <a:avLst/>
          </a:prstGeom>
        </p:spPr>
        <p:txBody>
          <a:bodyPr/>
          <a:lstStyle/>
          <a:p>
            <a:pPr/>
            <a:r>
              <a:t>Now let’s talk about technology</a:t>
            </a:r>
          </a:p>
          <a:p>
            <a:pPr/>
            <a:r>
              <a:t>We want to measure &amp; reproduce color </a:t>
            </a:r>
            <a:br/>
            <a:r>
              <a:t>as seen by humans</a:t>
            </a:r>
          </a:p>
          <a:p>
            <a:pPr/>
            <a:r>
              <a:t>No need for full spectrum</a:t>
            </a:r>
          </a:p>
          <a:p>
            <a:pPr/>
            <a:r>
              <a:t>Only need to match up to metamerism</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58" name="Analysis &amp; Synthesis"/>
          <p:cNvSpPr txBox="1"/>
          <p:nvPr>
            <p:ph type="title"/>
          </p:nvPr>
        </p:nvSpPr>
        <p:spPr>
          <a:prstGeom prst="rect">
            <a:avLst/>
          </a:prstGeom>
        </p:spPr>
        <p:txBody>
          <a:bodyPr/>
          <a:lstStyle/>
          <a:p>
            <a:pPr/>
            <a:r>
              <a:t>Analysis &amp; Synthesis</a:t>
            </a:r>
          </a:p>
        </p:txBody>
      </p:sp>
      <p:pic>
        <p:nvPicPr>
          <p:cNvPr id="1159" name="droppedImage.tiff" descr="droppedImage.tiff"/>
          <p:cNvPicPr>
            <a:picLocks noChangeAspect="1"/>
          </p:cNvPicPr>
          <p:nvPr/>
        </p:nvPicPr>
        <p:blipFill>
          <a:blip r:embed="rId2">
            <a:extLst/>
          </a:blip>
          <a:srcRect l="0" t="54657" r="3204" b="4435"/>
          <a:stretch>
            <a:fillRect/>
          </a:stretch>
        </p:blipFill>
        <p:spPr>
          <a:xfrm>
            <a:off x="927100" y="3809999"/>
            <a:ext cx="6478162" cy="2768601"/>
          </a:xfrm>
          <a:prstGeom prst="rect">
            <a:avLst/>
          </a:prstGeom>
          <a:ln w="12700"/>
        </p:spPr>
      </p:pic>
      <p:sp>
        <p:nvSpPr>
          <p:cNvPr id="1160" name="http://www.iriscam.info/PIXELS.html"/>
          <p:cNvSpPr txBox="1"/>
          <p:nvPr/>
        </p:nvSpPr>
        <p:spPr>
          <a:xfrm>
            <a:off x="7835900" y="6210300"/>
            <a:ext cx="2891624"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400" u="sng">
                <a:solidFill>
                  <a:srgbClr val="FFFED5"/>
                </a:solidFill>
                <a:uFill>
                  <a:solidFill>
                    <a:srgbClr val="FFFED5"/>
                  </a:solidFill>
                </a:uFill>
                <a:latin typeface="Times New Roman"/>
                <a:ea typeface="Times New Roman"/>
                <a:cs typeface="Times New Roman"/>
                <a:sym typeface="Times New Roman"/>
                <a:hlinkClick r:id="rId3" invalidUrl="" action="" tgtFrame="" tooltip="" history="1" highlightClick="0" endSnd="0"/>
              </a:defRPr>
            </a:lvl1pPr>
          </a:lstStyle>
          <a:p>
            <a:pPr>
              <a:defRPr u="none"/>
            </a:pPr>
            <a:r>
              <a:rPr u="sng">
                <a:hlinkClick r:id="rId3" invalidUrl="" action="" tgtFrame="" tooltip="" history="1" highlightClick="0" endSnd="0"/>
              </a:rPr>
              <a:t>http://www.iriscam.info/PIXELS.html</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63" name="Analysis &amp; Synthesis"/>
          <p:cNvSpPr txBox="1"/>
          <p:nvPr>
            <p:ph type="title"/>
          </p:nvPr>
        </p:nvSpPr>
        <p:spPr>
          <a:prstGeom prst="rect">
            <a:avLst/>
          </a:prstGeom>
        </p:spPr>
        <p:txBody>
          <a:bodyPr/>
          <a:lstStyle/>
          <a:p>
            <a:pPr/>
            <a:r>
              <a:t>Analysis &amp; Synthesis</a:t>
            </a:r>
          </a:p>
        </p:txBody>
      </p:sp>
      <p:sp>
        <p:nvSpPr>
          <p:cNvPr id="1164" name="Focus on additive color synthesis…"/>
          <p:cNvSpPr txBox="1"/>
          <p:nvPr>
            <p:ph type="body" idx="1"/>
          </p:nvPr>
        </p:nvSpPr>
        <p:spPr>
          <a:prstGeom prst="rect">
            <a:avLst/>
          </a:prstGeom>
        </p:spPr>
        <p:txBody>
          <a:bodyPr/>
          <a:lstStyle/>
          <a:p>
            <a:pPr/>
            <a:r>
              <a:t>Focus on additive color synthesis</a:t>
            </a:r>
          </a:p>
          <a:p>
            <a:pPr/>
            <a:r>
              <a:t>We’ll use 3 primaries (e.g. red green and blue) to match all colors</a:t>
            </a:r>
          </a:p>
          <a:p>
            <a:pPr/>
          </a:p>
          <a:p>
            <a:pPr/>
          </a:p>
          <a:p>
            <a:pPr/>
          </a:p>
          <a:p>
            <a:pPr/>
          </a:p>
          <a:p>
            <a:pPr/>
            <a:r>
              <a:t>What should those primaries be?</a:t>
            </a:r>
          </a:p>
          <a:p>
            <a:pPr/>
            <a:r>
              <a:t>How do we tell the amount of each primary needed to reproduce a given target color?</a:t>
            </a:r>
          </a:p>
        </p:txBody>
      </p:sp>
      <p:pic>
        <p:nvPicPr>
          <p:cNvPr id="1165" name="droppedImage.tiff" descr="droppedImage.tiff"/>
          <p:cNvPicPr>
            <a:picLocks noChangeAspect="1"/>
          </p:cNvPicPr>
          <p:nvPr/>
        </p:nvPicPr>
        <p:blipFill>
          <a:blip r:embed="rId2">
            <a:extLst/>
          </a:blip>
          <a:srcRect l="0" t="54657" r="3204" b="4435"/>
          <a:stretch>
            <a:fillRect/>
          </a:stretch>
        </p:blipFill>
        <p:spPr>
          <a:xfrm>
            <a:off x="927100" y="3809999"/>
            <a:ext cx="6478162" cy="2768601"/>
          </a:xfrm>
          <a:prstGeom prst="rect">
            <a:avLst/>
          </a:prstGeom>
          <a:ln w="12700"/>
        </p:spPr>
      </p:pic>
      <p:sp>
        <p:nvSpPr>
          <p:cNvPr id="1166" name="http://www.iriscam.info/PIXELS.html"/>
          <p:cNvSpPr txBox="1"/>
          <p:nvPr/>
        </p:nvSpPr>
        <p:spPr>
          <a:xfrm>
            <a:off x="7835900" y="6210300"/>
            <a:ext cx="2891624" cy="29724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1400" u="sng">
                <a:solidFill>
                  <a:srgbClr val="FFFED5"/>
                </a:solidFill>
                <a:uFill>
                  <a:solidFill>
                    <a:srgbClr val="FFFED5"/>
                  </a:solidFill>
                </a:uFill>
                <a:latin typeface="Times New Roman"/>
                <a:ea typeface="Times New Roman"/>
                <a:cs typeface="Times New Roman"/>
                <a:sym typeface="Times New Roman"/>
                <a:hlinkClick r:id="rId3" invalidUrl="" action="" tgtFrame="" tooltip="" history="1" highlightClick="0" endSnd="0"/>
              </a:defRPr>
            </a:lvl1pPr>
          </a:lstStyle>
          <a:p>
            <a:pPr>
              <a:defRPr u="none"/>
            </a:pPr>
            <a:r>
              <a:rPr u="sng">
                <a:hlinkClick r:id="rId3" invalidUrl="" action="" tgtFrame="" tooltip="" history="1" highlightClick="0" endSnd="0"/>
              </a:rPr>
              <a:t>http://www.iriscam.info/PIXELS.html</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6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70" name="Additive Synthesis - wrong way"/>
          <p:cNvSpPr txBox="1"/>
          <p:nvPr>
            <p:ph type="title"/>
          </p:nvPr>
        </p:nvSpPr>
        <p:spPr>
          <a:prstGeom prst="rect">
            <a:avLst/>
          </a:prstGeom>
        </p:spPr>
        <p:txBody>
          <a:bodyPr/>
          <a:lstStyle/>
          <a:p>
            <a:pPr/>
            <a:r>
              <a:t>Additive Synthesis - wrong way</a:t>
            </a:r>
          </a:p>
        </p:txBody>
      </p:sp>
      <p:pic>
        <p:nvPicPr>
          <p:cNvPr id="1171" name="image.pdf" descr="image.pdf"/>
          <p:cNvPicPr>
            <a:picLocks noChangeAspect="0"/>
          </p:cNvPicPr>
          <p:nvPr/>
        </p:nvPicPr>
        <p:blipFill>
          <a:blip r:embed="rId2">
            <a:extLst/>
          </a:blip>
          <a:stretch>
            <a:fillRect/>
          </a:stretch>
        </p:blipFill>
        <p:spPr>
          <a:xfrm>
            <a:off x="2057400" y="3898900"/>
            <a:ext cx="6934200" cy="5638800"/>
          </a:xfrm>
          <a:prstGeom prst="rect">
            <a:avLst/>
          </a:prstGeom>
          <a:ln w="12700">
            <a:miter lim="400000"/>
          </a:ln>
        </p:spPr>
      </p:pic>
      <p:sp>
        <p:nvSpPr>
          <p:cNvPr id="1172" name="Rectangle"/>
          <p:cNvSpPr/>
          <p:nvPr/>
        </p:nvSpPr>
        <p:spPr>
          <a:xfrm>
            <a:off x="4330700" y="5308600"/>
            <a:ext cx="215900" cy="3136900"/>
          </a:xfrm>
          <a:prstGeom prst="rect">
            <a:avLst/>
          </a:prstGeom>
          <a:solidFill>
            <a:srgbClr val="D834D6"/>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7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76" name="Additive Synthesis - wrong way"/>
          <p:cNvSpPr txBox="1"/>
          <p:nvPr>
            <p:ph type="title"/>
          </p:nvPr>
        </p:nvSpPr>
        <p:spPr>
          <a:prstGeom prst="rect">
            <a:avLst/>
          </a:prstGeom>
        </p:spPr>
        <p:txBody>
          <a:bodyPr/>
          <a:lstStyle/>
          <a:p>
            <a:pPr/>
            <a:r>
              <a:t>Additive Synthesis - wrong way</a:t>
            </a:r>
          </a:p>
        </p:txBody>
      </p:sp>
      <p:sp>
        <p:nvSpPr>
          <p:cNvPr id="1177" name="Take a given stimulus and the corresponding responses s, m, l (here 0.5, 0, 0)"/>
          <p:cNvSpPr txBox="1"/>
          <p:nvPr>
            <p:ph type="body" idx="1"/>
          </p:nvPr>
        </p:nvSpPr>
        <p:spPr>
          <a:prstGeom prst="rect">
            <a:avLst/>
          </a:prstGeom>
        </p:spPr>
        <p:txBody>
          <a:bodyPr/>
          <a:lstStyle/>
          <a:p>
            <a:pPr/>
            <a:r>
              <a:t>Take a given stimulus and the corresponding responses s, m, l (here 0.5, 0, 0)</a:t>
            </a:r>
          </a:p>
        </p:txBody>
      </p:sp>
      <p:pic>
        <p:nvPicPr>
          <p:cNvPr id="1178" name="image.pdf" descr="image.pdf"/>
          <p:cNvPicPr>
            <a:picLocks noChangeAspect="0"/>
          </p:cNvPicPr>
          <p:nvPr/>
        </p:nvPicPr>
        <p:blipFill>
          <a:blip r:embed="rId2">
            <a:extLst/>
          </a:blip>
          <a:stretch>
            <a:fillRect/>
          </a:stretch>
        </p:blipFill>
        <p:spPr>
          <a:xfrm>
            <a:off x="2057400" y="3898900"/>
            <a:ext cx="6934200" cy="5638800"/>
          </a:xfrm>
          <a:prstGeom prst="rect">
            <a:avLst/>
          </a:prstGeom>
          <a:ln w="12700">
            <a:miter lim="400000"/>
          </a:ln>
        </p:spPr>
      </p:pic>
      <p:sp>
        <p:nvSpPr>
          <p:cNvPr id="1179" name="Rectangle"/>
          <p:cNvSpPr/>
          <p:nvPr/>
        </p:nvSpPr>
        <p:spPr>
          <a:xfrm>
            <a:off x="4330700" y="5308600"/>
            <a:ext cx="215900" cy="3136900"/>
          </a:xfrm>
          <a:prstGeom prst="rect">
            <a:avLst/>
          </a:prstGeom>
          <a:solidFill>
            <a:srgbClr val="D834D6"/>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82"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83" name="Additive Synthesis - wrong way"/>
          <p:cNvSpPr txBox="1"/>
          <p:nvPr>
            <p:ph type="title"/>
          </p:nvPr>
        </p:nvSpPr>
        <p:spPr>
          <a:prstGeom prst="rect">
            <a:avLst/>
          </a:prstGeom>
        </p:spPr>
        <p:txBody>
          <a:bodyPr/>
          <a:lstStyle/>
          <a:p>
            <a:pPr/>
            <a:r>
              <a:t>Additive Synthesis - wrong way</a:t>
            </a:r>
          </a:p>
        </p:txBody>
      </p:sp>
      <p:pic>
        <p:nvPicPr>
          <p:cNvPr id="1184" name="image.pdf" descr="image.pdf"/>
          <p:cNvPicPr>
            <a:picLocks noChangeAspect="0"/>
          </p:cNvPicPr>
          <p:nvPr/>
        </p:nvPicPr>
        <p:blipFill>
          <a:blip r:embed="rId2">
            <a:extLst/>
          </a:blip>
          <a:stretch>
            <a:fillRect/>
          </a:stretch>
        </p:blipFill>
        <p:spPr>
          <a:xfrm>
            <a:off x="2057400" y="3898900"/>
            <a:ext cx="6934200" cy="5638800"/>
          </a:xfrm>
          <a:prstGeom prst="rect">
            <a:avLst/>
          </a:prstGeom>
          <a:ln w="12700">
            <a:miter lim="400000"/>
          </a:ln>
        </p:spPr>
      </p:pic>
      <p:sp>
        <p:nvSpPr>
          <p:cNvPr id="1185" name="Rectangle"/>
          <p:cNvSpPr/>
          <p:nvPr/>
        </p:nvSpPr>
        <p:spPr>
          <a:xfrm>
            <a:off x="4330700" y="5308600"/>
            <a:ext cx="215900" cy="3136900"/>
          </a:xfrm>
          <a:prstGeom prst="rect">
            <a:avLst/>
          </a:prstGeom>
          <a:solidFill>
            <a:srgbClr val="D834D6"/>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8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89" name="Additive Synthesis - wrong way"/>
          <p:cNvSpPr txBox="1"/>
          <p:nvPr>
            <p:ph type="title"/>
          </p:nvPr>
        </p:nvSpPr>
        <p:spPr>
          <a:prstGeom prst="rect">
            <a:avLst/>
          </a:prstGeom>
        </p:spPr>
        <p:txBody>
          <a:bodyPr/>
          <a:lstStyle/>
          <a:p>
            <a:pPr/>
            <a:r>
              <a:t>Additive Synthesis - wrong way</a:t>
            </a:r>
          </a:p>
        </p:txBody>
      </p:sp>
      <p:sp>
        <p:nvSpPr>
          <p:cNvPr id="1190" name="Use it to scale the cone spectra (here 0.5 * S)…"/>
          <p:cNvSpPr txBox="1"/>
          <p:nvPr>
            <p:ph type="body" idx="1"/>
          </p:nvPr>
        </p:nvSpPr>
        <p:spPr>
          <a:xfrm>
            <a:off x="431800" y="1409700"/>
            <a:ext cx="12357100" cy="4495800"/>
          </a:xfrm>
          <a:prstGeom prst="rect">
            <a:avLst/>
          </a:prstGeom>
        </p:spPr>
        <p:txBody>
          <a:bodyPr/>
          <a:lstStyle/>
          <a:p>
            <a:pPr marL="337415" indent="-296140">
              <a:lnSpc>
                <a:spcPct val="90000"/>
              </a:lnSpc>
              <a:defRPr sz="3800"/>
            </a:pPr>
            <a:r>
              <a:t>Use it to scale the cone spectra (here 0.5 * S)</a:t>
            </a:r>
          </a:p>
          <a:p>
            <a:pPr marL="337415" indent="-296140">
              <a:lnSpc>
                <a:spcPct val="90000"/>
              </a:lnSpc>
              <a:defRPr sz="3800"/>
            </a:pPr>
            <a:r>
              <a:t>You don’t get the same cone response! </a:t>
            </a:r>
            <a:br/>
            <a:r>
              <a:t>(here 0.5, 0.1, 0.1)</a:t>
            </a:r>
          </a:p>
        </p:txBody>
      </p:sp>
      <p:pic>
        <p:nvPicPr>
          <p:cNvPr id="1191" name="image.pdf" descr="image.pdf"/>
          <p:cNvPicPr>
            <a:picLocks noChangeAspect="0"/>
          </p:cNvPicPr>
          <p:nvPr/>
        </p:nvPicPr>
        <p:blipFill>
          <a:blip r:embed="rId2">
            <a:extLst/>
          </a:blip>
          <a:stretch>
            <a:fillRect/>
          </a:stretch>
        </p:blipFill>
        <p:spPr>
          <a:xfrm>
            <a:off x="2057400" y="3898900"/>
            <a:ext cx="6934200" cy="5638800"/>
          </a:xfrm>
          <a:prstGeom prst="rect">
            <a:avLst/>
          </a:prstGeom>
          <a:ln w="12700">
            <a:miter lim="400000"/>
          </a:ln>
        </p:spPr>
      </p:pic>
      <p:sp>
        <p:nvSpPr>
          <p:cNvPr id="1192" name="Line"/>
          <p:cNvSpPr/>
          <p:nvPr/>
        </p:nvSpPr>
        <p:spPr>
          <a:xfrm>
            <a:off x="4048195" y="5966894"/>
            <a:ext cx="2237459" cy="2486227"/>
          </a:xfrm>
          <a:custGeom>
            <a:avLst/>
            <a:gdLst/>
            <a:ahLst/>
            <a:cxnLst>
              <a:cxn ang="0">
                <a:pos x="wd2" y="hd2"/>
              </a:cxn>
              <a:cxn ang="5400000">
                <a:pos x="wd2" y="hd2"/>
              </a:cxn>
              <a:cxn ang="10800000">
                <a:pos x="wd2" y="hd2"/>
              </a:cxn>
              <a:cxn ang="16200000">
                <a:pos x="wd2" y="hd2"/>
              </a:cxn>
            </a:cxnLst>
            <a:rect l="0" t="0" r="r" b="b"/>
            <a:pathLst>
              <a:path w="21600" h="21545" fill="norm" stroke="1" extrusionOk="0">
                <a:moveTo>
                  <a:pt x="0" y="21545"/>
                </a:moveTo>
                <a:cubicBezTo>
                  <a:pt x="1504" y="21315"/>
                  <a:pt x="3008" y="21085"/>
                  <a:pt x="4185" y="18062"/>
                </a:cubicBezTo>
                <a:cubicBezTo>
                  <a:pt x="5362" y="15038"/>
                  <a:pt x="6190" y="6379"/>
                  <a:pt x="7018" y="3368"/>
                </a:cubicBezTo>
                <a:cubicBezTo>
                  <a:pt x="7847" y="356"/>
                  <a:pt x="8413" y="-55"/>
                  <a:pt x="9154" y="5"/>
                </a:cubicBezTo>
                <a:cubicBezTo>
                  <a:pt x="9895" y="66"/>
                  <a:pt x="10811" y="1457"/>
                  <a:pt x="11508" y="3730"/>
                </a:cubicBezTo>
                <a:cubicBezTo>
                  <a:pt x="12206" y="6004"/>
                  <a:pt x="12489" y="10963"/>
                  <a:pt x="13405" y="13684"/>
                </a:cubicBezTo>
                <a:cubicBezTo>
                  <a:pt x="14320" y="16405"/>
                  <a:pt x="15628" y="18775"/>
                  <a:pt x="17001" y="20033"/>
                </a:cubicBezTo>
                <a:cubicBezTo>
                  <a:pt x="18374" y="21291"/>
                  <a:pt x="19987" y="21255"/>
                  <a:pt x="21600" y="21218"/>
                </a:cubicBezTo>
              </a:path>
            </a:pathLst>
          </a:custGeom>
          <a:solidFill>
            <a:srgbClr val="004DD6"/>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19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196" name="What’s going on?"/>
          <p:cNvSpPr txBox="1"/>
          <p:nvPr>
            <p:ph type="title"/>
          </p:nvPr>
        </p:nvSpPr>
        <p:spPr>
          <a:prstGeom prst="rect">
            <a:avLst/>
          </a:prstGeom>
        </p:spPr>
        <p:txBody>
          <a:bodyPr/>
          <a:lstStyle/>
          <a:p>
            <a:pPr/>
            <a:r>
              <a:t>What’s going on?</a:t>
            </a:r>
          </a:p>
        </p:txBody>
      </p:sp>
      <p:sp>
        <p:nvSpPr>
          <p:cNvPr id="1197" name="The three cone responses are not orthogonal…"/>
          <p:cNvSpPr txBox="1"/>
          <p:nvPr>
            <p:ph type="body" idx="1"/>
          </p:nvPr>
        </p:nvSpPr>
        <p:spPr>
          <a:xfrm>
            <a:off x="431800" y="1409700"/>
            <a:ext cx="12357100" cy="4495800"/>
          </a:xfrm>
          <a:prstGeom prst="rect">
            <a:avLst/>
          </a:prstGeom>
        </p:spPr>
        <p:txBody>
          <a:bodyPr/>
          <a:lstStyle/>
          <a:p>
            <a:pPr/>
            <a:r>
              <a:t>The three cone responses are not orthogonal</a:t>
            </a:r>
          </a:p>
          <a:p>
            <a:pPr/>
            <a:r>
              <a:t>i.e. they overlap and “pollute” each other</a:t>
            </a:r>
          </a:p>
        </p:txBody>
      </p:sp>
      <p:pic>
        <p:nvPicPr>
          <p:cNvPr id="1198" name="image.pdf" descr="image.pdf"/>
          <p:cNvPicPr>
            <a:picLocks noChangeAspect="0"/>
          </p:cNvPicPr>
          <p:nvPr/>
        </p:nvPicPr>
        <p:blipFill>
          <a:blip r:embed="rId2">
            <a:extLst/>
          </a:blip>
          <a:stretch>
            <a:fillRect/>
          </a:stretch>
        </p:blipFill>
        <p:spPr>
          <a:xfrm>
            <a:off x="2057400" y="3898900"/>
            <a:ext cx="6934200" cy="5638800"/>
          </a:xfrm>
          <a:prstGeom prst="rect">
            <a:avLst/>
          </a:prstGeom>
          <a:ln w="12700">
            <a:miter lim="400000"/>
          </a:ln>
        </p:spPr>
      </p:pic>
      <p:sp>
        <p:nvSpPr>
          <p:cNvPr id="1199" name="Line"/>
          <p:cNvSpPr/>
          <p:nvPr/>
        </p:nvSpPr>
        <p:spPr>
          <a:xfrm>
            <a:off x="4048195" y="5966894"/>
            <a:ext cx="2237459" cy="2486227"/>
          </a:xfrm>
          <a:custGeom>
            <a:avLst/>
            <a:gdLst/>
            <a:ahLst/>
            <a:cxnLst>
              <a:cxn ang="0">
                <a:pos x="wd2" y="hd2"/>
              </a:cxn>
              <a:cxn ang="5400000">
                <a:pos x="wd2" y="hd2"/>
              </a:cxn>
              <a:cxn ang="10800000">
                <a:pos x="wd2" y="hd2"/>
              </a:cxn>
              <a:cxn ang="16200000">
                <a:pos x="wd2" y="hd2"/>
              </a:cxn>
            </a:cxnLst>
            <a:rect l="0" t="0" r="r" b="b"/>
            <a:pathLst>
              <a:path w="21600" h="21545" fill="norm" stroke="1" extrusionOk="0">
                <a:moveTo>
                  <a:pt x="0" y="21545"/>
                </a:moveTo>
                <a:cubicBezTo>
                  <a:pt x="1504" y="21315"/>
                  <a:pt x="3008" y="21085"/>
                  <a:pt x="4185" y="18062"/>
                </a:cubicBezTo>
                <a:cubicBezTo>
                  <a:pt x="5362" y="15038"/>
                  <a:pt x="6190" y="6379"/>
                  <a:pt x="7018" y="3368"/>
                </a:cubicBezTo>
                <a:cubicBezTo>
                  <a:pt x="7847" y="356"/>
                  <a:pt x="8413" y="-55"/>
                  <a:pt x="9154" y="5"/>
                </a:cubicBezTo>
                <a:cubicBezTo>
                  <a:pt x="9895" y="66"/>
                  <a:pt x="10811" y="1457"/>
                  <a:pt x="11508" y="3730"/>
                </a:cubicBezTo>
                <a:cubicBezTo>
                  <a:pt x="12206" y="6004"/>
                  <a:pt x="12489" y="10963"/>
                  <a:pt x="13405" y="13684"/>
                </a:cubicBezTo>
                <a:cubicBezTo>
                  <a:pt x="14320" y="16405"/>
                  <a:pt x="15628" y="18775"/>
                  <a:pt x="17001" y="20033"/>
                </a:cubicBezTo>
                <a:cubicBezTo>
                  <a:pt x="18374" y="21291"/>
                  <a:pt x="19987" y="21255"/>
                  <a:pt x="21600" y="21218"/>
                </a:cubicBezTo>
              </a:path>
            </a:pathLst>
          </a:custGeom>
          <a:solidFill>
            <a:srgbClr val="004DD6"/>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02" name="Geometry"/>
          <p:cNvSpPr txBox="1"/>
          <p:nvPr>
            <p:ph type="title"/>
          </p:nvPr>
        </p:nvSpPr>
        <p:spPr>
          <a:prstGeom prst="rect">
            <a:avLst/>
          </a:prstGeom>
        </p:spPr>
        <p:txBody>
          <a:bodyPr/>
          <a:lstStyle/>
          <a:p>
            <a:pPr/>
            <a:r>
              <a:t>Geometry</a:t>
            </a:r>
          </a:p>
        </p:txBody>
      </p:sp>
      <p:sp>
        <p:nvSpPr>
          <p:cNvPr id="1203"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5" name="CIE color matching"/>
          <p:cNvSpPr txBox="1"/>
          <p:nvPr>
            <p:ph type="title"/>
          </p:nvPr>
        </p:nvSpPr>
        <p:spPr>
          <a:prstGeom prst="rect">
            <a:avLst/>
          </a:prstGeom>
        </p:spPr>
        <p:txBody>
          <a:bodyPr/>
          <a:lstStyle/>
          <a:p>
            <a:pPr/>
            <a:r>
              <a:t>CIE color matching</a:t>
            </a: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0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09" name="Standard color spaces"/>
          <p:cNvSpPr txBox="1"/>
          <p:nvPr>
            <p:ph type="title"/>
          </p:nvPr>
        </p:nvSpPr>
        <p:spPr>
          <a:prstGeom prst="rect">
            <a:avLst/>
          </a:prstGeom>
        </p:spPr>
        <p:txBody>
          <a:bodyPr/>
          <a:lstStyle>
            <a:lvl1pPr>
              <a:defRPr sz="5600"/>
            </a:lvl1pPr>
          </a:lstStyle>
          <a:p>
            <a:pPr/>
            <a:r>
              <a:t>Standard color spaces</a:t>
            </a:r>
          </a:p>
        </p:txBody>
      </p:sp>
      <p:sp>
        <p:nvSpPr>
          <p:cNvPr id="1210" name="We need a well-agreed color space…"/>
          <p:cNvSpPr txBox="1"/>
          <p:nvPr>
            <p:ph type="body" idx="1"/>
          </p:nvPr>
        </p:nvSpPr>
        <p:spPr>
          <a:prstGeom prst="rect">
            <a:avLst/>
          </a:prstGeom>
        </p:spPr>
        <p:txBody>
          <a:bodyPr/>
          <a:lstStyle/>
          <a:p>
            <a:pPr/>
            <a:r>
              <a:t>We need a well-agreed color space</a:t>
            </a:r>
          </a:p>
          <a:p>
            <a:pPr/>
            <a:r>
              <a:t>Many possible definition</a:t>
            </a:r>
          </a:p>
          <a:p>
            <a:pPr lvl="1"/>
            <a:r>
              <a:t>Including cone response (LMS)</a:t>
            </a:r>
          </a:p>
          <a:p>
            <a:pPr lvl="1"/>
            <a:r>
              <a:t>Unfortunately not really used, </a:t>
            </a:r>
            <a:br/>
            <a:r>
              <a:t>(because not known when colorimetry was invented)</a:t>
            </a:r>
          </a:p>
          <a:p>
            <a:pPr lvl="1"/>
          </a:p>
          <a:p>
            <a:pPr/>
            <a:r>
              <a:t>The good news is that color vision is linear and </a:t>
            </a:r>
            <a:br/>
            <a:r>
              <a:t>3-dimensional, so any new color space based on color matching can be obtained using 3x3 matrix </a:t>
            </a:r>
          </a:p>
          <a:p>
            <a:pPr lvl="1"/>
            <a:r>
              <a:t>But there are also non-linear color spaces </a:t>
            </a:r>
            <a:br/>
            <a:r>
              <a:t>(e.g. Hue Saturation Value, Lab)</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13" name="Overview"/>
          <p:cNvSpPr txBox="1"/>
          <p:nvPr>
            <p:ph type="title"/>
          </p:nvPr>
        </p:nvSpPr>
        <p:spPr>
          <a:prstGeom prst="rect">
            <a:avLst/>
          </a:prstGeom>
        </p:spPr>
        <p:txBody>
          <a:bodyPr/>
          <a:lstStyle/>
          <a:p>
            <a:pPr/>
            <a:r>
              <a:t>Overview</a:t>
            </a:r>
          </a:p>
        </p:txBody>
      </p:sp>
      <p:sp>
        <p:nvSpPr>
          <p:cNvPr id="1214" name="Most standard color space: CIE XYZ…"/>
          <p:cNvSpPr txBox="1"/>
          <p:nvPr>
            <p:ph type="body" idx="1"/>
          </p:nvPr>
        </p:nvSpPr>
        <p:spPr>
          <a:prstGeom prst="rect">
            <a:avLst/>
          </a:prstGeom>
        </p:spPr>
        <p:txBody>
          <a:bodyPr/>
          <a:lstStyle/>
          <a:p>
            <a:pPr/>
            <a:r>
              <a:t>Most standard color space: CIE XYZ</a:t>
            </a:r>
          </a:p>
          <a:p>
            <a:pPr/>
            <a:r>
              <a:t>LMS and the various flavors of RGB are just linear transformations of the XYZ basis</a:t>
            </a:r>
          </a:p>
          <a:p>
            <a:pPr lvl="1"/>
            <a:r>
              <a:t>3x3 matrices</a:t>
            </a:r>
          </a:p>
        </p:txBody>
      </p:sp>
    </p:spTree>
  </p:cSld>
  <p:clrMapOvr>
    <a:masterClrMapping/>
  </p:clrMapOvr>
  <p:transition xmlns:p14="http://schemas.microsoft.com/office/powerpoint/2010/main" spd="med" advClick="1"/>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1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17" name="Difficulty with color science"/>
          <p:cNvSpPr txBox="1"/>
          <p:nvPr>
            <p:ph type="title"/>
          </p:nvPr>
        </p:nvSpPr>
        <p:spPr>
          <a:prstGeom prst="rect">
            <a:avLst/>
          </a:prstGeom>
        </p:spPr>
        <p:txBody>
          <a:bodyPr/>
          <a:lstStyle/>
          <a:p>
            <a:pPr/>
            <a:r>
              <a:t>Difficulty with color science</a:t>
            </a:r>
          </a:p>
        </p:txBody>
      </p:sp>
      <p:sp>
        <p:nvSpPr>
          <p:cNvPr id="1218" name="The good:…"/>
          <p:cNvSpPr txBox="1"/>
          <p:nvPr>
            <p:ph type="body" idx="1"/>
          </p:nvPr>
        </p:nvSpPr>
        <p:spPr>
          <a:prstGeom prst="rect">
            <a:avLst/>
          </a:prstGeom>
        </p:spPr>
        <p:txBody>
          <a:bodyPr/>
          <a:lstStyle/>
          <a:p>
            <a:pPr/>
            <a:r>
              <a:t>The good: </a:t>
            </a:r>
          </a:p>
          <a:p>
            <a:pPr lvl="1"/>
            <a:r>
              <a:t>Lots of well-principled linear algebra</a:t>
            </a:r>
          </a:p>
          <a:p>
            <a:pPr/>
            <a:r>
              <a:t>The bad </a:t>
            </a:r>
          </a:p>
          <a:p>
            <a:pPr lvl="1"/>
            <a:r>
              <a:t>non-orthogonal, non-negative</a:t>
            </a:r>
          </a:p>
          <a:p>
            <a:pPr/>
            <a:r>
              <a:t>The ugly</a:t>
            </a:r>
          </a:p>
          <a:p>
            <a:pPr lvl="1"/>
            <a:r>
              <a:t>Historical reasons have multiplied the number of arbitrary choices</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2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2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22" name="CIE"/>
          <p:cNvSpPr txBox="1"/>
          <p:nvPr>
            <p:ph type="title"/>
          </p:nvPr>
        </p:nvSpPr>
        <p:spPr>
          <a:prstGeom prst="rect">
            <a:avLst/>
          </a:prstGeom>
        </p:spPr>
        <p:txBody>
          <a:bodyPr/>
          <a:lstStyle>
            <a:lvl1pPr>
              <a:defRPr sz="5600"/>
            </a:lvl1pPr>
          </a:lstStyle>
          <a:p>
            <a:pPr/>
            <a:r>
              <a:t>CIE</a:t>
            </a:r>
          </a:p>
        </p:txBody>
      </p:sp>
      <p:sp>
        <p:nvSpPr>
          <p:cNvPr id="1223" name="Commission Internationale de l’Eclairage (International Lighting Commission)…"/>
          <p:cNvSpPr txBox="1"/>
          <p:nvPr>
            <p:ph type="body" idx="1"/>
          </p:nvPr>
        </p:nvSpPr>
        <p:spPr>
          <a:prstGeom prst="rect">
            <a:avLst/>
          </a:prstGeom>
        </p:spPr>
        <p:txBody>
          <a:bodyPr/>
          <a:lstStyle/>
          <a:p>
            <a:pPr/>
            <a:r>
              <a:t>Commission Internationale de l’Eclairage</a:t>
            </a:r>
            <a:br/>
            <a:r>
              <a:t>(International Lighting Commission)</a:t>
            </a:r>
          </a:p>
          <a:p>
            <a:pPr/>
            <a:r>
              <a:t>Circa 1920</a:t>
            </a:r>
          </a:p>
          <a:p>
            <a:pPr/>
            <a:r>
              <a:t>First in charge of measuring brightness for different light chromaticities (monochromatic wavelength)</a:t>
            </a:r>
          </a:p>
          <a:p>
            <a:pPr/>
            <a:r>
              <a:t>Then color</a:t>
            </a:r>
          </a:p>
          <a:p>
            <a:pPr lvl="1"/>
            <a:r>
              <a:t>CIE XYZ space: </a:t>
            </a:r>
            <a:br/>
            <a:r>
              <a:t>most standard color space ever</a:t>
            </a:r>
          </a:p>
        </p:txBody>
      </p:sp>
      <p:pic>
        <p:nvPicPr>
          <p:cNvPr id="1224" name="image.png" descr="image.png"/>
          <p:cNvPicPr>
            <a:picLocks noChangeAspect="0"/>
          </p:cNvPicPr>
          <p:nvPr/>
        </p:nvPicPr>
        <p:blipFill>
          <a:blip r:embed="rId2">
            <a:extLst/>
          </a:blip>
          <a:stretch>
            <a:fillRect/>
          </a:stretch>
        </p:blipFill>
        <p:spPr>
          <a:xfrm>
            <a:off x="8255000" y="5350933"/>
            <a:ext cx="4076700" cy="3429001"/>
          </a:xfrm>
          <a:prstGeom prst="rect">
            <a:avLst/>
          </a:prstGeom>
          <a:ln w="12700">
            <a:miter lim="400000"/>
          </a:ln>
        </p:spPr>
      </p:pic>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2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27"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28" name="CIE"/>
          <p:cNvSpPr txBox="1"/>
          <p:nvPr>
            <p:ph type="title"/>
          </p:nvPr>
        </p:nvSpPr>
        <p:spPr>
          <a:prstGeom prst="rect">
            <a:avLst/>
          </a:prstGeom>
        </p:spPr>
        <p:txBody>
          <a:bodyPr/>
          <a:lstStyle>
            <a:lvl1pPr>
              <a:defRPr sz="5600"/>
            </a:lvl1pPr>
          </a:lstStyle>
          <a:p>
            <a:pPr/>
            <a:r>
              <a:t>CIE</a:t>
            </a:r>
          </a:p>
        </p:txBody>
      </p:sp>
      <p:sp>
        <p:nvSpPr>
          <p:cNvPr id="1229" name="First in charge of measuring brightness for different light chromaticities…"/>
          <p:cNvSpPr txBox="1"/>
          <p:nvPr>
            <p:ph type="body" idx="1"/>
          </p:nvPr>
        </p:nvSpPr>
        <p:spPr>
          <a:xfrm>
            <a:off x="431800" y="1409700"/>
            <a:ext cx="12573000" cy="8343900"/>
          </a:xfrm>
          <a:prstGeom prst="rect">
            <a:avLst/>
          </a:prstGeom>
        </p:spPr>
        <p:txBody>
          <a:bodyPr/>
          <a:lstStyle/>
          <a:p>
            <a:pPr/>
            <a:r>
              <a:t>First in charge of measuring brightness for different light chromaticities</a:t>
            </a:r>
          </a:p>
          <a:p>
            <a:pPr/>
            <a:r>
              <a:t>Predict brightness of arbitrary spectrum (linearity)</a:t>
            </a:r>
          </a:p>
        </p:txBody>
      </p:sp>
      <p:pic>
        <p:nvPicPr>
          <p:cNvPr id="1230" name="image.png" descr="image.png"/>
          <p:cNvPicPr>
            <a:picLocks noChangeAspect="0"/>
          </p:cNvPicPr>
          <p:nvPr/>
        </p:nvPicPr>
        <p:blipFill>
          <a:blip r:embed="rId2">
            <a:extLst/>
          </a:blip>
          <a:stretch>
            <a:fillRect/>
          </a:stretch>
        </p:blipFill>
        <p:spPr>
          <a:xfrm>
            <a:off x="0" y="4120444"/>
            <a:ext cx="13004800" cy="5676901"/>
          </a:xfrm>
          <a:prstGeom prst="rect">
            <a:avLst/>
          </a:prstGeom>
          <a:ln w="12700">
            <a:miter lim="400000"/>
          </a:ln>
        </p:spPr>
      </p:pic>
    </p:spTree>
  </p:cSld>
  <p:clrMapOvr>
    <a:masterClrMapping/>
  </p:clrMapOvr>
  <p:transition xmlns:p14="http://schemas.microsoft.com/office/powerpoint/2010/main" spd="med" advClick="1"/>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3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3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34" name="Questions?"/>
          <p:cNvSpPr txBox="1"/>
          <p:nvPr>
            <p:ph type="title"/>
          </p:nvPr>
        </p:nvSpPr>
        <p:spPr>
          <a:prstGeom prst="rect">
            <a:avLst/>
          </a:prstGeom>
        </p:spPr>
        <p:txBody>
          <a:bodyPr/>
          <a:lstStyle>
            <a:lvl1pPr>
              <a:defRPr sz="5600"/>
            </a:lvl1pPr>
          </a:lstStyle>
          <a:p>
            <a:pPr/>
            <a:r>
              <a:t>Questions?</a:t>
            </a:r>
          </a:p>
        </p:txBody>
      </p:sp>
      <p:sp>
        <p:nvSpPr>
          <p:cNvPr id="123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38" name="Why not measure cone sensitivity?"/>
          <p:cNvSpPr txBox="1"/>
          <p:nvPr>
            <p:ph type="title"/>
          </p:nvPr>
        </p:nvSpPr>
        <p:spPr>
          <a:prstGeom prst="rect">
            <a:avLst/>
          </a:prstGeom>
        </p:spPr>
        <p:txBody>
          <a:bodyPr/>
          <a:lstStyle/>
          <a:p>
            <a:pPr/>
            <a:r>
              <a:t>Why not measure cone sensitivity?</a:t>
            </a:r>
          </a:p>
        </p:txBody>
      </p:sp>
      <p:sp>
        <p:nvSpPr>
          <p:cNvPr id="1239" name="Less directly measurable…"/>
          <p:cNvSpPr txBox="1"/>
          <p:nvPr>
            <p:ph type="body" idx="1"/>
          </p:nvPr>
        </p:nvSpPr>
        <p:spPr>
          <a:prstGeom prst="rect">
            <a:avLst/>
          </a:prstGeom>
        </p:spPr>
        <p:txBody>
          <a:bodyPr/>
          <a:lstStyle/>
          <a:p>
            <a:pPr/>
            <a:r>
              <a:t>Less directly measurable</a:t>
            </a:r>
          </a:p>
          <a:p>
            <a:pPr lvl="1"/>
            <a:r>
              <a:t>electrode in photoreceptor?</a:t>
            </a:r>
          </a:p>
          <a:p>
            <a:pPr lvl="1"/>
            <a:r>
              <a:t>not available when color spaces were defined</a:t>
            </a:r>
          </a:p>
          <a:p>
            <a:pPr/>
            <a:r>
              <a:t>Most directly available measurement: </a:t>
            </a:r>
          </a:p>
          <a:p>
            <a:pPr lvl="1"/>
            <a:r>
              <a:t>notion of metamers &amp; color matching</a:t>
            </a:r>
          </a:p>
          <a:p>
            <a:pPr lvl="1"/>
            <a:r>
              <a:t>directly in terms of color reproduction: </a:t>
            </a:r>
            <a:br/>
            <a:r>
              <a:rPr b="1"/>
              <a:t>given an input color, </a:t>
            </a:r>
            <a:br>
              <a:rPr b="1"/>
            </a:br>
            <a:r>
              <a:rPr b="1"/>
              <a:t>how to reproduce it with 3 primary colors?</a:t>
            </a:r>
            <a:endParaRPr b="1"/>
          </a:p>
          <a:p>
            <a:pPr lvl="1"/>
          </a:p>
          <a:p>
            <a:pPr lvl="1"/>
            <a:r>
              <a:t>Commission Internationale de l’Eclairage</a:t>
            </a:r>
            <a:br/>
            <a:r>
              <a:t>(International Lighting Commission)</a:t>
            </a:r>
          </a:p>
          <a:p>
            <a:pPr lvl="1"/>
            <a:r>
              <a:t>Circa 1920</a:t>
            </a:r>
          </a:p>
        </p:txBody>
      </p:sp>
      <p:grpSp>
        <p:nvGrpSpPr>
          <p:cNvPr id="1247" name="Group"/>
          <p:cNvGrpSpPr/>
          <p:nvPr/>
        </p:nvGrpSpPr>
        <p:grpSpPr>
          <a:xfrm>
            <a:off x="10147300" y="1295400"/>
            <a:ext cx="2578100" cy="1739900"/>
            <a:chOff x="0" y="0"/>
            <a:chExt cx="2578100" cy="1739900"/>
          </a:xfrm>
        </p:grpSpPr>
        <p:sp>
          <p:nvSpPr>
            <p:cNvPr id="1240" name="Rectangle"/>
            <p:cNvSpPr/>
            <p:nvPr/>
          </p:nvSpPr>
          <p:spPr>
            <a:xfrm>
              <a:off x="0" y="0"/>
              <a:ext cx="2578100" cy="1739900"/>
            </a:xfrm>
            <a:prstGeom prst="rect">
              <a:avLst/>
            </a:prstGeom>
            <a:solidFill>
              <a:srgbClr val="FFFFFF"/>
            </a:solidFill>
            <a:ln w="12700" cap="flat">
              <a:solidFill>
                <a:srgbClr val="FF4C00"/>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nvGrpSpPr>
            <p:cNvPr id="1246" name="Group"/>
            <p:cNvGrpSpPr/>
            <p:nvPr/>
          </p:nvGrpSpPr>
          <p:grpSpPr>
            <a:xfrm>
              <a:off x="107340" y="91184"/>
              <a:ext cx="2325203" cy="1564734"/>
              <a:chOff x="0" y="0"/>
              <a:chExt cx="2325201" cy="1564733"/>
            </a:xfrm>
          </p:grpSpPr>
          <p:pic>
            <p:nvPicPr>
              <p:cNvPr id="1241" name="LMScurves.png" descr="LMScurves.png"/>
              <p:cNvPicPr>
                <a:picLocks noChangeAspect="0"/>
              </p:cNvPicPr>
              <p:nvPr/>
            </p:nvPicPr>
            <p:blipFill>
              <a:blip r:embed="rId2">
                <a:extLst/>
              </a:blip>
              <a:stretch>
                <a:fillRect/>
              </a:stretch>
            </p:blipFill>
            <p:spPr>
              <a:xfrm>
                <a:off x="0" y="68290"/>
                <a:ext cx="2302986" cy="1496444"/>
              </a:xfrm>
              <a:prstGeom prst="rect">
                <a:avLst/>
              </a:prstGeom>
              <a:ln w="12700" cap="flat">
                <a:noFill/>
                <a:miter lim="400000"/>
              </a:ln>
              <a:effectLst/>
            </p:spPr>
          </p:pic>
          <p:sp>
            <p:nvSpPr>
              <p:cNvPr id="1242" name="Spectral…"/>
              <p:cNvSpPr txBox="1"/>
              <p:nvPr/>
            </p:nvSpPr>
            <p:spPr>
              <a:xfrm>
                <a:off x="1235171" y="96496"/>
                <a:ext cx="1090031" cy="109264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p>
                <a:pPr marL="57799" marR="57799" algn="r" defTabSz="1295400">
                  <a:spcBef>
                    <a:spcPts val="900"/>
                  </a:spcBef>
                  <a:buClr>
                    <a:srgbClr val="000000"/>
                  </a:buClr>
                  <a:buFont typeface="Helvetica"/>
                  <a:defRPr sz="1400">
                    <a:uFill>
                      <a:solidFill>
                        <a:srgbClr val="000000"/>
                      </a:solidFill>
                    </a:uFill>
                  </a:defRPr>
                </a:pPr>
                <a:r>
                  <a:t>Spectral</a:t>
                </a:r>
              </a:p>
              <a:p>
                <a:pPr marL="57799" marR="57799" algn="r" defTabSz="1295400">
                  <a:spcBef>
                    <a:spcPts val="900"/>
                  </a:spcBef>
                  <a:buClr>
                    <a:srgbClr val="000000"/>
                  </a:buClr>
                  <a:buFont typeface="Helvetica"/>
                  <a:defRPr sz="1400">
                    <a:uFill>
                      <a:solidFill>
                        <a:srgbClr val="000000"/>
                      </a:solidFill>
                    </a:uFill>
                  </a:defRPr>
                </a:pPr>
                <a:r>
                  <a:t>Sensibility</a:t>
                </a:r>
              </a:p>
              <a:p>
                <a:pPr marL="57799" marR="57799" algn="r" defTabSz="1295400">
                  <a:spcBef>
                    <a:spcPts val="900"/>
                  </a:spcBef>
                  <a:buClr>
                    <a:srgbClr val="000000"/>
                  </a:buClr>
                  <a:buFont typeface="Helvetica"/>
                  <a:defRPr sz="1400">
                    <a:uFill>
                      <a:solidFill>
                        <a:srgbClr val="000000"/>
                      </a:solidFill>
                    </a:uFill>
                  </a:defRPr>
                </a:pPr>
                <a:r>
                  <a:t>of the </a:t>
                </a:r>
              </a:p>
              <a:p>
                <a:pPr marL="57799" marR="57799" algn="r" defTabSz="1295400">
                  <a:spcBef>
                    <a:spcPts val="900"/>
                  </a:spcBef>
                  <a:buClr>
                    <a:srgbClr val="000000"/>
                  </a:buClr>
                  <a:buFont typeface="Helvetica"/>
                  <a:defRPr sz="1400">
                    <a:uFill>
                      <a:solidFill>
                        <a:srgbClr val="000000"/>
                      </a:solidFill>
                    </a:uFill>
                  </a:defRPr>
                </a:pPr>
                <a:r>
                  <a:t>L, M and S</a:t>
                </a:r>
              </a:p>
              <a:p>
                <a:pPr marL="57799" marR="57799" algn="r" defTabSz="1295400">
                  <a:spcBef>
                    <a:spcPts val="900"/>
                  </a:spcBef>
                  <a:buClr>
                    <a:srgbClr val="000000"/>
                  </a:buClr>
                  <a:buFont typeface="Helvetica"/>
                  <a:defRPr sz="1400">
                    <a:uFill>
                      <a:solidFill>
                        <a:srgbClr val="000000"/>
                      </a:solidFill>
                    </a:uFill>
                  </a:defRPr>
                </a:pPr>
                <a:r>
                  <a:t>Cones</a:t>
                </a:r>
              </a:p>
            </p:txBody>
          </p:sp>
          <p:sp>
            <p:nvSpPr>
              <p:cNvPr id="1243" name="S"/>
              <p:cNvSpPr txBox="1"/>
              <p:nvPr/>
            </p:nvSpPr>
            <p:spPr>
              <a:xfrm>
                <a:off x="260659" y="439431"/>
                <a:ext cx="302693" cy="403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marL="57799" marR="57799" defTabSz="1295400">
                  <a:spcBef>
                    <a:spcPts val="1900"/>
                  </a:spcBef>
                  <a:buClr>
                    <a:srgbClr val="4353FF"/>
                  </a:buClr>
                  <a:buFont typeface="Times New Roman"/>
                  <a:defRPr sz="3400">
                    <a:solidFill>
                      <a:srgbClr val="4353FF"/>
                    </a:solidFill>
                    <a:uFill>
                      <a:solidFill>
                        <a:srgbClr val="4353FF"/>
                      </a:solidFill>
                    </a:uFill>
                    <a:latin typeface="Times New Roman"/>
                    <a:ea typeface="Times New Roman"/>
                    <a:cs typeface="Times New Roman"/>
                    <a:sym typeface="Times New Roman"/>
                  </a:defRPr>
                </a:lvl1pPr>
              </a:lstStyle>
              <a:p>
                <a:pPr/>
                <a:r>
                  <a:t>S</a:t>
                </a:r>
              </a:p>
            </p:txBody>
          </p:sp>
          <p:sp>
            <p:nvSpPr>
              <p:cNvPr id="1244" name="M"/>
              <p:cNvSpPr txBox="1"/>
              <p:nvPr/>
            </p:nvSpPr>
            <p:spPr>
              <a:xfrm>
                <a:off x="533167" y="0"/>
                <a:ext cx="393701" cy="403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marL="57799" marR="57799" defTabSz="1295400">
                  <a:spcBef>
                    <a:spcPts val="1900"/>
                  </a:spcBef>
                  <a:buClr>
                    <a:srgbClr val="73FA41"/>
                  </a:buClr>
                  <a:buFont typeface="Times New Roman"/>
                  <a:defRPr sz="3400">
                    <a:solidFill>
                      <a:srgbClr val="73FA41"/>
                    </a:solidFill>
                    <a:uFill>
                      <a:solidFill>
                        <a:srgbClr val="73FA41"/>
                      </a:solidFill>
                    </a:uFill>
                    <a:latin typeface="Times New Roman"/>
                    <a:ea typeface="Times New Roman"/>
                    <a:cs typeface="Times New Roman"/>
                    <a:sym typeface="Times New Roman"/>
                  </a:defRPr>
                </a:lvl1pPr>
              </a:lstStyle>
              <a:p>
                <a:pPr/>
                <a:r>
                  <a:t>M</a:t>
                </a:r>
              </a:p>
            </p:txBody>
          </p:sp>
          <p:sp>
            <p:nvSpPr>
              <p:cNvPr id="1245" name="L"/>
              <p:cNvSpPr txBox="1"/>
              <p:nvPr/>
            </p:nvSpPr>
            <p:spPr>
              <a:xfrm>
                <a:off x="1338841" y="0"/>
                <a:ext cx="318244" cy="403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noAutofit/>
              </a:bodyPr>
              <a:lstStyle>
                <a:lvl1pPr marL="57799" marR="57799" defTabSz="1295400">
                  <a:spcBef>
                    <a:spcPts val="1900"/>
                  </a:spcBef>
                  <a:buClr>
                    <a:srgbClr val="FF4C00"/>
                  </a:buClr>
                  <a:buFont typeface="Times New Roman"/>
                  <a:defRPr sz="3400">
                    <a:solidFill>
                      <a:srgbClr val="FF4C00"/>
                    </a:solidFill>
                    <a:uFill>
                      <a:solidFill>
                        <a:srgbClr val="FF4C00"/>
                      </a:solidFill>
                    </a:uFill>
                    <a:latin typeface="Times New Roman"/>
                    <a:ea typeface="Times New Roman"/>
                    <a:cs typeface="Times New Roman"/>
                    <a:sym typeface="Times New Roman"/>
                  </a:defRPr>
                </a:lvl1pPr>
              </a:lstStyle>
              <a:p>
                <a:pPr/>
                <a:r>
                  <a:t>L</a:t>
                </a:r>
              </a:p>
            </p:txBody>
          </p:sp>
        </p:grpSp>
      </p:grpSp>
      <p:pic>
        <p:nvPicPr>
          <p:cNvPr id="1248" name="rods_and_cones_half.png" descr="rods_and_cones_half.png"/>
          <p:cNvPicPr>
            <a:picLocks noChangeAspect="0"/>
          </p:cNvPicPr>
          <p:nvPr/>
        </p:nvPicPr>
        <p:blipFill>
          <a:blip r:embed="rId3">
            <a:extLst/>
          </a:blip>
          <a:stretch>
            <a:fillRect/>
          </a:stretch>
        </p:blipFill>
        <p:spPr>
          <a:xfrm>
            <a:off x="8839200" y="1196622"/>
            <a:ext cx="1079500" cy="19685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23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39">
                                            <p:txEl>
                                              <p:pRg st="0" end="0"/>
                                            </p:txEl>
                                          </p:spTgt>
                                        </p:tgtEl>
                                        <p:attrNameLst>
                                          <p:attrName>style.visibility</p:attrName>
                                        </p:attrNameLst>
                                      </p:cBhvr>
                                      <p:to>
                                        <p:strVal val="visible"/>
                                      </p:to>
                                    </p:set>
                                  </p:childTnLst>
                                </p:cTn>
                              </p:par>
                              <p:par>
                                <p:cTn id="9" presetClass="entr" nodeType="withEffect" presetSubtype="0" presetID="1" grpId="1" fill="hold">
                                  <p:stCondLst>
                                    <p:cond delay="0"/>
                                  </p:stCondLst>
                                  <p:iterate type="el" backwards="0">
                                    <p:tmAbs val="0"/>
                                  </p:iterate>
                                  <p:childTnLst>
                                    <p:set>
                                      <p:cBhvr>
                                        <p:cTn id="10" fill="hold"/>
                                        <p:tgtEl>
                                          <p:spTgt spid="1239">
                                            <p:txEl>
                                              <p:pRg st="1" end="1"/>
                                            </p:txEl>
                                          </p:spTgt>
                                        </p:tgtEl>
                                        <p:attrNameLst>
                                          <p:attrName>style.visibility</p:attrName>
                                        </p:attrNameLst>
                                      </p:cBhvr>
                                      <p:to>
                                        <p:strVal val="visible"/>
                                      </p:to>
                                    </p:set>
                                  </p:childTnLst>
                                </p:cTn>
                              </p:par>
                              <p:par>
                                <p:cTn id="11" presetClass="entr" nodeType="withEffect" presetSubtype="0" presetID="1" grpId="1" fill="hold">
                                  <p:stCondLst>
                                    <p:cond delay="0"/>
                                  </p:stCondLst>
                                  <p:iterate type="el" backwards="0">
                                    <p:tmAbs val="0"/>
                                  </p:iterate>
                                  <p:childTnLst>
                                    <p:set>
                                      <p:cBhvr>
                                        <p:cTn id="12" fill="hold"/>
                                        <p:tgtEl>
                                          <p:spTgt spid="12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39">
                                            <p:txEl>
                                              <p:pRg st="3" end="3"/>
                                            </p:txEl>
                                          </p:spTgt>
                                        </p:tgtEl>
                                        <p:attrNameLst>
                                          <p:attrName>style.visibility</p:attrName>
                                        </p:attrNameLst>
                                      </p:cBhvr>
                                      <p:to>
                                        <p:strVal val="visible"/>
                                      </p:to>
                                    </p:set>
                                  </p:childTnLst>
                                </p:cTn>
                              </p:par>
                              <p:par>
                                <p:cTn id="17" presetClass="entr" nodeType="withEffect" presetSubtype="0" presetID="1" grpId="1" fill="hold">
                                  <p:stCondLst>
                                    <p:cond delay="0"/>
                                  </p:stCondLst>
                                  <p:iterate type="el" backwards="0">
                                    <p:tmAbs val="0"/>
                                  </p:iterate>
                                  <p:childTnLst>
                                    <p:set>
                                      <p:cBhvr>
                                        <p:cTn id="18" fill="hold"/>
                                        <p:tgtEl>
                                          <p:spTgt spid="1239">
                                            <p:txEl>
                                              <p:pRg st="4" end="4"/>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1239">
                                            <p:txEl>
                                              <p:pRg st="5" end="5"/>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1239">
                                            <p:txEl>
                                              <p:pRg st="6" end="6"/>
                                            </p:txEl>
                                          </p:spTgt>
                                        </p:tgtEl>
                                        <p:attrNameLst>
                                          <p:attrName>style.visibility</p:attrName>
                                        </p:attrNameLst>
                                      </p:cBhvr>
                                      <p:to>
                                        <p:strVal val="visible"/>
                                      </p:to>
                                    </p:set>
                                  </p:childTnLst>
                                </p:cTn>
                              </p:par>
                              <p:par>
                                <p:cTn id="23" presetClass="entr" nodeType="withEffect" presetSubtype="0" presetID="1" grpId="1" fill="hold">
                                  <p:stCondLst>
                                    <p:cond delay="0"/>
                                  </p:stCondLst>
                                  <p:iterate type="el" backwards="0">
                                    <p:tmAbs val="0"/>
                                  </p:iterate>
                                  <p:childTnLst>
                                    <p:set>
                                      <p:cBhvr>
                                        <p:cTn id="24" fill="hold"/>
                                        <p:tgtEl>
                                          <p:spTgt spid="1239">
                                            <p:txEl>
                                              <p:pRg st="7" end="7"/>
                                            </p:txEl>
                                          </p:spTgt>
                                        </p:tgtEl>
                                        <p:attrNameLst>
                                          <p:attrName>style.visibility</p:attrName>
                                        </p:attrNameLst>
                                      </p:cBhvr>
                                      <p:to>
                                        <p:strVal val="visible"/>
                                      </p:to>
                                    </p:set>
                                  </p:childTnLst>
                                </p:cTn>
                              </p:par>
                              <p:par>
                                <p:cTn id="25" presetClass="entr" nodeType="withEffect" presetSubtype="0" presetID="1" grpId="1" fill="hold">
                                  <p:stCondLst>
                                    <p:cond delay="0"/>
                                  </p:stCondLst>
                                  <p:iterate type="el" backwards="0">
                                    <p:tmAbs val="0"/>
                                  </p:iterate>
                                  <p:childTnLst>
                                    <p:set>
                                      <p:cBhvr>
                                        <p:cTn id="26" fill="hold"/>
                                        <p:tgtEl>
                                          <p:spTgt spid="1239">
                                            <p:txEl>
                                              <p:pRg st="8" end="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239" grpId="1"/>
    </p:bldLst>
  </p:timing>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5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52" name="CIE color matching"/>
          <p:cNvSpPr txBox="1"/>
          <p:nvPr>
            <p:ph type="title"/>
          </p:nvPr>
        </p:nvSpPr>
        <p:spPr>
          <a:prstGeom prst="rect">
            <a:avLst/>
          </a:prstGeom>
        </p:spPr>
        <p:txBody>
          <a:bodyPr/>
          <a:lstStyle>
            <a:lvl1pPr>
              <a:defRPr sz="5600"/>
            </a:lvl1pPr>
          </a:lstStyle>
          <a:p>
            <a:pPr/>
            <a:r>
              <a:t>CIE color matching</a:t>
            </a:r>
          </a:p>
        </p:txBody>
      </p:sp>
      <p:sp>
        <p:nvSpPr>
          <p:cNvPr id="1253" name="Given an input color,  how to reproduce it with 3 primary colors?…"/>
          <p:cNvSpPr txBox="1"/>
          <p:nvPr>
            <p:ph type="body" idx="1"/>
          </p:nvPr>
        </p:nvSpPr>
        <p:spPr>
          <a:xfrm>
            <a:off x="431800" y="1409700"/>
            <a:ext cx="12242800" cy="8343900"/>
          </a:xfrm>
          <a:prstGeom prst="rect">
            <a:avLst/>
          </a:prstGeom>
        </p:spPr>
        <p:txBody>
          <a:bodyPr/>
          <a:lstStyle/>
          <a:p>
            <a:pPr/>
            <a:r>
              <a:rPr b="1"/>
              <a:t>Given an input color, </a:t>
            </a:r>
            <a:br>
              <a:rPr b="1"/>
            </a:br>
            <a:r>
              <a:rPr b="1"/>
              <a:t>how to reproduce it with 3 primary colors?</a:t>
            </a:r>
            <a:endParaRPr b="1"/>
          </a:p>
          <a:p>
            <a:pPr lvl="1"/>
            <a:r>
              <a:t>(Idea by Maxwell) </a:t>
            </a:r>
          </a:p>
        </p:txBody>
      </p:sp>
      <p:pic>
        <p:nvPicPr>
          <p:cNvPr id="1254" name="image.png" descr="image.png"/>
          <p:cNvPicPr>
            <a:picLocks noChangeAspect="0"/>
          </p:cNvPicPr>
          <p:nvPr/>
        </p:nvPicPr>
        <p:blipFill>
          <a:blip r:embed="rId2">
            <a:extLst/>
          </a:blip>
          <a:srcRect l="0" t="8138" r="0" b="4806"/>
          <a:stretch>
            <a:fillRect/>
          </a:stretch>
        </p:blipFill>
        <p:spPr>
          <a:xfrm>
            <a:off x="647700" y="4267200"/>
            <a:ext cx="8648700" cy="5486400"/>
          </a:xfrm>
          <a:prstGeom prst="rect">
            <a:avLst/>
          </a:prstGeom>
          <a:ln w="12700">
            <a:miter lim="400000"/>
          </a:ln>
        </p:spPr>
      </p:pic>
      <p:sp>
        <p:nvSpPr>
          <p:cNvPr id="1255" name="Primaries"/>
          <p:cNvSpPr txBox="1"/>
          <p:nvPr/>
        </p:nvSpPr>
        <p:spPr>
          <a:xfrm>
            <a:off x="3517900" y="8597900"/>
            <a:ext cx="182698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Primaries</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5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59" name="CIE color matching"/>
          <p:cNvSpPr txBox="1"/>
          <p:nvPr>
            <p:ph type="title"/>
          </p:nvPr>
        </p:nvSpPr>
        <p:spPr>
          <a:prstGeom prst="rect">
            <a:avLst/>
          </a:prstGeom>
        </p:spPr>
        <p:txBody>
          <a:bodyPr/>
          <a:lstStyle>
            <a:lvl1pPr>
              <a:defRPr sz="5600"/>
            </a:lvl1pPr>
          </a:lstStyle>
          <a:p>
            <a:pPr/>
            <a:r>
              <a:t>CIE color matching</a:t>
            </a:r>
          </a:p>
        </p:txBody>
      </p:sp>
      <p:sp>
        <p:nvSpPr>
          <p:cNvPr id="1260" name="Primaries (synthesis) at 435.8, 546.1 and 700nm…"/>
          <p:cNvSpPr txBox="1"/>
          <p:nvPr>
            <p:ph type="body" idx="1"/>
          </p:nvPr>
        </p:nvSpPr>
        <p:spPr>
          <a:xfrm>
            <a:off x="647700" y="1409700"/>
            <a:ext cx="12242800" cy="8343900"/>
          </a:xfrm>
          <a:prstGeom prst="rect">
            <a:avLst/>
          </a:prstGeom>
        </p:spPr>
        <p:txBody>
          <a:bodyPr/>
          <a:lstStyle/>
          <a:p>
            <a:pPr marL="337415" indent="-296140">
              <a:defRPr sz="3800"/>
            </a:pPr>
            <a:r>
              <a:t>Primaries (synthesis) at 435.8, 546.1 and 700nm </a:t>
            </a:r>
          </a:p>
          <a:p>
            <a:pPr lvl="1" marL="754146" indent="-255671">
              <a:defRPr sz="3400"/>
            </a:pPr>
            <a:r>
              <a:t>Chosen for robust reproduction, good separation in red-green</a:t>
            </a:r>
          </a:p>
          <a:p>
            <a:pPr lvl="1" marL="754146" indent="-255671">
              <a:defRPr sz="3400"/>
            </a:pPr>
            <a:r>
              <a:t>Don’t worry, we’ll be able to convert it to any other set of primaries (Linear algebra to the rescue!)</a:t>
            </a:r>
          </a:p>
          <a:p>
            <a:pPr marL="337415" indent="-296140">
              <a:defRPr sz="3800"/>
            </a:pPr>
            <a:r>
              <a:t>Resulting 3 numbers for each input wavelength are called tristimulus values</a:t>
            </a:r>
          </a:p>
        </p:txBody>
      </p:sp>
      <p:pic>
        <p:nvPicPr>
          <p:cNvPr id="1261" name="image.png" descr="image.png"/>
          <p:cNvPicPr>
            <a:picLocks noChangeAspect="0"/>
          </p:cNvPicPr>
          <p:nvPr/>
        </p:nvPicPr>
        <p:blipFill>
          <a:blip r:embed="rId2">
            <a:extLst/>
          </a:blip>
          <a:srcRect l="0" t="7950" r="0" b="4806"/>
          <a:stretch>
            <a:fillRect/>
          </a:stretch>
        </p:blipFill>
        <p:spPr>
          <a:xfrm>
            <a:off x="647700" y="5105400"/>
            <a:ext cx="7302500" cy="4648200"/>
          </a:xfrm>
          <a:prstGeom prst="rect">
            <a:avLst/>
          </a:prstGeom>
          <a:ln w="12700">
            <a:miter lim="400000"/>
          </a:ln>
        </p:spPr>
      </p:pic>
      <p:sp>
        <p:nvSpPr>
          <p:cNvPr id="1262" name="Primaries"/>
          <p:cNvSpPr txBox="1"/>
          <p:nvPr/>
        </p:nvSpPr>
        <p:spPr>
          <a:xfrm>
            <a:off x="3517900" y="8597900"/>
            <a:ext cx="182698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Primaries</a:t>
            </a:r>
          </a:p>
        </p:txBody>
      </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6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6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66" name="Double-click to edit"/>
          <p:cNvSpPr txBox="1"/>
          <p:nvPr>
            <p:ph type="title"/>
          </p:nvPr>
        </p:nvSpPr>
        <p:spPr>
          <a:prstGeom prst="rect">
            <a:avLst/>
          </a:prstGeom>
        </p:spPr>
        <p:txBody>
          <a:bodyPr/>
          <a:lstStyle/>
          <a:p>
            <a:pPr/>
          </a:p>
        </p:txBody>
      </p:sp>
      <p:sp>
        <p:nvSpPr>
          <p:cNvPr id="1267" name="Double-click to edit"/>
          <p:cNvSpPr txBox="1"/>
          <p:nvPr>
            <p:ph type="body" idx="1"/>
          </p:nvPr>
        </p:nvSpPr>
        <p:spPr>
          <a:prstGeom prst="rect">
            <a:avLst/>
          </a:prstGeom>
        </p:spPr>
        <p:txBody>
          <a:bodyPr/>
          <a:lstStyle/>
          <a:p>
            <a:pPr/>
          </a:p>
        </p:txBody>
      </p:sp>
      <p:sp>
        <p:nvSpPr>
          <p:cNvPr id="1268" name="Now, our interactive feature!"/>
          <p:cNvSpPr txBox="1"/>
          <p:nvPr/>
        </p:nvSpPr>
        <p:spPr>
          <a:xfrm>
            <a:off x="0" y="1079500"/>
            <a:ext cx="12242800" cy="5943600"/>
          </a:xfrm>
          <a:prstGeom prst="rect">
            <a:avLst/>
          </a:prstGeom>
          <a:ln w="12700">
            <a:miter lim="400000"/>
          </a:ln>
          <a:extLst>
            <a:ext uri="{C572A759-6A51-4108-AA02-DFA0A04FC94B}">
              <ma14:wrappingTextBoxFlag xmlns:ma14="http://schemas.microsoft.com/office/mac/drawingml/2011/main" val="1"/>
            </a:ext>
          </a:extLst>
        </p:spPr>
        <p:txBody>
          <a:bodyPr lIns="0" tIns="0" rIns="0" bIns="0" anchor="just">
            <a:spAutoFit/>
          </a:bodyPr>
          <a:lstStyle>
            <a:lvl1pPr marL="57799" marR="57799" algn="ctr" defTabSz="1295400">
              <a:defRPr sz="12800">
                <a:solidFill>
                  <a:srgbClr val="FFE900"/>
                </a:solidFill>
                <a:uFill>
                  <a:solidFill>
                    <a:srgbClr val="FFFED5"/>
                  </a:solidFill>
                </a:uFill>
                <a:latin typeface="Impact"/>
                <a:ea typeface="Impact"/>
                <a:cs typeface="Impact"/>
                <a:sym typeface="Impact"/>
              </a:defRPr>
            </a:lvl1pPr>
          </a:lstStyle>
          <a:p>
            <a:pPr/>
            <a:r>
              <a:t>Now, our interactive feature!</a:t>
            </a:r>
          </a:p>
        </p:txBody>
      </p:sp>
      <p:sp>
        <p:nvSpPr>
          <p:cNvPr id="1269" name="You are..."/>
          <p:cNvSpPr txBox="1"/>
          <p:nvPr/>
        </p:nvSpPr>
        <p:spPr>
          <a:xfrm>
            <a:off x="3224342" y="4039164"/>
            <a:ext cx="7531477" cy="2032001"/>
          </a:xfrm>
          <a:prstGeom prst="rect">
            <a:avLst/>
          </a:prstGeom>
          <a:ln w="12700">
            <a:miter lim="400000"/>
          </a:ln>
          <a:effectLst>
            <a:outerShdw sx="100000" sy="100000" kx="0" ky="0" algn="b" rotWithShape="0" blurRad="63500" dist="38100" dir="2700000">
              <a:srgbClr val="9A6E0D">
                <a:alpha val="69999"/>
              </a:srgbClr>
            </a:outerShdw>
          </a:effectLst>
          <a:extLst>
            <a:ext uri="{C572A759-6A51-4108-AA02-DFA0A04FC94B}">
              <ma14:wrappingTextBoxFlag xmlns:ma14="http://schemas.microsoft.com/office/mac/drawingml/2011/main" val="1"/>
            </a:ext>
          </a:extLst>
        </p:spPr>
        <p:txBody>
          <a:bodyPr wrap="none" lIns="0" tIns="0" rIns="0" bIns="0" anchor="just">
            <a:spAutoFit/>
          </a:bodyPr>
          <a:lstStyle>
            <a:lvl1pPr marL="57799" marR="57799" algn="ctr" defTabSz="1295400">
              <a:defRPr sz="11400">
                <a:solidFill>
                  <a:srgbClr val="660B01"/>
                </a:solidFill>
                <a:uFill>
                  <a:solidFill>
                    <a:srgbClr val="FFFED5"/>
                  </a:solidFill>
                </a:uFill>
                <a:latin typeface="Arial Black"/>
                <a:ea typeface="Arial Black"/>
                <a:cs typeface="Arial Black"/>
                <a:sym typeface="Arial Black"/>
              </a:defRPr>
            </a:lvl1pPr>
          </a:lstStyle>
          <a:p>
            <a:pPr/>
            <a:r>
              <a:t>You are...</a:t>
            </a:r>
          </a:p>
        </p:txBody>
      </p:sp>
      <p:sp>
        <p:nvSpPr>
          <p:cNvPr id="1270" name="THE LAB RAT"/>
          <p:cNvSpPr txBox="1"/>
          <p:nvPr/>
        </p:nvSpPr>
        <p:spPr>
          <a:xfrm>
            <a:off x="431800" y="6502400"/>
            <a:ext cx="12573000" cy="1907828"/>
          </a:xfrm>
          <a:prstGeom prst="rect">
            <a:avLst/>
          </a:prstGeom>
          <a:ln w="12700">
            <a:miter lim="400000"/>
          </a:ln>
          <a:extLst>
            <a:ext uri="{C572A759-6A51-4108-AA02-DFA0A04FC94B}">
              <ma14:wrappingTextBoxFlag xmlns:ma14="http://schemas.microsoft.com/office/mac/drawingml/2011/main" val="1"/>
            </a:ext>
          </a:extLst>
        </p:spPr>
        <p:txBody>
          <a:bodyPr lIns="0" tIns="0" rIns="0" bIns="0" anchor="just">
            <a:spAutoFit/>
          </a:bodyPr>
          <a:lstStyle>
            <a:lvl1pPr marL="57799" marR="57799" algn="ctr" defTabSz="1295400">
              <a:defRPr sz="13600">
                <a:solidFill>
                  <a:srgbClr val="FFFED5"/>
                </a:solidFill>
                <a:uFill>
                  <a:solidFill>
                    <a:srgbClr val="FFFED5"/>
                  </a:solidFill>
                </a:uFill>
                <a:latin typeface="Times New Roman"/>
                <a:ea typeface="Times New Roman"/>
                <a:cs typeface="Times New Roman"/>
                <a:sym typeface="Times New Roman"/>
              </a:defRPr>
            </a:lvl1pPr>
          </a:lstStyle>
          <a:p>
            <a:pPr/>
            <a:r>
              <a:t>THE LAB RAT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 grpId="1" fill="hold">
                                  <p:stCondLst>
                                    <p:cond delay="0"/>
                                  </p:stCondLst>
                                  <p:iterate type="el" backwards="0">
                                    <p:tmAbs val="0"/>
                                  </p:iterate>
                                  <p:childTnLst>
                                    <p:set>
                                      <p:cBhvr>
                                        <p:cTn id="6" fill="hold"/>
                                        <p:tgtEl>
                                          <p:spTgt spid="1268"/>
                                        </p:tgtEl>
                                        <p:attrNameLst>
                                          <p:attrName>style.visibility</p:attrName>
                                        </p:attrNameLst>
                                      </p:cBhvr>
                                      <p:to>
                                        <p:strVal val="visible"/>
                                      </p:to>
                                    </p:set>
                                    <p:anim calcmode="lin" valueType="num">
                                      <p:cBhvr>
                                        <p:cTn id="7" dur="500" fill="hold"/>
                                        <p:tgtEl>
                                          <p:spTgt spid="1268"/>
                                        </p:tgtEl>
                                        <p:attrNameLst>
                                          <p:attrName>ppt_x</p:attrName>
                                        </p:attrNameLst>
                                      </p:cBhvr>
                                      <p:tavLst>
                                        <p:tav tm="0">
                                          <p:val>
                                            <p:strVal val="#ppt_x"/>
                                          </p:val>
                                        </p:tav>
                                        <p:tav tm="100000">
                                          <p:val>
                                            <p:strVal val="#ppt_x"/>
                                          </p:val>
                                        </p:tav>
                                      </p:tavLst>
                                    </p:anim>
                                    <p:anim calcmode="lin" valueType="num">
                                      <p:cBhvr>
                                        <p:cTn id="8" dur="500" fill="hold"/>
                                        <p:tgtEl>
                                          <p:spTgt spid="126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32" presetID="4" grpId="2" fill="hold">
                                  <p:stCondLst>
                                    <p:cond delay="0"/>
                                  </p:stCondLst>
                                  <p:iterate type="el" backwards="0">
                                    <p:tmAbs val="0"/>
                                  </p:iterate>
                                  <p:childTnLst>
                                    <p:set>
                                      <p:cBhvr>
                                        <p:cTn id="12" fill="hold"/>
                                        <p:tgtEl>
                                          <p:spTgt spid="1269"/>
                                        </p:tgtEl>
                                        <p:attrNameLst>
                                          <p:attrName>style.visibility</p:attrName>
                                        </p:attrNameLst>
                                      </p:cBhvr>
                                      <p:to>
                                        <p:strVal val="visible"/>
                                      </p:to>
                                    </p:set>
                                    <p:animEffect filter="box(out)" transition="in">
                                      <p:cBhvr>
                                        <p:cTn id="13" dur="500"/>
                                        <p:tgtEl>
                                          <p:spTgt spid="1269"/>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Subtype="8" presetID="2" grpId="3" fill="hold">
                                  <p:stCondLst>
                                    <p:cond delay="0"/>
                                  </p:stCondLst>
                                  <p:iterate type="el" backwards="0">
                                    <p:tmAbs val="0"/>
                                  </p:iterate>
                                  <p:childTnLst>
                                    <p:set>
                                      <p:cBhvr>
                                        <p:cTn id="17" fill="hold"/>
                                        <p:tgtEl>
                                          <p:spTgt spid="1270"/>
                                        </p:tgtEl>
                                        <p:attrNameLst>
                                          <p:attrName>style.visibility</p:attrName>
                                        </p:attrNameLst>
                                      </p:cBhvr>
                                      <p:to>
                                        <p:strVal val="visible"/>
                                      </p:to>
                                    </p:set>
                                    <p:anim calcmode="lin" valueType="num">
                                      <p:cBhvr>
                                        <p:cTn id="18" dur="600" fill="hold"/>
                                        <p:tgtEl>
                                          <p:spTgt spid="1270"/>
                                        </p:tgtEl>
                                        <p:attrNameLst>
                                          <p:attrName>ppt_x</p:attrName>
                                        </p:attrNameLst>
                                      </p:cBhvr>
                                      <p:tavLst>
                                        <p:tav tm="0">
                                          <p:val>
                                            <p:strVal val="0-#ppt_w/2"/>
                                          </p:val>
                                        </p:tav>
                                        <p:tav tm="100000">
                                          <p:val>
                                            <p:strVal val="#ppt_x"/>
                                          </p:val>
                                        </p:tav>
                                      </p:tavLst>
                                    </p:anim>
                                    <p:anim calcmode="lin" valueType="num">
                                      <p:cBhvr>
                                        <p:cTn id="19" dur="600" fill="hold"/>
                                        <p:tgtEl>
                                          <p:spTgt spid="12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68" grpId="1"/>
      <p:bldP build="whole" bldLvl="1" animBg="1" rev="0" advAuto="0" spid="1269" grpId="2"/>
      <p:bldP build="whole" bldLvl="1" animBg="1" rev="0" advAuto="0" spid="1270" grpId="3"/>
    </p:bldLst>
  </p:timing>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73" name="Double-click to edit"/>
          <p:cNvSpPr txBox="1"/>
          <p:nvPr>
            <p:ph type="title"/>
          </p:nvPr>
        </p:nvSpPr>
        <p:spPr>
          <a:prstGeom prst="rect">
            <a:avLst/>
          </a:prstGeom>
        </p:spPr>
        <p:txBody>
          <a:bodyPr/>
          <a:lstStyle/>
          <a:p>
            <a:pPr/>
          </a:p>
        </p:txBody>
      </p:sp>
      <p:sp>
        <p:nvSpPr>
          <p:cNvPr id="1274" name="Double-click to edit"/>
          <p:cNvSpPr txBox="1"/>
          <p:nvPr>
            <p:ph type="body" idx="1"/>
          </p:nvPr>
        </p:nvSpPr>
        <p:spPr>
          <a:prstGeom prst="rect">
            <a:avLst/>
          </a:prstGeom>
        </p:spPr>
        <p:txBody>
          <a:bodyPr/>
          <a:lstStyle/>
          <a:p>
            <a:pPr/>
          </a:p>
        </p:txBody>
      </p:sp>
      <p:sp>
        <p:nvSpPr>
          <p:cNvPr id="1275" name="Square"/>
          <p:cNvSpPr/>
          <p:nvPr/>
        </p:nvSpPr>
        <p:spPr>
          <a:xfrm>
            <a:off x="8077200" y="3327400"/>
            <a:ext cx="1803400" cy="1803400"/>
          </a:xfrm>
          <a:prstGeom prst="rect">
            <a:avLst/>
          </a:prstGeom>
          <a:solidFill>
            <a:srgbClr val="7FA365"/>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78" name="Applet"/>
          <p:cNvSpPr txBox="1"/>
          <p:nvPr>
            <p:ph type="title"/>
          </p:nvPr>
        </p:nvSpPr>
        <p:spPr>
          <a:prstGeom prst="rect">
            <a:avLst/>
          </a:prstGeom>
        </p:spPr>
        <p:txBody>
          <a:bodyPr/>
          <a:lstStyle/>
          <a:p>
            <a:pPr/>
            <a:r>
              <a:t>Applet</a:t>
            </a:r>
          </a:p>
        </p:txBody>
      </p:sp>
      <p:sp>
        <p:nvSpPr>
          <p:cNvPr id="1279" name="http://graphics.stanford.edu/courses/cs178-10/applets/colormatching.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http://graphics.stanford.edu/courses/cs178-10/applets/colormatching.html</a:t>
            </a:r>
          </a:p>
        </p:txBody>
      </p:sp>
      <p:pic>
        <p:nvPicPr>
          <p:cNvPr id="1280" name="droppedImage.png" descr="droppedImage.png"/>
          <p:cNvPicPr>
            <a:picLocks noChangeAspect="1"/>
          </p:cNvPicPr>
          <p:nvPr/>
        </p:nvPicPr>
        <p:blipFill>
          <a:blip r:embed="rId3">
            <a:extLst/>
          </a:blip>
          <a:stretch>
            <a:fillRect/>
          </a:stretch>
        </p:blipFill>
        <p:spPr>
          <a:xfrm>
            <a:off x="596900" y="3009900"/>
            <a:ext cx="9512300" cy="6438900"/>
          </a:xfrm>
          <a:prstGeom prst="rect">
            <a:avLst/>
          </a:prstGeom>
          <a:ln w="12700"/>
        </p:spPr>
      </p:pic>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8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84" name="Color Matching Problem"/>
          <p:cNvSpPr txBox="1"/>
          <p:nvPr>
            <p:ph type="title"/>
          </p:nvPr>
        </p:nvSpPr>
        <p:spPr>
          <a:prstGeom prst="rect">
            <a:avLst/>
          </a:prstGeom>
        </p:spPr>
        <p:txBody>
          <a:bodyPr/>
          <a:lstStyle>
            <a:lvl1pPr>
              <a:defRPr>
                <a:latin typeface="Helvetica"/>
                <a:ea typeface="Helvetica"/>
                <a:cs typeface="Helvetica"/>
                <a:sym typeface="Helvetica"/>
              </a:defRPr>
            </a:lvl1pPr>
          </a:lstStyle>
          <a:p>
            <a:pPr/>
            <a:r>
              <a:t>Color Matching Problem</a:t>
            </a:r>
          </a:p>
        </p:txBody>
      </p:sp>
      <p:sp>
        <p:nvSpPr>
          <p:cNvPr id="1285" name="Some colors cannot be produced using only positively weighted primaries…"/>
          <p:cNvSpPr txBox="1"/>
          <p:nvPr>
            <p:ph type="body" idx="1"/>
          </p:nvPr>
        </p:nvSpPr>
        <p:spPr>
          <a:prstGeom prst="rect">
            <a:avLst/>
          </a:prstGeom>
        </p:spPr>
        <p:txBody>
          <a:bodyPr/>
          <a:lstStyle/>
          <a:p>
            <a:pPr>
              <a:buFont typeface="Helvetica"/>
            </a:pPr>
            <a:r>
              <a:rPr>
                <a:latin typeface="Helvetica"/>
                <a:ea typeface="Helvetica"/>
                <a:cs typeface="Helvetica"/>
                <a:sym typeface="Helvetica"/>
              </a:rPr>
              <a:t>Some colors cannot be produced using only </a:t>
            </a:r>
            <a:r>
              <a:rPr>
                <a:latin typeface="Helvetica"/>
                <a:ea typeface="Helvetica"/>
                <a:cs typeface="Helvetica"/>
                <a:sym typeface="Helvetica"/>
              </a:rPr>
              <a:t>positively </a:t>
            </a:r>
            <a:r>
              <a:rPr>
                <a:latin typeface="Helvetica"/>
                <a:ea typeface="Helvetica"/>
                <a:cs typeface="Helvetica"/>
                <a:sym typeface="Helvetica"/>
              </a:rPr>
              <a:t>weighted primaries</a:t>
            </a:r>
            <a:endParaRPr>
              <a:latin typeface="Helvetica"/>
              <a:ea typeface="Helvetica"/>
              <a:cs typeface="Helvetica"/>
              <a:sym typeface="Helvetica"/>
            </a:endParaRPr>
          </a:p>
          <a:p>
            <a:pPr>
              <a:buFont typeface="Helvetica"/>
              <a:defRPr>
                <a:latin typeface="Helvetica"/>
                <a:ea typeface="Helvetica"/>
                <a:cs typeface="Helvetica"/>
                <a:sym typeface="Helvetica"/>
              </a:defRPr>
            </a:pPr>
            <a:r>
              <a:t>Solution: add light on the other side!</a:t>
            </a:r>
          </a:p>
        </p:txBody>
      </p:sp>
      <p:pic>
        <p:nvPicPr>
          <p:cNvPr id="1286" name="testbed.png" descr="testbed.png"/>
          <p:cNvPicPr>
            <a:picLocks noChangeAspect="0"/>
          </p:cNvPicPr>
          <p:nvPr/>
        </p:nvPicPr>
        <p:blipFill>
          <a:blip r:embed="rId2">
            <a:extLst/>
          </a:blip>
          <a:stretch>
            <a:fillRect/>
          </a:stretch>
        </p:blipFill>
        <p:spPr>
          <a:xfrm>
            <a:off x="4229100" y="4013200"/>
            <a:ext cx="5475112" cy="57404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128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8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85">
                                            <p:txEl>
                                              <p:pRg st="1" end="1"/>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2" fill="hold">
                                  <p:stCondLst>
                                    <p:cond delay="0"/>
                                  </p:stCondLst>
                                  <p:iterate type="el" backwards="0">
                                    <p:tmAbs val="0"/>
                                  </p:iterate>
                                  <p:childTnLst>
                                    <p:set>
                                      <p:cBhvr>
                                        <p:cTn id="15" fill="hold"/>
                                        <p:tgtEl>
                                          <p:spTgt spid="12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85" grpId="1"/>
      <p:bldP build="whole" bldLvl="1" animBg="1" rev="0" advAuto="0" spid="1286" grpId="2"/>
    </p:bld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8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90" name="CIE color matching"/>
          <p:cNvSpPr txBox="1"/>
          <p:nvPr>
            <p:ph type="title"/>
          </p:nvPr>
        </p:nvSpPr>
        <p:spPr>
          <a:prstGeom prst="rect">
            <a:avLst/>
          </a:prstGeom>
        </p:spPr>
        <p:txBody>
          <a:bodyPr/>
          <a:lstStyle>
            <a:lvl1pPr>
              <a:defRPr sz="5600"/>
            </a:lvl1pPr>
          </a:lstStyle>
          <a:p>
            <a:pPr/>
            <a:r>
              <a:t>CIE color matching</a:t>
            </a:r>
          </a:p>
        </p:txBody>
      </p:sp>
      <p:sp>
        <p:nvSpPr>
          <p:cNvPr id="1291" name="Meaning of these curves: a monochromatic wavelength λ can be reproduced with  b(λ) amount of the 435.8nm primary, +g(λ) amount of the 546.1 primary, +r(λ) amount of the 700 nm primary…"/>
          <p:cNvSpPr txBox="1"/>
          <p:nvPr>
            <p:ph type="body" idx="1"/>
          </p:nvPr>
        </p:nvSpPr>
        <p:spPr>
          <a:xfrm>
            <a:off x="431800" y="1409700"/>
            <a:ext cx="11925300" cy="8343900"/>
          </a:xfrm>
          <a:prstGeom prst="rect">
            <a:avLst/>
          </a:prstGeom>
        </p:spPr>
        <p:txBody>
          <a:bodyPr/>
          <a:lstStyle/>
          <a:p>
            <a:pPr marL="337415" indent="-296140">
              <a:defRPr sz="3800"/>
            </a:pPr>
            <a:r>
              <a:t>Meaning of these curves: a monochromatic wavelength λ can be reproduced with </a:t>
            </a:r>
            <a:br/>
            <a:r>
              <a:t>b(λ) amount of the 435.8nm primary,</a:t>
            </a:r>
            <a:br/>
            <a:r>
              <a:t>+g(λ) amount of the 546.1 primary,</a:t>
            </a:r>
            <a:br/>
            <a:r>
              <a:t>+r(λ) amount of the 700 nm primary</a:t>
            </a:r>
          </a:p>
          <a:p>
            <a:pPr marL="337415" indent="-296140">
              <a:defRPr sz="3800"/>
            </a:pPr>
          </a:p>
          <a:p>
            <a:pPr marL="337415" indent="-296140">
              <a:defRPr sz="3800"/>
            </a:pPr>
            <a:r>
              <a:t>This fully specifies the color </a:t>
            </a:r>
            <a:br/>
            <a:r>
              <a:t>perceived by a human</a:t>
            </a:r>
          </a:p>
          <a:p>
            <a:pPr marL="337415" indent="-296140">
              <a:defRPr sz="3800"/>
            </a:pPr>
          </a:p>
          <a:p>
            <a:pPr marL="337415" indent="-296140">
              <a:defRPr sz="3800"/>
            </a:pPr>
            <a:r>
              <a:t>Careful: this is not your usual rgb</a:t>
            </a:r>
          </a:p>
        </p:txBody>
      </p:sp>
      <p:pic>
        <p:nvPicPr>
          <p:cNvPr id="1292" name="image.png" descr="image.png"/>
          <p:cNvPicPr>
            <a:picLocks noChangeAspect="0"/>
          </p:cNvPicPr>
          <p:nvPr/>
        </p:nvPicPr>
        <p:blipFill>
          <a:blip r:embed="rId2">
            <a:extLst/>
          </a:blip>
          <a:stretch>
            <a:fillRect/>
          </a:stretch>
        </p:blipFill>
        <p:spPr>
          <a:xfrm>
            <a:off x="8509000" y="4495800"/>
            <a:ext cx="4495800" cy="4610100"/>
          </a:xfrm>
          <a:prstGeom prst="rect">
            <a:avLst/>
          </a:prstGeom>
          <a:ln w="12700">
            <a:miter lim="400000"/>
          </a:ln>
        </p:spPr>
      </p:pic>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9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29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296" name="CIE color matching"/>
          <p:cNvSpPr txBox="1"/>
          <p:nvPr>
            <p:ph type="title"/>
          </p:nvPr>
        </p:nvSpPr>
        <p:spPr>
          <a:prstGeom prst="rect">
            <a:avLst/>
          </a:prstGeom>
        </p:spPr>
        <p:txBody>
          <a:bodyPr/>
          <a:lstStyle>
            <a:lvl1pPr>
              <a:defRPr sz="5600"/>
            </a:lvl1pPr>
          </a:lstStyle>
          <a:p>
            <a:pPr/>
            <a:r>
              <a:t>CIE color matching</a:t>
            </a:r>
          </a:p>
        </p:txBody>
      </p:sp>
      <p:sp>
        <p:nvSpPr>
          <p:cNvPr id="1297" name="Meaning of these curves: a monochromatic wavelength λ can be reproduced with  b(λ) amount of the 435.8nm primary, +g(λ) amount of the 546.1 primary, +r(λ) amount of the 700 nm primary…"/>
          <p:cNvSpPr txBox="1"/>
          <p:nvPr>
            <p:ph type="body" idx="1"/>
          </p:nvPr>
        </p:nvSpPr>
        <p:spPr>
          <a:xfrm>
            <a:off x="431800" y="1409700"/>
            <a:ext cx="11925300" cy="8343900"/>
          </a:xfrm>
          <a:prstGeom prst="rect">
            <a:avLst/>
          </a:prstGeom>
        </p:spPr>
        <p:txBody>
          <a:bodyPr/>
          <a:lstStyle/>
          <a:p>
            <a:pPr marL="337415" indent="-296140">
              <a:defRPr sz="3800"/>
            </a:pPr>
            <a:r>
              <a:t>Meaning of these curves: a monochromatic wavelength λ can be reproduced with </a:t>
            </a:r>
            <a:br/>
            <a:r>
              <a:t>b(λ) amount of the 435.8nm primary,</a:t>
            </a:r>
            <a:br/>
            <a:r>
              <a:t>+g(λ) amount of the 546.1 primary,</a:t>
            </a:r>
            <a:br/>
            <a:r>
              <a:t>+r(λ) amount of the 700 nm primary</a:t>
            </a:r>
          </a:p>
          <a:p>
            <a:pPr marL="337415" indent="-296140">
              <a:defRPr sz="3800"/>
            </a:pPr>
          </a:p>
          <a:p>
            <a:pPr marL="337415" indent="-296140">
              <a:defRPr sz="3800"/>
            </a:pPr>
            <a:r>
              <a:t>This fully specifies the color </a:t>
            </a:r>
            <a:br/>
            <a:r>
              <a:t>perceived by a human</a:t>
            </a:r>
          </a:p>
          <a:p>
            <a:pPr marL="337415" indent="-296140">
              <a:defRPr sz="3800"/>
            </a:pPr>
            <a:r>
              <a:t>However, note that one of </a:t>
            </a:r>
            <a:br/>
            <a:r>
              <a:t>the responses can be </a:t>
            </a:r>
            <a:br/>
            <a:r>
              <a:t>negative</a:t>
            </a:r>
          </a:p>
          <a:p>
            <a:pPr lvl="1"/>
            <a:r>
              <a:t>Those colors cannot be </a:t>
            </a:r>
            <a:br/>
            <a:r>
              <a:t>reproduced by those 3 primaries. </a:t>
            </a:r>
          </a:p>
        </p:txBody>
      </p:sp>
      <p:pic>
        <p:nvPicPr>
          <p:cNvPr id="1298" name="image.png" descr="image.png"/>
          <p:cNvPicPr>
            <a:picLocks noChangeAspect="0"/>
          </p:cNvPicPr>
          <p:nvPr/>
        </p:nvPicPr>
        <p:blipFill>
          <a:blip r:embed="rId2">
            <a:extLst/>
          </a:blip>
          <a:stretch>
            <a:fillRect/>
          </a:stretch>
        </p:blipFill>
        <p:spPr>
          <a:xfrm>
            <a:off x="8509000" y="4495800"/>
            <a:ext cx="4495800" cy="4610100"/>
          </a:xfrm>
          <a:prstGeom prst="rect">
            <a:avLst/>
          </a:prstGeom>
          <a:ln w="12700">
            <a:miter lim="400000"/>
          </a:ln>
        </p:spPr>
      </p:pic>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0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02" name="CIE color matching: what does it mean?"/>
          <p:cNvSpPr txBox="1"/>
          <p:nvPr>
            <p:ph type="title"/>
          </p:nvPr>
        </p:nvSpPr>
        <p:spPr>
          <a:prstGeom prst="rect">
            <a:avLst/>
          </a:prstGeom>
        </p:spPr>
        <p:txBody>
          <a:bodyPr/>
          <a:lstStyle>
            <a:lvl1pPr>
              <a:defRPr sz="5600"/>
            </a:lvl1pPr>
          </a:lstStyle>
          <a:p>
            <a:pPr/>
            <a:r>
              <a:t>CIE color matching: what does it mean?</a:t>
            </a:r>
          </a:p>
        </p:txBody>
      </p:sp>
      <p:pic>
        <p:nvPicPr>
          <p:cNvPr id="1303" name="image.png" descr="image.png"/>
          <p:cNvPicPr>
            <a:picLocks noChangeAspect="0"/>
          </p:cNvPicPr>
          <p:nvPr/>
        </p:nvPicPr>
        <p:blipFill>
          <a:blip r:embed="rId2">
            <a:extLst/>
          </a:blip>
          <a:stretch>
            <a:fillRect/>
          </a:stretch>
        </p:blipFill>
        <p:spPr>
          <a:xfrm>
            <a:off x="6865902" y="2819400"/>
            <a:ext cx="6138899" cy="6286500"/>
          </a:xfrm>
          <a:prstGeom prst="rect">
            <a:avLst/>
          </a:prstGeom>
          <a:ln w="12700">
            <a:miter lim="400000"/>
          </a:ln>
        </p:spPr>
      </p:pic>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0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07" name="CIE color matching: what does it mean?"/>
          <p:cNvSpPr txBox="1"/>
          <p:nvPr>
            <p:ph type="title"/>
          </p:nvPr>
        </p:nvSpPr>
        <p:spPr>
          <a:prstGeom prst="rect">
            <a:avLst/>
          </a:prstGeom>
        </p:spPr>
        <p:txBody>
          <a:bodyPr/>
          <a:lstStyle>
            <a:lvl1pPr>
              <a:defRPr sz="5600"/>
            </a:lvl1pPr>
          </a:lstStyle>
          <a:p>
            <a:pPr/>
            <a:r>
              <a:t>CIE color matching: what does it mean?</a:t>
            </a:r>
          </a:p>
        </p:txBody>
      </p:sp>
      <p:sp>
        <p:nvSpPr>
          <p:cNvPr id="1308" name="If I have a given spectrum X…"/>
          <p:cNvSpPr txBox="1"/>
          <p:nvPr>
            <p:ph type="body" idx="1"/>
          </p:nvPr>
        </p:nvSpPr>
        <p:spPr>
          <a:xfrm>
            <a:off x="431800" y="1409700"/>
            <a:ext cx="11925300" cy="8343900"/>
          </a:xfrm>
          <a:prstGeom prst="rect">
            <a:avLst/>
          </a:prstGeom>
        </p:spPr>
        <p:txBody>
          <a:bodyPr/>
          <a:lstStyle/>
          <a:p>
            <a:pPr marL="337415" indent="-296140">
              <a:defRPr sz="3800"/>
            </a:pPr>
            <a:r>
              <a:t>If I have a given spectrum X</a:t>
            </a:r>
          </a:p>
          <a:p>
            <a:pPr marL="337415" indent="-296140">
              <a:defRPr sz="3800"/>
            </a:pPr>
            <a:r>
              <a:t>I compute its response to the 3 matching curves</a:t>
            </a:r>
            <a:br/>
            <a:r>
              <a:t>(multiply and integrate)</a:t>
            </a:r>
          </a:p>
          <a:p>
            <a:pPr marL="337415" indent="-296140">
              <a:defRPr sz="3800"/>
            </a:pPr>
            <a:r>
              <a:t>I use these 3 responses to </a:t>
            </a:r>
            <a:br/>
            <a:r>
              <a:t>scale my 3 primaries </a:t>
            </a:r>
            <a:br/>
            <a:r>
              <a:t>(435.8, 546.1 and 700nm)</a:t>
            </a:r>
          </a:p>
          <a:p>
            <a:pPr marL="337415" indent="-296140">
              <a:defRPr sz="3800"/>
            </a:pPr>
            <a:r>
              <a:t>I get a metamer  of X</a:t>
            </a:r>
            <a:br/>
            <a:r>
              <a:t>(perfect color reproduction)</a:t>
            </a:r>
          </a:p>
        </p:txBody>
      </p:sp>
      <p:pic>
        <p:nvPicPr>
          <p:cNvPr id="1309" name="image.png" descr="image.png"/>
          <p:cNvPicPr>
            <a:picLocks noChangeAspect="0"/>
          </p:cNvPicPr>
          <p:nvPr/>
        </p:nvPicPr>
        <p:blipFill>
          <a:blip r:embed="rId2">
            <a:extLst/>
          </a:blip>
          <a:stretch>
            <a:fillRect/>
          </a:stretch>
        </p:blipFill>
        <p:spPr>
          <a:xfrm>
            <a:off x="6865902" y="2819400"/>
            <a:ext cx="6138899" cy="6286500"/>
          </a:xfrm>
          <a:prstGeom prst="rect">
            <a:avLst/>
          </a:prstGeom>
          <a:ln w="12700">
            <a:miter lim="400000"/>
          </a:ln>
        </p:spPr>
      </p:pic>
      <p:sp>
        <p:nvSpPr>
          <p:cNvPr id="1310" name="Line"/>
          <p:cNvSpPr/>
          <p:nvPr/>
        </p:nvSpPr>
        <p:spPr>
          <a:xfrm>
            <a:off x="8128000" y="4219165"/>
            <a:ext cx="3581400" cy="1315662"/>
          </a:xfrm>
          <a:custGeom>
            <a:avLst/>
            <a:gdLst/>
            <a:ahLst/>
            <a:cxnLst>
              <a:cxn ang="0">
                <a:pos x="wd2" y="hd2"/>
              </a:cxn>
              <a:cxn ang="5400000">
                <a:pos x="wd2" y="hd2"/>
              </a:cxn>
              <a:cxn ang="10800000">
                <a:pos x="wd2" y="hd2"/>
              </a:cxn>
              <a:cxn ang="16200000">
                <a:pos x="wd2" y="hd2"/>
              </a:cxn>
            </a:cxnLst>
            <a:rect l="0" t="0" r="r" b="b"/>
            <a:pathLst>
              <a:path w="21600" h="19424" fill="norm" stroke="1" extrusionOk="0">
                <a:moveTo>
                  <a:pt x="0" y="12909"/>
                </a:moveTo>
                <a:cubicBezTo>
                  <a:pt x="1091" y="5975"/>
                  <a:pt x="2182" y="-958"/>
                  <a:pt x="4582" y="109"/>
                </a:cubicBezTo>
                <a:cubicBezTo>
                  <a:pt x="6982" y="1175"/>
                  <a:pt x="11564" y="17975"/>
                  <a:pt x="14400" y="19309"/>
                </a:cubicBezTo>
                <a:cubicBezTo>
                  <a:pt x="17236" y="20642"/>
                  <a:pt x="20400" y="9975"/>
                  <a:pt x="21600" y="8109"/>
                </a:cubicBezTo>
              </a:path>
            </a:pathLst>
          </a:custGeom>
          <a:ln w="76200">
            <a:solidFill>
              <a:srgbClr val="AB27A9"/>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13" name="Relation to cone curves"/>
          <p:cNvSpPr txBox="1"/>
          <p:nvPr>
            <p:ph type="title"/>
          </p:nvPr>
        </p:nvSpPr>
        <p:spPr>
          <a:prstGeom prst="rect">
            <a:avLst/>
          </a:prstGeom>
        </p:spPr>
        <p:txBody>
          <a:bodyPr/>
          <a:lstStyle/>
          <a:p>
            <a:pPr/>
            <a:r>
              <a:t>Relation to cone curves</a:t>
            </a:r>
          </a:p>
        </p:txBody>
      </p:sp>
      <p:sp>
        <p:nvSpPr>
          <p:cNvPr id="1314" name="Project to the same subspace…"/>
          <p:cNvSpPr txBox="1"/>
          <p:nvPr>
            <p:ph type="body" idx="1"/>
          </p:nvPr>
        </p:nvSpPr>
        <p:spPr>
          <a:prstGeom prst="rect">
            <a:avLst/>
          </a:prstGeom>
        </p:spPr>
        <p:txBody>
          <a:bodyPr/>
          <a:lstStyle/>
          <a:p>
            <a:pPr/>
            <a:r>
              <a:t>Project to the same subspace</a:t>
            </a:r>
          </a:p>
          <a:p>
            <a:pPr lvl="1"/>
            <a:r>
              <a:t>b, g, and r are linear combinations of S, M and L </a:t>
            </a:r>
          </a:p>
          <a:p>
            <a:pPr/>
            <a:r>
              <a:t>Related by 3x3 matrix. </a:t>
            </a:r>
          </a:p>
          <a:p>
            <a:pPr/>
            <a:r>
              <a:t>Unfortunately unknown at that time. This would have made life a lot easier!</a:t>
            </a:r>
          </a:p>
        </p:txBody>
      </p:sp>
      <p:pic>
        <p:nvPicPr>
          <p:cNvPr id="1315" name="image.png" descr="image.png"/>
          <p:cNvPicPr>
            <a:picLocks noChangeAspect="0"/>
          </p:cNvPicPr>
          <p:nvPr/>
        </p:nvPicPr>
        <p:blipFill>
          <a:blip r:embed="rId2">
            <a:extLst/>
          </a:blip>
          <a:stretch>
            <a:fillRect/>
          </a:stretch>
        </p:blipFill>
        <p:spPr>
          <a:xfrm>
            <a:off x="8509000" y="4495800"/>
            <a:ext cx="4495800" cy="4610100"/>
          </a:xfrm>
          <a:prstGeom prst="rect">
            <a:avLst/>
          </a:prstGeom>
          <a:ln w="12700">
            <a:miter lim="400000"/>
          </a:ln>
        </p:spPr>
      </p:pic>
      <p:pic>
        <p:nvPicPr>
          <p:cNvPr id="1316" name="image.pdf" descr="image.pdf"/>
          <p:cNvPicPr>
            <a:picLocks noChangeAspect="0"/>
          </p:cNvPicPr>
          <p:nvPr/>
        </p:nvPicPr>
        <p:blipFill>
          <a:blip r:embed="rId3">
            <a:extLst/>
          </a:blip>
          <a:stretch>
            <a:fillRect/>
          </a:stretch>
        </p:blipFill>
        <p:spPr>
          <a:xfrm>
            <a:off x="596900" y="5613400"/>
            <a:ext cx="4826000" cy="3924300"/>
          </a:xfrm>
          <a:prstGeom prst="rect">
            <a:avLst/>
          </a:prstGeom>
          <a:ln w="12700">
            <a:miter lim="400000"/>
          </a:ln>
        </p:spPr>
      </p:pic>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18"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19"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20" name="CIE color matching"/>
          <p:cNvSpPr txBox="1"/>
          <p:nvPr>
            <p:ph type="title"/>
          </p:nvPr>
        </p:nvSpPr>
        <p:spPr>
          <a:prstGeom prst="rect">
            <a:avLst/>
          </a:prstGeom>
        </p:spPr>
        <p:txBody>
          <a:bodyPr/>
          <a:lstStyle>
            <a:lvl1pPr>
              <a:defRPr sz="5600"/>
            </a:lvl1pPr>
          </a:lstStyle>
          <a:p>
            <a:pPr/>
            <a:r>
              <a:t>CIE color matching</a:t>
            </a:r>
          </a:p>
        </p:txBody>
      </p:sp>
      <p:sp>
        <p:nvSpPr>
          <p:cNvPr id="1321" name="Primaries (synthesis) at 435.8, 546.1 and 700…"/>
          <p:cNvSpPr txBox="1"/>
          <p:nvPr>
            <p:ph type="body" idx="1"/>
          </p:nvPr>
        </p:nvSpPr>
        <p:spPr>
          <a:xfrm>
            <a:off x="431800" y="1409700"/>
            <a:ext cx="11925300" cy="8343900"/>
          </a:xfrm>
          <a:prstGeom prst="rect">
            <a:avLst/>
          </a:prstGeom>
        </p:spPr>
        <p:txBody>
          <a:bodyPr/>
          <a:lstStyle/>
          <a:p>
            <a:pPr marL="337415" indent="-296140">
              <a:defRPr sz="3800"/>
            </a:pPr>
            <a:r>
              <a:t>Primaries (synthesis) at 435.8, 546.1 and 700 </a:t>
            </a:r>
          </a:p>
          <a:p>
            <a:pPr marL="337415" indent="-296140">
              <a:defRPr sz="3800"/>
            </a:pPr>
            <a:r>
              <a:t>Measure matching curves </a:t>
            </a:r>
            <a:br/>
            <a:r>
              <a:t>as function of wavelength </a:t>
            </a:r>
            <a:br/>
            <a:r>
              <a:t>(analysis)</a:t>
            </a:r>
          </a:p>
          <a:p>
            <a:pPr marL="337415" indent="-296140">
              <a:defRPr sz="3800"/>
            </a:pPr>
          </a:p>
          <a:p>
            <a:pPr marL="337415" indent="-296140">
              <a:defRPr sz="3800"/>
            </a:pPr>
            <a:r>
              <a:t>Note that the primaries </a:t>
            </a:r>
            <a:br/>
            <a:r>
              <a:t>(monochromatic </a:t>
            </a:r>
            <a:br/>
            <a:r>
              <a:t>435.8, 546.1 and 700nm) </a:t>
            </a:r>
            <a:br/>
            <a:r>
              <a:t>are not the same as </a:t>
            </a:r>
            <a:br/>
            <a:r>
              <a:t>the matching curve!!!) </a:t>
            </a:r>
          </a:p>
        </p:txBody>
      </p:sp>
      <p:pic>
        <p:nvPicPr>
          <p:cNvPr id="1322" name="image.png" descr="image.png"/>
          <p:cNvPicPr>
            <a:picLocks noChangeAspect="0"/>
          </p:cNvPicPr>
          <p:nvPr/>
        </p:nvPicPr>
        <p:blipFill>
          <a:blip r:embed="rId2">
            <a:extLst/>
          </a:blip>
          <a:stretch>
            <a:fillRect/>
          </a:stretch>
        </p:blipFill>
        <p:spPr>
          <a:xfrm>
            <a:off x="6865902" y="2819400"/>
            <a:ext cx="6138899" cy="6286500"/>
          </a:xfrm>
          <a:prstGeom prst="rect">
            <a:avLst/>
          </a:prstGeom>
          <a:ln w="12700">
            <a:miter lim="400000"/>
          </a:ln>
        </p:spPr>
      </p:pic>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2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2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26" name="Illustration of negative numbers"/>
          <p:cNvSpPr txBox="1"/>
          <p:nvPr>
            <p:ph type="title"/>
          </p:nvPr>
        </p:nvSpPr>
        <p:spPr>
          <a:prstGeom prst="rect">
            <a:avLst/>
          </a:prstGeom>
        </p:spPr>
        <p:txBody>
          <a:bodyPr/>
          <a:lstStyle>
            <a:lvl1pPr>
              <a:defRPr sz="5600"/>
            </a:lvl1pPr>
          </a:lstStyle>
          <a:p>
            <a:pPr/>
            <a:r>
              <a:t>Illustration of negative numbers</a:t>
            </a:r>
          </a:p>
        </p:txBody>
      </p:sp>
      <p:sp>
        <p:nvSpPr>
          <p:cNvPr id="1327" name="Meaning of these curves: a monochromatic wavelength λ can be reproduced with  b(λ) amount of the 435.8nm primary, +g(λ) amount of the 546.1 primary, +r(λ) amount of the 700 nm primary…"/>
          <p:cNvSpPr txBox="1"/>
          <p:nvPr>
            <p:ph type="body" idx="1"/>
          </p:nvPr>
        </p:nvSpPr>
        <p:spPr>
          <a:xfrm>
            <a:off x="431800" y="1409700"/>
            <a:ext cx="11925300" cy="8343900"/>
          </a:xfrm>
          <a:prstGeom prst="rect">
            <a:avLst/>
          </a:prstGeom>
        </p:spPr>
        <p:txBody>
          <a:bodyPr/>
          <a:lstStyle/>
          <a:p>
            <a:pPr marL="337415" indent="-296140">
              <a:defRPr sz="3800"/>
            </a:pPr>
            <a:r>
              <a:t>Meaning of these curves: a monochromatic wavelength λ can be reproduced with </a:t>
            </a:r>
            <a:br/>
            <a:r>
              <a:t>b(λ) amount of the 435.8nm primary,</a:t>
            </a:r>
            <a:br/>
            <a:r>
              <a:t>+g(λ) amount of the 546.1 primary,</a:t>
            </a:r>
            <a:br/>
            <a:r>
              <a:t>+r(λ) amount of the 700 nm primary</a:t>
            </a:r>
          </a:p>
          <a:p>
            <a:pPr marL="337415" indent="-296140">
              <a:defRPr sz="3800"/>
            </a:pPr>
            <a:r>
              <a:t>This fully specifies the color </a:t>
            </a:r>
            <a:br/>
            <a:r>
              <a:t>perceived by a human</a:t>
            </a:r>
          </a:p>
        </p:txBody>
      </p:sp>
      <p:pic>
        <p:nvPicPr>
          <p:cNvPr id="1328" name="image.png" descr="image.png"/>
          <p:cNvPicPr>
            <a:picLocks noChangeAspect="0"/>
          </p:cNvPicPr>
          <p:nvPr/>
        </p:nvPicPr>
        <p:blipFill>
          <a:blip r:embed="rId2">
            <a:extLst/>
          </a:blip>
          <a:stretch>
            <a:fillRect/>
          </a:stretch>
        </p:blipFill>
        <p:spPr>
          <a:xfrm>
            <a:off x="8509000" y="4495800"/>
            <a:ext cx="4495800" cy="4610100"/>
          </a:xfrm>
          <a:prstGeom prst="rect">
            <a:avLst/>
          </a:prstGeom>
          <a:ln w="12700">
            <a:miter lim="400000"/>
          </a:ln>
        </p:spPr>
      </p:pic>
      <p:pic>
        <p:nvPicPr>
          <p:cNvPr id="1329" name="image.pdf" descr="image.pdf"/>
          <p:cNvPicPr>
            <a:picLocks noChangeAspect="0"/>
          </p:cNvPicPr>
          <p:nvPr/>
        </p:nvPicPr>
        <p:blipFill>
          <a:blip r:embed="rId3">
            <a:extLst/>
          </a:blip>
          <a:stretch>
            <a:fillRect/>
          </a:stretch>
        </p:blipFill>
        <p:spPr>
          <a:xfrm>
            <a:off x="596900" y="5613400"/>
            <a:ext cx="4826000" cy="3924300"/>
          </a:xfrm>
          <a:prstGeom prst="rect">
            <a:avLst/>
          </a:prstGeom>
          <a:ln w="12700">
            <a:miter lim="400000"/>
          </a:ln>
        </p:spPr>
      </p:pic>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32" name="Recap"/>
          <p:cNvSpPr txBox="1"/>
          <p:nvPr>
            <p:ph type="title"/>
          </p:nvPr>
        </p:nvSpPr>
        <p:spPr>
          <a:prstGeom prst="rect">
            <a:avLst/>
          </a:prstGeom>
        </p:spPr>
        <p:txBody>
          <a:bodyPr/>
          <a:lstStyle/>
          <a:p>
            <a:pPr/>
            <a:r>
              <a:t>Recap</a:t>
            </a:r>
          </a:p>
        </p:txBody>
      </p:sp>
      <p:sp>
        <p:nvSpPr>
          <p:cNvPr id="1333" name="Spectra : infinite dimensional…"/>
          <p:cNvSpPr txBox="1"/>
          <p:nvPr>
            <p:ph type="body" idx="1"/>
          </p:nvPr>
        </p:nvSpPr>
        <p:spPr>
          <a:prstGeom prst="rect">
            <a:avLst/>
          </a:prstGeom>
        </p:spPr>
        <p:txBody>
          <a:bodyPr/>
          <a:lstStyle/>
          <a:p>
            <a:pPr/>
            <a:r>
              <a:t>Spectra : infinite dimensional </a:t>
            </a:r>
          </a:p>
          <a:p>
            <a:pPr/>
            <a:r>
              <a:t>Cones: 3 spectral responses</a:t>
            </a:r>
          </a:p>
          <a:p>
            <a:pPr/>
            <a:r>
              <a:t>Metamers: spectra that look the same </a:t>
            </a:r>
            <a:br/>
            <a:r>
              <a:t>(same projection onto cone responses)</a:t>
            </a:r>
          </a:p>
          <a:p>
            <a:pPr/>
            <a:r>
              <a:t>CIE measured color response:</a:t>
            </a:r>
          </a:p>
          <a:p>
            <a:pPr lvl="1"/>
            <a:r>
              <a:t>chose 3 primaries</a:t>
            </a:r>
          </a:p>
          <a:p>
            <a:pPr lvl="1"/>
            <a:r>
              <a:t>tristimulus curves to reproduce any wavelength</a:t>
            </a:r>
          </a:p>
          <a:p>
            <a:pPr lvl="1"/>
          </a:p>
          <a:p>
            <a:pPr/>
            <a:r>
              <a:t>Questions?</a:t>
            </a:r>
          </a:p>
        </p:txBody>
      </p:sp>
      <p:sp>
        <p:nvSpPr>
          <p:cNvPr id="1334" name="Rectangle"/>
          <p:cNvSpPr/>
          <p:nvPr/>
        </p:nvSpPr>
        <p:spPr>
          <a:xfrm>
            <a:off x="431800" y="1193800"/>
            <a:ext cx="9906000" cy="3238500"/>
          </a:xfrm>
          <a:prstGeom prst="rect">
            <a:avLst/>
          </a:prstGeom>
          <a:solidFill>
            <a:srgbClr val="000000">
              <a:alpha val="50000"/>
            </a:srgbClr>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37" name="How to build a measurement device?"/>
          <p:cNvSpPr txBox="1"/>
          <p:nvPr>
            <p:ph type="title"/>
          </p:nvPr>
        </p:nvSpPr>
        <p:spPr>
          <a:prstGeom prst="rect">
            <a:avLst/>
          </a:prstGeom>
        </p:spPr>
        <p:txBody>
          <a:bodyPr/>
          <a:lstStyle/>
          <a:p>
            <a:pPr/>
            <a:r>
              <a:t>How to build a measurement device?</a:t>
            </a:r>
          </a:p>
        </p:txBody>
      </p:sp>
      <p:sp>
        <p:nvSpPr>
          <p:cNvPr id="1338" name="Idea:…"/>
          <p:cNvSpPr txBox="1"/>
          <p:nvPr>
            <p:ph type="body" idx="1"/>
          </p:nvPr>
        </p:nvSpPr>
        <p:spPr>
          <a:prstGeom prst="rect">
            <a:avLst/>
          </a:prstGeom>
        </p:spPr>
        <p:txBody>
          <a:bodyPr/>
          <a:lstStyle/>
          <a:p>
            <a:pPr/>
            <a:r>
              <a:t>Idea:</a:t>
            </a:r>
          </a:p>
          <a:p>
            <a:pPr lvl="1"/>
            <a:r>
              <a:t>Start with light sensor sensitive to all wavelength</a:t>
            </a:r>
          </a:p>
          <a:p>
            <a:pPr lvl="1"/>
            <a:r>
              <a:t>Use three filters with spectra b, r, g</a:t>
            </a:r>
          </a:p>
          <a:p>
            <a:pPr lvl="1"/>
            <a:r>
              <a:t>measure 3 numbers</a:t>
            </a:r>
          </a:p>
          <a:p>
            <a:pPr/>
            <a:r>
              <a:t>This is pretty much what the eyes do!</a:t>
            </a:r>
          </a:p>
        </p:txBody>
      </p:sp>
      <p:grpSp>
        <p:nvGrpSpPr>
          <p:cNvPr id="1341" name="Group"/>
          <p:cNvGrpSpPr/>
          <p:nvPr/>
        </p:nvGrpSpPr>
        <p:grpSpPr>
          <a:xfrm>
            <a:off x="8545689" y="5232400"/>
            <a:ext cx="4241801" cy="4356100"/>
            <a:chOff x="0" y="0"/>
            <a:chExt cx="4241800" cy="4356100"/>
          </a:xfrm>
        </p:grpSpPr>
        <p:pic>
          <p:nvPicPr>
            <p:cNvPr id="1339" name="image.png" descr="image.png"/>
            <p:cNvPicPr>
              <a:picLocks noChangeAspect="0"/>
            </p:cNvPicPr>
            <p:nvPr/>
          </p:nvPicPr>
          <p:blipFill>
            <a:blip r:embed="rId2">
              <a:extLst/>
            </a:blip>
            <a:stretch>
              <a:fillRect/>
            </a:stretch>
          </p:blipFill>
          <p:spPr>
            <a:xfrm>
              <a:off x="0" y="0"/>
              <a:ext cx="4241800" cy="4356100"/>
            </a:xfrm>
            <a:prstGeom prst="rect">
              <a:avLst/>
            </a:prstGeom>
            <a:ln w="12700" cap="flat">
              <a:noFill/>
              <a:miter lim="400000"/>
            </a:ln>
            <a:effectLst/>
          </p:spPr>
        </p:pic>
        <p:sp>
          <p:nvSpPr>
            <p:cNvPr id="1340" name="Line"/>
            <p:cNvSpPr/>
            <p:nvPr/>
          </p:nvSpPr>
          <p:spPr>
            <a:xfrm>
              <a:off x="872652" y="638462"/>
              <a:ext cx="2472779" cy="911134"/>
            </a:xfrm>
            <a:custGeom>
              <a:avLst/>
              <a:gdLst/>
              <a:ahLst/>
              <a:cxnLst>
                <a:cxn ang="0">
                  <a:pos x="wd2" y="hd2"/>
                </a:cxn>
                <a:cxn ang="5400000">
                  <a:pos x="wd2" y="hd2"/>
                </a:cxn>
                <a:cxn ang="10800000">
                  <a:pos x="wd2" y="hd2"/>
                </a:cxn>
                <a:cxn ang="16200000">
                  <a:pos x="wd2" y="hd2"/>
                </a:cxn>
              </a:cxnLst>
              <a:rect l="0" t="0" r="r" b="b"/>
              <a:pathLst>
                <a:path w="21600" h="19424" fill="norm" stroke="1" extrusionOk="0">
                  <a:moveTo>
                    <a:pt x="0" y="12909"/>
                  </a:moveTo>
                  <a:cubicBezTo>
                    <a:pt x="1091" y="5975"/>
                    <a:pt x="2182" y="-958"/>
                    <a:pt x="4582" y="109"/>
                  </a:cubicBezTo>
                  <a:cubicBezTo>
                    <a:pt x="6982" y="1175"/>
                    <a:pt x="11564" y="17975"/>
                    <a:pt x="14400" y="19309"/>
                  </a:cubicBezTo>
                  <a:cubicBezTo>
                    <a:pt x="17236" y="20642"/>
                    <a:pt x="20400" y="9975"/>
                    <a:pt x="21600" y="8109"/>
                  </a:cubicBezTo>
                </a:path>
              </a:pathLst>
            </a:custGeom>
            <a:noFill/>
            <a:ln w="76200" cap="flat">
              <a:solidFill>
                <a:srgbClr val="AB27A9"/>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44" name="CIE’s problem"/>
          <p:cNvSpPr txBox="1"/>
          <p:nvPr>
            <p:ph type="title"/>
          </p:nvPr>
        </p:nvSpPr>
        <p:spPr>
          <a:prstGeom prst="rect">
            <a:avLst/>
          </a:prstGeom>
        </p:spPr>
        <p:txBody>
          <a:bodyPr/>
          <a:lstStyle/>
          <a:p>
            <a:pPr/>
            <a:r>
              <a:t>CIE’s problem</a:t>
            </a:r>
          </a:p>
        </p:txBody>
      </p:sp>
      <p:sp>
        <p:nvSpPr>
          <p:cNvPr id="1345" name="Idea:…"/>
          <p:cNvSpPr txBox="1"/>
          <p:nvPr>
            <p:ph type="body" idx="1"/>
          </p:nvPr>
        </p:nvSpPr>
        <p:spPr>
          <a:prstGeom prst="rect">
            <a:avLst/>
          </a:prstGeom>
        </p:spPr>
        <p:txBody>
          <a:bodyPr/>
          <a:lstStyle/>
          <a:p>
            <a:pPr/>
            <a:r>
              <a:t>Idea:</a:t>
            </a:r>
          </a:p>
          <a:p>
            <a:pPr lvl="1"/>
            <a:r>
              <a:t>Start with light sensor sensitive to all wavelength</a:t>
            </a:r>
          </a:p>
          <a:p>
            <a:pPr lvl="1"/>
            <a:r>
              <a:t>Use three filters with spectra b, r, g</a:t>
            </a:r>
          </a:p>
          <a:p>
            <a:pPr lvl="1"/>
            <a:r>
              <a:t>measure 3 numbers</a:t>
            </a:r>
          </a:p>
          <a:p>
            <a:pPr/>
            <a:r>
              <a:t>But for those primaries, we need negative spectra</a:t>
            </a:r>
          </a:p>
        </p:txBody>
      </p:sp>
      <p:grpSp>
        <p:nvGrpSpPr>
          <p:cNvPr id="1348" name="Group"/>
          <p:cNvGrpSpPr/>
          <p:nvPr/>
        </p:nvGrpSpPr>
        <p:grpSpPr>
          <a:xfrm>
            <a:off x="8545689" y="5232400"/>
            <a:ext cx="4241801" cy="4356100"/>
            <a:chOff x="0" y="0"/>
            <a:chExt cx="4241800" cy="4356100"/>
          </a:xfrm>
        </p:grpSpPr>
        <p:pic>
          <p:nvPicPr>
            <p:cNvPr id="1346" name="image.png" descr="image.png"/>
            <p:cNvPicPr>
              <a:picLocks noChangeAspect="0"/>
            </p:cNvPicPr>
            <p:nvPr/>
          </p:nvPicPr>
          <p:blipFill>
            <a:blip r:embed="rId2">
              <a:extLst/>
            </a:blip>
            <a:stretch>
              <a:fillRect/>
            </a:stretch>
          </p:blipFill>
          <p:spPr>
            <a:xfrm>
              <a:off x="0" y="0"/>
              <a:ext cx="4241800" cy="4356100"/>
            </a:xfrm>
            <a:prstGeom prst="rect">
              <a:avLst/>
            </a:prstGeom>
            <a:ln w="12700" cap="flat">
              <a:noFill/>
              <a:miter lim="400000"/>
            </a:ln>
            <a:effectLst/>
          </p:spPr>
        </p:pic>
        <p:sp>
          <p:nvSpPr>
            <p:cNvPr id="1347" name="Line"/>
            <p:cNvSpPr/>
            <p:nvPr/>
          </p:nvSpPr>
          <p:spPr>
            <a:xfrm>
              <a:off x="872652" y="638462"/>
              <a:ext cx="2472779" cy="911134"/>
            </a:xfrm>
            <a:custGeom>
              <a:avLst/>
              <a:gdLst/>
              <a:ahLst/>
              <a:cxnLst>
                <a:cxn ang="0">
                  <a:pos x="wd2" y="hd2"/>
                </a:cxn>
                <a:cxn ang="5400000">
                  <a:pos x="wd2" y="hd2"/>
                </a:cxn>
                <a:cxn ang="10800000">
                  <a:pos x="wd2" y="hd2"/>
                </a:cxn>
                <a:cxn ang="16200000">
                  <a:pos x="wd2" y="hd2"/>
                </a:cxn>
              </a:cxnLst>
              <a:rect l="0" t="0" r="r" b="b"/>
              <a:pathLst>
                <a:path w="21600" h="19424" fill="norm" stroke="1" extrusionOk="0">
                  <a:moveTo>
                    <a:pt x="0" y="12909"/>
                  </a:moveTo>
                  <a:cubicBezTo>
                    <a:pt x="1091" y="5975"/>
                    <a:pt x="2182" y="-958"/>
                    <a:pt x="4582" y="109"/>
                  </a:cubicBezTo>
                  <a:cubicBezTo>
                    <a:pt x="6982" y="1175"/>
                    <a:pt x="11564" y="17975"/>
                    <a:pt x="14400" y="19309"/>
                  </a:cubicBezTo>
                  <a:cubicBezTo>
                    <a:pt x="17236" y="20642"/>
                    <a:pt x="20400" y="9975"/>
                    <a:pt x="21600" y="8109"/>
                  </a:cubicBezTo>
                </a:path>
              </a:pathLst>
            </a:custGeom>
            <a:noFill/>
            <a:ln w="76200" cap="flat">
              <a:solidFill>
                <a:srgbClr val="AB27A9"/>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1349" name="Star Star" descr="Star Star"/>
          <p:cNvPicPr>
            <a:picLocks noChangeAspect="0"/>
          </p:cNvPicPr>
          <p:nvPr/>
        </p:nvPicPr>
        <p:blipFill>
          <a:blip r:embed="rId3">
            <a:extLst/>
          </a:blip>
          <a:stretch>
            <a:fillRect/>
          </a:stretch>
        </p:blipFill>
        <p:spPr>
          <a:xfrm>
            <a:off x="9462498" y="6997700"/>
            <a:ext cx="1877604" cy="1850621"/>
          </a:xfrm>
          <a:prstGeom prst="rect">
            <a:avLst/>
          </a:prstGeom>
        </p:spPr>
      </p:pic>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53" name="CIE’s problem"/>
          <p:cNvSpPr txBox="1"/>
          <p:nvPr>
            <p:ph type="title"/>
          </p:nvPr>
        </p:nvSpPr>
        <p:spPr>
          <a:prstGeom prst="rect">
            <a:avLst/>
          </a:prstGeom>
        </p:spPr>
        <p:txBody>
          <a:bodyPr/>
          <a:lstStyle/>
          <a:p>
            <a:pPr/>
            <a:r>
              <a:t>CIE’s problem</a:t>
            </a:r>
          </a:p>
        </p:txBody>
      </p:sp>
      <p:sp>
        <p:nvSpPr>
          <p:cNvPr id="1354" name="Obvious solution:  use cone response!…"/>
          <p:cNvSpPr txBox="1"/>
          <p:nvPr>
            <p:ph type="body" idx="1"/>
          </p:nvPr>
        </p:nvSpPr>
        <p:spPr>
          <a:prstGeom prst="rect">
            <a:avLst/>
          </a:prstGeom>
        </p:spPr>
        <p:txBody>
          <a:bodyPr/>
          <a:lstStyle/>
          <a:p>
            <a:pPr/>
            <a:r>
              <a:t>Obvious solution: </a:t>
            </a:r>
            <a:br/>
            <a:r>
              <a:t>use cone response!</a:t>
            </a:r>
          </a:p>
          <a:p>
            <a:pPr lvl="1"/>
            <a:r>
              <a:t>but unknown at the time</a:t>
            </a:r>
          </a:p>
          <a:p>
            <a:pPr/>
            <a:r>
              <a:t>=&gt;new set of tristimulus curves</a:t>
            </a:r>
          </a:p>
          <a:p>
            <a:pPr lvl="1"/>
            <a:r>
              <a:t>linear combinations of b, g, r</a:t>
            </a:r>
          </a:p>
          <a:p>
            <a:pPr lvl="1"/>
            <a:r>
              <a:t>pretty much add enough b and g </a:t>
            </a:r>
            <a:br/>
            <a:r>
              <a:t>until r is positive</a:t>
            </a:r>
          </a:p>
        </p:txBody>
      </p:sp>
      <p:grpSp>
        <p:nvGrpSpPr>
          <p:cNvPr id="1357" name="Group"/>
          <p:cNvGrpSpPr/>
          <p:nvPr/>
        </p:nvGrpSpPr>
        <p:grpSpPr>
          <a:xfrm>
            <a:off x="8545689" y="5232400"/>
            <a:ext cx="4241801" cy="4356100"/>
            <a:chOff x="0" y="0"/>
            <a:chExt cx="4241800" cy="4356100"/>
          </a:xfrm>
        </p:grpSpPr>
        <p:pic>
          <p:nvPicPr>
            <p:cNvPr id="1355" name="image.png" descr="image.png"/>
            <p:cNvPicPr>
              <a:picLocks noChangeAspect="0"/>
            </p:cNvPicPr>
            <p:nvPr/>
          </p:nvPicPr>
          <p:blipFill>
            <a:blip r:embed="rId2">
              <a:extLst/>
            </a:blip>
            <a:stretch>
              <a:fillRect/>
            </a:stretch>
          </p:blipFill>
          <p:spPr>
            <a:xfrm>
              <a:off x="0" y="0"/>
              <a:ext cx="4241800" cy="4356100"/>
            </a:xfrm>
            <a:prstGeom prst="rect">
              <a:avLst/>
            </a:prstGeom>
            <a:ln w="12700" cap="flat">
              <a:noFill/>
              <a:miter lim="400000"/>
            </a:ln>
            <a:effectLst/>
          </p:spPr>
        </p:pic>
        <p:sp>
          <p:nvSpPr>
            <p:cNvPr id="1356" name="Line"/>
            <p:cNvSpPr/>
            <p:nvPr/>
          </p:nvSpPr>
          <p:spPr>
            <a:xfrm>
              <a:off x="872652" y="638462"/>
              <a:ext cx="2472779" cy="911134"/>
            </a:xfrm>
            <a:custGeom>
              <a:avLst/>
              <a:gdLst/>
              <a:ahLst/>
              <a:cxnLst>
                <a:cxn ang="0">
                  <a:pos x="wd2" y="hd2"/>
                </a:cxn>
                <a:cxn ang="5400000">
                  <a:pos x="wd2" y="hd2"/>
                </a:cxn>
                <a:cxn ang="10800000">
                  <a:pos x="wd2" y="hd2"/>
                </a:cxn>
                <a:cxn ang="16200000">
                  <a:pos x="wd2" y="hd2"/>
                </a:cxn>
              </a:cxnLst>
              <a:rect l="0" t="0" r="r" b="b"/>
              <a:pathLst>
                <a:path w="21600" h="19424" fill="norm" stroke="1" extrusionOk="0">
                  <a:moveTo>
                    <a:pt x="0" y="12909"/>
                  </a:moveTo>
                  <a:cubicBezTo>
                    <a:pt x="1091" y="5975"/>
                    <a:pt x="2182" y="-958"/>
                    <a:pt x="4582" y="109"/>
                  </a:cubicBezTo>
                  <a:cubicBezTo>
                    <a:pt x="6982" y="1175"/>
                    <a:pt x="11564" y="17975"/>
                    <a:pt x="14400" y="19309"/>
                  </a:cubicBezTo>
                  <a:cubicBezTo>
                    <a:pt x="17236" y="20642"/>
                    <a:pt x="20400" y="9975"/>
                    <a:pt x="21600" y="8109"/>
                  </a:cubicBezTo>
                </a:path>
              </a:pathLst>
            </a:custGeom>
            <a:noFill/>
            <a:ln w="76200" cap="flat">
              <a:solidFill>
                <a:srgbClr val="AB27A9"/>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pic>
        <p:nvPicPr>
          <p:cNvPr id="1358" name="Star Star" descr="Star Star"/>
          <p:cNvPicPr>
            <a:picLocks noChangeAspect="0"/>
          </p:cNvPicPr>
          <p:nvPr/>
        </p:nvPicPr>
        <p:blipFill>
          <a:blip r:embed="rId3">
            <a:extLst/>
          </a:blip>
          <a:stretch>
            <a:fillRect/>
          </a:stretch>
        </p:blipFill>
        <p:spPr>
          <a:xfrm>
            <a:off x="9462498" y="6997700"/>
            <a:ext cx="1877604" cy="1850621"/>
          </a:xfrm>
          <a:prstGeom prst="rect">
            <a:avLst/>
          </a:prstGeom>
        </p:spPr>
      </p:pic>
      <p:pic>
        <p:nvPicPr>
          <p:cNvPr id="1360" name="image.png" descr="image.png"/>
          <p:cNvPicPr>
            <a:picLocks noChangeAspect="0"/>
          </p:cNvPicPr>
          <p:nvPr/>
        </p:nvPicPr>
        <p:blipFill>
          <a:blip r:embed="rId4">
            <a:extLst/>
          </a:blip>
          <a:stretch>
            <a:fillRect/>
          </a:stretch>
        </p:blipFill>
        <p:spPr>
          <a:xfrm>
            <a:off x="5257800" y="6371449"/>
            <a:ext cx="3289300" cy="3213101"/>
          </a:xfrm>
          <a:prstGeom prst="rect">
            <a:avLst/>
          </a:prstGeom>
          <a:ln w="12700">
            <a:miter lim="400000"/>
          </a:ln>
        </p:spPr>
      </p:pic>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6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64" name="CIE XYZ space"/>
          <p:cNvSpPr txBox="1"/>
          <p:nvPr>
            <p:ph type="title"/>
          </p:nvPr>
        </p:nvSpPr>
        <p:spPr>
          <a:prstGeom prst="rect">
            <a:avLst/>
          </a:prstGeom>
        </p:spPr>
        <p:txBody>
          <a:bodyPr/>
          <a:lstStyle/>
          <a:p>
            <a:pPr/>
            <a:r>
              <a:t>CIE XYZ space</a:t>
            </a:r>
          </a:p>
        </p:txBody>
      </p:sp>
      <p:sp>
        <p:nvSpPr>
          <p:cNvPr id="1365" name="The most standard color space…"/>
          <p:cNvSpPr txBox="1"/>
          <p:nvPr>
            <p:ph type="body" idx="1"/>
          </p:nvPr>
        </p:nvSpPr>
        <p:spPr>
          <a:xfrm>
            <a:off x="431800" y="1409700"/>
            <a:ext cx="9740900" cy="8343900"/>
          </a:xfrm>
          <a:prstGeom prst="rect">
            <a:avLst/>
          </a:prstGeom>
        </p:spPr>
        <p:txBody>
          <a:bodyPr/>
          <a:lstStyle/>
          <a:p>
            <a:pPr>
              <a:buFont typeface="Helvetica"/>
              <a:defRPr>
                <a:latin typeface="Helvetica"/>
                <a:ea typeface="Helvetica"/>
                <a:cs typeface="Helvetica"/>
                <a:sym typeface="Helvetica"/>
              </a:defRPr>
            </a:pPr>
            <a:r>
              <a:t>The most standard color space</a:t>
            </a:r>
          </a:p>
          <a:p>
            <a:pPr>
              <a:buFont typeface="Helvetica"/>
              <a:defRPr>
                <a:latin typeface="Helvetica"/>
                <a:ea typeface="Helvetica"/>
                <a:cs typeface="Helvetica"/>
                <a:sym typeface="Helvetica"/>
              </a:defRPr>
            </a:pPr>
            <a:r>
              <a:t>Based on tristimulus curves</a:t>
            </a:r>
          </a:p>
          <a:p>
            <a:pPr>
              <a:defRPr>
                <a:latin typeface="Helvetica"/>
                <a:ea typeface="Helvetica"/>
                <a:cs typeface="Helvetica"/>
                <a:sym typeface="Helvetica"/>
              </a:defRPr>
            </a:pPr>
            <a:r>
              <a:t>Y corresponds to luminance/brightness</a:t>
            </a:r>
          </a:p>
          <a:p>
            <a:pPr>
              <a:defRPr>
                <a:latin typeface="Helvetica"/>
                <a:ea typeface="Helvetica"/>
                <a:cs typeface="Helvetica"/>
                <a:sym typeface="Helvetica"/>
              </a:defRPr>
            </a:pPr>
            <a:r>
              <a:t>Linear transform compared to RGB or LMS</a:t>
            </a:r>
          </a:p>
        </p:txBody>
      </p:sp>
      <p:pic>
        <p:nvPicPr>
          <p:cNvPr id="1366" name="image.png" descr="image.png"/>
          <p:cNvPicPr>
            <a:picLocks noChangeAspect="0"/>
          </p:cNvPicPr>
          <p:nvPr/>
        </p:nvPicPr>
        <p:blipFill>
          <a:blip r:embed="rId2">
            <a:extLst/>
          </a:blip>
          <a:srcRect l="0" t="2524" r="44444" b="1458"/>
          <a:stretch>
            <a:fillRect/>
          </a:stretch>
        </p:blipFill>
        <p:spPr>
          <a:xfrm>
            <a:off x="9396589" y="1409700"/>
            <a:ext cx="3390901" cy="4648200"/>
          </a:xfrm>
          <a:prstGeom prst="rect">
            <a:avLst/>
          </a:prstGeom>
          <a:ln w="12700">
            <a:miter lim="400000"/>
          </a:ln>
        </p:spPr>
      </p:pic>
      <p:pic>
        <p:nvPicPr>
          <p:cNvPr id="1367" name="droppedImage.png" descr="droppedImage.png"/>
          <p:cNvPicPr>
            <a:picLocks noChangeAspect="1"/>
          </p:cNvPicPr>
          <p:nvPr/>
        </p:nvPicPr>
        <p:blipFill>
          <a:blip r:embed="rId3">
            <a:extLst/>
          </a:blip>
          <a:stretch>
            <a:fillRect/>
          </a:stretch>
        </p:blipFill>
        <p:spPr>
          <a:xfrm>
            <a:off x="203200" y="6743700"/>
            <a:ext cx="8775700" cy="1880508"/>
          </a:xfrm>
          <a:prstGeom prst="rect">
            <a:avLst/>
          </a:prstGeom>
          <a:ln w="12700"/>
        </p:spPr>
      </p:pic>
      <p:pic>
        <p:nvPicPr>
          <p:cNvPr id="1368" name="image.png" descr="image.png"/>
          <p:cNvPicPr>
            <a:picLocks noChangeAspect="0"/>
          </p:cNvPicPr>
          <p:nvPr/>
        </p:nvPicPr>
        <p:blipFill>
          <a:blip r:embed="rId4">
            <a:extLst/>
          </a:blip>
          <a:stretch>
            <a:fillRect/>
          </a:stretch>
        </p:blipFill>
        <p:spPr>
          <a:xfrm>
            <a:off x="9613900" y="6409549"/>
            <a:ext cx="3289300" cy="3213101"/>
          </a:xfrm>
          <a:prstGeom prst="rect">
            <a:avLst/>
          </a:prstGeom>
          <a:ln w="12700">
            <a:miter lim="400000"/>
          </a:ln>
        </p:spPr>
      </p:pic>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71" name="Rectangle"/>
          <p:cNvSpPr/>
          <p:nvPr/>
        </p:nvSpPr>
        <p:spPr>
          <a:xfrm>
            <a:off x="215900" y="8559800"/>
            <a:ext cx="2489200" cy="1193800"/>
          </a:xfrm>
          <a:prstGeom prst="rect">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372" name="XYZ to RGB &amp; back"/>
          <p:cNvSpPr txBox="1"/>
          <p:nvPr>
            <p:ph type="title"/>
          </p:nvPr>
        </p:nvSpPr>
        <p:spPr>
          <a:prstGeom prst="rect">
            <a:avLst/>
          </a:prstGeom>
        </p:spPr>
        <p:txBody>
          <a:bodyPr/>
          <a:lstStyle/>
          <a:p>
            <a:pPr/>
            <a:r>
              <a:t>XYZ to RGB &amp; back</a:t>
            </a:r>
          </a:p>
        </p:txBody>
      </p:sp>
      <p:sp>
        <p:nvSpPr>
          <p:cNvPr id="1373" name="e.g. http://www.brucelindbloom.com/index.html?Eqn_RGB_XYZ_Matrix.html…"/>
          <p:cNvSpPr txBox="1"/>
          <p:nvPr>
            <p:ph type="body" idx="1"/>
          </p:nvPr>
        </p:nvSpPr>
        <p:spPr>
          <a:prstGeom prst="rect">
            <a:avLst/>
          </a:prstGeom>
        </p:spPr>
        <p:txBody>
          <a:bodyPr/>
          <a:lstStyle/>
          <a:p>
            <a:pPr/>
            <a:r>
              <a:t>e.g. </a:t>
            </a:r>
            <a:r>
              <a:rPr u="sng">
                <a:hlinkClick r:id="rId2" invalidUrl="" action="" tgtFrame="" tooltip="" history="1" highlightClick="0" endSnd="0"/>
              </a:rPr>
              <a:t>http://www.brucelindbloom.com/index.html?Eqn_RGB_XYZ_Matrix.html</a:t>
            </a:r>
          </a:p>
          <a:p>
            <a:pPr/>
            <a:r>
              <a:t>sRGB to XYZ                        XYZ to sRGB</a:t>
            </a:r>
          </a:p>
          <a:p>
            <a:pPr/>
          </a:p>
          <a:p>
            <a:pPr/>
          </a:p>
          <a:p>
            <a:pPr/>
            <a:r>
              <a:t>Adobe RGB to XYZ          XYZ to Adobe RGB</a:t>
            </a:r>
          </a:p>
          <a:p>
            <a:pPr/>
          </a:p>
          <a:p>
            <a:pPr/>
          </a:p>
          <a:p>
            <a:pPr/>
            <a:r>
              <a:t>NTSC RGB to XYZ          XYZ to NTSC RGB</a:t>
            </a:r>
          </a:p>
        </p:txBody>
      </p:sp>
      <p:sp>
        <p:nvSpPr>
          <p:cNvPr id="1374" name="0.412424    0.212656    0.0193324…"/>
          <p:cNvSpPr txBox="1"/>
          <p:nvPr/>
        </p:nvSpPr>
        <p:spPr>
          <a:xfrm>
            <a:off x="431800" y="3848100"/>
            <a:ext cx="5239400"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0.412424    0.212656    0.0193324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0.357579    0.715158    0.119193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0.180464    0.0721856   0.950444</a:t>
            </a:r>
          </a:p>
        </p:txBody>
      </p:sp>
      <p:sp>
        <p:nvSpPr>
          <p:cNvPr id="1375" name="3.24071    -0.969258    0.0556352…"/>
          <p:cNvSpPr txBox="1"/>
          <p:nvPr/>
        </p:nvSpPr>
        <p:spPr>
          <a:xfrm>
            <a:off x="7086600" y="3848100"/>
            <a:ext cx="5180017"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3.24071    -0.969258    0.0556352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-1.53726     1.87599    -0.203996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-0.498571    0.0415557   1.05707 </a:t>
            </a:r>
          </a:p>
        </p:txBody>
      </p:sp>
      <p:sp>
        <p:nvSpPr>
          <p:cNvPr id="1376" name="0.576700    0.297361    0.0270328…"/>
          <p:cNvSpPr txBox="1"/>
          <p:nvPr/>
        </p:nvSpPr>
        <p:spPr>
          <a:xfrm>
            <a:off x="431800" y="5994400"/>
            <a:ext cx="5328300"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0.576700    0.297361    0.0270328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0.185556    0.627355    0.0706879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0.188212    0.0752847   0.991248</a:t>
            </a:r>
          </a:p>
        </p:txBody>
      </p:sp>
      <p:sp>
        <p:nvSpPr>
          <p:cNvPr id="1377" name="2.04148    -0.969258    0.0134455…"/>
          <p:cNvSpPr txBox="1"/>
          <p:nvPr/>
        </p:nvSpPr>
        <p:spPr>
          <a:xfrm>
            <a:off x="7086600" y="5994400"/>
            <a:ext cx="5196339"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2.04148    -0.969258    0.0134455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-0.564977    1.87599    -0.118373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-0.344713    0.0415557   1.01527 </a:t>
            </a:r>
          </a:p>
        </p:txBody>
      </p:sp>
      <p:sp>
        <p:nvSpPr>
          <p:cNvPr id="1378" name="0.606734    0.298839    0.000000…"/>
          <p:cNvSpPr txBox="1"/>
          <p:nvPr/>
        </p:nvSpPr>
        <p:spPr>
          <a:xfrm>
            <a:off x="457200" y="8331200"/>
            <a:ext cx="5301907"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0.606734    0.298839    0.000000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0.173564    0.586811    0.0661196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 0.200112    0.114350    1.11491 </a:t>
            </a:r>
          </a:p>
        </p:txBody>
      </p:sp>
      <p:sp>
        <p:nvSpPr>
          <p:cNvPr id="1379" name="1.91049    -0.984310    0.0583744…"/>
          <p:cNvSpPr txBox="1"/>
          <p:nvPr/>
        </p:nvSpPr>
        <p:spPr>
          <a:xfrm>
            <a:off x="6769100" y="8331200"/>
            <a:ext cx="5196339" cy="1308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1.91049    -0.984310    0.0583744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-0.532592    1.99845    -0.118518   </a:t>
            </a:r>
          </a:p>
          <a:p>
            <a:pPr marL="57799" marR="57799" defTabSz="1295400">
              <a:defRPr sz="2800">
                <a:solidFill>
                  <a:srgbClr val="FFFED5"/>
                </a:solidFill>
                <a:uFill>
                  <a:solidFill>
                    <a:srgbClr val="FFFED5"/>
                  </a:solidFill>
                </a:uFill>
                <a:latin typeface="Times New Roman"/>
                <a:ea typeface="Times New Roman"/>
                <a:cs typeface="Times New Roman"/>
                <a:sym typeface="Times New Roman"/>
              </a:defRPr>
            </a:pPr>
            <a:r>
              <a:t>-0.288284   -0.0282980   0.898611</a:t>
            </a: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82"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83" name="CIE XYZ space: QUESTIONS?"/>
          <p:cNvSpPr txBox="1"/>
          <p:nvPr>
            <p:ph type="title"/>
          </p:nvPr>
        </p:nvSpPr>
        <p:spPr>
          <a:prstGeom prst="rect">
            <a:avLst/>
          </a:prstGeom>
        </p:spPr>
        <p:txBody>
          <a:bodyPr/>
          <a:lstStyle/>
          <a:p>
            <a:pPr/>
            <a:r>
              <a:t>CIE XYZ space: QUESTIONS?</a:t>
            </a:r>
          </a:p>
        </p:txBody>
      </p:sp>
      <p:sp>
        <p:nvSpPr>
          <p:cNvPr id="1384" name="The most standard color space…"/>
          <p:cNvSpPr txBox="1"/>
          <p:nvPr>
            <p:ph type="body" idx="1"/>
          </p:nvPr>
        </p:nvSpPr>
        <p:spPr>
          <a:xfrm>
            <a:off x="431800" y="1409700"/>
            <a:ext cx="9740900" cy="8343900"/>
          </a:xfrm>
          <a:prstGeom prst="rect">
            <a:avLst/>
          </a:prstGeom>
        </p:spPr>
        <p:txBody>
          <a:bodyPr/>
          <a:lstStyle/>
          <a:p>
            <a:pPr>
              <a:buFont typeface="Helvetica"/>
              <a:defRPr>
                <a:latin typeface="Helvetica"/>
                <a:ea typeface="Helvetica"/>
                <a:cs typeface="Helvetica"/>
                <a:sym typeface="Helvetica"/>
              </a:defRPr>
            </a:pPr>
            <a:r>
              <a:t>The most standard color space</a:t>
            </a:r>
          </a:p>
          <a:p>
            <a:pPr>
              <a:buFont typeface="Helvetica"/>
              <a:defRPr>
                <a:latin typeface="Helvetica"/>
                <a:ea typeface="Helvetica"/>
                <a:cs typeface="Helvetica"/>
                <a:sym typeface="Helvetica"/>
              </a:defRPr>
            </a:pPr>
            <a:r>
              <a:t>Based on tristimulus curves</a:t>
            </a:r>
          </a:p>
          <a:p>
            <a:pPr>
              <a:defRPr>
                <a:latin typeface="Helvetica"/>
                <a:ea typeface="Helvetica"/>
                <a:cs typeface="Helvetica"/>
                <a:sym typeface="Helvetica"/>
              </a:defRPr>
            </a:pPr>
            <a:r>
              <a:t>Y corresponds to luminance/brightness</a:t>
            </a:r>
          </a:p>
          <a:p>
            <a:pPr>
              <a:defRPr>
                <a:latin typeface="Helvetica"/>
                <a:ea typeface="Helvetica"/>
                <a:cs typeface="Helvetica"/>
                <a:sym typeface="Helvetica"/>
              </a:defRPr>
            </a:pPr>
            <a:r>
              <a:t>Linear transform compared to RGB or LMS</a:t>
            </a:r>
          </a:p>
        </p:txBody>
      </p:sp>
      <p:pic>
        <p:nvPicPr>
          <p:cNvPr id="1385" name="image.png" descr="image.png"/>
          <p:cNvPicPr>
            <a:picLocks noChangeAspect="0"/>
          </p:cNvPicPr>
          <p:nvPr/>
        </p:nvPicPr>
        <p:blipFill>
          <a:blip r:embed="rId2">
            <a:extLst/>
          </a:blip>
          <a:srcRect l="0" t="2524" r="44444" b="1458"/>
          <a:stretch>
            <a:fillRect/>
          </a:stretch>
        </p:blipFill>
        <p:spPr>
          <a:xfrm>
            <a:off x="9396589" y="1409700"/>
            <a:ext cx="3390901" cy="4648200"/>
          </a:xfrm>
          <a:prstGeom prst="rect">
            <a:avLst/>
          </a:prstGeom>
          <a:ln w="12700">
            <a:miter lim="400000"/>
          </a:ln>
        </p:spPr>
      </p:pic>
      <p:pic>
        <p:nvPicPr>
          <p:cNvPr id="1386" name="droppedImage.png" descr="droppedImage.png"/>
          <p:cNvPicPr>
            <a:picLocks noChangeAspect="1"/>
          </p:cNvPicPr>
          <p:nvPr/>
        </p:nvPicPr>
        <p:blipFill>
          <a:blip r:embed="rId3">
            <a:extLst/>
          </a:blip>
          <a:stretch>
            <a:fillRect/>
          </a:stretch>
        </p:blipFill>
        <p:spPr>
          <a:xfrm>
            <a:off x="203200" y="6743700"/>
            <a:ext cx="8775700" cy="1880508"/>
          </a:xfrm>
          <a:prstGeom prst="rect">
            <a:avLst/>
          </a:prstGeom>
          <a:ln w="12700"/>
        </p:spPr>
      </p:pic>
      <p:pic>
        <p:nvPicPr>
          <p:cNvPr id="1387" name="image.png" descr="image.png"/>
          <p:cNvPicPr>
            <a:picLocks noChangeAspect="0"/>
          </p:cNvPicPr>
          <p:nvPr/>
        </p:nvPicPr>
        <p:blipFill>
          <a:blip r:embed="rId4">
            <a:extLst/>
          </a:blip>
          <a:stretch>
            <a:fillRect/>
          </a:stretch>
        </p:blipFill>
        <p:spPr>
          <a:xfrm>
            <a:off x="9613900" y="6409549"/>
            <a:ext cx="3289300" cy="3213101"/>
          </a:xfrm>
          <a:prstGeom prst="rect">
            <a:avLst/>
          </a:prstGeom>
          <a:ln w="12700">
            <a:miter lim="400000"/>
          </a:ln>
        </p:spPr>
      </p:pic>
      <p:sp>
        <p:nvSpPr>
          <p:cNvPr id="1388" name="Rectangle"/>
          <p:cNvSpPr/>
          <p:nvPr/>
        </p:nvSpPr>
        <p:spPr>
          <a:xfrm>
            <a:off x="0" y="1409700"/>
            <a:ext cx="14414500" cy="9817100"/>
          </a:xfrm>
          <a:prstGeom prst="rect">
            <a:avLst/>
          </a:prstGeom>
          <a:solidFill>
            <a:srgbClr val="000000">
              <a:alpha val="50000"/>
            </a:srgbClr>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9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9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392" name="CIE XYZ"/>
          <p:cNvSpPr txBox="1"/>
          <p:nvPr>
            <p:ph type="title"/>
          </p:nvPr>
        </p:nvSpPr>
        <p:spPr>
          <a:prstGeom prst="rect">
            <a:avLst/>
          </a:prstGeom>
        </p:spPr>
        <p:txBody>
          <a:bodyPr/>
          <a:lstStyle>
            <a:lvl1pPr>
              <a:defRPr sz="5600"/>
            </a:lvl1pPr>
          </a:lstStyle>
          <a:p>
            <a:pPr/>
            <a:r>
              <a:t>CIE XYZ</a:t>
            </a:r>
          </a:p>
        </p:txBody>
      </p:sp>
      <p:sp>
        <p:nvSpPr>
          <p:cNvPr id="1393" name="The most widely recognized color space…"/>
          <p:cNvSpPr txBox="1"/>
          <p:nvPr>
            <p:ph type="body" idx="1"/>
          </p:nvPr>
        </p:nvSpPr>
        <p:spPr>
          <a:prstGeom prst="rect">
            <a:avLst/>
          </a:prstGeom>
        </p:spPr>
        <p:txBody>
          <a:bodyPr/>
          <a:lstStyle/>
          <a:p>
            <a:pPr>
              <a:lnSpc>
                <a:spcPct val="90000"/>
              </a:lnSpc>
            </a:pPr>
            <a:r>
              <a:t>The most widely recognized color space</a:t>
            </a:r>
          </a:p>
          <a:p>
            <a:pPr>
              <a:lnSpc>
                <a:spcPct val="90000"/>
              </a:lnSpc>
            </a:pPr>
            <a:r>
              <a:t>Linear transform of the original tristimuls curves</a:t>
            </a:r>
          </a:p>
          <a:p>
            <a:pPr>
              <a:lnSpc>
                <a:spcPct val="90000"/>
              </a:lnSpc>
            </a:pPr>
            <a:r>
              <a:t>Y corresponds to brightness </a:t>
            </a:r>
            <a:br/>
            <a:r>
              <a:t>(1924 CIE standard </a:t>
            </a:r>
            <a:br/>
            <a:r>
              <a:t>photometric observer)</a:t>
            </a:r>
          </a:p>
          <a:p>
            <a:pPr>
              <a:lnSpc>
                <a:spcPct val="90000"/>
              </a:lnSpc>
            </a:pPr>
            <a:r>
              <a:t>No negative value of </a:t>
            </a:r>
            <a:br/>
            <a:r>
              <a:t>matching curve</a:t>
            </a:r>
          </a:p>
          <a:p>
            <a:pPr>
              <a:lnSpc>
                <a:spcPct val="90000"/>
              </a:lnSpc>
            </a:pPr>
            <a:r>
              <a:t>But no physically-realizable </a:t>
            </a:r>
            <a:br/>
            <a:r>
              <a:t>primary </a:t>
            </a:r>
            <a:br/>
            <a:r>
              <a:t>(negative values in primary </a:t>
            </a:r>
            <a:br/>
            <a:r>
              <a:t>rather than in matching curve)</a:t>
            </a:r>
          </a:p>
        </p:txBody>
      </p:sp>
      <p:pic>
        <p:nvPicPr>
          <p:cNvPr id="1394" name="image.png" descr="image.png"/>
          <p:cNvPicPr>
            <a:picLocks noChangeAspect="0"/>
          </p:cNvPicPr>
          <p:nvPr/>
        </p:nvPicPr>
        <p:blipFill>
          <a:blip r:embed="rId2">
            <a:extLst/>
          </a:blip>
          <a:stretch>
            <a:fillRect/>
          </a:stretch>
        </p:blipFill>
        <p:spPr>
          <a:xfrm>
            <a:off x="8128000" y="3251200"/>
            <a:ext cx="4876800" cy="4763912"/>
          </a:xfrm>
          <a:prstGeom prst="rect">
            <a:avLst/>
          </a:prstGeom>
          <a:ln w="12700">
            <a:miter lim="400000"/>
          </a:ln>
        </p:spPr>
      </p:pic>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9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397" name="Recap"/>
          <p:cNvSpPr txBox="1"/>
          <p:nvPr>
            <p:ph type="title"/>
          </p:nvPr>
        </p:nvSpPr>
        <p:spPr>
          <a:prstGeom prst="rect">
            <a:avLst/>
          </a:prstGeom>
        </p:spPr>
        <p:txBody>
          <a:bodyPr/>
          <a:lstStyle/>
          <a:p>
            <a:pPr/>
            <a:r>
              <a:t>Recap</a:t>
            </a:r>
          </a:p>
        </p:txBody>
      </p:sp>
      <p:sp>
        <p:nvSpPr>
          <p:cNvPr id="1398" name="CIE has performed color matching experiments…"/>
          <p:cNvSpPr txBox="1"/>
          <p:nvPr>
            <p:ph type="body" idx="1"/>
          </p:nvPr>
        </p:nvSpPr>
        <p:spPr>
          <a:prstGeom prst="rect">
            <a:avLst/>
          </a:prstGeom>
        </p:spPr>
        <p:txBody>
          <a:bodyPr/>
          <a:lstStyle/>
          <a:p>
            <a:pPr/>
            <a:r>
              <a:t>CIE has performed color matching experiments</a:t>
            </a:r>
          </a:p>
          <a:p>
            <a:pPr lvl="1"/>
            <a:r>
              <a:t>chose primaries for reproduction (synthesis)</a:t>
            </a:r>
          </a:p>
          <a:p>
            <a:pPr lvl="1"/>
            <a:r>
              <a:t>for each wavelength, how much of each primary do we need</a:t>
            </a:r>
          </a:p>
          <a:p>
            <a:pPr lvl="2"/>
            <a:r>
              <a:t>=&gt; 3 analysis curves</a:t>
            </a:r>
          </a:p>
          <a:p>
            <a:pPr lvl="1"/>
            <a:r>
              <a:t>Then a little bit of linear algebra to make everything positive</a:t>
            </a:r>
          </a:p>
          <a:p>
            <a:pPr lvl="2"/>
            <a:r>
              <a:t>=&gt; 3 new analysis curves</a:t>
            </a:r>
          </a:p>
          <a:p>
            <a:pPr/>
            <a:r>
              <a:t>Gives us XYZ color space</a:t>
            </a:r>
          </a:p>
          <a:p>
            <a:pPr/>
            <a:r>
              <a:t>Linear transform to/from LMS, RGB</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0" name="Chromaticity diagram"/>
          <p:cNvSpPr txBox="1"/>
          <p:nvPr>
            <p:ph type="title"/>
          </p:nvPr>
        </p:nvSpPr>
        <p:spPr>
          <a:prstGeom prst="rect">
            <a:avLst/>
          </a:prstGeom>
        </p:spPr>
        <p:txBody>
          <a:bodyPr/>
          <a:lstStyle/>
          <a:p>
            <a:pPr/>
            <a:r>
              <a:t>Chromaticity diagram</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0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03"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404" name="Color matching experiment"/>
          <p:cNvSpPr txBox="1"/>
          <p:nvPr>
            <p:ph type="title"/>
          </p:nvPr>
        </p:nvSpPr>
        <p:spPr>
          <a:prstGeom prst="rect">
            <a:avLst/>
          </a:prstGeom>
        </p:spPr>
        <p:txBody>
          <a:bodyPr/>
          <a:lstStyle>
            <a:lvl1pPr>
              <a:defRPr sz="5600"/>
            </a:lvl1pPr>
          </a:lstStyle>
          <a:p>
            <a:pPr/>
            <a:r>
              <a:t>Color matching experiment</a:t>
            </a:r>
          </a:p>
        </p:txBody>
      </p:sp>
      <p:sp>
        <p:nvSpPr>
          <p:cNvPr id="1405" name="Double-click to edit"/>
          <p:cNvSpPr txBox="1"/>
          <p:nvPr>
            <p:ph type="body" idx="1"/>
          </p:nvPr>
        </p:nvSpPr>
        <p:spPr>
          <a:prstGeom prst="rect">
            <a:avLst/>
          </a:prstGeom>
        </p:spPr>
        <p:txBody>
          <a:bodyPr/>
          <a:lstStyle/>
          <a:p>
            <a:pPr/>
          </a:p>
        </p:txBody>
      </p:sp>
      <p:pic>
        <p:nvPicPr>
          <p:cNvPr id="1406" name="image.png" descr="image.png"/>
          <p:cNvPicPr>
            <a:picLocks noChangeAspect="0"/>
          </p:cNvPicPr>
          <p:nvPr/>
        </p:nvPicPr>
        <p:blipFill>
          <a:blip r:embed="rId2">
            <a:extLst/>
          </a:blip>
          <a:srcRect l="0" t="8067" r="0" b="4806"/>
          <a:stretch>
            <a:fillRect/>
          </a:stretch>
        </p:blipFill>
        <p:spPr>
          <a:xfrm>
            <a:off x="0" y="1377244"/>
            <a:ext cx="13004800" cy="8267983"/>
          </a:xfrm>
          <a:prstGeom prst="rect">
            <a:avLst/>
          </a:prstGeom>
          <a:ln w="12700">
            <a:miter lim="400000"/>
          </a:ln>
        </p:spPr>
      </p:pic>
      <p:sp>
        <p:nvSpPr>
          <p:cNvPr id="1407" name="Monochromatic  light"/>
          <p:cNvSpPr txBox="1"/>
          <p:nvPr/>
        </p:nvSpPr>
        <p:spPr>
          <a:xfrm>
            <a:off x="6070600" y="1841500"/>
            <a:ext cx="3418959" cy="10541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spcBef>
                <a:spcPts val="1900"/>
              </a:spcBef>
              <a:buClr>
                <a:srgbClr val="000000"/>
              </a:buClr>
              <a:buFont typeface="Times New Roman"/>
              <a:defRPr b="1" sz="3400">
                <a:uFill>
                  <a:solidFill>
                    <a:srgbClr val="000000"/>
                  </a:solidFill>
                </a:uFill>
                <a:latin typeface="Times New Roman"/>
                <a:ea typeface="Times New Roman"/>
                <a:cs typeface="Times New Roman"/>
                <a:sym typeface="Times New Roman"/>
              </a:defRPr>
            </a:pPr>
            <a:r>
              <a:t>Monochromatic </a:t>
            </a:r>
            <a:br/>
            <a:r>
              <a:t>light</a:t>
            </a:r>
          </a:p>
        </p:txBody>
      </p:sp>
      <p:sp>
        <p:nvSpPr>
          <p:cNvPr id="1408" name="Primaries at  435.8, 546.1  and 700nm"/>
          <p:cNvSpPr txBox="1"/>
          <p:nvPr/>
        </p:nvSpPr>
        <p:spPr>
          <a:xfrm>
            <a:off x="7696200" y="5854700"/>
            <a:ext cx="2766831" cy="15367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spcBef>
                <a:spcPts val="1900"/>
              </a:spcBef>
              <a:buClr>
                <a:srgbClr val="000000"/>
              </a:buClr>
              <a:buFont typeface="Times New Roman"/>
              <a:defRPr b="1" sz="3400">
                <a:uFill>
                  <a:solidFill>
                    <a:srgbClr val="000000"/>
                  </a:solidFill>
                </a:uFill>
                <a:latin typeface="Times New Roman"/>
                <a:ea typeface="Times New Roman"/>
                <a:cs typeface="Times New Roman"/>
                <a:sym typeface="Times New Roman"/>
              </a:defRPr>
            </a:pPr>
            <a:r>
              <a:t>Primaries at </a:t>
            </a:r>
            <a:br/>
            <a:r>
              <a:t>435.8, 546.1 </a:t>
            </a:r>
            <a:br/>
            <a:r>
              <a:t>and 700nm </a:t>
            </a: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1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1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412" name="Color matching experiment 1"/>
          <p:cNvSpPr txBox="1"/>
          <p:nvPr>
            <p:ph type="title"/>
          </p:nvPr>
        </p:nvSpPr>
        <p:spPr>
          <a:xfrm>
            <a:off x="774700" y="0"/>
            <a:ext cx="11671300" cy="1022774"/>
          </a:xfrm>
          <a:prstGeom prst="rect">
            <a:avLst/>
          </a:prstGeom>
        </p:spPr>
        <p:txBody>
          <a:bodyPr/>
          <a:lstStyle/>
          <a:p>
            <a:pPr/>
            <a:r>
              <a:t>Color matching experiment 1</a:t>
            </a:r>
          </a:p>
        </p:txBody>
      </p:sp>
      <p:sp>
        <p:nvSpPr>
          <p:cNvPr id="1413" name="Rectangle"/>
          <p:cNvSpPr/>
          <p:nvPr/>
        </p:nvSpPr>
        <p:spPr>
          <a:xfrm>
            <a:off x="3365500" y="3035300"/>
            <a:ext cx="2387600" cy="3797300"/>
          </a:xfrm>
          <a:prstGeom prst="rect">
            <a:avLst/>
          </a:prstGeom>
          <a:solidFill>
            <a:srgbClr val="D7AE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14"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15"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16"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17"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18"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419"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420"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421" name="Rectangle"/>
          <p:cNvSpPr/>
          <p:nvPr/>
        </p:nvSpPr>
        <p:spPr>
          <a:xfrm>
            <a:off x="5740400" y="3035300"/>
            <a:ext cx="2387600" cy="3797300"/>
          </a:xfrm>
          <a:prstGeom prst="rect">
            <a:avLst/>
          </a:prstGeom>
          <a:solidFill>
            <a:srgbClr val="0000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2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24"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425" name="Color matching experiment 1"/>
          <p:cNvSpPr txBox="1"/>
          <p:nvPr>
            <p:ph type="title"/>
          </p:nvPr>
        </p:nvSpPr>
        <p:spPr>
          <a:xfrm>
            <a:off x="774700" y="0"/>
            <a:ext cx="11671300" cy="1022774"/>
          </a:xfrm>
          <a:prstGeom prst="rect">
            <a:avLst/>
          </a:prstGeom>
        </p:spPr>
        <p:txBody>
          <a:bodyPr/>
          <a:lstStyle/>
          <a:p>
            <a:pPr/>
            <a:r>
              <a:t>Color matching experiment 1</a:t>
            </a:r>
          </a:p>
        </p:txBody>
      </p:sp>
      <p:sp>
        <p:nvSpPr>
          <p:cNvPr id="1426"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27"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28"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29"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30"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431"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432"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433" name="Rectangle"/>
          <p:cNvSpPr/>
          <p:nvPr/>
        </p:nvSpPr>
        <p:spPr>
          <a:xfrm>
            <a:off x="5740400" y="3035300"/>
            <a:ext cx="2387600" cy="3797300"/>
          </a:xfrm>
          <a:prstGeom prst="rect">
            <a:avLst/>
          </a:prstGeom>
          <a:solidFill>
            <a:srgbClr val="434ED6"/>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34"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435" name="Rectangle"/>
          <p:cNvSpPr/>
          <p:nvPr/>
        </p:nvSpPr>
        <p:spPr>
          <a:xfrm>
            <a:off x="10083800" y="8242300"/>
            <a:ext cx="546100" cy="3302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36" name="Rectangle"/>
          <p:cNvSpPr/>
          <p:nvPr/>
        </p:nvSpPr>
        <p:spPr>
          <a:xfrm>
            <a:off x="10833100" y="7581900"/>
            <a:ext cx="546100" cy="977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37" name="Rectangle"/>
          <p:cNvSpPr/>
          <p:nvPr/>
        </p:nvSpPr>
        <p:spPr>
          <a:xfrm>
            <a:off x="11595100" y="6832600"/>
            <a:ext cx="546100" cy="1739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38"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439"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440"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441"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442"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443"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444"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445"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446"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447"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sp>
        <p:nvSpPr>
          <p:cNvPr id="1448" name="Rectangle"/>
          <p:cNvSpPr/>
          <p:nvPr/>
        </p:nvSpPr>
        <p:spPr>
          <a:xfrm>
            <a:off x="3365500" y="3035300"/>
            <a:ext cx="2387600" cy="3797300"/>
          </a:xfrm>
          <a:prstGeom prst="rect">
            <a:avLst/>
          </a:prstGeom>
          <a:solidFill>
            <a:srgbClr val="D7AE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5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5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452" name="Color matching experiment 1"/>
          <p:cNvSpPr txBox="1"/>
          <p:nvPr>
            <p:ph type="title"/>
          </p:nvPr>
        </p:nvSpPr>
        <p:spPr>
          <a:xfrm>
            <a:off x="774700" y="0"/>
            <a:ext cx="11671300" cy="1022774"/>
          </a:xfrm>
          <a:prstGeom prst="rect">
            <a:avLst/>
          </a:prstGeom>
        </p:spPr>
        <p:txBody>
          <a:bodyPr/>
          <a:lstStyle/>
          <a:p>
            <a:pPr/>
            <a:r>
              <a:t>Color matching experiment 1</a:t>
            </a:r>
          </a:p>
        </p:txBody>
      </p:sp>
      <p:sp>
        <p:nvSpPr>
          <p:cNvPr id="1453"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54"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55"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56"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57"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458"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459"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460" name="Rectangle"/>
          <p:cNvSpPr/>
          <p:nvPr/>
        </p:nvSpPr>
        <p:spPr>
          <a:xfrm>
            <a:off x="5740400" y="3035300"/>
            <a:ext cx="2387600" cy="3797300"/>
          </a:xfrm>
          <a:prstGeom prst="rect">
            <a:avLst/>
          </a:prstGeom>
          <a:solidFill>
            <a:srgbClr val="AB82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61"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462" name="Rectangle"/>
          <p:cNvSpPr/>
          <p:nvPr/>
        </p:nvSpPr>
        <p:spPr>
          <a:xfrm>
            <a:off x="10083800" y="8242300"/>
            <a:ext cx="546100" cy="3302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63" name="Rectangle"/>
          <p:cNvSpPr/>
          <p:nvPr/>
        </p:nvSpPr>
        <p:spPr>
          <a:xfrm>
            <a:off x="10833100" y="7150100"/>
            <a:ext cx="546100" cy="14097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64" name="Rectangle"/>
          <p:cNvSpPr/>
          <p:nvPr/>
        </p:nvSpPr>
        <p:spPr>
          <a:xfrm>
            <a:off x="11595100" y="6832600"/>
            <a:ext cx="546100" cy="1739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65"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466"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467"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468"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469"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470"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471"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472"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473"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474"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sp>
        <p:nvSpPr>
          <p:cNvPr id="1475" name="Rectangle"/>
          <p:cNvSpPr/>
          <p:nvPr/>
        </p:nvSpPr>
        <p:spPr>
          <a:xfrm>
            <a:off x="3365500" y="3035300"/>
            <a:ext cx="2387600" cy="3797300"/>
          </a:xfrm>
          <a:prstGeom prst="rect">
            <a:avLst/>
          </a:prstGeom>
          <a:solidFill>
            <a:srgbClr val="D7AE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7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47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479" name="Color matching experiment 1"/>
          <p:cNvSpPr txBox="1"/>
          <p:nvPr>
            <p:ph type="title"/>
          </p:nvPr>
        </p:nvSpPr>
        <p:spPr>
          <a:xfrm>
            <a:off x="774700" y="0"/>
            <a:ext cx="11671300" cy="1022774"/>
          </a:xfrm>
          <a:prstGeom prst="rect">
            <a:avLst/>
          </a:prstGeom>
        </p:spPr>
        <p:txBody>
          <a:bodyPr/>
          <a:lstStyle/>
          <a:p>
            <a:pPr/>
            <a:r>
              <a:t>Color matching experiment 1</a:t>
            </a:r>
          </a:p>
        </p:txBody>
      </p:sp>
      <p:sp>
        <p:nvSpPr>
          <p:cNvPr id="1480"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81"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82"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83"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84"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485"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486"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487"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488" name="Rectangle"/>
          <p:cNvSpPr/>
          <p:nvPr/>
        </p:nvSpPr>
        <p:spPr>
          <a:xfrm>
            <a:off x="10083800" y="8242300"/>
            <a:ext cx="546100" cy="3302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89" name="Rectangle"/>
          <p:cNvSpPr/>
          <p:nvPr/>
        </p:nvSpPr>
        <p:spPr>
          <a:xfrm>
            <a:off x="10833100" y="6718300"/>
            <a:ext cx="546100" cy="18415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90" name="Rectangle"/>
          <p:cNvSpPr/>
          <p:nvPr/>
        </p:nvSpPr>
        <p:spPr>
          <a:xfrm>
            <a:off x="11595100" y="6832600"/>
            <a:ext cx="546100" cy="1739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491"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492"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493"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494"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495"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496"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497"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498"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499"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500"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grpSp>
        <p:nvGrpSpPr>
          <p:cNvPr id="1503" name="Group"/>
          <p:cNvGrpSpPr/>
          <p:nvPr/>
        </p:nvGrpSpPr>
        <p:grpSpPr>
          <a:xfrm>
            <a:off x="9423400" y="3365500"/>
            <a:ext cx="3581400" cy="2489200"/>
            <a:chOff x="0" y="0"/>
            <a:chExt cx="3581400" cy="2489200"/>
          </a:xfrm>
        </p:grpSpPr>
        <p:sp>
          <p:nvSpPr>
            <p:cNvPr id="1501" name="The primary color amounts needed for a match"/>
            <p:cNvSpPr txBox="1"/>
            <p:nvPr/>
          </p:nvSpPr>
          <p:spPr>
            <a:xfrm>
              <a:off x="0" y="0"/>
              <a:ext cx="3581400" cy="153105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t">
              <a:spAutoFit/>
            </a:bodyPr>
            <a:lstStyle>
              <a:lvl1pPr marL="57799" marR="57799" defTabSz="1295400">
                <a:buClr>
                  <a:srgbClr val="D82679"/>
                </a:buClr>
                <a:buFont typeface="Times New Roman"/>
                <a:defRPr sz="3400">
                  <a:solidFill>
                    <a:srgbClr val="D82679"/>
                  </a:solidFill>
                  <a:uFill>
                    <a:solidFill>
                      <a:srgbClr val="D82679"/>
                    </a:solidFill>
                  </a:uFill>
                  <a:latin typeface="Times New Roman"/>
                  <a:ea typeface="Times New Roman"/>
                  <a:cs typeface="Times New Roman"/>
                  <a:sym typeface="Times New Roman"/>
                </a:defRPr>
              </a:lvl1pPr>
            </a:lstStyle>
            <a:p>
              <a:pPr/>
              <a:r>
                <a:t>The primary color amounts needed for a match</a:t>
              </a:r>
            </a:p>
          </p:txBody>
        </p:sp>
        <p:sp>
          <p:nvSpPr>
            <p:cNvPr id="1502" name="Line"/>
            <p:cNvSpPr/>
            <p:nvPr/>
          </p:nvSpPr>
          <p:spPr>
            <a:xfrm>
              <a:off x="1625600" y="1625600"/>
              <a:ext cx="2258" cy="863600"/>
            </a:xfrm>
            <a:prstGeom prst="line">
              <a:avLst/>
            </a:prstGeom>
            <a:noFill/>
            <a:ln w="25400" cap="flat">
              <a:solidFill>
                <a:srgbClr val="D82679"/>
              </a:solidFill>
              <a:prstDash val="solid"/>
              <a:round/>
              <a:tailEnd type="triangle" w="med" len="med"/>
            </a:ln>
            <a:effectLst/>
          </p:spPr>
          <p:txBody>
            <a:bodyPr wrap="square" lIns="0" tIns="0" rIns="0" bIns="0" numCol="1" anchor="t">
              <a:noAutofit/>
            </a:bodyPr>
            <a:lstStyle/>
            <a:p>
              <a:pPr/>
            </a:p>
          </p:txBody>
        </p:sp>
      </p:grpSp>
      <p:sp>
        <p:nvSpPr>
          <p:cNvPr id="1504" name="Rectangle"/>
          <p:cNvSpPr/>
          <p:nvPr/>
        </p:nvSpPr>
        <p:spPr>
          <a:xfrm>
            <a:off x="3365500" y="3035300"/>
            <a:ext cx="2387600" cy="3797300"/>
          </a:xfrm>
          <a:prstGeom prst="rect">
            <a:avLst/>
          </a:prstGeom>
          <a:solidFill>
            <a:srgbClr val="D7AE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05" name="Rectangle"/>
          <p:cNvSpPr/>
          <p:nvPr/>
        </p:nvSpPr>
        <p:spPr>
          <a:xfrm>
            <a:off x="5740400" y="3035300"/>
            <a:ext cx="2387600" cy="3797300"/>
          </a:xfrm>
          <a:prstGeom prst="rect">
            <a:avLst/>
          </a:prstGeom>
          <a:solidFill>
            <a:srgbClr val="D7AEFF"/>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03" grpId="1"/>
    </p:bldLst>
  </p:timing>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0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50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509" name="Color matching experiment 2"/>
          <p:cNvSpPr txBox="1"/>
          <p:nvPr>
            <p:ph type="title"/>
          </p:nvPr>
        </p:nvSpPr>
        <p:spPr>
          <a:xfrm>
            <a:off x="774700" y="0"/>
            <a:ext cx="11671300" cy="1022774"/>
          </a:xfrm>
          <a:prstGeom prst="rect">
            <a:avLst/>
          </a:prstGeom>
        </p:spPr>
        <p:txBody>
          <a:bodyPr/>
          <a:lstStyle/>
          <a:p>
            <a:pPr/>
            <a:r>
              <a:t>Color matching experiment 2</a:t>
            </a:r>
          </a:p>
        </p:txBody>
      </p:sp>
      <p:sp>
        <p:nvSpPr>
          <p:cNvPr id="1510" name="Rectangle"/>
          <p:cNvSpPr/>
          <p:nvPr/>
        </p:nvSpPr>
        <p:spPr>
          <a:xfrm>
            <a:off x="3365500" y="3035300"/>
            <a:ext cx="2387600" cy="3797300"/>
          </a:xfrm>
          <a:prstGeom prst="rect">
            <a:avLst/>
          </a:prstGeom>
          <a:solidFill>
            <a:srgbClr val="9411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11"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12"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13"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14"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15"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516"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517"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518" name="Rectangle"/>
          <p:cNvSpPr/>
          <p:nvPr/>
        </p:nvSpPr>
        <p:spPr>
          <a:xfrm>
            <a:off x="5740400" y="3035300"/>
            <a:ext cx="2387600" cy="3797300"/>
          </a:xfrm>
          <a:prstGeom prst="rect">
            <a:avLst/>
          </a:prstGeom>
          <a:solidFill>
            <a:srgbClr val="FFD479"/>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2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52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522" name="Color matching experiment 2"/>
          <p:cNvSpPr txBox="1"/>
          <p:nvPr>
            <p:ph type="title"/>
          </p:nvPr>
        </p:nvSpPr>
        <p:spPr>
          <a:xfrm>
            <a:off x="774700" y="0"/>
            <a:ext cx="11671300" cy="1022774"/>
          </a:xfrm>
          <a:prstGeom prst="rect">
            <a:avLst/>
          </a:prstGeom>
        </p:spPr>
        <p:txBody>
          <a:bodyPr/>
          <a:lstStyle/>
          <a:p>
            <a:pPr/>
            <a:r>
              <a:t>Color matching experiment 2</a:t>
            </a:r>
          </a:p>
        </p:txBody>
      </p:sp>
      <p:sp>
        <p:nvSpPr>
          <p:cNvPr id="1523" name="Rectangle"/>
          <p:cNvSpPr/>
          <p:nvPr/>
        </p:nvSpPr>
        <p:spPr>
          <a:xfrm>
            <a:off x="3365500" y="3035300"/>
            <a:ext cx="2387600" cy="3797300"/>
          </a:xfrm>
          <a:prstGeom prst="rect">
            <a:avLst/>
          </a:prstGeom>
          <a:solidFill>
            <a:srgbClr val="9411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24"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25"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26"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27"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28"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529"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530"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531" name="Rectangle"/>
          <p:cNvSpPr/>
          <p:nvPr/>
        </p:nvSpPr>
        <p:spPr>
          <a:xfrm>
            <a:off x="5740400" y="3035300"/>
            <a:ext cx="2387600" cy="3797300"/>
          </a:xfrm>
          <a:prstGeom prst="rect">
            <a:avLst/>
          </a:prstGeom>
          <a:solidFill>
            <a:srgbClr val="D82679"/>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32"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533" name="Rectangle"/>
          <p:cNvSpPr/>
          <p:nvPr/>
        </p:nvSpPr>
        <p:spPr>
          <a:xfrm>
            <a:off x="10083800" y="7366000"/>
            <a:ext cx="546100" cy="11938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34" name="Rectangle"/>
          <p:cNvSpPr/>
          <p:nvPr/>
        </p:nvSpPr>
        <p:spPr>
          <a:xfrm>
            <a:off x="10833100" y="8458200"/>
            <a:ext cx="546100" cy="1143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35" name="Rectangle"/>
          <p:cNvSpPr/>
          <p:nvPr/>
        </p:nvSpPr>
        <p:spPr>
          <a:xfrm>
            <a:off x="11595100" y="7797800"/>
            <a:ext cx="546100" cy="7620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36"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537"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538"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539"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540"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541"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542"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543"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544"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545"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spTree>
  </p:cSld>
  <p:clrMapOvr>
    <a:masterClrMapping/>
  </p:clrMapOvr>
  <p:transition xmlns:p14="http://schemas.microsoft.com/office/powerpoint/2010/main" spd="med" advClick="1"/>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4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54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549" name="Color matching experiment 2"/>
          <p:cNvSpPr txBox="1"/>
          <p:nvPr>
            <p:ph type="title"/>
          </p:nvPr>
        </p:nvSpPr>
        <p:spPr>
          <a:xfrm>
            <a:off x="774700" y="0"/>
            <a:ext cx="11671300" cy="1022774"/>
          </a:xfrm>
          <a:prstGeom prst="rect">
            <a:avLst/>
          </a:prstGeom>
        </p:spPr>
        <p:txBody>
          <a:bodyPr/>
          <a:lstStyle/>
          <a:p>
            <a:pPr/>
            <a:r>
              <a:t>Color matching experiment 2</a:t>
            </a:r>
          </a:p>
        </p:txBody>
      </p:sp>
      <p:sp>
        <p:nvSpPr>
          <p:cNvPr id="1550" name="Rectangle"/>
          <p:cNvSpPr/>
          <p:nvPr/>
        </p:nvSpPr>
        <p:spPr>
          <a:xfrm>
            <a:off x="3365500" y="3035300"/>
            <a:ext cx="2387600" cy="3797300"/>
          </a:xfrm>
          <a:prstGeom prst="rect">
            <a:avLst/>
          </a:prstGeom>
          <a:solidFill>
            <a:srgbClr val="9411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1"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2"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3"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4"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5"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556"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557"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558" name="Rectangle"/>
          <p:cNvSpPr/>
          <p:nvPr/>
        </p:nvSpPr>
        <p:spPr>
          <a:xfrm>
            <a:off x="5740400" y="3035300"/>
            <a:ext cx="2387600" cy="3797300"/>
          </a:xfrm>
          <a:prstGeom prst="rect">
            <a:avLst/>
          </a:prstGeom>
          <a:solidFill>
            <a:srgbClr val="D81E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59"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560" name="Rectangle"/>
          <p:cNvSpPr/>
          <p:nvPr/>
        </p:nvSpPr>
        <p:spPr>
          <a:xfrm>
            <a:off x="10083800" y="7366000"/>
            <a:ext cx="546100" cy="11938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61" name="Rectangle"/>
          <p:cNvSpPr/>
          <p:nvPr/>
        </p:nvSpPr>
        <p:spPr>
          <a:xfrm>
            <a:off x="11595100" y="7581900"/>
            <a:ext cx="546100" cy="977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62"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563"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564"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565"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566"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567"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568"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569"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570"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571"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7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574"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575" name="Color matching experiment 2"/>
          <p:cNvSpPr txBox="1"/>
          <p:nvPr>
            <p:ph type="title"/>
          </p:nvPr>
        </p:nvSpPr>
        <p:spPr>
          <a:xfrm>
            <a:off x="774700" y="0"/>
            <a:ext cx="11671300" cy="1022774"/>
          </a:xfrm>
          <a:prstGeom prst="rect">
            <a:avLst/>
          </a:prstGeom>
        </p:spPr>
        <p:txBody>
          <a:bodyPr/>
          <a:lstStyle/>
          <a:p>
            <a:pPr/>
            <a:r>
              <a:t>Color matching experiment 2</a:t>
            </a:r>
          </a:p>
        </p:txBody>
      </p:sp>
      <p:sp>
        <p:nvSpPr>
          <p:cNvPr id="1576" name="Rectangle"/>
          <p:cNvSpPr/>
          <p:nvPr/>
        </p:nvSpPr>
        <p:spPr>
          <a:xfrm>
            <a:off x="3365500" y="3035300"/>
            <a:ext cx="2387600" cy="3797300"/>
          </a:xfrm>
          <a:prstGeom prst="rect">
            <a:avLst/>
          </a:prstGeom>
          <a:solidFill>
            <a:srgbClr val="D81E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77" name="Line"/>
          <p:cNvSpPr/>
          <p:nvPr/>
        </p:nvSpPr>
        <p:spPr>
          <a:xfrm flipH="1" rot="10800000">
            <a:off x="8863176" y="7775786"/>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78" name="Line"/>
          <p:cNvSpPr/>
          <p:nvPr/>
        </p:nvSpPr>
        <p:spPr>
          <a:xfrm flipH="1" rot="10800000">
            <a:off x="8165523"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79" name="Line"/>
          <p:cNvSpPr/>
          <p:nvPr/>
        </p:nvSpPr>
        <p:spPr>
          <a:xfrm flipH="1" rot="10800000">
            <a:off x="7623657" y="7797800"/>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80" name="Line"/>
          <p:cNvSpPr/>
          <p:nvPr/>
        </p:nvSpPr>
        <p:spPr>
          <a:xfrm rot="10800000">
            <a:off x="2171700" y="7992533"/>
            <a:ext cx="1107171" cy="1497633"/>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ln w="12700">
            <a:solidFill>
              <a:srgbClr val="FFFED5"/>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81" name="Line"/>
          <p:cNvSpPr/>
          <p:nvPr/>
        </p:nvSpPr>
        <p:spPr>
          <a:xfrm flipV="1">
            <a:off x="2819400" y="7366000"/>
            <a:ext cx="114300" cy="762000"/>
          </a:xfrm>
          <a:prstGeom prst="line">
            <a:avLst/>
          </a:prstGeom>
          <a:ln w="12700">
            <a:solidFill>
              <a:srgbClr val="FFFED5"/>
            </a:solidFill>
          </a:ln>
        </p:spPr>
        <p:txBody>
          <a:bodyPr lIns="0" tIns="0" rIns="0" bIns="0"/>
          <a:lstStyle/>
          <a:p>
            <a:pPr/>
          </a:p>
        </p:txBody>
      </p:sp>
      <p:sp>
        <p:nvSpPr>
          <p:cNvPr id="1582" name="Line"/>
          <p:cNvSpPr/>
          <p:nvPr/>
        </p:nvSpPr>
        <p:spPr>
          <a:xfrm flipV="1">
            <a:off x="3251200" y="8013700"/>
            <a:ext cx="647700" cy="330200"/>
          </a:xfrm>
          <a:prstGeom prst="line">
            <a:avLst/>
          </a:prstGeom>
          <a:ln w="12700">
            <a:solidFill>
              <a:srgbClr val="FFFED5"/>
            </a:solidFill>
          </a:ln>
        </p:spPr>
        <p:txBody>
          <a:bodyPr lIns="0" tIns="0" rIns="0" bIns="0"/>
          <a:lstStyle/>
          <a:p>
            <a:pPr/>
          </a:p>
        </p:txBody>
      </p:sp>
      <p:sp>
        <p:nvSpPr>
          <p:cNvPr id="1583" name="Line"/>
          <p:cNvSpPr/>
          <p:nvPr/>
        </p:nvSpPr>
        <p:spPr>
          <a:xfrm flipV="1">
            <a:off x="3035300" y="7696200"/>
            <a:ext cx="431800" cy="546100"/>
          </a:xfrm>
          <a:prstGeom prst="line">
            <a:avLst/>
          </a:prstGeom>
          <a:ln w="12700">
            <a:solidFill>
              <a:srgbClr val="FFFED5"/>
            </a:solidFill>
          </a:ln>
        </p:spPr>
        <p:txBody>
          <a:bodyPr lIns="0" tIns="0" rIns="0" bIns="0"/>
          <a:lstStyle/>
          <a:p>
            <a:pPr/>
          </a:p>
        </p:txBody>
      </p:sp>
      <p:sp>
        <p:nvSpPr>
          <p:cNvPr id="1584" name="Rectangle"/>
          <p:cNvSpPr/>
          <p:nvPr/>
        </p:nvSpPr>
        <p:spPr>
          <a:xfrm>
            <a:off x="5740400" y="3035300"/>
            <a:ext cx="2387600" cy="3797300"/>
          </a:xfrm>
          <a:prstGeom prst="rect">
            <a:avLst/>
          </a:prstGeom>
          <a:solidFill>
            <a:srgbClr val="D81E00"/>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85" name="Line"/>
          <p:cNvSpPr/>
          <p:nvPr/>
        </p:nvSpPr>
        <p:spPr>
          <a:xfrm>
            <a:off x="10083800" y="8559800"/>
            <a:ext cx="1739900" cy="2258"/>
          </a:xfrm>
          <a:prstGeom prst="line">
            <a:avLst/>
          </a:prstGeom>
          <a:ln w="12700">
            <a:solidFill>
              <a:srgbClr val="FFFED5"/>
            </a:solidFill>
          </a:ln>
        </p:spPr>
        <p:txBody>
          <a:bodyPr lIns="0" tIns="0" rIns="0" bIns="0"/>
          <a:lstStyle/>
          <a:p>
            <a:pPr/>
          </a:p>
        </p:txBody>
      </p:sp>
      <p:sp>
        <p:nvSpPr>
          <p:cNvPr id="1586" name="Rectangle"/>
          <p:cNvSpPr/>
          <p:nvPr/>
        </p:nvSpPr>
        <p:spPr>
          <a:xfrm>
            <a:off x="10083800" y="7366000"/>
            <a:ext cx="546100" cy="11938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87" name="Rectangle"/>
          <p:cNvSpPr/>
          <p:nvPr/>
        </p:nvSpPr>
        <p:spPr>
          <a:xfrm>
            <a:off x="11595100" y="7581900"/>
            <a:ext cx="546100" cy="977900"/>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588" name="p1     p2      p3"/>
          <p:cNvSpPr txBox="1"/>
          <p:nvPr/>
        </p:nvSpPr>
        <p:spPr>
          <a:xfrm>
            <a:off x="10056142" y="8620195"/>
            <a:ext cx="2223150" cy="635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589" name="Line"/>
          <p:cNvSpPr/>
          <p:nvPr/>
        </p:nvSpPr>
        <p:spPr>
          <a:xfrm flipH="1" flipV="1">
            <a:off x="6832600" y="7581900"/>
            <a:ext cx="762000" cy="647700"/>
          </a:xfrm>
          <a:prstGeom prst="line">
            <a:avLst/>
          </a:prstGeom>
          <a:ln w="12700">
            <a:solidFill>
              <a:srgbClr val="FFFED5"/>
            </a:solidFill>
          </a:ln>
        </p:spPr>
        <p:txBody>
          <a:bodyPr lIns="0" tIns="0" rIns="0" bIns="0"/>
          <a:lstStyle/>
          <a:p>
            <a:pPr/>
          </a:p>
        </p:txBody>
      </p:sp>
      <p:sp>
        <p:nvSpPr>
          <p:cNvPr id="1590" name="Line"/>
          <p:cNvSpPr/>
          <p:nvPr/>
        </p:nvSpPr>
        <p:spPr>
          <a:xfrm flipH="1" flipV="1">
            <a:off x="7480300" y="7797800"/>
            <a:ext cx="762000" cy="647700"/>
          </a:xfrm>
          <a:prstGeom prst="line">
            <a:avLst/>
          </a:prstGeom>
          <a:ln w="12700">
            <a:solidFill>
              <a:srgbClr val="FFFED5"/>
            </a:solidFill>
          </a:ln>
        </p:spPr>
        <p:txBody>
          <a:bodyPr lIns="0" tIns="0" rIns="0" bIns="0"/>
          <a:lstStyle/>
          <a:p>
            <a:pPr/>
          </a:p>
        </p:txBody>
      </p:sp>
      <p:sp>
        <p:nvSpPr>
          <p:cNvPr id="1591" name="Line"/>
          <p:cNvSpPr/>
          <p:nvPr/>
        </p:nvSpPr>
        <p:spPr>
          <a:xfrm flipH="1" flipV="1">
            <a:off x="8128000" y="7581900"/>
            <a:ext cx="762000" cy="647700"/>
          </a:xfrm>
          <a:prstGeom prst="line">
            <a:avLst/>
          </a:prstGeom>
          <a:ln w="12700">
            <a:solidFill>
              <a:srgbClr val="FFFED5"/>
            </a:solidFill>
          </a:ln>
        </p:spPr>
        <p:txBody>
          <a:bodyPr lIns="0" tIns="0" rIns="0" bIns="0"/>
          <a:lstStyle/>
          <a:p>
            <a:pPr/>
          </a:p>
        </p:txBody>
      </p:sp>
      <p:sp>
        <p:nvSpPr>
          <p:cNvPr id="1592" name="Line"/>
          <p:cNvSpPr/>
          <p:nvPr/>
        </p:nvSpPr>
        <p:spPr>
          <a:xfrm flipH="1" flipV="1">
            <a:off x="8013700" y="7150100"/>
            <a:ext cx="215900" cy="762000"/>
          </a:xfrm>
          <a:prstGeom prst="line">
            <a:avLst/>
          </a:prstGeom>
          <a:ln w="12700">
            <a:solidFill>
              <a:srgbClr val="FFFED5"/>
            </a:solidFill>
          </a:ln>
        </p:spPr>
        <p:txBody>
          <a:bodyPr lIns="0" tIns="0" rIns="0" bIns="0"/>
          <a:lstStyle/>
          <a:p>
            <a:pPr/>
          </a:p>
        </p:txBody>
      </p:sp>
      <p:sp>
        <p:nvSpPr>
          <p:cNvPr id="1593" name="Line"/>
          <p:cNvSpPr/>
          <p:nvPr/>
        </p:nvSpPr>
        <p:spPr>
          <a:xfrm flipH="1" flipV="1">
            <a:off x="8559800" y="7480300"/>
            <a:ext cx="215900" cy="762000"/>
          </a:xfrm>
          <a:prstGeom prst="line">
            <a:avLst/>
          </a:prstGeom>
          <a:ln w="12700">
            <a:solidFill>
              <a:srgbClr val="FFFED5"/>
            </a:solidFill>
          </a:ln>
        </p:spPr>
        <p:txBody>
          <a:bodyPr lIns="0" tIns="0" rIns="0" bIns="0"/>
          <a:lstStyle/>
          <a:p>
            <a:pPr/>
          </a:p>
        </p:txBody>
      </p:sp>
      <p:sp>
        <p:nvSpPr>
          <p:cNvPr id="1594" name="Line"/>
          <p:cNvSpPr/>
          <p:nvPr/>
        </p:nvSpPr>
        <p:spPr>
          <a:xfrm flipH="1" flipV="1">
            <a:off x="9321800" y="7366000"/>
            <a:ext cx="215900" cy="762000"/>
          </a:xfrm>
          <a:prstGeom prst="line">
            <a:avLst/>
          </a:prstGeom>
          <a:ln w="12700">
            <a:solidFill>
              <a:srgbClr val="FFFED5"/>
            </a:solidFill>
          </a:ln>
        </p:spPr>
        <p:txBody>
          <a:bodyPr lIns="0" tIns="0" rIns="0" bIns="0"/>
          <a:lstStyle/>
          <a:p>
            <a:pPr/>
          </a:p>
        </p:txBody>
      </p:sp>
      <p:sp>
        <p:nvSpPr>
          <p:cNvPr id="1595" name="Line"/>
          <p:cNvSpPr/>
          <p:nvPr/>
        </p:nvSpPr>
        <p:spPr>
          <a:xfrm flipH="1" flipV="1">
            <a:off x="8991600" y="7581900"/>
            <a:ext cx="215900" cy="431800"/>
          </a:xfrm>
          <a:prstGeom prst="line">
            <a:avLst/>
          </a:prstGeom>
          <a:ln w="12700">
            <a:solidFill>
              <a:srgbClr val="FFFED5"/>
            </a:solidFill>
          </a:ln>
        </p:spPr>
        <p:txBody>
          <a:bodyPr lIns="0" tIns="0" rIns="0" bIns="0"/>
          <a:lstStyle/>
          <a:p>
            <a:pPr/>
          </a:p>
        </p:txBody>
      </p:sp>
      <p:sp>
        <p:nvSpPr>
          <p:cNvPr id="1596" name="Line"/>
          <p:cNvSpPr/>
          <p:nvPr/>
        </p:nvSpPr>
        <p:spPr>
          <a:xfrm flipH="1" flipV="1">
            <a:off x="8343900" y="7797800"/>
            <a:ext cx="215900" cy="431800"/>
          </a:xfrm>
          <a:prstGeom prst="line">
            <a:avLst/>
          </a:prstGeom>
          <a:ln w="12700">
            <a:solidFill>
              <a:srgbClr val="FFFED5"/>
            </a:solidFill>
          </a:ln>
        </p:spPr>
        <p:txBody>
          <a:bodyPr lIns="0" tIns="0" rIns="0" bIns="0"/>
          <a:lstStyle/>
          <a:p>
            <a:pPr/>
          </a:p>
        </p:txBody>
      </p:sp>
      <p:sp>
        <p:nvSpPr>
          <p:cNvPr id="1597" name="Line"/>
          <p:cNvSpPr/>
          <p:nvPr/>
        </p:nvSpPr>
        <p:spPr>
          <a:xfrm flipH="1" flipV="1">
            <a:off x="7696200" y="7581900"/>
            <a:ext cx="215900" cy="431800"/>
          </a:xfrm>
          <a:prstGeom prst="line">
            <a:avLst/>
          </a:prstGeom>
          <a:ln w="12700">
            <a:solidFill>
              <a:srgbClr val="FFFED5"/>
            </a:solidFill>
          </a:ln>
        </p:spPr>
        <p:txBody>
          <a:bodyPr lIns="0" tIns="0" rIns="0" bIns="0"/>
          <a:lstStyle/>
          <a:p>
            <a:pPr/>
          </a:p>
        </p:txBody>
      </p:sp>
      <p:sp>
        <p:nvSpPr>
          <p:cNvPr id="1598" name="Line"/>
          <p:cNvSpPr/>
          <p:nvPr/>
        </p:nvSpPr>
        <p:spPr>
          <a:xfrm>
            <a:off x="194168" y="8611164"/>
            <a:ext cx="1739901" cy="2259"/>
          </a:xfrm>
          <a:prstGeom prst="line">
            <a:avLst/>
          </a:prstGeom>
          <a:ln w="12700">
            <a:solidFill>
              <a:srgbClr val="FFFED5"/>
            </a:solidFill>
          </a:ln>
        </p:spPr>
        <p:txBody>
          <a:bodyPr lIns="0" tIns="0" rIns="0" bIns="0"/>
          <a:lstStyle/>
          <a:p>
            <a:pPr/>
          </a:p>
        </p:txBody>
      </p:sp>
      <p:sp>
        <p:nvSpPr>
          <p:cNvPr id="1599" name="Rectangle"/>
          <p:cNvSpPr/>
          <p:nvPr/>
        </p:nvSpPr>
        <p:spPr>
          <a:xfrm>
            <a:off x="952782" y="8286044"/>
            <a:ext cx="546101" cy="330201"/>
          </a:xfrm>
          <a:prstGeom prst="rect">
            <a:avLst/>
          </a:prstGeom>
          <a:solidFill>
            <a:srgbClr val="8A8A8A"/>
          </a:solidFill>
          <a:ln w="12700">
            <a:solidFill>
              <a:srgbClr val="FFFED5"/>
            </a:solidFill>
            <a:miter lim="400000"/>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00" name="p1     p2      p3"/>
          <p:cNvSpPr txBox="1"/>
          <p:nvPr/>
        </p:nvSpPr>
        <p:spPr>
          <a:xfrm>
            <a:off x="171591" y="8674100"/>
            <a:ext cx="2223150" cy="635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grpSp>
        <p:nvGrpSpPr>
          <p:cNvPr id="1605" name="Group"/>
          <p:cNvGrpSpPr/>
          <p:nvPr/>
        </p:nvGrpSpPr>
        <p:grpSpPr>
          <a:xfrm flipH="1">
            <a:off x="1739900" y="6934200"/>
            <a:ext cx="1841501" cy="1905726"/>
            <a:chOff x="0" y="0"/>
            <a:chExt cx="1841499" cy="1905725"/>
          </a:xfrm>
        </p:grpSpPr>
        <p:sp>
          <p:nvSpPr>
            <p:cNvPr id="1601" name="Line"/>
            <p:cNvSpPr/>
            <p:nvPr/>
          </p:nvSpPr>
          <p:spPr>
            <a:xfrm flipH="1" rot="10800000">
              <a:off x="734329" y="408094"/>
              <a:ext cx="1107171" cy="1497632"/>
            </a:xfrm>
            <a:custGeom>
              <a:avLst/>
              <a:gdLst/>
              <a:ahLst/>
              <a:cxnLst>
                <a:cxn ang="0">
                  <a:pos x="wd2" y="hd2"/>
                </a:cxn>
                <a:cxn ang="5400000">
                  <a:pos x="wd2" y="hd2"/>
                </a:cxn>
                <a:cxn ang="10800000">
                  <a:pos x="wd2" y="hd2"/>
                </a:cxn>
                <a:cxn ang="16200000">
                  <a:pos x="wd2" y="hd2"/>
                </a:cxn>
              </a:cxnLst>
              <a:rect l="0" t="0" r="r" b="b"/>
              <a:pathLst>
                <a:path w="21142" h="21164" fill="norm" stroke="1" extrusionOk="0">
                  <a:moveTo>
                    <a:pt x="8553" y="202"/>
                  </a:moveTo>
                  <a:cubicBezTo>
                    <a:pt x="12045" y="-436"/>
                    <a:pt x="15063" y="585"/>
                    <a:pt x="18340" y="1255"/>
                  </a:cubicBezTo>
                  <a:cubicBezTo>
                    <a:pt x="19892" y="2021"/>
                    <a:pt x="20409" y="2818"/>
                    <a:pt x="21142" y="4095"/>
                  </a:cubicBezTo>
                  <a:cubicBezTo>
                    <a:pt x="20150" y="6296"/>
                    <a:pt x="18469" y="8370"/>
                    <a:pt x="16917" y="10316"/>
                  </a:cubicBezTo>
                  <a:cubicBezTo>
                    <a:pt x="15839" y="11656"/>
                    <a:pt x="15580" y="12645"/>
                    <a:pt x="14114" y="13666"/>
                  </a:cubicBezTo>
                  <a:cubicBezTo>
                    <a:pt x="13726" y="14528"/>
                    <a:pt x="13080" y="14974"/>
                    <a:pt x="12390" y="15740"/>
                  </a:cubicBezTo>
                  <a:cubicBezTo>
                    <a:pt x="10493" y="15293"/>
                    <a:pt x="8855" y="14400"/>
                    <a:pt x="7130" y="13666"/>
                  </a:cubicBezTo>
                  <a:cubicBezTo>
                    <a:pt x="6699" y="13475"/>
                    <a:pt x="6225" y="13283"/>
                    <a:pt x="5750" y="13156"/>
                  </a:cubicBezTo>
                  <a:cubicBezTo>
                    <a:pt x="5061" y="12964"/>
                    <a:pt x="3638" y="12645"/>
                    <a:pt x="3638" y="12645"/>
                  </a:cubicBezTo>
                  <a:cubicBezTo>
                    <a:pt x="2344" y="12964"/>
                    <a:pt x="1267" y="13092"/>
                    <a:pt x="146" y="13666"/>
                  </a:cubicBezTo>
                  <a:cubicBezTo>
                    <a:pt x="-458" y="15517"/>
                    <a:pt x="879" y="15517"/>
                    <a:pt x="2948" y="16506"/>
                  </a:cubicBezTo>
                  <a:cubicBezTo>
                    <a:pt x="6095" y="18037"/>
                    <a:pt x="8682" y="20303"/>
                    <a:pt x="12390" y="21164"/>
                  </a:cubicBezTo>
                  <a:cubicBezTo>
                    <a:pt x="12045" y="19888"/>
                    <a:pt x="12390" y="18484"/>
                    <a:pt x="11700" y="17303"/>
                  </a:cubicBezTo>
                  <a:cubicBezTo>
                    <a:pt x="10062" y="14400"/>
                    <a:pt x="4371" y="11688"/>
                    <a:pt x="491" y="10571"/>
                  </a:cubicBezTo>
                  <a:cubicBezTo>
                    <a:pt x="59" y="12135"/>
                    <a:pt x="318" y="12103"/>
                    <a:pt x="1180" y="13411"/>
                  </a:cubicBezTo>
                  <a:cubicBezTo>
                    <a:pt x="2043" y="14719"/>
                    <a:pt x="879" y="13730"/>
                    <a:pt x="2258" y="14687"/>
                  </a:cubicBezTo>
                  <a:cubicBezTo>
                    <a:pt x="4112" y="18197"/>
                    <a:pt x="7691" y="18069"/>
                    <a:pt x="12045" y="18580"/>
                  </a:cubicBezTo>
                  <a:cubicBezTo>
                    <a:pt x="11786" y="18037"/>
                    <a:pt x="11398" y="16729"/>
                    <a:pt x="10622" y="16251"/>
                  </a:cubicBezTo>
                  <a:cubicBezTo>
                    <a:pt x="8122" y="14655"/>
                    <a:pt x="5061" y="13858"/>
                    <a:pt x="1870" y="13411"/>
                  </a:cubicBezTo>
                  <a:cubicBezTo>
                    <a:pt x="2431" y="12294"/>
                    <a:pt x="3207" y="11497"/>
                    <a:pt x="3638" y="10316"/>
                  </a:cubicBezTo>
                  <a:cubicBezTo>
                    <a:pt x="4371" y="8370"/>
                    <a:pt x="4845" y="6615"/>
                    <a:pt x="6785" y="5116"/>
                  </a:cubicBezTo>
                  <a:cubicBezTo>
                    <a:pt x="6871" y="4828"/>
                    <a:pt x="7259" y="3616"/>
                    <a:pt x="7475" y="3297"/>
                  </a:cubicBezTo>
                  <a:cubicBezTo>
                    <a:pt x="7647" y="3010"/>
                    <a:pt x="8165" y="2531"/>
                    <a:pt x="8165" y="2531"/>
                  </a:cubicBezTo>
                </a:path>
              </a:pathLst>
            </a:custGeom>
            <a:noFill/>
            <a:ln w="12700" cap="flat">
              <a:solidFill>
                <a:srgbClr val="FFFED5"/>
              </a:solidFill>
              <a:prstDash val="solid"/>
              <a:round/>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02" name="Line"/>
            <p:cNvSpPr/>
            <p:nvPr/>
          </p:nvSpPr>
          <p:spPr>
            <a:xfrm flipH="1" flipV="1">
              <a:off x="0" y="215900"/>
              <a:ext cx="762000" cy="647700"/>
            </a:xfrm>
            <a:prstGeom prst="line">
              <a:avLst/>
            </a:prstGeom>
            <a:noFill/>
            <a:ln w="12700" cap="flat">
              <a:solidFill>
                <a:srgbClr val="FFFED5"/>
              </a:solidFill>
              <a:prstDash val="solid"/>
              <a:round/>
            </a:ln>
            <a:effectLst/>
          </p:spPr>
          <p:txBody>
            <a:bodyPr wrap="square" lIns="0" tIns="0" rIns="0" bIns="0" numCol="1" anchor="t">
              <a:noAutofit/>
            </a:bodyPr>
            <a:lstStyle/>
            <a:p>
              <a:pPr/>
            </a:p>
          </p:txBody>
        </p:sp>
        <p:sp>
          <p:nvSpPr>
            <p:cNvPr id="1603" name="Line"/>
            <p:cNvSpPr/>
            <p:nvPr/>
          </p:nvSpPr>
          <p:spPr>
            <a:xfrm flipH="1" flipV="1">
              <a:off x="1193800" y="0"/>
              <a:ext cx="215900" cy="762000"/>
            </a:xfrm>
            <a:prstGeom prst="line">
              <a:avLst/>
            </a:prstGeom>
            <a:noFill/>
            <a:ln w="12700" cap="flat">
              <a:solidFill>
                <a:srgbClr val="FFFED5"/>
              </a:solidFill>
              <a:prstDash val="solid"/>
              <a:round/>
            </a:ln>
            <a:effectLst/>
          </p:spPr>
          <p:txBody>
            <a:bodyPr wrap="square" lIns="0" tIns="0" rIns="0" bIns="0" numCol="1" anchor="t">
              <a:noAutofit/>
            </a:bodyPr>
            <a:lstStyle/>
            <a:p>
              <a:pPr/>
            </a:p>
          </p:txBody>
        </p:sp>
        <p:sp>
          <p:nvSpPr>
            <p:cNvPr id="1604" name="Line"/>
            <p:cNvSpPr/>
            <p:nvPr/>
          </p:nvSpPr>
          <p:spPr>
            <a:xfrm flipH="1" flipV="1">
              <a:off x="876300" y="215900"/>
              <a:ext cx="215900" cy="431800"/>
            </a:xfrm>
            <a:prstGeom prst="line">
              <a:avLst/>
            </a:prstGeom>
            <a:noFill/>
            <a:ln w="12700" cap="flat">
              <a:solidFill>
                <a:srgbClr val="FFFED5"/>
              </a:solidFill>
              <a:prstDash val="solid"/>
              <a:round/>
            </a:ln>
            <a:effectLst/>
          </p:spPr>
          <p:txBody>
            <a:bodyPr wrap="square" lIns="0" tIns="0" rIns="0" bIns="0" numCol="1" anchor="t">
              <a:noAutofit/>
            </a:bodyPr>
            <a:lstStyle/>
            <a:p>
              <a:pPr/>
            </a:p>
          </p:txBody>
        </p:sp>
      </p:grpSp>
      <p:sp>
        <p:nvSpPr>
          <p:cNvPr id="1606" name="We say a “negative” amount of p2 was needed to make the match, because we added it to the test color’s side."/>
          <p:cNvSpPr txBox="1"/>
          <p:nvPr/>
        </p:nvSpPr>
        <p:spPr>
          <a:xfrm>
            <a:off x="215900" y="2273300"/>
            <a:ext cx="3136900" cy="4013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D82679"/>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rPr>
                <a:solidFill>
                  <a:srgbClr val="D82679"/>
                </a:solidFill>
                <a:uFill>
                  <a:solidFill>
                    <a:srgbClr val="D82679"/>
                  </a:solidFill>
                </a:uFill>
              </a:rPr>
              <a:t>We say a “negative” amount of p</a:t>
            </a:r>
            <a:r>
              <a:rPr baseline="-19411">
                <a:solidFill>
                  <a:srgbClr val="D82679"/>
                </a:solidFill>
                <a:uFill>
                  <a:solidFill>
                    <a:srgbClr val="D82679"/>
                  </a:solidFill>
                </a:uFill>
              </a:rPr>
              <a:t>2</a:t>
            </a:r>
            <a:r>
              <a:rPr>
                <a:solidFill>
                  <a:srgbClr val="D82679"/>
                </a:solidFill>
                <a:uFill>
                  <a:solidFill>
                    <a:srgbClr val="D82679"/>
                  </a:solidFill>
                </a:uFill>
              </a:rPr>
              <a:t> was needed to make the match, because we added it to the test color’s side.</a:t>
            </a:r>
          </a:p>
        </p:txBody>
      </p:sp>
      <p:sp>
        <p:nvSpPr>
          <p:cNvPr id="1607" name="The primary color amounts needed for a match:"/>
          <p:cNvSpPr txBox="1"/>
          <p:nvPr/>
        </p:nvSpPr>
        <p:spPr>
          <a:xfrm>
            <a:off x="9321800" y="1887502"/>
            <a:ext cx="3581400" cy="1536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marL="57799" marR="57799" defTabSz="1295400">
              <a:buClr>
                <a:srgbClr val="D82679"/>
              </a:buClr>
              <a:buFont typeface="Times New Roman"/>
              <a:defRPr sz="3400">
                <a:solidFill>
                  <a:srgbClr val="D82679"/>
                </a:solidFill>
                <a:uFill>
                  <a:solidFill>
                    <a:srgbClr val="D82679"/>
                  </a:solidFill>
                </a:uFill>
                <a:latin typeface="Times New Roman"/>
                <a:ea typeface="Times New Roman"/>
                <a:cs typeface="Times New Roman"/>
                <a:sym typeface="Times New Roman"/>
              </a:defRPr>
            </a:lvl1pPr>
          </a:lstStyle>
          <a:p>
            <a:pPr/>
            <a:r>
              <a:t>The primary color amounts needed for a match:</a:t>
            </a:r>
          </a:p>
        </p:txBody>
      </p:sp>
      <p:grpSp>
        <p:nvGrpSpPr>
          <p:cNvPr id="1613" name="Group"/>
          <p:cNvGrpSpPr/>
          <p:nvPr/>
        </p:nvGrpSpPr>
        <p:grpSpPr>
          <a:xfrm>
            <a:off x="10033564" y="3734364"/>
            <a:ext cx="2223150" cy="1880505"/>
            <a:chOff x="0" y="0"/>
            <a:chExt cx="2223149" cy="1880504"/>
          </a:xfrm>
        </p:grpSpPr>
        <p:sp>
          <p:nvSpPr>
            <p:cNvPr id="1608" name="Line"/>
            <p:cNvSpPr/>
            <p:nvPr/>
          </p:nvSpPr>
          <p:spPr>
            <a:xfrm>
              <a:off x="22578" y="1192106"/>
              <a:ext cx="1739901" cy="2259"/>
            </a:xfrm>
            <a:prstGeom prst="line">
              <a:avLst/>
            </a:prstGeom>
            <a:noFill/>
            <a:ln w="12700" cap="flat">
              <a:solidFill>
                <a:srgbClr val="FFFED5"/>
              </a:solidFill>
              <a:prstDash val="solid"/>
              <a:round/>
            </a:ln>
            <a:effectLst/>
          </p:spPr>
          <p:txBody>
            <a:bodyPr wrap="square" lIns="0" tIns="0" rIns="0" bIns="0" numCol="1" anchor="t">
              <a:noAutofit/>
            </a:bodyPr>
            <a:lstStyle/>
            <a:p>
              <a:pPr/>
            </a:p>
          </p:txBody>
        </p:sp>
        <p:sp>
          <p:nvSpPr>
            <p:cNvPr id="1609" name="Rectangle"/>
            <p:cNvSpPr/>
            <p:nvPr/>
          </p:nvSpPr>
          <p:spPr>
            <a:xfrm>
              <a:off x="22578" y="0"/>
              <a:ext cx="546101" cy="1193800"/>
            </a:xfrm>
            <a:prstGeom prst="rect">
              <a:avLst/>
            </a:prstGeom>
            <a:solidFill>
              <a:srgbClr val="8A8A8A"/>
            </a:solidFill>
            <a:ln w="12700" cap="flat">
              <a:solidFill>
                <a:srgbClr val="FFFED5"/>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10" name="Rectangle"/>
            <p:cNvSpPr/>
            <p:nvPr/>
          </p:nvSpPr>
          <p:spPr>
            <a:xfrm>
              <a:off x="1539805" y="216746"/>
              <a:ext cx="546101" cy="977901"/>
            </a:xfrm>
            <a:prstGeom prst="rect">
              <a:avLst/>
            </a:prstGeom>
            <a:solidFill>
              <a:srgbClr val="8A8A8A"/>
            </a:solidFill>
            <a:ln w="12700" cap="flat">
              <a:solidFill>
                <a:srgbClr val="FFFED5"/>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11" name="p1     p2      p3"/>
            <p:cNvSpPr txBox="1"/>
            <p:nvPr/>
          </p:nvSpPr>
          <p:spPr>
            <a:xfrm>
              <a:off x="0" y="1256735"/>
              <a:ext cx="2223150" cy="623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t">
              <a:spAutoFit/>
            </a:bodyPr>
            <a:lstStyle/>
            <a:p>
              <a:pPr marL="57799" marR="57799" defTabSz="1295400">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pPr>
              <a:r>
                <a:t>p</a:t>
              </a:r>
              <a:r>
                <a:rPr baseline="-19411"/>
                <a:t>1    </a:t>
              </a:r>
              <a:r>
                <a:t> p</a:t>
              </a:r>
              <a:r>
                <a:rPr baseline="-19411"/>
                <a:t>2     </a:t>
              </a:r>
              <a:r>
                <a:t> p</a:t>
              </a:r>
              <a:r>
                <a:rPr baseline="-19411"/>
                <a:t>3</a:t>
              </a:r>
              <a:r>
                <a:t> </a:t>
              </a:r>
            </a:p>
          </p:txBody>
        </p:sp>
        <p:sp>
          <p:nvSpPr>
            <p:cNvPr id="1612" name="Rectangle"/>
            <p:cNvSpPr/>
            <p:nvPr/>
          </p:nvSpPr>
          <p:spPr>
            <a:xfrm>
              <a:off x="781191" y="1192106"/>
              <a:ext cx="546101" cy="330201"/>
            </a:xfrm>
            <a:prstGeom prst="rect">
              <a:avLst/>
            </a:prstGeom>
            <a:solidFill>
              <a:srgbClr val="8A8A8A"/>
            </a:solidFill>
            <a:ln w="12700" cap="flat">
              <a:solidFill>
                <a:srgbClr val="FFFED5"/>
              </a:solidFill>
              <a:prstDash val="solid"/>
              <a:miter lim="400000"/>
            </a:ln>
            <a:effectLst/>
          </p:spPr>
          <p:txBody>
            <a:bodyPr wrap="square" lIns="50800" tIns="50800" rIns="50800" bIns="50800" numCol="1" anchor="ctr">
              <a:noAutofit/>
            </a:bodyP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13" grpId="2"/>
      <p:bldP build="whole" bldLvl="1" animBg="1" rev="0" advAuto="0" spid="1607" grpId="1"/>
    </p:bldLst>
  </p:timing>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1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16" name="LMS to XYZ matrix"/>
          <p:cNvSpPr txBox="1"/>
          <p:nvPr>
            <p:ph type="title"/>
          </p:nvPr>
        </p:nvSpPr>
        <p:spPr>
          <a:prstGeom prst="rect">
            <a:avLst/>
          </a:prstGeom>
        </p:spPr>
        <p:txBody>
          <a:bodyPr/>
          <a:lstStyle/>
          <a:p>
            <a:pPr/>
            <a:r>
              <a:t>LMS to XYZ matrix</a:t>
            </a:r>
          </a:p>
        </p:txBody>
      </p:sp>
      <p:sp>
        <p:nvSpPr>
          <p:cNvPr id="1617" name="I so wish that’s what they had done!"/>
          <p:cNvSpPr txBox="1"/>
          <p:nvPr>
            <p:ph type="body" idx="1"/>
          </p:nvPr>
        </p:nvSpPr>
        <p:spPr>
          <a:prstGeom prst="rect">
            <a:avLst/>
          </a:prstGeom>
        </p:spPr>
        <p:txBody>
          <a:bodyPr/>
          <a:lstStyle/>
          <a:p>
            <a:pPr/>
            <a:r>
              <a:t>I so wish that’s what they had done!</a:t>
            </a: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1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20"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21" name="CIE XYZ"/>
          <p:cNvSpPr txBox="1"/>
          <p:nvPr>
            <p:ph type="title"/>
          </p:nvPr>
        </p:nvSpPr>
        <p:spPr>
          <a:prstGeom prst="rect">
            <a:avLst/>
          </a:prstGeom>
        </p:spPr>
        <p:txBody>
          <a:bodyPr/>
          <a:lstStyle>
            <a:lvl1pPr>
              <a:defRPr sz="5600"/>
            </a:lvl1pPr>
          </a:lstStyle>
          <a:p>
            <a:pPr/>
            <a:r>
              <a:t>CIE XYZ</a:t>
            </a:r>
          </a:p>
        </p:txBody>
      </p:sp>
      <p:sp>
        <p:nvSpPr>
          <p:cNvPr id="1622" name="The most widely recognized color space…"/>
          <p:cNvSpPr txBox="1"/>
          <p:nvPr>
            <p:ph type="body" idx="1"/>
          </p:nvPr>
        </p:nvSpPr>
        <p:spPr>
          <a:prstGeom prst="rect">
            <a:avLst/>
          </a:prstGeom>
        </p:spPr>
        <p:txBody>
          <a:bodyPr/>
          <a:lstStyle/>
          <a:p>
            <a:pPr>
              <a:lnSpc>
                <a:spcPct val="90000"/>
              </a:lnSpc>
            </a:pPr>
            <a:r>
              <a:t>The most widely recognized color space</a:t>
            </a:r>
          </a:p>
          <a:p>
            <a:pPr>
              <a:lnSpc>
                <a:spcPct val="90000"/>
              </a:lnSpc>
            </a:pPr>
            <a:r>
              <a:t>A number of the motivations are historical</a:t>
            </a:r>
          </a:p>
          <a:p>
            <a:pPr>
              <a:lnSpc>
                <a:spcPct val="90000"/>
              </a:lnSpc>
            </a:pPr>
            <a:r>
              <a:t>Now we’re stuck with it ;-)</a:t>
            </a:r>
          </a:p>
          <a:p>
            <a:pPr>
              <a:lnSpc>
                <a:spcPct val="90000"/>
              </a:lnSpc>
            </a:pPr>
            <a:r>
              <a:t>But remember, it is always </a:t>
            </a:r>
            <a:br/>
            <a:r>
              <a:t>good to agree on a standard</a:t>
            </a:r>
          </a:p>
          <a:p>
            <a:pPr>
              <a:lnSpc>
                <a:spcPct val="90000"/>
              </a:lnSpc>
            </a:pPr>
          </a:p>
          <a:p>
            <a:pPr>
              <a:lnSpc>
                <a:spcPct val="90000"/>
              </a:lnSpc>
            </a:pPr>
            <a:r>
              <a:t>Although, well, there are </a:t>
            </a:r>
            <a:br/>
            <a:r>
              <a:t>two versions of CIE XYZ </a:t>
            </a:r>
            <a:br/>
            <a:r>
              <a:t>(1931 and 1964)</a:t>
            </a:r>
          </a:p>
          <a:p>
            <a:pPr>
              <a:lnSpc>
                <a:spcPct val="90000"/>
              </a:lnSpc>
            </a:pPr>
            <a:r>
              <a:t>We’ll ignore this!</a:t>
            </a:r>
          </a:p>
        </p:txBody>
      </p:sp>
      <p:pic>
        <p:nvPicPr>
          <p:cNvPr id="1623" name="image.png" descr="image.png"/>
          <p:cNvPicPr>
            <a:picLocks noChangeAspect="0"/>
          </p:cNvPicPr>
          <p:nvPr/>
        </p:nvPicPr>
        <p:blipFill>
          <a:blip r:embed="rId2">
            <a:extLst/>
          </a:blip>
          <a:stretch>
            <a:fillRect/>
          </a:stretch>
        </p:blipFill>
        <p:spPr>
          <a:xfrm>
            <a:off x="8128000" y="3251200"/>
            <a:ext cx="4876800" cy="4763912"/>
          </a:xfrm>
          <a:prstGeom prst="rect">
            <a:avLst/>
          </a:prstGeom>
          <a:ln w="12700">
            <a:miter lim="400000"/>
          </a:ln>
        </p:spPr>
      </p:pic>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2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27" name="Chromaticity diagrams: motivation"/>
          <p:cNvSpPr txBox="1"/>
          <p:nvPr>
            <p:ph type="title"/>
          </p:nvPr>
        </p:nvSpPr>
        <p:spPr>
          <a:prstGeom prst="rect">
            <a:avLst/>
          </a:prstGeom>
        </p:spPr>
        <p:txBody>
          <a:bodyPr/>
          <a:lstStyle/>
          <a:p>
            <a:pPr/>
            <a:r>
              <a:t>Chromaticity diagrams: motivation</a:t>
            </a:r>
          </a:p>
        </p:txBody>
      </p:sp>
      <p:sp>
        <p:nvSpPr>
          <p:cNvPr id="1628" name="3D space are tough to visualize…"/>
          <p:cNvSpPr txBox="1"/>
          <p:nvPr>
            <p:ph type="body" idx="1"/>
          </p:nvPr>
        </p:nvSpPr>
        <p:spPr>
          <a:xfrm>
            <a:off x="431800" y="1409700"/>
            <a:ext cx="9740900" cy="8343900"/>
          </a:xfrm>
          <a:prstGeom prst="rect">
            <a:avLst/>
          </a:prstGeom>
        </p:spPr>
        <p:txBody>
          <a:bodyPr/>
          <a:lstStyle/>
          <a:p>
            <a:pPr>
              <a:buFont typeface="Helvetica"/>
              <a:defRPr>
                <a:latin typeface="Helvetica"/>
                <a:ea typeface="Helvetica"/>
                <a:cs typeface="Helvetica"/>
                <a:sym typeface="Helvetica"/>
              </a:defRPr>
            </a:pPr>
            <a:r>
              <a:t>3D space are tough to visualize</a:t>
            </a:r>
          </a:p>
          <a:p>
            <a:pPr>
              <a:buFont typeface="Helvetica"/>
              <a:defRPr>
                <a:latin typeface="Helvetica"/>
                <a:ea typeface="Helvetica"/>
                <a:cs typeface="Helvetica"/>
                <a:sym typeface="Helvetica"/>
              </a:defRPr>
            </a:pPr>
          </a:p>
          <a:p>
            <a:pPr>
              <a:buFont typeface="Helvetica"/>
              <a:defRPr>
                <a:latin typeface="Helvetica"/>
                <a:ea typeface="Helvetica"/>
                <a:cs typeface="Helvetica"/>
                <a:sym typeface="Helvetica"/>
              </a:defRPr>
            </a:pPr>
            <a:r>
              <a:t>Chrominance is our notion of color, as opposed to brightness/luminance</a:t>
            </a:r>
          </a:p>
          <a:p>
            <a:pPr>
              <a:buFont typeface="Helvetica"/>
              <a:defRPr>
                <a:latin typeface="Helvetica"/>
                <a:ea typeface="Helvetica"/>
                <a:cs typeface="Helvetica"/>
                <a:sym typeface="Helvetica"/>
              </a:defRPr>
            </a:pPr>
          </a:p>
          <a:p>
            <a:pPr>
              <a:buFont typeface="Helvetica"/>
              <a:defRPr>
                <a:latin typeface="Helvetica"/>
                <a:ea typeface="Helvetica"/>
                <a:cs typeface="Helvetica"/>
                <a:sym typeface="Helvetica"/>
              </a:defRPr>
            </a:pPr>
            <a:r>
              <a:t>Recall that our eyes correct for multiplicative scale factors</a:t>
            </a:r>
          </a:p>
          <a:p>
            <a:pPr lvl="1">
              <a:defRPr>
                <a:latin typeface="Helvetica"/>
                <a:ea typeface="Helvetica"/>
                <a:cs typeface="Helvetica"/>
                <a:sym typeface="Helvetica"/>
              </a:defRPr>
            </a:pPr>
            <a:r>
              <a:t>discount light intensity</a:t>
            </a:r>
          </a:p>
        </p:txBody>
      </p:sp>
      <p:pic>
        <p:nvPicPr>
          <p:cNvPr id="1629" name="image.png" descr="image.png"/>
          <p:cNvPicPr>
            <a:picLocks noChangeAspect="0"/>
          </p:cNvPicPr>
          <p:nvPr/>
        </p:nvPicPr>
        <p:blipFill>
          <a:blip r:embed="rId2">
            <a:extLst/>
          </a:blip>
          <a:srcRect l="0" t="2524" r="44444" b="1458"/>
          <a:stretch>
            <a:fillRect/>
          </a:stretch>
        </p:blipFill>
        <p:spPr>
          <a:xfrm>
            <a:off x="9969500" y="1193800"/>
            <a:ext cx="2449690" cy="3365500"/>
          </a:xfrm>
          <a:prstGeom prst="rect">
            <a:avLst/>
          </a:prstGeom>
          <a:ln w="12700">
            <a:miter lim="400000"/>
          </a:ln>
        </p:spPr>
      </p:pic>
    </p:spTree>
  </p:cSld>
  <p:clrMapOvr>
    <a:masterClrMapping/>
  </p:clrMapOvr>
  <p:transition xmlns:p14="http://schemas.microsoft.com/office/powerpoint/2010/main" spd="med" advClick="1"/>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3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32"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33" name="Chromaticity diagrams"/>
          <p:cNvSpPr txBox="1"/>
          <p:nvPr>
            <p:ph type="title"/>
          </p:nvPr>
        </p:nvSpPr>
        <p:spPr>
          <a:prstGeom prst="rect">
            <a:avLst/>
          </a:prstGeom>
        </p:spPr>
        <p:txBody>
          <a:bodyPr/>
          <a:lstStyle/>
          <a:p>
            <a:pPr/>
            <a:r>
              <a:t>Chromaticity diagrams</a:t>
            </a:r>
          </a:p>
        </p:txBody>
      </p:sp>
      <p:sp>
        <p:nvSpPr>
          <p:cNvPr id="1634" name="Project XYZ to 2D…"/>
          <p:cNvSpPr txBox="1"/>
          <p:nvPr>
            <p:ph type="body" idx="1"/>
          </p:nvPr>
        </p:nvSpPr>
        <p:spPr>
          <a:xfrm>
            <a:off x="431800" y="1409700"/>
            <a:ext cx="9740900" cy="8343900"/>
          </a:xfrm>
          <a:prstGeom prst="rect">
            <a:avLst/>
          </a:prstGeom>
        </p:spPr>
        <p:txBody>
          <a:bodyPr/>
          <a:lstStyle/>
          <a:p>
            <a:pPr>
              <a:buFont typeface="Helvetica"/>
              <a:defRPr>
                <a:latin typeface="Helvetica"/>
                <a:ea typeface="Helvetica"/>
                <a:cs typeface="Helvetica"/>
                <a:sym typeface="Helvetica"/>
              </a:defRPr>
            </a:pPr>
            <a:r>
              <a:t>Project XYZ to 2D</a:t>
            </a:r>
          </a:p>
          <a:p>
            <a:pPr/>
            <a:r>
              <a:rPr>
                <a:latin typeface="Helvetica"/>
                <a:ea typeface="Helvetica"/>
                <a:cs typeface="Helvetica"/>
                <a:sym typeface="Helvetica"/>
              </a:rPr>
              <a:t>normalize against by </a:t>
            </a:r>
            <a:r>
              <a:rPr>
                <a:latin typeface="Helvetica"/>
                <a:ea typeface="Helvetica"/>
                <a:cs typeface="Helvetica"/>
                <a:sym typeface="Helvetica"/>
              </a:rPr>
              <a:t>X </a:t>
            </a:r>
            <a:r>
              <a:rPr>
                <a:latin typeface="Helvetica"/>
                <a:ea typeface="Helvetica"/>
                <a:cs typeface="Helvetica"/>
                <a:sym typeface="Helvetica"/>
              </a:rPr>
              <a:t>+ </a:t>
            </a:r>
            <a:r>
              <a:rPr>
                <a:latin typeface="Helvetica"/>
                <a:ea typeface="Helvetica"/>
                <a:cs typeface="Helvetica"/>
                <a:sym typeface="Helvetica"/>
              </a:rPr>
              <a:t>Y </a:t>
            </a:r>
            <a:r>
              <a:rPr>
                <a:latin typeface="Helvetica"/>
                <a:ea typeface="Helvetica"/>
                <a:cs typeface="Helvetica"/>
                <a:sym typeface="Helvetica"/>
              </a:rPr>
              <a:t>+ </a:t>
            </a:r>
            <a:r>
              <a:rPr>
                <a:latin typeface="Helvetica"/>
                <a:ea typeface="Helvetica"/>
                <a:cs typeface="Helvetica"/>
                <a:sym typeface="Helvetica"/>
              </a:rPr>
              <a:t>Z</a:t>
            </a:r>
            <a:r>
              <a:rPr>
                <a:latin typeface="Helvetica"/>
                <a:ea typeface="Helvetica"/>
                <a:cs typeface="Helvetica"/>
                <a:sym typeface="Helvetica"/>
              </a:rPr>
              <a:t>:</a:t>
            </a:r>
            <a:endParaRPr>
              <a:latin typeface="Helvetica"/>
              <a:ea typeface="Helvetica"/>
              <a:cs typeface="Helvetica"/>
              <a:sym typeface="Helvetica"/>
            </a:endParaRPr>
          </a:p>
          <a:p>
            <a:pPr lvl="1">
              <a:buFont typeface="Helvetica"/>
              <a:defRPr>
                <a:latin typeface="Helvetica"/>
                <a:ea typeface="Helvetica"/>
                <a:cs typeface="Helvetica"/>
                <a:sym typeface="Helvetica"/>
              </a:defRPr>
            </a:pPr>
          </a:p>
          <a:p>
            <a:pPr lvl="1">
              <a:buFont typeface="Helvetica"/>
              <a:defRPr>
                <a:latin typeface="Helvetica"/>
                <a:ea typeface="Helvetica"/>
                <a:cs typeface="Helvetica"/>
                <a:sym typeface="Helvetica"/>
              </a:defRPr>
            </a:pPr>
          </a:p>
          <a:p>
            <a:pPr lvl="1">
              <a:buFont typeface="Helvetica"/>
              <a:defRPr>
                <a:latin typeface="Helvetica"/>
                <a:ea typeface="Helvetica"/>
                <a:cs typeface="Helvetica"/>
                <a:sym typeface="Helvetica"/>
              </a:defRPr>
            </a:pPr>
            <a:r>
              <a:t>equivalent to perspective projection to plane X+Y+Z=1</a:t>
            </a:r>
          </a:p>
        </p:txBody>
      </p:sp>
      <p:pic>
        <p:nvPicPr>
          <p:cNvPr id="1635" name="image.png" descr="image.png"/>
          <p:cNvPicPr>
            <a:picLocks noChangeAspect="0"/>
          </p:cNvPicPr>
          <p:nvPr/>
        </p:nvPicPr>
        <p:blipFill>
          <a:blip r:embed="rId2">
            <a:extLst/>
          </a:blip>
          <a:srcRect l="0" t="18417" r="0" b="14071"/>
          <a:stretch>
            <a:fillRect/>
          </a:stretch>
        </p:blipFill>
        <p:spPr>
          <a:xfrm>
            <a:off x="698500" y="3073400"/>
            <a:ext cx="11595100" cy="1160498"/>
          </a:xfrm>
          <a:prstGeom prst="rect">
            <a:avLst/>
          </a:prstGeom>
          <a:ln w="12700">
            <a:miter lim="400000"/>
          </a:ln>
        </p:spPr>
      </p:pic>
      <p:pic>
        <p:nvPicPr>
          <p:cNvPr id="1636" name="image.png" descr="image.png"/>
          <p:cNvPicPr>
            <a:picLocks noChangeAspect="0"/>
          </p:cNvPicPr>
          <p:nvPr/>
        </p:nvPicPr>
        <p:blipFill>
          <a:blip r:embed="rId3">
            <a:extLst/>
          </a:blip>
          <a:srcRect l="0" t="2524" r="44444" b="1458"/>
          <a:stretch>
            <a:fillRect/>
          </a:stretch>
        </p:blipFill>
        <p:spPr>
          <a:xfrm>
            <a:off x="698500" y="6172200"/>
            <a:ext cx="2449690" cy="3365500"/>
          </a:xfrm>
          <a:prstGeom prst="rect">
            <a:avLst/>
          </a:prstGeom>
          <a:ln w="12700">
            <a:miter lim="400000"/>
          </a:ln>
        </p:spPr>
      </p:pic>
      <p:pic>
        <p:nvPicPr>
          <p:cNvPr id="1637" name="image.png" descr="image.png"/>
          <p:cNvPicPr>
            <a:picLocks noChangeAspect="0"/>
          </p:cNvPicPr>
          <p:nvPr/>
        </p:nvPicPr>
        <p:blipFill>
          <a:blip r:embed="rId4">
            <a:extLst/>
          </a:blip>
          <a:srcRect l="0" t="0" r="5755" b="0"/>
          <a:stretch>
            <a:fillRect/>
          </a:stretch>
        </p:blipFill>
        <p:spPr>
          <a:xfrm>
            <a:off x="9749084" y="6172200"/>
            <a:ext cx="3255717" cy="3581400"/>
          </a:xfrm>
          <a:prstGeom prst="rect">
            <a:avLst/>
          </a:prstGeom>
          <a:ln w="12700">
            <a:miter lim="400000"/>
          </a:ln>
        </p:spPr>
      </p:pic>
      <p:sp>
        <p:nvSpPr>
          <p:cNvPr id="1638" name="Rectangle"/>
          <p:cNvSpPr/>
          <p:nvPr/>
        </p:nvSpPr>
        <p:spPr>
          <a:xfrm>
            <a:off x="8636000" y="2959100"/>
            <a:ext cx="3657600" cy="1358900"/>
          </a:xfrm>
          <a:prstGeom prst="rect">
            <a:avLst/>
          </a:prstGeom>
          <a:solidFill>
            <a:srgbClr val="0000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4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41" name="Applet"/>
          <p:cNvSpPr txBox="1"/>
          <p:nvPr>
            <p:ph type="title"/>
          </p:nvPr>
        </p:nvSpPr>
        <p:spPr>
          <a:prstGeom prst="rect">
            <a:avLst/>
          </a:prstGeom>
        </p:spPr>
        <p:txBody>
          <a:bodyPr/>
          <a:lstStyle/>
          <a:p>
            <a:pPr/>
            <a:r>
              <a:t>Applet</a:t>
            </a:r>
          </a:p>
        </p:txBody>
      </p:sp>
      <p:sp>
        <p:nvSpPr>
          <p:cNvPr id="1642" name="http://graphics.stanford.edu/courses/cs178-10/applets/threedgamut.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http://graphics.stanford.edu/courses/cs178-10/applets/threedgamut.html</a:t>
            </a:r>
          </a:p>
        </p:txBody>
      </p:sp>
      <p:pic>
        <p:nvPicPr>
          <p:cNvPr id="1643" name="droppedImage.png" descr="droppedImage.png"/>
          <p:cNvPicPr>
            <a:picLocks noChangeAspect="1"/>
          </p:cNvPicPr>
          <p:nvPr/>
        </p:nvPicPr>
        <p:blipFill>
          <a:blip r:embed="rId3">
            <a:extLst/>
          </a:blip>
          <a:stretch>
            <a:fillRect/>
          </a:stretch>
        </p:blipFill>
        <p:spPr>
          <a:xfrm>
            <a:off x="863600" y="3007528"/>
            <a:ext cx="9110921" cy="6502401"/>
          </a:xfrm>
          <a:prstGeom prst="rect">
            <a:avLst/>
          </a:prstGeom>
          <a:ln w="12700"/>
        </p:spPr>
      </p:pic>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45"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46"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47" name="CIE XYZ -recap"/>
          <p:cNvSpPr txBox="1"/>
          <p:nvPr>
            <p:ph type="title"/>
          </p:nvPr>
        </p:nvSpPr>
        <p:spPr>
          <a:prstGeom prst="rect">
            <a:avLst/>
          </a:prstGeom>
        </p:spPr>
        <p:txBody>
          <a:bodyPr/>
          <a:lstStyle>
            <a:lvl1pPr>
              <a:defRPr sz="5600"/>
            </a:lvl1pPr>
          </a:lstStyle>
          <a:p>
            <a:pPr/>
            <a:r>
              <a:t>CIE XYZ -recap</a:t>
            </a:r>
          </a:p>
        </p:txBody>
      </p:sp>
      <p:sp>
        <p:nvSpPr>
          <p:cNvPr id="1648" name="THE standard for color specification…"/>
          <p:cNvSpPr txBox="1"/>
          <p:nvPr>
            <p:ph type="body" idx="1"/>
          </p:nvPr>
        </p:nvSpPr>
        <p:spPr>
          <a:prstGeom prst="rect">
            <a:avLst/>
          </a:prstGeom>
        </p:spPr>
        <p:txBody>
          <a:bodyPr/>
          <a:lstStyle/>
          <a:p>
            <a:pPr>
              <a:lnSpc>
                <a:spcPct val="90000"/>
              </a:lnSpc>
            </a:pPr>
            <a:r>
              <a:t>THE standard for color specification</a:t>
            </a:r>
          </a:p>
          <a:p>
            <a:pPr>
              <a:lnSpc>
                <a:spcPct val="90000"/>
              </a:lnSpc>
            </a:pPr>
            <a:r>
              <a:t>Lots of legacy decision - I wish it were LMS</a:t>
            </a:r>
          </a:p>
          <a:p>
            <a:pPr>
              <a:lnSpc>
                <a:spcPct val="90000"/>
              </a:lnSpc>
            </a:pPr>
            <a:r>
              <a:t>Based on color matching </a:t>
            </a:r>
          </a:p>
          <a:p>
            <a:pPr lvl="1">
              <a:lnSpc>
                <a:spcPct val="90000"/>
              </a:lnSpc>
            </a:pPr>
            <a:r>
              <a:t>3 monochromatic primaries</a:t>
            </a:r>
          </a:p>
          <a:p>
            <a:pPr lvl="1">
              <a:lnSpc>
                <a:spcPct val="90000"/>
              </a:lnSpc>
            </a:pPr>
            <a:r>
              <a:t>Subjects matched every wavelength</a:t>
            </a:r>
          </a:p>
          <a:p>
            <a:pPr lvl="1">
              <a:lnSpc>
                <a:spcPct val="90000"/>
              </a:lnSpc>
            </a:pPr>
            <a:r>
              <a:t>Tricks to avoid negative numbers</a:t>
            </a:r>
          </a:p>
          <a:p>
            <a:pPr lvl="1">
              <a:lnSpc>
                <a:spcPct val="90000"/>
              </a:lnSpc>
            </a:pPr>
            <a:r>
              <a:t>These 3 values “measure” </a:t>
            </a:r>
            <a:br/>
            <a:r>
              <a:t>or describe a perceived color. </a:t>
            </a:r>
          </a:p>
        </p:txBody>
      </p:sp>
      <p:pic>
        <p:nvPicPr>
          <p:cNvPr id="1649" name="image.png" descr="image.png"/>
          <p:cNvPicPr>
            <a:picLocks noChangeAspect="0"/>
          </p:cNvPicPr>
          <p:nvPr/>
        </p:nvPicPr>
        <p:blipFill>
          <a:blip r:embed="rId2">
            <a:extLst/>
          </a:blip>
          <a:stretch>
            <a:fillRect/>
          </a:stretch>
        </p:blipFill>
        <p:spPr>
          <a:xfrm>
            <a:off x="8826500" y="3156373"/>
            <a:ext cx="4178300" cy="4076701"/>
          </a:xfrm>
          <a:prstGeom prst="rect">
            <a:avLst/>
          </a:prstGeom>
          <a:ln w="12700">
            <a:miter lim="400000"/>
          </a:ln>
        </p:spPr>
      </p:pic>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5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52" name="Other primaries"/>
          <p:cNvSpPr txBox="1"/>
          <p:nvPr>
            <p:ph type="title"/>
          </p:nvPr>
        </p:nvSpPr>
        <p:spPr>
          <a:prstGeom prst="rect">
            <a:avLst/>
          </a:prstGeom>
        </p:spPr>
        <p:txBody>
          <a:bodyPr/>
          <a:lstStyle/>
          <a:p>
            <a:pPr/>
            <a:r>
              <a:t>Other primaries</a:t>
            </a:r>
          </a:p>
        </p:txBody>
      </p:sp>
      <p:sp>
        <p:nvSpPr>
          <p:cNvPr id="1653" name="We want to use a new set of primaries…"/>
          <p:cNvSpPr txBox="1"/>
          <p:nvPr>
            <p:ph type="body" idx="1"/>
          </p:nvPr>
        </p:nvSpPr>
        <p:spPr>
          <a:prstGeom prst="rect">
            <a:avLst/>
          </a:prstGeom>
        </p:spPr>
        <p:txBody>
          <a:bodyPr/>
          <a:lstStyle/>
          <a:p>
            <a:pPr/>
            <a:r>
              <a:t>We want to use a new set of primaries</a:t>
            </a:r>
          </a:p>
          <a:p>
            <a:pPr lvl="1"/>
            <a:r>
              <a:t>e.g. the spectra of R, G &amp; B in a projector or monitor</a:t>
            </a:r>
          </a:p>
          <a:p>
            <a:pPr/>
            <a:r>
              <a:t>By linearity of color matching, </a:t>
            </a:r>
            <a:br/>
            <a:r>
              <a:t>can be obtained from XYZ by a 3x3 matrix</a:t>
            </a:r>
          </a:p>
        </p:txBody>
      </p:sp>
      <p:pic>
        <p:nvPicPr>
          <p:cNvPr id="1654" name="image.png" descr="image.png"/>
          <p:cNvPicPr>
            <a:picLocks noChangeAspect="0"/>
          </p:cNvPicPr>
          <p:nvPr/>
        </p:nvPicPr>
        <p:blipFill>
          <a:blip r:embed="rId2">
            <a:extLst/>
          </a:blip>
          <a:stretch>
            <a:fillRect/>
          </a:stretch>
        </p:blipFill>
        <p:spPr>
          <a:xfrm>
            <a:off x="4203982" y="5163537"/>
            <a:ext cx="7302501" cy="3797301"/>
          </a:xfrm>
          <a:prstGeom prst="rect">
            <a:avLst/>
          </a:prstGeom>
          <a:ln w="12700">
            <a:miter lim="400000"/>
          </a:ln>
        </p:spPr>
      </p:pic>
      <p:sp>
        <p:nvSpPr>
          <p:cNvPr id="1655" name="one example RGB space"/>
          <p:cNvSpPr txBox="1"/>
          <p:nvPr/>
        </p:nvSpPr>
        <p:spPr>
          <a:xfrm>
            <a:off x="5816600" y="8953500"/>
            <a:ext cx="442874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one example RGB space</a:t>
            </a:r>
          </a:p>
        </p:txBody>
      </p:sp>
    </p:spTree>
  </p:cSld>
  <p:clrMapOvr>
    <a:masterClrMapping/>
  </p:clrMapOvr>
  <p:transition xmlns:p14="http://schemas.microsoft.com/office/powerpoint/2010/main" spd="med" advClick="1"/>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5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58" name="Other primaries"/>
          <p:cNvSpPr txBox="1"/>
          <p:nvPr>
            <p:ph type="title"/>
          </p:nvPr>
        </p:nvSpPr>
        <p:spPr>
          <a:prstGeom prst="rect">
            <a:avLst/>
          </a:prstGeom>
        </p:spPr>
        <p:txBody>
          <a:bodyPr/>
          <a:lstStyle/>
          <a:p>
            <a:pPr/>
            <a:r>
              <a:t>Other primaries</a:t>
            </a:r>
          </a:p>
        </p:txBody>
      </p:sp>
      <p:sp>
        <p:nvSpPr>
          <p:cNvPr id="1659" name="We want to use a new set of primaries…"/>
          <p:cNvSpPr txBox="1"/>
          <p:nvPr>
            <p:ph type="body" idx="1"/>
          </p:nvPr>
        </p:nvSpPr>
        <p:spPr>
          <a:prstGeom prst="rect">
            <a:avLst/>
          </a:prstGeom>
        </p:spPr>
        <p:txBody>
          <a:bodyPr/>
          <a:lstStyle/>
          <a:p>
            <a:pPr/>
            <a:r>
              <a:t>We want to use a new set of primaries</a:t>
            </a:r>
          </a:p>
          <a:p>
            <a:pPr lvl="1"/>
            <a:r>
              <a:t>e.g. the spectra of R, G &amp; B in a projector or monitor</a:t>
            </a:r>
          </a:p>
          <a:p>
            <a:pPr/>
            <a:r>
              <a:t>By linearity of color matching, </a:t>
            </a:r>
            <a:br/>
            <a:r>
              <a:t>can be obtained from XYZ by a 3x3 matrix</a:t>
            </a:r>
          </a:p>
          <a:p>
            <a:pPr/>
            <a:r>
              <a:t>This matrix tells us how to match the 3 primary spectra from XYZ using the new 3 primaries</a:t>
            </a:r>
          </a:p>
        </p:txBody>
      </p:sp>
      <p:pic>
        <p:nvPicPr>
          <p:cNvPr id="1660" name="image.png" descr="image.png"/>
          <p:cNvPicPr>
            <a:picLocks noChangeAspect="0"/>
          </p:cNvPicPr>
          <p:nvPr/>
        </p:nvPicPr>
        <p:blipFill>
          <a:blip r:embed="rId2">
            <a:extLst/>
          </a:blip>
          <a:stretch>
            <a:fillRect/>
          </a:stretch>
        </p:blipFill>
        <p:spPr>
          <a:xfrm>
            <a:off x="4203982" y="6066649"/>
            <a:ext cx="5575301" cy="2895601"/>
          </a:xfrm>
          <a:prstGeom prst="rect">
            <a:avLst/>
          </a:prstGeom>
          <a:ln w="12700">
            <a:miter lim="400000"/>
          </a:ln>
        </p:spPr>
      </p:pic>
      <p:sp>
        <p:nvSpPr>
          <p:cNvPr id="1661" name="one example RGB space"/>
          <p:cNvSpPr txBox="1"/>
          <p:nvPr/>
        </p:nvSpPr>
        <p:spPr>
          <a:xfrm>
            <a:off x="4749800" y="8953500"/>
            <a:ext cx="4428745"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FFFED5"/>
                </a:solidFill>
                <a:uFill>
                  <a:solidFill>
                    <a:srgbClr val="FFFED5"/>
                  </a:solidFill>
                </a:uFill>
                <a:latin typeface="Times New Roman"/>
                <a:ea typeface="Times New Roman"/>
                <a:cs typeface="Times New Roman"/>
                <a:sym typeface="Times New Roman"/>
              </a:defRPr>
            </a:lvl1pPr>
          </a:lstStyle>
          <a:p>
            <a:pPr/>
            <a:r>
              <a:t>one example RGB space</a:t>
            </a:r>
          </a:p>
        </p:txBody>
      </p:sp>
    </p:spTree>
  </p:cSld>
  <p:clrMapOvr>
    <a:masterClrMapping/>
  </p:clrMapOvr>
  <p:transition xmlns:p14="http://schemas.microsoft.com/office/powerpoint/2010/main" spd="med" advClick="1"/>
</p:sld>
</file>

<file path=ppt/slides/slide1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6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64"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65" name="CIE color space"/>
          <p:cNvSpPr txBox="1"/>
          <p:nvPr>
            <p:ph type="title"/>
          </p:nvPr>
        </p:nvSpPr>
        <p:spPr>
          <a:prstGeom prst="rect">
            <a:avLst/>
          </a:prstGeom>
        </p:spPr>
        <p:txBody>
          <a:bodyPr/>
          <a:lstStyle/>
          <a:p>
            <a:pPr/>
            <a:r>
              <a:t>CIE color space</a:t>
            </a:r>
          </a:p>
        </p:txBody>
      </p:sp>
      <p:sp>
        <p:nvSpPr>
          <p:cNvPr id="1666" name="Can think of X, Y , Z as coordinates…"/>
          <p:cNvSpPr txBox="1"/>
          <p:nvPr>
            <p:ph type="body" idx="1"/>
          </p:nvPr>
        </p:nvSpPr>
        <p:spPr>
          <a:xfrm>
            <a:off x="431800" y="1409700"/>
            <a:ext cx="7366000" cy="8343900"/>
          </a:xfrm>
          <a:prstGeom prst="rect">
            <a:avLst/>
          </a:prstGeom>
        </p:spPr>
        <p:txBody>
          <a:bodyPr/>
          <a:lstStyle/>
          <a:p>
            <a:pPr>
              <a:buFont typeface="Helvetica"/>
            </a:pPr>
            <a:r>
              <a:rPr>
                <a:latin typeface="Helvetica"/>
                <a:ea typeface="Helvetica"/>
                <a:cs typeface="Helvetica"/>
                <a:sym typeface="Helvetica"/>
              </a:rPr>
              <a:t>Can think of </a:t>
            </a:r>
            <a:r>
              <a:rPr>
                <a:latin typeface="Helvetica"/>
                <a:ea typeface="Helvetica"/>
                <a:cs typeface="Helvetica"/>
                <a:sym typeface="Helvetica"/>
              </a:rPr>
              <a:t>X</a:t>
            </a:r>
            <a:r>
              <a:rPr>
                <a:latin typeface="Helvetica"/>
                <a:ea typeface="Helvetica"/>
                <a:cs typeface="Helvetica"/>
                <a:sym typeface="Helvetica"/>
              </a:rPr>
              <a:t>, </a:t>
            </a:r>
            <a:r>
              <a:rPr>
                <a:latin typeface="Helvetica"/>
                <a:ea typeface="Helvetica"/>
                <a:cs typeface="Helvetica"/>
                <a:sym typeface="Helvetica"/>
              </a:rPr>
              <a:t>Y </a:t>
            </a:r>
            <a:r>
              <a:rPr>
                <a:latin typeface="Helvetica"/>
                <a:ea typeface="Helvetica"/>
                <a:cs typeface="Helvetica"/>
                <a:sym typeface="Helvetica"/>
              </a:rPr>
              <a:t>, </a:t>
            </a:r>
            <a:r>
              <a:rPr>
                <a:latin typeface="Helvetica"/>
                <a:ea typeface="Helvetica"/>
                <a:cs typeface="Helvetica"/>
                <a:sym typeface="Helvetica"/>
              </a:rPr>
              <a:t>Z </a:t>
            </a:r>
            <a:r>
              <a:rPr>
                <a:latin typeface="Helvetica"/>
                <a:ea typeface="Helvetica"/>
                <a:cs typeface="Helvetica"/>
                <a:sym typeface="Helvetica"/>
              </a:rPr>
              <a:t>as coordinates</a:t>
            </a:r>
            <a:endParaRPr>
              <a:latin typeface="Helvetica"/>
              <a:ea typeface="Helvetica"/>
              <a:cs typeface="Helvetica"/>
              <a:sym typeface="Helvetica"/>
            </a:endParaRPr>
          </a:p>
          <a:p>
            <a:pPr>
              <a:buFont typeface="Helvetica"/>
              <a:defRPr>
                <a:latin typeface="Helvetica"/>
                <a:ea typeface="Helvetica"/>
                <a:cs typeface="Helvetica"/>
                <a:sym typeface="Helvetica"/>
              </a:defRPr>
            </a:pPr>
            <a:r>
              <a:t>Linear transform from typical RGB or LMS</a:t>
            </a:r>
          </a:p>
          <a:p>
            <a:pPr>
              <a:buFont typeface="Helvetica"/>
              <a:defRPr>
                <a:latin typeface="Helvetica"/>
                <a:ea typeface="Helvetica"/>
                <a:cs typeface="Helvetica"/>
                <a:sym typeface="Helvetica"/>
              </a:defRPr>
            </a:pPr>
            <a:r>
              <a:t>Always positive</a:t>
            </a:r>
            <a:br/>
            <a:r>
              <a:t>(because physical spectrum is positive and matching curves are positives)</a:t>
            </a:r>
          </a:p>
        </p:txBody>
      </p:sp>
      <p:pic>
        <p:nvPicPr>
          <p:cNvPr id="1667" name="image.png" descr="image.png"/>
          <p:cNvPicPr>
            <a:picLocks noChangeAspect="0"/>
          </p:cNvPicPr>
          <p:nvPr/>
        </p:nvPicPr>
        <p:blipFill>
          <a:blip r:embed="rId2">
            <a:extLst/>
          </a:blip>
          <a:srcRect l="0" t="2555" r="0" b="1596"/>
          <a:stretch>
            <a:fillRect/>
          </a:stretch>
        </p:blipFill>
        <p:spPr>
          <a:xfrm>
            <a:off x="7480300" y="4013200"/>
            <a:ext cx="5422900" cy="4127218"/>
          </a:xfrm>
          <a:prstGeom prst="rect">
            <a:avLst/>
          </a:prstGeom>
          <a:ln w="12700">
            <a:miter lim="400000"/>
          </a:ln>
        </p:spPr>
      </p:pic>
      <p:pic>
        <p:nvPicPr>
          <p:cNvPr id="1668" name="image.png" descr="image.png"/>
          <p:cNvPicPr>
            <a:picLocks noChangeAspect="0"/>
          </p:cNvPicPr>
          <p:nvPr/>
        </p:nvPicPr>
        <p:blipFill>
          <a:blip r:embed="rId3">
            <a:extLst/>
          </a:blip>
          <a:stretch>
            <a:fillRect/>
          </a:stretch>
        </p:blipFill>
        <p:spPr>
          <a:xfrm>
            <a:off x="7527431" y="1334346"/>
            <a:ext cx="4827130" cy="2508392"/>
          </a:xfrm>
          <a:prstGeom prst="rect">
            <a:avLst/>
          </a:prstGeom>
          <a:ln w="12700">
            <a:miter lim="400000"/>
          </a:ln>
        </p:spPr>
      </p:pic>
    </p:spTree>
  </p:cSld>
  <p:clrMapOvr>
    <a:masterClrMapping/>
  </p:clrMapOvr>
  <p:transition xmlns:p14="http://schemas.microsoft.com/office/powerpoint/2010/main" spd="med" advClick="1"/>
</p:sld>
</file>

<file path=ppt/slides/slide1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71"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72" name="Color gamut"/>
          <p:cNvSpPr txBox="1"/>
          <p:nvPr>
            <p:ph type="title"/>
          </p:nvPr>
        </p:nvSpPr>
        <p:spPr>
          <a:prstGeom prst="rect">
            <a:avLst/>
          </a:prstGeom>
        </p:spPr>
        <p:txBody>
          <a:bodyPr/>
          <a:lstStyle/>
          <a:p>
            <a:pPr/>
            <a:r>
              <a:t>Color gamut</a:t>
            </a:r>
          </a:p>
        </p:txBody>
      </p:sp>
      <p:sp>
        <p:nvSpPr>
          <p:cNvPr id="1673" name="Given 3 primaries…"/>
          <p:cNvSpPr txBox="1"/>
          <p:nvPr>
            <p:ph type="body" idx="1"/>
          </p:nvPr>
        </p:nvSpPr>
        <p:spPr>
          <a:xfrm>
            <a:off x="431800" y="1409700"/>
            <a:ext cx="6502400" cy="8343900"/>
          </a:xfrm>
          <a:prstGeom prst="rect">
            <a:avLst/>
          </a:prstGeom>
        </p:spPr>
        <p:txBody>
          <a:bodyPr/>
          <a:lstStyle/>
          <a:p>
            <a:pPr>
              <a:buFont typeface="Helvetica"/>
              <a:defRPr>
                <a:latin typeface="Helvetica"/>
                <a:ea typeface="Helvetica"/>
                <a:cs typeface="Helvetica"/>
                <a:sym typeface="Helvetica"/>
              </a:defRPr>
            </a:pPr>
            <a:r>
              <a:t>Given 3 primaries</a:t>
            </a:r>
          </a:p>
          <a:p>
            <a:pPr>
              <a:buFont typeface="Helvetica"/>
              <a:defRPr>
                <a:latin typeface="Helvetica"/>
                <a:ea typeface="Helvetica"/>
                <a:cs typeface="Helvetica"/>
                <a:sym typeface="Helvetica"/>
              </a:defRPr>
            </a:pPr>
            <a:r>
              <a:t>The realisable chromaticities lay in the triangle in xy chromaticity diagram</a:t>
            </a:r>
          </a:p>
          <a:p>
            <a:pPr>
              <a:buFont typeface="Helvetica"/>
              <a:defRPr>
                <a:latin typeface="Helvetica"/>
                <a:ea typeface="Helvetica"/>
                <a:cs typeface="Helvetica"/>
                <a:sym typeface="Helvetica"/>
              </a:defRPr>
            </a:pPr>
            <a:r>
              <a:t>Because we can only add light, no negative light</a:t>
            </a:r>
          </a:p>
        </p:txBody>
      </p:sp>
      <p:pic>
        <p:nvPicPr>
          <p:cNvPr id="1674" name="image.png" descr="image.png"/>
          <p:cNvPicPr>
            <a:picLocks noChangeAspect="0"/>
          </p:cNvPicPr>
          <p:nvPr/>
        </p:nvPicPr>
        <p:blipFill>
          <a:blip r:embed="rId2">
            <a:extLst/>
          </a:blip>
          <a:srcRect l="0" t="0" r="5742" b="0"/>
          <a:stretch>
            <a:fillRect/>
          </a:stretch>
        </p:blipFill>
        <p:spPr>
          <a:xfrm>
            <a:off x="6832600" y="2849315"/>
            <a:ext cx="6286500" cy="6904286"/>
          </a:xfrm>
          <a:prstGeom prst="rect">
            <a:avLst/>
          </a:prstGeom>
          <a:ln w="12700">
            <a:miter lim="400000"/>
          </a:ln>
        </p:spPr>
      </p:pic>
      <p:sp>
        <p:nvSpPr>
          <p:cNvPr id="1675" name="C"/>
          <p:cNvSpPr txBox="1"/>
          <p:nvPr/>
        </p:nvSpPr>
        <p:spPr>
          <a:xfrm>
            <a:off x="9105900" y="5387058"/>
            <a:ext cx="544815" cy="72556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2600"/>
              </a:spcBef>
              <a:buClr>
                <a:srgbClr val="000000"/>
              </a:buClr>
              <a:buFont typeface="Times New Roman"/>
              <a:defRPr sz="4400">
                <a:uFill>
                  <a:solidFill>
                    <a:srgbClr val="000000"/>
                  </a:solidFill>
                </a:uFill>
                <a:latin typeface="Times New Roman"/>
                <a:ea typeface="Times New Roman"/>
                <a:cs typeface="Times New Roman"/>
                <a:sym typeface="Times New Roman"/>
              </a:defRPr>
            </a:lvl1pPr>
          </a:lstStyle>
          <a:p>
            <a:pPr/>
            <a:r>
              <a:t>C</a:t>
            </a:r>
          </a:p>
        </p:txBody>
      </p:sp>
      <p:pic>
        <p:nvPicPr>
          <p:cNvPr id="1676" name="image.png" descr="image.png"/>
          <p:cNvPicPr>
            <a:picLocks noChangeAspect="0"/>
          </p:cNvPicPr>
          <p:nvPr/>
        </p:nvPicPr>
        <p:blipFill>
          <a:blip r:embed="rId3">
            <a:extLst/>
          </a:blip>
          <a:srcRect l="0" t="2682" r="0" b="1469"/>
          <a:stretch>
            <a:fillRect/>
          </a:stretch>
        </p:blipFill>
        <p:spPr>
          <a:xfrm>
            <a:off x="9423400" y="0"/>
            <a:ext cx="3581400" cy="2722881"/>
          </a:xfrm>
          <a:prstGeom prst="rect">
            <a:avLst/>
          </a:prstGeom>
          <a:ln w="12700">
            <a:miter lim="400000"/>
          </a:ln>
        </p:spPr>
      </p:pic>
      <p:sp>
        <p:nvSpPr>
          <p:cNvPr id="1677" name="Triangle"/>
          <p:cNvSpPr/>
          <p:nvPr/>
        </p:nvSpPr>
        <p:spPr>
          <a:xfrm>
            <a:off x="8559800" y="6070600"/>
            <a:ext cx="1998134" cy="222391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464" y="21600"/>
                </a:lnTo>
                <a:lnTo>
                  <a:pt x="21600" y="12679"/>
                </a:lnTo>
                <a:lnTo>
                  <a:pt x="0" y="0"/>
                </a:lnTo>
                <a:close/>
              </a:path>
            </a:pathLst>
          </a:custGeom>
          <a:solidFill>
            <a:srgbClr val="FFA941"/>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78" name="Circle"/>
          <p:cNvSpPr/>
          <p:nvPr/>
        </p:nvSpPr>
        <p:spPr>
          <a:xfrm>
            <a:off x="8458200" y="8128000"/>
            <a:ext cx="330200" cy="330200"/>
          </a:xfrm>
          <a:prstGeom prst="ellipse">
            <a:avLst/>
          </a:prstGeom>
          <a:solidFill>
            <a:srgbClr val="0433FF"/>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79" name="Circle"/>
          <p:cNvSpPr/>
          <p:nvPr/>
        </p:nvSpPr>
        <p:spPr>
          <a:xfrm>
            <a:off x="8458200" y="5956300"/>
            <a:ext cx="330200" cy="330200"/>
          </a:xfrm>
          <a:prstGeom prst="ellipse">
            <a:avLst/>
          </a:prstGeom>
          <a:solidFill>
            <a:srgbClr val="00D1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680" name="Circle"/>
          <p:cNvSpPr/>
          <p:nvPr/>
        </p:nvSpPr>
        <p:spPr>
          <a:xfrm>
            <a:off x="10383520" y="7197795"/>
            <a:ext cx="330201" cy="330201"/>
          </a:xfrm>
          <a:prstGeom prst="ellipse">
            <a:avLst/>
          </a:prstGeom>
          <a:solidFill>
            <a:srgbClr val="FF2600"/>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16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3" grpId="2"/>
      <p:bldP build="whole" bldLvl="1" animBg="1" rev="0" advAuto="0" spid="1677" grpId="1"/>
    </p:bldLst>
  </p:timing>
</p:sld>
</file>

<file path=ppt/slides/slide1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8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83" name="Double-click to edit"/>
          <p:cNvSpPr txBox="1"/>
          <p:nvPr>
            <p:ph type="title"/>
          </p:nvPr>
        </p:nvSpPr>
        <p:spPr>
          <a:prstGeom prst="rect">
            <a:avLst/>
          </a:prstGeom>
        </p:spPr>
        <p:txBody>
          <a:bodyPr/>
          <a:lstStyle/>
          <a:p>
            <a:pPr/>
          </a:p>
        </p:txBody>
      </p:sp>
      <p:sp>
        <p:nvSpPr>
          <p:cNvPr id="1684" name="http://graphics.stanford.edu/courses/cs178-10/applets/gamutmapping.html"/>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http://graphics.stanford.edu/courses/cs178-10/applets/gamutmapping.html</a:t>
            </a:r>
          </a:p>
        </p:txBody>
      </p:sp>
      <p:pic>
        <p:nvPicPr>
          <p:cNvPr id="1685" name="droppedImage.png" descr="droppedImage.png"/>
          <p:cNvPicPr>
            <a:picLocks noChangeAspect="1"/>
          </p:cNvPicPr>
          <p:nvPr/>
        </p:nvPicPr>
        <p:blipFill>
          <a:blip r:embed="rId3">
            <a:extLst/>
          </a:blip>
          <a:stretch>
            <a:fillRect/>
          </a:stretch>
        </p:blipFill>
        <p:spPr>
          <a:xfrm>
            <a:off x="812800" y="3238500"/>
            <a:ext cx="11366500" cy="6045200"/>
          </a:xfrm>
          <a:prstGeom prst="rect">
            <a:avLst/>
          </a:prstGeom>
          <a:ln w="12700"/>
        </p:spPr>
      </p:pic>
    </p:spTree>
  </p:cSld>
  <p:clrMapOvr>
    <a:masterClrMapping/>
  </p:clrMapOvr>
  <p:transition xmlns:p14="http://schemas.microsoft.com/office/powerpoint/2010/main" spd="med" advClick="1"/>
</p:sld>
</file>

<file path=ppt/slides/slide1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88" name="RGB limitations"/>
          <p:cNvSpPr txBox="1"/>
          <p:nvPr>
            <p:ph type="title"/>
          </p:nvPr>
        </p:nvSpPr>
        <p:spPr>
          <a:prstGeom prst="rect">
            <a:avLst/>
          </a:prstGeom>
        </p:spPr>
        <p:txBody>
          <a:bodyPr/>
          <a:lstStyle/>
          <a:p>
            <a:pPr/>
            <a:r>
              <a:t>RGB limitations</a:t>
            </a:r>
          </a:p>
        </p:txBody>
      </p:sp>
      <p:sp>
        <p:nvSpPr>
          <p:cNvPr id="1689" name="http://dba.med.sc.edu/price/irf/Adobe_tg/manage/images/gamuts.jpg…"/>
          <p:cNvSpPr txBox="1"/>
          <p:nvPr>
            <p:ph type="body" idx="1"/>
          </p:nvPr>
        </p:nvSpPr>
        <p:spPr>
          <a:prstGeom prst="rect">
            <a:avLst/>
          </a:prstGeom>
        </p:spPr>
        <p:txBody>
          <a:bodyPr/>
          <a:lstStyle/>
          <a:p>
            <a:pPr/>
            <a:r>
              <a:rPr u="sng">
                <a:hlinkClick r:id="rId2" invalidUrl="" action="" tgtFrame="" tooltip="" history="1" highlightClick="0" endSnd="0"/>
              </a:rPr>
              <a:t>http://dba.med.sc.edu/price/irf/Adobe_tg/manage/images/gamuts.jpg</a:t>
            </a:r>
            <a:endParaRPr u="sng"/>
          </a:p>
          <a:p>
            <a:pPr/>
            <a:r>
              <a:rPr u="sng">
                <a:hlinkClick r:id="rId2" invalidUrl="" action="" tgtFrame="" tooltip="" history="1" highlightClick="0" endSnd="0"/>
              </a:rPr>
              <a:t>http://www.petrvodnakphotography.com/Articles/ColorSpace.htm</a:t>
            </a:r>
          </a:p>
        </p:txBody>
      </p:sp>
      <p:pic>
        <p:nvPicPr>
          <p:cNvPr id="1690" name="droppedImage.png" descr="droppedImage.png"/>
          <p:cNvPicPr>
            <a:picLocks noChangeAspect="1"/>
          </p:cNvPicPr>
          <p:nvPr/>
        </p:nvPicPr>
        <p:blipFill>
          <a:blip r:embed="rId3">
            <a:extLst/>
          </a:blip>
          <a:stretch>
            <a:fillRect/>
          </a:stretch>
        </p:blipFill>
        <p:spPr>
          <a:xfrm>
            <a:off x="6045200" y="3771900"/>
            <a:ext cx="7228641" cy="5981700"/>
          </a:xfrm>
          <a:prstGeom prst="rect">
            <a:avLst/>
          </a:prstGeom>
          <a:ln w="12700"/>
        </p:spPr>
      </p:pic>
      <p:pic>
        <p:nvPicPr>
          <p:cNvPr id="1691" name="droppedImage.png" descr="droppedImage.png"/>
          <p:cNvPicPr>
            <a:picLocks noChangeAspect="1"/>
          </p:cNvPicPr>
          <p:nvPr/>
        </p:nvPicPr>
        <p:blipFill>
          <a:blip r:embed="rId4">
            <a:extLst/>
          </a:blip>
          <a:stretch>
            <a:fillRect/>
          </a:stretch>
        </p:blipFill>
        <p:spPr>
          <a:xfrm>
            <a:off x="203200" y="4876800"/>
            <a:ext cx="5043992" cy="4610100"/>
          </a:xfrm>
          <a:prstGeom prst="rect">
            <a:avLst/>
          </a:prstGeom>
          <a:ln w="12700"/>
        </p:spPr>
      </p:pic>
    </p:spTree>
  </p:cSld>
  <p:clrMapOvr>
    <a:masterClrMapping/>
  </p:clrMapOvr>
  <p:transition xmlns:p14="http://schemas.microsoft.com/office/powerpoint/2010/main" spd="med" advClick="1"/>
</p:sld>
</file>

<file path=ppt/slides/slide1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94" name="Recap"/>
          <p:cNvSpPr txBox="1"/>
          <p:nvPr>
            <p:ph type="title"/>
          </p:nvPr>
        </p:nvSpPr>
        <p:spPr>
          <a:prstGeom prst="rect">
            <a:avLst/>
          </a:prstGeom>
        </p:spPr>
        <p:txBody>
          <a:bodyPr/>
          <a:lstStyle/>
          <a:p>
            <a:pPr/>
            <a:r>
              <a:t>Recap</a:t>
            </a:r>
          </a:p>
        </p:txBody>
      </p:sp>
      <p:sp>
        <p:nvSpPr>
          <p:cNvPr id="1695" name="Metamers enable color reproduction…"/>
          <p:cNvSpPr txBox="1"/>
          <p:nvPr>
            <p:ph type="body" idx="1"/>
          </p:nvPr>
        </p:nvSpPr>
        <p:spPr>
          <a:prstGeom prst="rect">
            <a:avLst/>
          </a:prstGeom>
        </p:spPr>
        <p:txBody>
          <a:bodyPr/>
          <a:lstStyle/>
          <a:p>
            <a:pPr/>
            <a:r>
              <a:t>Metamers enable color reproduction</a:t>
            </a:r>
          </a:p>
          <a:p>
            <a:pPr/>
            <a:r>
              <a:t>CIE defined XYZ using color matching experiments</a:t>
            </a:r>
          </a:p>
          <a:p>
            <a:pPr/>
            <a:r>
              <a:t>Linear transform to/from RGB or LMS</a:t>
            </a:r>
          </a:p>
          <a:p>
            <a:pPr/>
            <a:r>
              <a:t>Chromaticity diagram: 2D version, </a:t>
            </a:r>
            <a:br/>
            <a:r>
              <a:t>remove luminance </a:t>
            </a:r>
          </a:p>
          <a:p>
            <a:pPr/>
            <a:r>
              <a:t>Lack of negative numbers makes life hard</a:t>
            </a:r>
          </a:p>
        </p:txBody>
      </p:sp>
    </p:spTree>
  </p:cSld>
  <p:clrMapOvr>
    <a:masterClrMapping/>
  </p:clrMapOvr>
  <p:transition xmlns:p14="http://schemas.microsoft.com/office/powerpoint/2010/main" spd="med" advClick="1"/>
</p:sld>
</file>

<file path=ppt/slides/slide1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9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69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699" name="In summary"/>
          <p:cNvSpPr txBox="1"/>
          <p:nvPr>
            <p:ph type="title"/>
          </p:nvPr>
        </p:nvSpPr>
        <p:spPr>
          <a:prstGeom prst="rect">
            <a:avLst/>
          </a:prstGeom>
        </p:spPr>
        <p:txBody>
          <a:bodyPr/>
          <a:lstStyle>
            <a:lvl1pPr>
              <a:defRPr sz="5600"/>
            </a:lvl1pPr>
          </a:lstStyle>
          <a:p>
            <a:pPr/>
            <a:r>
              <a:t>In summary</a:t>
            </a:r>
          </a:p>
        </p:txBody>
      </p:sp>
      <p:sp>
        <p:nvSpPr>
          <p:cNvPr id="1700" name="It’s all about linear algebra…"/>
          <p:cNvSpPr txBox="1"/>
          <p:nvPr>
            <p:ph type="body" idx="1"/>
          </p:nvPr>
        </p:nvSpPr>
        <p:spPr>
          <a:prstGeom prst="rect">
            <a:avLst/>
          </a:prstGeom>
        </p:spPr>
        <p:txBody>
          <a:bodyPr/>
          <a:lstStyle/>
          <a:p>
            <a:pPr/>
            <a:r>
              <a:t>It’s all about linear algebra</a:t>
            </a:r>
          </a:p>
          <a:p>
            <a:pPr lvl="1"/>
            <a:r>
              <a:t>Projection from infinite-dimensional spectrum to a 3D response</a:t>
            </a:r>
          </a:p>
          <a:p>
            <a:pPr lvl="1"/>
            <a:r>
              <a:t>Then any space based on color matching and metamerism can be converted by 3x3 matrix</a:t>
            </a:r>
          </a:p>
          <a:p>
            <a:pPr/>
            <a:r>
              <a:t>Complicated because</a:t>
            </a:r>
          </a:p>
          <a:p>
            <a:pPr lvl="1"/>
            <a:r>
              <a:t>Projection from infinite-dimensional space</a:t>
            </a:r>
          </a:p>
          <a:p>
            <a:pPr lvl="1"/>
            <a:r>
              <a:t>Non-orthogonal basis (cone responses overlap)</a:t>
            </a:r>
          </a:p>
          <a:p>
            <a:pPr lvl="1"/>
            <a:r>
              <a:t>No negative light</a:t>
            </a:r>
          </a:p>
          <a:p>
            <a:pPr/>
            <a:r>
              <a:t>XYZ is the most standard color space</a:t>
            </a:r>
          </a:p>
          <a:p>
            <a:pPr/>
            <a:r>
              <a:t>RGB has many flavors</a:t>
            </a:r>
          </a:p>
        </p:txBody>
      </p:sp>
    </p:spTree>
  </p:cSld>
  <p:clrMapOvr>
    <a:masterClrMapping/>
  </p:clrMapOvr>
  <p:transition xmlns:p14="http://schemas.microsoft.com/office/powerpoint/2010/main" spd="med" advClick="1"/>
</p:sld>
</file>

<file path=ppt/slides/slide1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02"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03" name="Questions?"/>
          <p:cNvSpPr txBox="1"/>
          <p:nvPr>
            <p:ph type="title"/>
          </p:nvPr>
        </p:nvSpPr>
        <p:spPr>
          <a:prstGeom prst="rect">
            <a:avLst/>
          </a:prstGeom>
        </p:spPr>
        <p:txBody>
          <a:bodyPr/>
          <a:lstStyle/>
          <a:p>
            <a:pPr/>
            <a:r>
              <a:t>Questions?</a:t>
            </a:r>
          </a:p>
        </p:txBody>
      </p:sp>
      <p:sp>
        <p:nvSpPr>
          <p:cNvPr id="1704" name="Metamers enable color reproduction…"/>
          <p:cNvSpPr txBox="1"/>
          <p:nvPr>
            <p:ph type="body" idx="1"/>
          </p:nvPr>
        </p:nvSpPr>
        <p:spPr>
          <a:prstGeom prst="rect">
            <a:avLst/>
          </a:prstGeom>
        </p:spPr>
        <p:txBody>
          <a:bodyPr/>
          <a:lstStyle/>
          <a:p>
            <a:pPr/>
            <a:r>
              <a:t>Metamers enable color reproduction</a:t>
            </a:r>
          </a:p>
          <a:p>
            <a:pPr/>
            <a:r>
              <a:t>CIE defined XYZ using color matching experiments</a:t>
            </a:r>
          </a:p>
          <a:p>
            <a:pPr/>
            <a:r>
              <a:t>Linear transform to/from RGB or LMS</a:t>
            </a:r>
          </a:p>
          <a:p>
            <a:pPr/>
            <a:r>
              <a:t>Chromaticity diagram: 2D version, </a:t>
            </a:r>
            <a:br/>
            <a:r>
              <a:t>remove luminance </a:t>
            </a:r>
          </a:p>
          <a:p>
            <a:pPr/>
            <a:r>
              <a:t>Lack of negative numbers makes life hard</a:t>
            </a:r>
          </a:p>
        </p:txBody>
      </p:sp>
      <p:sp>
        <p:nvSpPr>
          <p:cNvPr id="1705" name="Rectangle"/>
          <p:cNvSpPr/>
          <p:nvPr/>
        </p:nvSpPr>
        <p:spPr>
          <a:xfrm>
            <a:off x="431800" y="1409700"/>
            <a:ext cx="12357100" cy="5448300"/>
          </a:xfrm>
          <a:prstGeom prst="rect">
            <a:avLst/>
          </a:prstGeom>
          <a:solidFill>
            <a:srgbClr val="000000">
              <a:alpha val="50000"/>
            </a:srgbClr>
          </a:solidFill>
          <a:ln w="12700"/>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08" name="Questions?"/>
          <p:cNvSpPr txBox="1"/>
          <p:nvPr>
            <p:ph type="title"/>
          </p:nvPr>
        </p:nvSpPr>
        <p:spPr>
          <a:prstGeom prst="rect">
            <a:avLst/>
          </a:prstGeom>
        </p:spPr>
        <p:txBody>
          <a:bodyPr/>
          <a:lstStyle/>
          <a:p>
            <a:pPr/>
            <a:r>
              <a:t>Questions?</a:t>
            </a:r>
          </a:p>
        </p:txBody>
      </p:sp>
      <p:sp>
        <p:nvSpPr>
          <p:cNvPr id="1709" name="Chromaticity of crayons…"/>
          <p:cNvSpPr txBox="1"/>
          <p:nvPr>
            <p:ph type="body" sz="half" idx="1"/>
          </p:nvPr>
        </p:nvSpPr>
        <p:spPr>
          <a:xfrm>
            <a:off x="431800" y="1409700"/>
            <a:ext cx="3238500" cy="8343900"/>
          </a:xfrm>
          <a:prstGeom prst="rect">
            <a:avLst/>
          </a:prstGeom>
        </p:spPr>
        <p:txBody>
          <a:bodyPr/>
          <a:lstStyle/>
          <a:p>
            <a:pPr>
              <a:defRPr sz="2800"/>
            </a:pPr>
            <a:r>
              <a:t>Chromaticity of crayons</a:t>
            </a:r>
          </a:p>
          <a:p>
            <a:pPr>
              <a:defRPr sz="2800"/>
            </a:pPr>
          </a:p>
          <a:p>
            <a:pPr>
              <a:defRPr sz="2800"/>
            </a:pPr>
            <a:r>
              <a:rPr u="sng">
                <a:hlinkClick r:id="rId2" invalidUrl="" action="" tgtFrame="" tooltip="" history="1" highlightClick="0" endSnd="0"/>
              </a:rPr>
              <a:t>http://www.photo-mark.com/notes/2011/sep/20/crayon-colors/</a:t>
            </a:r>
          </a:p>
        </p:txBody>
      </p:sp>
      <p:pic>
        <p:nvPicPr>
          <p:cNvPr id="1710" name="droppedImage.tiff" descr="droppedImage.tiff"/>
          <p:cNvPicPr>
            <a:picLocks noChangeAspect="1"/>
          </p:cNvPicPr>
          <p:nvPr/>
        </p:nvPicPr>
        <p:blipFill>
          <a:blip r:embed="rId3">
            <a:extLst/>
          </a:blip>
          <a:stretch>
            <a:fillRect/>
          </a:stretch>
        </p:blipFill>
        <p:spPr>
          <a:xfrm>
            <a:off x="148010" y="7797800"/>
            <a:ext cx="3531306" cy="1955800"/>
          </a:xfrm>
          <a:prstGeom prst="rect">
            <a:avLst/>
          </a:prstGeom>
          <a:ln w="12700"/>
        </p:spPr>
      </p:pic>
      <p:pic>
        <p:nvPicPr>
          <p:cNvPr id="1711" name="droppedImage.tiff" descr="droppedImage.tiff"/>
          <p:cNvPicPr>
            <a:picLocks noChangeAspect="1"/>
          </p:cNvPicPr>
          <p:nvPr/>
        </p:nvPicPr>
        <p:blipFill>
          <a:blip r:embed="rId4">
            <a:extLst/>
          </a:blip>
          <a:stretch>
            <a:fillRect/>
          </a:stretch>
        </p:blipFill>
        <p:spPr>
          <a:xfrm>
            <a:off x="3853313" y="1193800"/>
            <a:ext cx="9121424" cy="8616237"/>
          </a:xfrm>
          <a:prstGeom prst="rect">
            <a:avLst/>
          </a:prstGeom>
          <a:ln w="12700"/>
        </p:spPr>
      </p:pic>
    </p:spTree>
  </p:cSld>
  <p:clrMapOvr>
    <a:masterClrMapping/>
  </p:clrMapOvr>
  <p:transition xmlns:p14="http://schemas.microsoft.com/office/powerpoint/2010/main" spd="med" advClick="1"/>
</p:sld>
</file>

<file path=ppt/slides/slide1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3" name="Take home message"/>
          <p:cNvSpPr txBox="1"/>
          <p:nvPr>
            <p:ph type="title"/>
          </p:nvPr>
        </p:nvSpPr>
        <p:spPr>
          <a:prstGeom prst="rect">
            <a:avLst/>
          </a:prstGeom>
        </p:spPr>
        <p:txBody>
          <a:bodyPr/>
          <a:lstStyle/>
          <a:p>
            <a:pPr/>
            <a:r>
              <a:t>Take home message</a:t>
            </a:r>
          </a:p>
        </p:txBody>
      </p:sp>
      <p:sp>
        <p:nvSpPr>
          <p:cNvPr id="1714" name="Cone spectra are non-orthogonal…"/>
          <p:cNvSpPr txBox="1"/>
          <p:nvPr>
            <p:ph type="body" idx="1"/>
          </p:nvPr>
        </p:nvSpPr>
        <p:spPr>
          <a:prstGeom prst="rect">
            <a:avLst/>
          </a:prstGeom>
        </p:spPr>
        <p:txBody>
          <a:bodyPr/>
          <a:lstStyle/>
          <a:p>
            <a:pPr marL="685195" indent="-367695">
              <a:defRPr sz="3800"/>
            </a:pPr>
            <a:r>
              <a:t>Cone spectra are non-orthogonal</a:t>
            </a:r>
          </a:p>
          <a:p>
            <a:pPr marL="685195" indent="-367695">
              <a:defRPr sz="3800"/>
            </a:pPr>
            <a:r>
              <a:t>Analysis spectrum (camera, eyes)</a:t>
            </a:r>
            <a:br/>
            <a:r>
              <a:t>cannot be the same as synthesis one (display)</a:t>
            </a:r>
          </a:p>
          <a:p>
            <a:pPr marL="685195" indent="-367695">
              <a:defRPr sz="3800"/>
            </a:pPr>
            <a:r>
              <a:t>Impossible to encode all possible colors without something negative</a:t>
            </a:r>
          </a:p>
          <a:p>
            <a:pPr lvl="1" marL="1129695" indent="-367695">
              <a:defRPr sz="3800"/>
            </a:pPr>
            <a:r>
              <a:t>CIE XYZ only needs positive coordinates, </a:t>
            </a:r>
            <a:br/>
            <a:r>
              <a:t>but would need primaries with negative light</a:t>
            </a:r>
          </a:p>
          <a:p>
            <a:pPr lvl="1" marL="1129695" indent="-367695">
              <a:defRPr sz="3800"/>
            </a:pPr>
            <a:r>
              <a:t>RGB can use physical (non-negative) primaries, </a:t>
            </a:r>
            <a:br/>
            <a:r>
              <a:t>but needs negative coordinates for some colors</a:t>
            </a:r>
          </a:p>
        </p:txBody>
      </p:sp>
      <p:pic>
        <p:nvPicPr>
          <p:cNvPr id="1715" name="droppedImage.png" descr="droppedImage.png"/>
          <p:cNvPicPr>
            <a:picLocks noChangeAspect="1"/>
          </p:cNvPicPr>
          <p:nvPr/>
        </p:nvPicPr>
        <p:blipFill>
          <a:blip r:embed="rId2">
            <a:extLst/>
          </a:blip>
          <a:stretch>
            <a:fillRect/>
          </a:stretch>
        </p:blipFill>
        <p:spPr>
          <a:xfrm>
            <a:off x="1512943" y="7364361"/>
            <a:ext cx="2641601" cy="2414366"/>
          </a:xfrm>
          <a:prstGeom prst="rect">
            <a:avLst/>
          </a:prstGeom>
          <a:ln w="12700"/>
        </p:spPr>
      </p:pic>
    </p:spTree>
  </p:cSld>
  <p:clrMapOvr>
    <a:masterClrMapping/>
  </p:clrMapOvr>
  <p:transition xmlns:p14="http://schemas.microsoft.com/office/powerpoint/2010/main" spd="med" advClick="1"/>
</p:sld>
</file>

<file path=ppt/slides/slide1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7"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18"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19" name="Warning: Tricky thing with color"/>
          <p:cNvSpPr txBox="1"/>
          <p:nvPr>
            <p:ph type="title"/>
          </p:nvPr>
        </p:nvSpPr>
        <p:spPr>
          <a:prstGeom prst="rect">
            <a:avLst/>
          </a:prstGeom>
        </p:spPr>
        <p:txBody>
          <a:bodyPr/>
          <a:lstStyle>
            <a:lvl1pPr>
              <a:defRPr sz="5600"/>
            </a:lvl1pPr>
          </a:lstStyle>
          <a:p>
            <a:pPr/>
            <a:r>
              <a:t>Warning: Tricky thing with color</a:t>
            </a:r>
          </a:p>
        </p:txBody>
      </p:sp>
      <p:sp>
        <p:nvSpPr>
          <p:cNvPr id="1720" name="Spectrum for the stimulus / synthesis…"/>
          <p:cNvSpPr txBox="1"/>
          <p:nvPr>
            <p:ph type="body" idx="1"/>
          </p:nvPr>
        </p:nvSpPr>
        <p:spPr>
          <a:prstGeom prst="rect">
            <a:avLst/>
          </a:prstGeom>
        </p:spPr>
        <p:txBody>
          <a:bodyPr/>
          <a:lstStyle/>
          <a:p>
            <a:pPr/>
            <a:r>
              <a:t>Spectrum for the stimulus / synthesis </a:t>
            </a:r>
          </a:p>
          <a:p>
            <a:pPr lvl="1"/>
            <a:r>
              <a:t>Light, monitor, reflectance</a:t>
            </a:r>
          </a:p>
          <a:p>
            <a:pPr/>
            <a:r>
              <a:t>Response curve for receptor /analysis</a:t>
            </a:r>
          </a:p>
          <a:p>
            <a:pPr lvl="1"/>
            <a:r>
              <a:t>Cones, camera, scanner</a:t>
            </a:r>
          </a:p>
        </p:txBody>
      </p:sp>
      <p:pic>
        <p:nvPicPr>
          <p:cNvPr id="1721" name="droppedImage.tiff" descr="droppedImage.tiff"/>
          <p:cNvPicPr>
            <a:picLocks noChangeAspect="1"/>
          </p:cNvPicPr>
          <p:nvPr/>
        </p:nvPicPr>
        <p:blipFill>
          <a:blip r:embed="rId2">
            <a:extLst/>
          </a:blip>
          <a:stretch>
            <a:fillRect/>
          </a:stretch>
        </p:blipFill>
        <p:spPr>
          <a:xfrm>
            <a:off x="10093365" y="3390900"/>
            <a:ext cx="2694689" cy="2492587"/>
          </a:xfrm>
          <a:prstGeom prst="rect">
            <a:avLst/>
          </a:prstGeom>
          <a:ln w="12700"/>
        </p:spPr>
      </p:pic>
      <p:pic>
        <p:nvPicPr>
          <p:cNvPr id="1722" name="droppedImage.tiff" descr="droppedImage.tiff"/>
          <p:cNvPicPr>
            <a:picLocks noChangeAspect="1"/>
          </p:cNvPicPr>
          <p:nvPr/>
        </p:nvPicPr>
        <p:blipFill>
          <a:blip r:embed="rId3">
            <a:extLst/>
          </a:blip>
          <a:srcRect l="0" t="54544" r="3382" b="4623"/>
          <a:stretch>
            <a:fillRect/>
          </a:stretch>
        </p:blipFill>
        <p:spPr>
          <a:xfrm>
            <a:off x="10083206" y="2019300"/>
            <a:ext cx="2704848" cy="1155983"/>
          </a:xfrm>
          <a:prstGeom prst="rect">
            <a:avLst/>
          </a:prstGeom>
          <a:ln w="12700"/>
        </p:spPr>
      </p:pic>
    </p:spTree>
  </p:cSld>
  <p:clrMapOvr>
    <a:masterClrMapping/>
  </p:clrMapOvr>
  <p:transition xmlns:p14="http://schemas.microsoft.com/office/powerpoint/2010/main" spd="med" advClick="1"/>
</p:sld>
</file>

<file path=ppt/slides/slide1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2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25"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26" name="Warning: Tricky thing with color"/>
          <p:cNvSpPr txBox="1"/>
          <p:nvPr>
            <p:ph type="title"/>
          </p:nvPr>
        </p:nvSpPr>
        <p:spPr>
          <a:prstGeom prst="rect">
            <a:avLst/>
          </a:prstGeom>
        </p:spPr>
        <p:txBody>
          <a:bodyPr/>
          <a:lstStyle>
            <a:lvl1pPr>
              <a:defRPr sz="5600"/>
            </a:lvl1pPr>
          </a:lstStyle>
          <a:p>
            <a:pPr/>
            <a:r>
              <a:t>Warning: Tricky thing with color</a:t>
            </a:r>
          </a:p>
        </p:txBody>
      </p:sp>
      <p:sp>
        <p:nvSpPr>
          <p:cNvPr id="1727" name="Spectrum for the stimulus / synthesis…"/>
          <p:cNvSpPr txBox="1"/>
          <p:nvPr>
            <p:ph type="body" idx="1"/>
          </p:nvPr>
        </p:nvSpPr>
        <p:spPr>
          <a:prstGeom prst="rect">
            <a:avLst/>
          </a:prstGeom>
        </p:spPr>
        <p:txBody>
          <a:bodyPr/>
          <a:lstStyle/>
          <a:p>
            <a:pPr/>
            <a:r>
              <a:t>Spectrum for the stimulus / synthesis </a:t>
            </a:r>
          </a:p>
          <a:p>
            <a:pPr lvl="1"/>
            <a:r>
              <a:t>Light, monitor, reflectance</a:t>
            </a:r>
          </a:p>
          <a:p>
            <a:pPr/>
            <a:r>
              <a:t>Response curve for receptor /analysis</a:t>
            </a:r>
          </a:p>
          <a:p>
            <a:pPr lvl="1"/>
            <a:r>
              <a:t>Cones, camera, scanner</a:t>
            </a:r>
          </a:p>
          <a:p>
            <a:pPr marL="546382" indent="-487679">
              <a:buSzTx/>
              <a:buNone/>
            </a:pPr>
            <a:r>
              <a:t>Usually not the same</a:t>
            </a:r>
          </a:p>
          <a:p>
            <a:pPr marL="546382" indent="-487679">
              <a:buSzTx/>
              <a:buNone/>
            </a:pPr>
            <a:r>
              <a:t>Because cone responses are not orthogonal</a:t>
            </a:r>
          </a:p>
        </p:txBody>
      </p:sp>
      <p:pic>
        <p:nvPicPr>
          <p:cNvPr id="1728" name="droppedImage.tiff" descr="droppedImage.tiff"/>
          <p:cNvPicPr>
            <a:picLocks noChangeAspect="1"/>
          </p:cNvPicPr>
          <p:nvPr/>
        </p:nvPicPr>
        <p:blipFill>
          <a:blip r:embed="rId2">
            <a:extLst/>
          </a:blip>
          <a:stretch>
            <a:fillRect/>
          </a:stretch>
        </p:blipFill>
        <p:spPr>
          <a:xfrm>
            <a:off x="10093365" y="3390900"/>
            <a:ext cx="2694689" cy="2492587"/>
          </a:xfrm>
          <a:prstGeom prst="rect">
            <a:avLst/>
          </a:prstGeom>
          <a:ln w="12700"/>
        </p:spPr>
      </p:pic>
      <p:pic>
        <p:nvPicPr>
          <p:cNvPr id="1729" name="droppedImage.tiff" descr="droppedImage.tiff"/>
          <p:cNvPicPr>
            <a:picLocks noChangeAspect="1"/>
          </p:cNvPicPr>
          <p:nvPr/>
        </p:nvPicPr>
        <p:blipFill>
          <a:blip r:embed="rId3">
            <a:extLst/>
          </a:blip>
          <a:srcRect l="0" t="54544" r="3382" b="4623"/>
          <a:stretch>
            <a:fillRect/>
          </a:stretch>
        </p:blipFill>
        <p:spPr>
          <a:xfrm>
            <a:off x="10083206" y="2019300"/>
            <a:ext cx="2704848" cy="1155983"/>
          </a:xfrm>
          <a:prstGeom prst="rect">
            <a:avLst/>
          </a:prstGeom>
          <a:ln w="12700"/>
        </p:spPr>
      </p:pic>
    </p:spTree>
  </p:cSld>
  <p:clrMapOvr>
    <a:masterClrMapping/>
  </p:clrMapOvr>
  <p:transition xmlns:p14="http://schemas.microsoft.com/office/powerpoint/2010/main" spd="med" advClick="1"/>
</p:sld>
</file>

<file path=ppt/slides/slide1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32"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33" name="Same as non-orthogonal bases"/>
          <p:cNvSpPr txBox="1"/>
          <p:nvPr>
            <p:ph type="title"/>
          </p:nvPr>
        </p:nvSpPr>
        <p:spPr>
          <a:prstGeom prst="rect">
            <a:avLst/>
          </a:prstGeom>
        </p:spPr>
        <p:txBody>
          <a:bodyPr/>
          <a:lstStyle>
            <a:lvl1pPr>
              <a:defRPr sz="5600"/>
            </a:lvl1pPr>
          </a:lstStyle>
          <a:p>
            <a:pPr/>
            <a:r>
              <a:t>Same as non-orthogonal bases</a:t>
            </a:r>
          </a:p>
        </p:txBody>
      </p:sp>
      <p:sp>
        <p:nvSpPr>
          <p:cNvPr id="1734" name="Non orthogonal bases are harder to handle…"/>
          <p:cNvSpPr txBox="1"/>
          <p:nvPr>
            <p:ph type="body" idx="1"/>
          </p:nvPr>
        </p:nvSpPr>
        <p:spPr>
          <a:prstGeom prst="rect">
            <a:avLst/>
          </a:prstGeom>
        </p:spPr>
        <p:txBody>
          <a:bodyPr/>
          <a:lstStyle/>
          <a:p>
            <a:pPr/>
            <a:r>
              <a:t>Non orthogonal bases are harder to handle</a:t>
            </a:r>
          </a:p>
          <a:p>
            <a:pPr/>
            <a:r>
              <a:t>Can’t use dot product on same vector to infer coordinates</a:t>
            </a:r>
          </a:p>
          <a:p>
            <a:pPr lvl="1"/>
            <a:r>
              <a:t>Same problem as with cones, the i &amp; j components pollute each other</a:t>
            </a:r>
          </a:p>
        </p:txBody>
      </p:sp>
      <p:sp>
        <p:nvSpPr>
          <p:cNvPr id="1735" name="Line"/>
          <p:cNvSpPr/>
          <p:nvPr/>
        </p:nvSpPr>
        <p:spPr>
          <a:xfrm flipV="1">
            <a:off x="2489200" y="5956300"/>
            <a:ext cx="1625600" cy="2057400"/>
          </a:xfrm>
          <a:prstGeom prst="line">
            <a:avLst/>
          </a:prstGeom>
          <a:ln w="63500">
            <a:solidFill>
              <a:srgbClr val="FFA941"/>
            </a:solidFill>
            <a:tailEnd type="triangle"/>
          </a:ln>
        </p:spPr>
        <p:txBody>
          <a:bodyPr lIns="0" tIns="0" rIns="0" bIns="0"/>
          <a:lstStyle/>
          <a:p>
            <a:pPr/>
          </a:p>
        </p:txBody>
      </p:sp>
      <p:sp>
        <p:nvSpPr>
          <p:cNvPr id="1736" name="Line"/>
          <p:cNvSpPr/>
          <p:nvPr/>
        </p:nvSpPr>
        <p:spPr>
          <a:xfrm flipV="1">
            <a:off x="2489200" y="8013700"/>
            <a:ext cx="2387600" cy="2258"/>
          </a:xfrm>
          <a:prstGeom prst="line">
            <a:avLst/>
          </a:prstGeom>
          <a:ln w="63500">
            <a:solidFill>
              <a:srgbClr val="FFA941"/>
            </a:solidFill>
            <a:tailEnd type="triangle"/>
          </a:ln>
        </p:spPr>
        <p:txBody>
          <a:bodyPr lIns="0" tIns="0" rIns="0" bIns="0"/>
          <a:lstStyle/>
          <a:p>
            <a:pPr/>
          </a:p>
        </p:txBody>
      </p:sp>
      <p:sp>
        <p:nvSpPr>
          <p:cNvPr id="1737" name="j"/>
          <p:cNvSpPr txBox="1"/>
          <p:nvPr/>
        </p:nvSpPr>
        <p:spPr>
          <a:xfrm>
            <a:off x="4420729" y="5477369"/>
            <a:ext cx="292067"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j</a:t>
            </a:r>
          </a:p>
        </p:txBody>
      </p:sp>
      <p:sp>
        <p:nvSpPr>
          <p:cNvPr id="1738" name="i"/>
          <p:cNvSpPr txBox="1"/>
          <p:nvPr/>
        </p:nvSpPr>
        <p:spPr>
          <a:xfrm>
            <a:off x="5092700" y="7366000"/>
            <a:ext cx="29206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i</a:t>
            </a:r>
          </a:p>
        </p:txBody>
      </p:sp>
      <p:sp>
        <p:nvSpPr>
          <p:cNvPr id="1739" name="Circle"/>
          <p:cNvSpPr/>
          <p:nvPr/>
        </p:nvSpPr>
        <p:spPr>
          <a:xfrm>
            <a:off x="3898900" y="7264400"/>
            <a:ext cx="114300" cy="114300"/>
          </a:xfrm>
          <a:prstGeom prst="ellipse">
            <a:avLst/>
          </a:prstGeom>
          <a:solidFill>
            <a:srgbClr val="434ED6"/>
          </a:solidFill>
          <a:ln w="12700">
            <a:solidFill>
              <a:srgbClr val="FFFFFF"/>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740" name="x != x.i i + x.j j"/>
          <p:cNvSpPr txBox="1"/>
          <p:nvPr/>
        </p:nvSpPr>
        <p:spPr>
          <a:xfrm>
            <a:off x="6502400" y="6832600"/>
            <a:ext cx="2794104"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x != x.i i + x.j j</a:t>
            </a:r>
          </a:p>
        </p:txBody>
      </p:sp>
      <p:sp>
        <p:nvSpPr>
          <p:cNvPr id="1741" name="x"/>
          <p:cNvSpPr txBox="1"/>
          <p:nvPr/>
        </p:nvSpPr>
        <p:spPr>
          <a:xfrm>
            <a:off x="3759200" y="67056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742" name="Line"/>
          <p:cNvSpPr/>
          <p:nvPr/>
        </p:nvSpPr>
        <p:spPr>
          <a:xfrm>
            <a:off x="3930791" y="7308426"/>
            <a:ext cx="13773" cy="682170"/>
          </a:xfrm>
          <a:prstGeom prst="line">
            <a:avLst/>
          </a:prstGeom>
          <a:ln w="12700">
            <a:solidFill>
              <a:srgbClr val="FFFFFF"/>
            </a:solidFill>
            <a:custDash>
              <a:ds d="100000" sp="200000"/>
            </a:custDash>
          </a:ln>
        </p:spPr>
        <p:txBody>
          <a:bodyPr lIns="0" tIns="0" rIns="0" bIns="0"/>
          <a:lstStyle/>
          <a:p>
            <a:pPr/>
          </a:p>
        </p:txBody>
      </p:sp>
      <p:sp>
        <p:nvSpPr>
          <p:cNvPr id="1743" name="Line"/>
          <p:cNvSpPr/>
          <p:nvPr/>
        </p:nvSpPr>
        <p:spPr>
          <a:xfrm flipH="1" flipV="1">
            <a:off x="3386490" y="6849081"/>
            <a:ext cx="526239" cy="459346"/>
          </a:xfrm>
          <a:prstGeom prst="line">
            <a:avLst/>
          </a:prstGeom>
          <a:ln w="12700">
            <a:solidFill>
              <a:srgbClr val="FFFFFF"/>
            </a:solidFill>
            <a:custDash>
              <a:ds d="100000" sp="200000"/>
            </a:custDash>
          </a:ln>
        </p:spPr>
        <p:txBody>
          <a:bodyPr lIns="0" tIns="0" rIns="0" bIns="0"/>
          <a:lstStyle/>
          <a:p>
            <a:pPr/>
          </a:p>
        </p:txBody>
      </p:sp>
      <p:sp>
        <p:nvSpPr>
          <p:cNvPr id="1744" name="Line"/>
          <p:cNvSpPr/>
          <p:nvPr/>
        </p:nvSpPr>
        <p:spPr>
          <a:xfrm>
            <a:off x="2489200" y="8013700"/>
            <a:ext cx="1477345" cy="9020"/>
          </a:xfrm>
          <a:prstGeom prst="line">
            <a:avLst/>
          </a:prstGeom>
          <a:ln w="63500">
            <a:solidFill>
              <a:srgbClr val="434ED6"/>
            </a:solidFill>
          </a:ln>
        </p:spPr>
        <p:txBody>
          <a:bodyPr lIns="0" tIns="0" rIns="0" bIns="0"/>
          <a:lstStyle/>
          <a:p>
            <a:pPr/>
          </a:p>
        </p:txBody>
      </p:sp>
      <p:sp>
        <p:nvSpPr>
          <p:cNvPr id="1745" name="Line"/>
          <p:cNvSpPr/>
          <p:nvPr/>
        </p:nvSpPr>
        <p:spPr>
          <a:xfrm flipV="1">
            <a:off x="2489200" y="6874448"/>
            <a:ext cx="906588" cy="1145179"/>
          </a:xfrm>
          <a:prstGeom prst="line">
            <a:avLst/>
          </a:prstGeom>
          <a:ln w="63500">
            <a:solidFill>
              <a:srgbClr val="434ED6"/>
            </a:solidFill>
          </a:ln>
        </p:spPr>
        <p:txBody>
          <a:bodyPr lIns="0" tIns="0" rIns="0" bIns="0"/>
          <a:lstStyle/>
          <a:p>
            <a:pPr/>
          </a:p>
        </p:txBody>
      </p:sp>
      <p:sp>
        <p:nvSpPr>
          <p:cNvPr id="1746" name="Line"/>
          <p:cNvSpPr/>
          <p:nvPr/>
        </p:nvSpPr>
        <p:spPr>
          <a:xfrm flipV="1">
            <a:off x="3937000" y="6874448"/>
            <a:ext cx="906588" cy="1145179"/>
          </a:xfrm>
          <a:prstGeom prst="line">
            <a:avLst/>
          </a:prstGeom>
          <a:ln w="63500">
            <a:solidFill>
              <a:srgbClr val="434ED6"/>
            </a:solidFill>
          </a:ln>
        </p:spPr>
        <p:txBody>
          <a:bodyPr lIns="0" tIns="0" rIns="0" bIns="0"/>
          <a:lstStyle/>
          <a:p>
            <a:pPr/>
          </a:p>
        </p:txBody>
      </p:sp>
      <p:sp>
        <p:nvSpPr>
          <p:cNvPr id="1747" name="x.i i + x.j j"/>
          <p:cNvSpPr txBox="1"/>
          <p:nvPr/>
        </p:nvSpPr>
        <p:spPr>
          <a:xfrm>
            <a:off x="4622800" y="6248400"/>
            <a:ext cx="197499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x.i i + x.j j</a:t>
            </a:r>
          </a:p>
        </p:txBody>
      </p:sp>
      <p:sp>
        <p:nvSpPr>
          <p:cNvPr id="1748" name="Circle"/>
          <p:cNvSpPr/>
          <p:nvPr/>
        </p:nvSpPr>
        <p:spPr>
          <a:xfrm>
            <a:off x="4787900" y="6858000"/>
            <a:ext cx="114300" cy="114300"/>
          </a:xfrm>
          <a:prstGeom prst="ellipse">
            <a:avLst/>
          </a:prstGeom>
          <a:solidFill>
            <a:srgbClr val="434ED6"/>
          </a:solidFill>
          <a:ln w="12700">
            <a:solidFill>
              <a:srgbClr val="FFFFFF"/>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0"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51"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52" name="Same as non-orthogonal bases"/>
          <p:cNvSpPr txBox="1"/>
          <p:nvPr>
            <p:ph type="title"/>
          </p:nvPr>
        </p:nvSpPr>
        <p:spPr>
          <a:prstGeom prst="rect">
            <a:avLst/>
          </a:prstGeom>
        </p:spPr>
        <p:txBody>
          <a:bodyPr/>
          <a:lstStyle>
            <a:lvl1pPr>
              <a:defRPr sz="5600"/>
            </a:lvl1pPr>
          </a:lstStyle>
          <a:p>
            <a:pPr/>
            <a:r>
              <a:t>Same as non-orthogonal bases</a:t>
            </a:r>
          </a:p>
        </p:txBody>
      </p:sp>
      <p:sp>
        <p:nvSpPr>
          <p:cNvPr id="1753" name="Non orthogonal bases are harder to handle…"/>
          <p:cNvSpPr txBox="1"/>
          <p:nvPr>
            <p:ph type="body" idx="1"/>
          </p:nvPr>
        </p:nvSpPr>
        <p:spPr>
          <a:prstGeom prst="rect">
            <a:avLst/>
          </a:prstGeom>
        </p:spPr>
        <p:txBody>
          <a:bodyPr/>
          <a:lstStyle/>
          <a:p>
            <a:pPr/>
            <a:r>
              <a:t>Non orthogonal bases are harder to handle</a:t>
            </a:r>
          </a:p>
          <a:p>
            <a:pPr/>
            <a:r>
              <a:t>Can’t use dot product on same vector to infer coordinates</a:t>
            </a:r>
          </a:p>
          <a:p>
            <a:pPr/>
            <a:r>
              <a:t>Need a so-called dual basis</a:t>
            </a:r>
          </a:p>
          <a:p>
            <a:pPr lvl="1"/>
            <a:r>
              <a:t>Same for color: different basis for analysis/ synthesis</a:t>
            </a:r>
          </a:p>
        </p:txBody>
      </p:sp>
      <p:sp>
        <p:nvSpPr>
          <p:cNvPr id="1754" name="Line"/>
          <p:cNvSpPr/>
          <p:nvPr/>
        </p:nvSpPr>
        <p:spPr>
          <a:xfrm flipV="1">
            <a:off x="2489200" y="5956300"/>
            <a:ext cx="1625600" cy="2057400"/>
          </a:xfrm>
          <a:prstGeom prst="line">
            <a:avLst/>
          </a:prstGeom>
          <a:ln w="63500">
            <a:solidFill>
              <a:srgbClr val="FFA941"/>
            </a:solidFill>
            <a:tailEnd type="triangle"/>
          </a:ln>
        </p:spPr>
        <p:txBody>
          <a:bodyPr lIns="0" tIns="0" rIns="0" bIns="0"/>
          <a:lstStyle/>
          <a:p>
            <a:pPr/>
          </a:p>
        </p:txBody>
      </p:sp>
      <p:sp>
        <p:nvSpPr>
          <p:cNvPr id="1755" name="Line"/>
          <p:cNvSpPr/>
          <p:nvPr/>
        </p:nvSpPr>
        <p:spPr>
          <a:xfrm flipV="1">
            <a:off x="2489200" y="8013700"/>
            <a:ext cx="2387600" cy="2258"/>
          </a:xfrm>
          <a:prstGeom prst="line">
            <a:avLst/>
          </a:prstGeom>
          <a:ln w="63500">
            <a:solidFill>
              <a:srgbClr val="FFA941"/>
            </a:solidFill>
            <a:tailEnd type="triangle"/>
          </a:ln>
        </p:spPr>
        <p:txBody>
          <a:bodyPr lIns="0" tIns="0" rIns="0" bIns="0"/>
          <a:lstStyle/>
          <a:p>
            <a:pPr/>
          </a:p>
        </p:txBody>
      </p:sp>
      <p:sp>
        <p:nvSpPr>
          <p:cNvPr id="1756" name="Line"/>
          <p:cNvSpPr/>
          <p:nvPr/>
        </p:nvSpPr>
        <p:spPr>
          <a:xfrm flipV="1">
            <a:off x="2489200" y="5740400"/>
            <a:ext cx="2258" cy="2273300"/>
          </a:xfrm>
          <a:prstGeom prst="line">
            <a:avLst/>
          </a:prstGeom>
          <a:ln w="63500">
            <a:solidFill>
              <a:srgbClr val="D82679"/>
            </a:solidFill>
            <a:tailEnd type="triangle"/>
          </a:ln>
        </p:spPr>
        <p:txBody>
          <a:bodyPr lIns="0" tIns="0" rIns="0" bIns="0"/>
          <a:lstStyle/>
          <a:p>
            <a:pPr/>
          </a:p>
        </p:txBody>
      </p:sp>
      <p:sp>
        <p:nvSpPr>
          <p:cNvPr id="1757" name="Line"/>
          <p:cNvSpPr/>
          <p:nvPr/>
        </p:nvSpPr>
        <p:spPr>
          <a:xfrm>
            <a:off x="2489200" y="8013700"/>
            <a:ext cx="1955800" cy="1409701"/>
          </a:xfrm>
          <a:prstGeom prst="line">
            <a:avLst/>
          </a:prstGeom>
          <a:ln w="63500">
            <a:solidFill>
              <a:srgbClr val="D82679"/>
            </a:solidFill>
            <a:tailEnd type="triangle"/>
          </a:ln>
        </p:spPr>
        <p:txBody>
          <a:bodyPr lIns="0" tIns="0" rIns="0" bIns="0"/>
          <a:lstStyle/>
          <a:p>
            <a:pPr/>
          </a:p>
        </p:txBody>
      </p:sp>
      <p:sp>
        <p:nvSpPr>
          <p:cNvPr id="1758" name="j"/>
          <p:cNvSpPr txBox="1"/>
          <p:nvPr/>
        </p:nvSpPr>
        <p:spPr>
          <a:xfrm>
            <a:off x="4420729" y="5477369"/>
            <a:ext cx="292067" cy="5715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j</a:t>
            </a:r>
          </a:p>
        </p:txBody>
      </p:sp>
      <p:sp>
        <p:nvSpPr>
          <p:cNvPr id="1759" name="i"/>
          <p:cNvSpPr txBox="1"/>
          <p:nvPr/>
        </p:nvSpPr>
        <p:spPr>
          <a:xfrm>
            <a:off x="5092700" y="7366000"/>
            <a:ext cx="29206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i</a:t>
            </a:r>
          </a:p>
        </p:txBody>
      </p:sp>
      <p:sp>
        <p:nvSpPr>
          <p:cNvPr id="1760" name="i"/>
          <p:cNvSpPr txBox="1"/>
          <p:nvPr/>
        </p:nvSpPr>
        <p:spPr>
          <a:xfrm>
            <a:off x="4546600" y="8890000"/>
            <a:ext cx="29206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i</a:t>
            </a:r>
          </a:p>
        </p:txBody>
      </p:sp>
      <p:sp>
        <p:nvSpPr>
          <p:cNvPr id="1761" name="^"/>
          <p:cNvSpPr txBox="1"/>
          <p:nvPr/>
        </p:nvSpPr>
        <p:spPr>
          <a:xfrm>
            <a:off x="4520071" y="8775700"/>
            <a:ext cx="37471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a:t>
            </a:r>
          </a:p>
        </p:txBody>
      </p:sp>
      <p:sp>
        <p:nvSpPr>
          <p:cNvPr id="1762" name="^"/>
          <p:cNvSpPr txBox="1"/>
          <p:nvPr/>
        </p:nvSpPr>
        <p:spPr>
          <a:xfrm>
            <a:off x="2489200" y="4876800"/>
            <a:ext cx="37471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a:t>
            </a:r>
          </a:p>
        </p:txBody>
      </p:sp>
      <p:sp>
        <p:nvSpPr>
          <p:cNvPr id="1763" name="j"/>
          <p:cNvSpPr txBox="1"/>
          <p:nvPr/>
        </p:nvSpPr>
        <p:spPr>
          <a:xfrm>
            <a:off x="2544515" y="4991100"/>
            <a:ext cx="29206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j</a:t>
            </a:r>
          </a:p>
        </p:txBody>
      </p:sp>
      <p:sp>
        <p:nvSpPr>
          <p:cNvPr id="1764" name="Circle"/>
          <p:cNvSpPr/>
          <p:nvPr/>
        </p:nvSpPr>
        <p:spPr>
          <a:xfrm>
            <a:off x="3898900" y="7264400"/>
            <a:ext cx="114300" cy="114300"/>
          </a:xfrm>
          <a:prstGeom prst="ellipse">
            <a:avLst/>
          </a:prstGeom>
          <a:solidFill>
            <a:srgbClr val="434ED6"/>
          </a:solidFill>
          <a:ln w="12700">
            <a:solidFill>
              <a:srgbClr val="FFFFFF"/>
            </a:solidFill>
          </a:ln>
        </p:spPr>
        <p:txBody>
          <a:bodyPr lIns="50800" tIns="50800" rIns="50800" bIns="50800" anchor="ctr"/>
          <a:lstStyle/>
          <a:p>
            <a:pPr marL="57799" marR="57799" defTabSz="1295400">
              <a:defRPr sz="3400">
                <a:solidFill>
                  <a:srgbClr val="FFFED5"/>
                </a:solidFill>
                <a:uFill>
                  <a:solidFill>
                    <a:srgbClr val="FFFED5"/>
                  </a:solidFill>
                </a:uFill>
                <a:latin typeface="Times New Roman"/>
                <a:ea typeface="Times New Roman"/>
                <a:cs typeface="Times New Roman"/>
                <a:sym typeface="Times New Roman"/>
              </a:defRPr>
            </a:pPr>
          </a:p>
        </p:txBody>
      </p:sp>
      <p:sp>
        <p:nvSpPr>
          <p:cNvPr id="1765" name="x = x.i i + x.j j"/>
          <p:cNvSpPr txBox="1"/>
          <p:nvPr/>
        </p:nvSpPr>
        <p:spPr>
          <a:xfrm>
            <a:off x="6502400" y="6832600"/>
            <a:ext cx="265031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x = x.i i + x.j j</a:t>
            </a:r>
          </a:p>
        </p:txBody>
      </p:sp>
      <p:sp>
        <p:nvSpPr>
          <p:cNvPr id="1766" name="^"/>
          <p:cNvSpPr txBox="1"/>
          <p:nvPr/>
        </p:nvSpPr>
        <p:spPr>
          <a:xfrm>
            <a:off x="7446150" y="6718300"/>
            <a:ext cx="374718"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a:t>
            </a:r>
          </a:p>
        </p:txBody>
      </p:sp>
      <p:sp>
        <p:nvSpPr>
          <p:cNvPr id="1767" name="^"/>
          <p:cNvSpPr txBox="1"/>
          <p:nvPr/>
        </p:nvSpPr>
        <p:spPr>
          <a:xfrm>
            <a:off x="8559800" y="6718300"/>
            <a:ext cx="37471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a:t>
            </a:r>
          </a:p>
        </p:txBody>
      </p:sp>
      <p:sp>
        <p:nvSpPr>
          <p:cNvPr id="1768" name="x"/>
          <p:cNvSpPr txBox="1"/>
          <p:nvPr/>
        </p:nvSpPr>
        <p:spPr>
          <a:xfrm>
            <a:off x="4013200" y="6832600"/>
            <a:ext cx="38800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x</a:t>
            </a:r>
          </a:p>
        </p:txBody>
      </p:sp>
      <p:sp>
        <p:nvSpPr>
          <p:cNvPr id="1769" name="Line"/>
          <p:cNvSpPr/>
          <p:nvPr/>
        </p:nvSpPr>
        <p:spPr>
          <a:xfrm flipH="1">
            <a:off x="3035300" y="7308426"/>
            <a:ext cx="896338" cy="1036321"/>
          </a:xfrm>
          <a:prstGeom prst="line">
            <a:avLst/>
          </a:prstGeom>
          <a:ln w="12700">
            <a:solidFill>
              <a:srgbClr val="FFFFFF"/>
            </a:solidFill>
            <a:custDash>
              <a:ds d="100000" sp="200000"/>
            </a:custDash>
          </a:ln>
        </p:spPr>
        <p:txBody>
          <a:bodyPr lIns="0" tIns="0" rIns="0" bIns="0"/>
          <a:lstStyle/>
          <a:p>
            <a:pPr/>
          </a:p>
        </p:txBody>
      </p:sp>
      <p:sp>
        <p:nvSpPr>
          <p:cNvPr id="1770" name="Line"/>
          <p:cNvSpPr/>
          <p:nvPr/>
        </p:nvSpPr>
        <p:spPr>
          <a:xfrm flipH="1">
            <a:off x="2481297" y="7308426"/>
            <a:ext cx="1431432" cy="20321"/>
          </a:xfrm>
          <a:prstGeom prst="line">
            <a:avLst/>
          </a:prstGeom>
          <a:ln w="12700">
            <a:solidFill>
              <a:srgbClr val="FFFFFF"/>
            </a:solidFill>
            <a:custDash>
              <a:ds d="100000" sp="200000"/>
            </a:custDash>
          </a:ln>
        </p:spPr>
        <p:txBody>
          <a:bodyPr lIns="0" tIns="0" rIns="0" bIns="0"/>
          <a:lstStyle/>
          <a:p>
            <a:pPr/>
          </a:p>
        </p:txBody>
      </p:sp>
      <p:sp>
        <p:nvSpPr>
          <p:cNvPr id="1771" name="Line"/>
          <p:cNvSpPr/>
          <p:nvPr/>
        </p:nvSpPr>
        <p:spPr>
          <a:xfrm>
            <a:off x="2489200" y="8013700"/>
            <a:ext cx="762000" cy="2258"/>
          </a:xfrm>
          <a:prstGeom prst="line">
            <a:avLst/>
          </a:prstGeom>
          <a:ln w="63500">
            <a:solidFill>
              <a:srgbClr val="434ED6"/>
            </a:solidFill>
          </a:ln>
        </p:spPr>
        <p:txBody>
          <a:bodyPr lIns="0" tIns="0" rIns="0" bIns="0"/>
          <a:lstStyle/>
          <a:p>
            <a:pPr/>
          </a:p>
        </p:txBody>
      </p:sp>
      <p:sp>
        <p:nvSpPr>
          <p:cNvPr id="1772" name="Line"/>
          <p:cNvSpPr/>
          <p:nvPr/>
        </p:nvSpPr>
        <p:spPr>
          <a:xfrm flipH="1" flipV="1">
            <a:off x="2485813" y="7324231"/>
            <a:ext cx="6774" cy="695396"/>
          </a:xfrm>
          <a:prstGeom prst="line">
            <a:avLst/>
          </a:prstGeom>
          <a:ln w="63500">
            <a:solidFill>
              <a:srgbClr val="434ED6"/>
            </a:solidFill>
          </a:ln>
        </p:spPr>
        <p:txBody>
          <a:bodyPr lIns="0" tIns="0" rIns="0" bIns="0"/>
          <a:lstStyle/>
          <a:p>
            <a:pPr/>
          </a:p>
        </p:txBody>
      </p:sp>
      <p:sp>
        <p:nvSpPr>
          <p:cNvPr id="1773" name="Note that i has negative coordinates"/>
          <p:cNvSpPr txBox="1"/>
          <p:nvPr/>
        </p:nvSpPr>
        <p:spPr>
          <a:xfrm>
            <a:off x="6070600" y="8458200"/>
            <a:ext cx="634717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Note that i has negative coordinates</a:t>
            </a:r>
          </a:p>
        </p:txBody>
      </p:sp>
      <p:sp>
        <p:nvSpPr>
          <p:cNvPr id="1774" name="^"/>
          <p:cNvSpPr txBox="1"/>
          <p:nvPr/>
        </p:nvSpPr>
        <p:spPr>
          <a:xfrm>
            <a:off x="7696200" y="8343900"/>
            <a:ext cx="374717"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spcBef>
                <a:spcPts val="1900"/>
              </a:spcBef>
              <a:buClr>
                <a:srgbClr val="FFFED5"/>
              </a:buClr>
              <a:buFont typeface="Times New Roman"/>
              <a:defRPr sz="3400">
                <a:solidFill>
                  <a:srgbClr val="FFFED5"/>
                </a:solidFill>
                <a:uFill>
                  <a:solidFill>
                    <a:srgbClr val="FFFED5"/>
                  </a:solidFill>
                </a:uFill>
                <a:latin typeface="Times New Roman"/>
                <a:ea typeface="Times New Roman"/>
                <a:cs typeface="Times New Roman"/>
                <a:sym typeface="Times New Roman"/>
              </a:defRPr>
            </a:lvl1pPr>
          </a:lstStyle>
          <a:p>
            <a:pPr/>
            <a:r>
              <a:t>^</a:t>
            </a:r>
          </a:p>
        </p:txBody>
      </p:sp>
    </p:spTree>
  </p:cSld>
  <p:clrMapOvr>
    <a:masterClrMapping/>
  </p:clrMapOvr>
  <p:transition xmlns:p14="http://schemas.microsoft.com/office/powerpoint/2010/main" spd="med" advClick="1"/>
</p:sld>
</file>

<file path=ppt/slides/slide1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77"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78" name="Fundamental problems"/>
          <p:cNvSpPr txBox="1"/>
          <p:nvPr>
            <p:ph type="title"/>
          </p:nvPr>
        </p:nvSpPr>
        <p:spPr>
          <a:prstGeom prst="rect">
            <a:avLst/>
          </a:prstGeom>
        </p:spPr>
        <p:txBody>
          <a:bodyPr/>
          <a:lstStyle>
            <a:lvl1pPr>
              <a:defRPr sz="5600"/>
            </a:lvl1pPr>
          </a:lstStyle>
          <a:p>
            <a:pPr/>
            <a:r>
              <a:t>Fundamental problems</a:t>
            </a:r>
          </a:p>
        </p:txBody>
      </p:sp>
      <p:sp>
        <p:nvSpPr>
          <p:cNvPr id="1779" name="Spectra are infinite-dimensional…"/>
          <p:cNvSpPr txBox="1"/>
          <p:nvPr>
            <p:ph type="body" idx="1"/>
          </p:nvPr>
        </p:nvSpPr>
        <p:spPr>
          <a:prstGeom prst="rect">
            <a:avLst/>
          </a:prstGeom>
        </p:spPr>
        <p:txBody>
          <a:bodyPr/>
          <a:lstStyle/>
          <a:p>
            <a:pPr/>
            <a:r>
              <a:t>Spectra are infinite-dimensional</a:t>
            </a:r>
          </a:p>
          <a:p>
            <a:pPr/>
            <a:r>
              <a:t>Only positive values are allowed</a:t>
            </a:r>
          </a:p>
          <a:p>
            <a:pPr/>
            <a:r>
              <a:t>Cones are non-orthogonal/overlap</a:t>
            </a:r>
          </a:p>
        </p:txBody>
      </p:sp>
    </p:spTree>
  </p:cSld>
  <p:clrMapOvr>
    <a:masterClrMapping/>
  </p:clrMapOvr>
  <p:transition xmlns:p14="http://schemas.microsoft.com/office/powerpoint/2010/main" spd="med" advClick="1"/>
</p:sld>
</file>

<file path=ppt/slides/slide1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78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82" name="Slide Number"/>
          <p:cNvSpPr txBox="1"/>
          <p:nvPr>
            <p:ph type="sldNum" sz="quarter" idx="4294967295"/>
          </p:nvPr>
        </p:nvSpPr>
        <p:spPr>
          <a:xfrm>
            <a:off x="11746230" y="9207500"/>
            <a:ext cx="3937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83" name="Summary"/>
          <p:cNvSpPr txBox="1"/>
          <p:nvPr>
            <p:ph type="title"/>
          </p:nvPr>
        </p:nvSpPr>
        <p:spPr>
          <a:prstGeom prst="rect">
            <a:avLst/>
          </a:prstGeom>
        </p:spPr>
        <p:txBody>
          <a:bodyPr/>
          <a:lstStyle/>
          <a:p>
            <a:pPr/>
            <a:r>
              <a:t>Summary</a:t>
            </a:r>
          </a:p>
        </p:txBody>
      </p:sp>
      <p:sp>
        <p:nvSpPr>
          <p:cNvPr id="1784" name="Physical color…"/>
          <p:cNvSpPr txBox="1"/>
          <p:nvPr>
            <p:ph type="body" idx="1"/>
          </p:nvPr>
        </p:nvSpPr>
        <p:spPr>
          <a:prstGeom prst="rect">
            <a:avLst/>
          </a:prstGeom>
        </p:spPr>
        <p:txBody>
          <a:bodyPr/>
          <a:lstStyle/>
          <a:p>
            <a:pPr marL="337415" indent="-296140">
              <a:lnSpc>
                <a:spcPct val="80000"/>
              </a:lnSpc>
              <a:defRPr sz="3800"/>
            </a:pPr>
            <a:r>
              <a:t>Physical color</a:t>
            </a:r>
          </a:p>
          <a:p>
            <a:pPr lvl="1" marL="754146" indent="-255671">
              <a:lnSpc>
                <a:spcPct val="80000"/>
              </a:lnSpc>
              <a:defRPr sz="3400"/>
            </a:pPr>
            <a:r>
              <a:t>Spectrum</a:t>
            </a:r>
          </a:p>
          <a:p>
            <a:pPr lvl="1" marL="754146" indent="-255671">
              <a:lnSpc>
                <a:spcPct val="80000"/>
              </a:lnSpc>
              <a:defRPr sz="3400"/>
            </a:pPr>
            <a:r>
              <a:t>multiplication of light &amp; reflectance spectrum</a:t>
            </a:r>
          </a:p>
          <a:p>
            <a:pPr marL="337415" indent="-296140">
              <a:lnSpc>
                <a:spcPct val="80000"/>
              </a:lnSpc>
              <a:defRPr sz="3800"/>
            </a:pPr>
            <a:r>
              <a:t>Perceptual color</a:t>
            </a:r>
          </a:p>
          <a:p>
            <a:pPr lvl="1" marL="754146" indent="-255671">
              <a:lnSpc>
                <a:spcPct val="80000"/>
              </a:lnSpc>
              <a:defRPr sz="3400"/>
            </a:pPr>
            <a:r>
              <a:t>Cone spectral response: 3 numbers </a:t>
            </a:r>
          </a:p>
          <a:p>
            <a:pPr lvl="1" marL="754146" indent="-255671">
              <a:lnSpc>
                <a:spcPct val="80000"/>
              </a:lnSpc>
              <a:defRPr sz="3400"/>
            </a:pPr>
            <a:r>
              <a:t>Metamers: different spectrum, same responses</a:t>
            </a:r>
          </a:p>
          <a:p>
            <a:pPr lvl="2" marL="1143933" indent="-188258">
              <a:lnSpc>
                <a:spcPct val="80000"/>
              </a:lnSpc>
              <a:defRPr sz="2800"/>
            </a:pPr>
            <a:r>
              <a:t>Color matching, enables color reproduction with 3 primaries</a:t>
            </a:r>
          </a:p>
          <a:p>
            <a:pPr marL="337415" indent="-296140">
              <a:lnSpc>
                <a:spcPct val="80000"/>
              </a:lnSpc>
              <a:defRPr sz="3800"/>
            </a:pPr>
            <a:r>
              <a:t>Fundamental difficulty</a:t>
            </a:r>
          </a:p>
          <a:p>
            <a:pPr lvl="1" marL="754146" indent="-255671">
              <a:lnSpc>
                <a:spcPct val="80000"/>
              </a:lnSpc>
              <a:defRPr sz="3400"/>
            </a:pPr>
            <a:r>
              <a:t>Spectra are infinite-dimensional (full function)</a:t>
            </a:r>
          </a:p>
          <a:p>
            <a:pPr lvl="1" marL="754146" indent="-255671">
              <a:lnSpc>
                <a:spcPct val="80000"/>
              </a:lnSpc>
              <a:defRPr sz="3400"/>
            </a:pPr>
            <a:r>
              <a:t>Projected to only 3 types of cones</a:t>
            </a:r>
          </a:p>
          <a:p>
            <a:pPr lvl="1" marL="754146" indent="-255671">
              <a:lnSpc>
                <a:spcPct val="80000"/>
              </a:lnSpc>
              <a:defRPr sz="3400"/>
            </a:pPr>
            <a:r>
              <a:t>Cone responses overlap / they are non-orthogonal</a:t>
            </a:r>
          </a:p>
          <a:p>
            <a:pPr lvl="2" marL="1143933" indent="-188258">
              <a:lnSpc>
                <a:spcPct val="80000"/>
              </a:lnSpc>
              <a:defRPr sz="2800"/>
            </a:pPr>
            <a:r>
              <a:t>Means different primaries for analysis and synthesis</a:t>
            </a:r>
          </a:p>
          <a:p>
            <a:pPr lvl="1" marL="754146" indent="-255671">
              <a:lnSpc>
                <a:spcPct val="80000"/>
              </a:lnSpc>
              <a:defRPr sz="3400"/>
            </a:pPr>
            <a:r>
              <a:t>Negative numbers are not physical</a:t>
            </a:r>
          </a:p>
        </p:txBody>
      </p:sp>
    </p:spTree>
  </p:cSld>
  <p:clrMapOvr>
    <a:masterClrMapping/>
  </p:clrMapOvr>
  <p:transition xmlns:p14="http://schemas.microsoft.com/office/powerpoint/2010/main" spd="med" advClick="1"/>
</p:sld>
</file>

<file path=ppt/slides/slide1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6"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87"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88" name="Questions?"/>
          <p:cNvSpPr txBox="1"/>
          <p:nvPr>
            <p:ph type="title"/>
          </p:nvPr>
        </p:nvSpPr>
        <p:spPr>
          <a:prstGeom prst="rect">
            <a:avLst/>
          </a:prstGeom>
        </p:spPr>
        <p:txBody>
          <a:bodyPr/>
          <a:lstStyle>
            <a:lvl1pPr>
              <a:defRPr sz="5600"/>
            </a:lvl1pPr>
          </a:lstStyle>
          <a:p>
            <a:pPr/>
            <a:r>
              <a:t>Questions?</a:t>
            </a:r>
          </a:p>
        </p:txBody>
      </p:sp>
      <p:sp>
        <p:nvSpPr>
          <p:cNvPr id="178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792"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793" name="Selected Bibliography"/>
          <p:cNvSpPr txBox="1"/>
          <p:nvPr>
            <p:ph type="title"/>
          </p:nvPr>
        </p:nvSpPr>
        <p:spPr>
          <a:prstGeom prst="rect">
            <a:avLst/>
          </a:prstGeom>
        </p:spPr>
        <p:txBody>
          <a:bodyPr/>
          <a:lstStyle/>
          <a:p>
            <a:pPr/>
            <a:r>
              <a:t>Selected Bibliography</a:t>
            </a:r>
          </a:p>
        </p:txBody>
      </p:sp>
      <p:sp>
        <p:nvSpPr>
          <p:cNvPr id="1794" name="Vision and Art : The Biology of Seeing by Margaret Livingstone, David H. Hubel…"/>
          <p:cNvSpPr txBox="1"/>
          <p:nvPr/>
        </p:nvSpPr>
        <p:spPr>
          <a:xfrm>
            <a:off x="3365500" y="7380675"/>
            <a:ext cx="8521700" cy="1193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b="1" sz="1800">
                <a:latin typeface="+mn-lt"/>
                <a:ea typeface="+mn-ea"/>
                <a:cs typeface="+mn-cs"/>
                <a:sym typeface="Arial"/>
              </a:rPr>
              <a:t>Vision and Art : The Biology of Seeing</a:t>
            </a:r>
            <a:br>
              <a:rPr sz="1800">
                <a:latin typeface="+mn-lt"/>
                <a:ea typeface="+mn-ea"/>
                <a:cs typeface="+mn-cs"/>
                <a:sym typeface="Arial"/>
              </a:rPr>
            </a:br>
            <a:r>
              <a:rPr sz="1800">
                <a:latin typeface="Verdana"/>
                <a:ea typeface="Verdana"/>
                <a:cs typeface="Verdana"/>
                <a:sym typeface="Verdana"/>
              </a:rPr>
              <a:t>by Margaret Livingstone, David H. Hubel</a:t>
            </a:r>
            <a:r>
              <a:rPr sz="1800">
                <a:latin typeface="+mn-lt"/>
                <a:ea typeface="+mn-ea"/>
                <a:cs typeface="+mn-cs"/>
                <a:sym typeface="Arial"/>
              </a:rPr>
              <a:t> </a:t>
            </a:r>
            <a:endParaRPr sz="1800">
              <a:latin typeface="+mn-lt"/>
              <a:ea typeface="+mn-ea"/>
              <a:cs typeface="+mn-cs"/>
              <a:sym typeface="Arial"/>
            </a:endParaRP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Harry N Abrams; ISBN: 0810904063 </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208 pages (May 2002) </a:t>
            </a:r>
          </a:p>
        </p:txBody>
      </p:sp>
      <p:pic>
        <p:nvPicPr>
          <p:cNvPr id="1795" name="0810904063.jpg" descr="0810904063.jpg"/>
          <p:cNvPicPr>
            <a:picLocks noChangeAspect="0"/>
          </p:cNvPicPr>
          <p:nvPr/>
        </p:nvPicPr>
        <p:blipFill>
          <a:blip r:embed="rId2">
            <a:extLst/>
          </a:blip>
          <a:stretch>
            <a:fillRect/>
          </a:stretch>
        </p:blipFill>
        <p:spPr>
          <a:xfrm>
            <a:off x="959555" y="6883400"/>
            <a:ext cx="1869441" cy="2273301"/>
          </a:xfrm>
          <a:prstGeom prst="rect">
            <a:avLst/>
          </a:prstGeom>
          <a:ln w="12700">
            <a:miter lim="400000"/>
          </a:ln>
        </p:spPr>
      </p:pic>
      <p:sp>
        <p:nvSpPr>
          <p:cNvPr id="1796" name="Vision Science by Stephen E. Palmer…"/>
          <p:cNvSpPr txBox="1"/>
          <p:nvPr/>
        </p:nvSpPr>
        <p:spPr>
          <a:xfrm>
            <a:off x="3365500" y="2449689"/>
            <a:ext cx="8521700" cy="15144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sz="3400">
                <a:solidFill>
                  <a:srgbClr val="FFFED5"/>
                </a:solidFill>
                <a:uFill>
                  <a:solidFill>
                    <a:srgbClr val="FFFED5"/>
                  </a:solidFill>
                </a:uFill>
                <a:latin typeface="Times New Roman"/>
                <a:ea typeface="Times New Roman"/>
                <a:cs typeface="Times New Roman"/>
                <a:sym typeface="Times New Roman"/>
              </a:defRPr>
            </a:pPr>
            <a:r>
              <a:rPr b="1" sz="1800">
                <a:latin typeface="Verdana"/>
                <a:ea typeface="Verdana"/>
                <a:cs typeface="Verdana"/>
                <a:sym typeface="Verdana"/>
              </a:rPr>
              <a:t>Vision Science</a:t>
            </a:r>
            <a:br>
              <a:rPr sz="1800">
                <a:latin typeface="Verdana"/>
                <a:ea typeface="Verdana"/>
                <a:cs typeface="Verdana"/>
                <a:sym typeface="Verdana"/>
              </a:rPr>
            </a:br>
            <a:r>
              <a:rPr sz="1800">
                <a:latin typeface="Verdana"/>
                <a:ea typeface="Verdana"/>
                <a:cs typeface="Verdana"/>
                <a:sym typeface="Verdana"/>
              </a:rPr>
              <a:t>by Stephen E. Palmer</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MIT Press; ISBN: 0262161834</a:t>
            </a:r>
            <a:r>
              <a:rPr sz="1800">
                <a:latin typeface="Verdana"/>
                <a:ea typeface="Verdana"/>
                <a:cs typeface="Verdana"/>
                <a:sym typeface="Verdana"/>
              </a:rPr>
              <a:t> </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760 pages (May 7, 1999)</a:t>
            </a:r>
            <a:r>
              <a:rPr sz="1800">
                <a:latin typeface="Verdana"/>
                <a:ea typeface="Verdana"/>
                <a:cs typeface="Verdana"/>
                <a:sym typeface="Verdana"/>
              </a:rPr>
              <a:t> </a:t>
            </a:r>
            <a:br>
              <a:rPr sz="1800">
                <a:latin typeface="Verdana"/>
                <a:ea typeface="Verdana"/>
                <a:cs typeface="Verdana"/>
                <a:sym typeface="Verdana"/>
              </a:rPr>
            </a:br>
          </a:p>
        </p:txBody>
      </p:sp>
      <p:pic>
        <p:nvPicPr>
          <p:cNvPr id="1797" name="0262161834.jpg" descr="0262161834.jpg"/>
          <p:cNvPicPr>
            <a:picLocks noChangeAspect="0"/>
          </p:cNvPicPr>
          <p:nvPr/>
        </p:nvPicPr>
        <p:blipFill>
          <a:blip r:embed="rId3">
            <a:extLst/>
          </a:blip>
          <a:stretch>
            <a:fillRect/>
          </a:stretch>
        </p:blipFill>
        <p:spPr>
          <a:xfrm>
            <a:off x="991164" y="2006600"/>
            <a:ext cx="1803966" cy="2273301"/>
          </a:xfrm>
          <a:prstGeom prst="rect">
            <a:avLst/>
          </a:prstGeom>
          <a:ln w="12700">
            <a:miter lim="400000"/>
          </a:ln>
        </p:spPr>
      </p:pic>
      <p:sp>
        <p:nvSpPr>
          <p:cNvPr id="1798" name="Billmeyer and Saltzman's Principles of Color Technology, 3rd Edition by Roy S. Berns, Fred W. Billmeyer, Max Saltzman…"/>
          <p:cNvSpPr txBox="1"/>
          <p:nvPr/>
        </p:nvSpPr>
        <p:spPr>
          <a:xfrm>
            <a:off x="3365500" y="4737100"/>
            <a:ext cx="8521700" cy="120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Bookman Old Style"/>
              <a:defRPr sz="3400">
                <a:solidFill>
                  <a:srgbClr val="FFFED5"/>
                </a:solidFill>
                <a:uFill>
                  <a:solidFill>
                    <a:srgbClr val="FFFED5"/>
                  </a:solidFill>
                </a:uFill>
                <a:latin typeface="Times New Roman"/>
                <a:ea typeface="Times New Roman"/>
                <a:cs typeface="Times New Roman"/>
                <a:sym typeface="Times New Roman"/>
              </a:defRPr>
            </a:pPr>
            <a:r>
              <a:rPr b="1" sz="1800">
                <a:latin typeface="Bookman Old Style"/>
                <a:ea typeface="Bookman Old Style"/>
                <a:cs typeface="Bookman Old Style"/>
                <a:sym typeface="Bookman Old Style"/>
              </a:rPr>
              <a:t>Billmeyer and Saltzman's Principles of Color Technology, 3rd Edition</a:t>
            </a:r>
            <a:br>
              <a:rPr sz="1800">
                <a:latin typeface="Bookman Old Style"/>
                <a:ea typeface="Bookman Old Style"/>
                <a:cs typeface="Bookman Old Style"/>
                <a:sym typeface="Bookman Old Style"/>
              </a:rPr>
            </a:br>
            <a:r>
              <a:rPr sz="1800">
                <a:latin typeface="Verdana"/>
                <a:ea typeface="Verdana"/>
                <a:cs typeface="Verdana"/>
                <a:sym typeface="Verdana"/>
              </a:rPr>
              <a:t>by Roy S. Berns, Fred W. Billmeyer, Max Saltzman </a:t>
            </a:r>
            <a:endParaRPr sz="1800">
              <a:latin typeface="Verdana"/>
              <a:ea typeface="Verdana"/>
              <a:cs typeface="Verdana"/>
              <a:sym typeface="Verdana"/>
            </a:endParaRPr>
          </a:p>
          <a:p>
            <a:pPr marL="57799" marR="57799" defTabSz="1295400">
              <a:buClr>
                <a:srgbClr val="FFFED5"/>
              </a:buClr>
              <a:buFont typeface="Arial"/>
              <a:defRPr sz="3400">
                <a:solidFill>
                  <a:srgbClr val="FFFED5"/>
                </a:solidFill>
                <a:uFill>
                  <a:solidFill>
                    <a:srgbClr val="FFFED5"/>
                  </a:solidFill>
                </a:uFill>
                <a:latin typeface="Times New Roman"/>
                <a:ea typeface="Times New Roman"/>
                <a:cs typeface="Times New Roman"/>
                <a:sym typeface="Times New Roman"/>
              </a:defRPr>
            </a:pPr>
            <a:r>
              <a:rPr sz="1800">
                <a:latin typeface="+mn-lt"/>
                <a:ea typeface="+mn-ea"/>
                <a:cs typeface="+mn-cs"/>
                <a:sym typeface="Arial"/>
              </a:rPr>
              <a:t>Wiley-Interscience; ISBN: 047119459X</a:t>
            </a:r>
            <a:r>
              <a:rPr sz="1800">
                <a:latin typeface="Verdana"/>
                <a:ea typeface="Verdana"/>
                <a:cs typeface="Verdana"/>
                <a:sym typeface="Verdana"/>
              </a:rPr>
              <a:t> </a:t>
            </a:r>
            <a:endParaRPr sz="1800">
              <a:latin typeface="Verdana"/>
              <a:ea typeface="Verdana"/>
              <a:cs typeface="Verdana"/>
              <a:sym typeface="Verdana"/>
            </a:endParaRP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304 pages 3 edition (March 31, 2000) </a:t>
            </a:r>
          </a:p>
        </p:txBody>
      </p:sp>
      <p:pic>
        <p:nvPicPr>
          <p:cNvPr id="1799" name="047119459X.jpg" descr="047119459X.jpg"/>
          <p:cNvPicPr>
            <a:picLocks noChangeAspect="0"/>
          </p:cNvPicPr>
          <p:nvPr/>
        </p:nvPicPr>
        <p:blipFill>
          <a:blip r:embed="rId4">
            <a:extLst/>
          </a:blip>
          <a:stretch>
            <a:fillRect/>
          </a:stretch>
        </p:blipFill>
        <p:spPr>
          <a:xfrm>
            <a:off x="1041400" y="4445000"/>
            <a:ext cx="1691076" cy="2273301"/>
          </a:xfrm>
          <a:prstGeom prst="rect">
            <a:avLst/>
          </a:prstGeom>
          <a:ln w="12700">
            <a:miter lim="400000"/>
          </a:ln>
        </p:spPr>
      </p:pic>
    </p:spTree>
  </p:cSld>
  <p:clrMapOvr>
    <a:masterClrMapping/>
  </p:clrMapOvr>
  <p:transition xmlns:p14="http://schemas.microsoft.com/office/powerpoint/2010/main" spd="med" advClick="1"/>
</p:sld>
</file>

<file path=ppt/slides/slide1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1"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802"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803" name="Selected Bibliography"/>
          <p:cNvSpPr txBox="1"/>
          <p:nvPr>
            <p:ph type="title"/>
          </p:nvPr>
        </p:nvSpPr>
        <p:spPr>
          <a:prstGeom prst="rect">
            <a:avLst/>
          </a:prstGeom>
        </p:spPr>
        <p:txBody>
          <a:bodyPr/>
          <a:lstStyle/>
          <a:p>
            <a:pPr/>
            <a:r>
              <a:t>Selected Bibliography</a:t>
            </a:r>
          </a:p>
        </p:txBody>
      </p:sp>
      <p:sp>
        <p:nvSpPr>
          <p:cNvPr id="1804" name="The Reproduction of Color…"/>
          <p:cNvSpPr txBox="1"/>
          <p:nvPr/>
        </p:nvSpPr>
        <p:spPr>
          <a:xfrm>
            <a:off x="3365500" y="2449689"/>
            <a:ext cx="8521700" cy="919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b="1" sz="1800">
                <a:solidFill>
                  <a:srgbClr val="FFFED5"/>
                </a:solidFill>
                <a:uFill>
                  <a:solidFill>
                    <a:srgbClr val="FFFED5"/>
                  </a:solidFill>
                </a:uFill>
                <a:latin typeface="Verdana"/>
                <a:ea typeface="Verdana"/>
                <a:cs typeface="Verdana"/>
                <a:sym typeface="Verdana"/>
              </a:defRPr>
            </a:pPr>
            <a:r>
              <a:t>The Reproduction of Color</a:t>
            </a:r>
          </a:p>
          <a:p>
            <a:pPr marL="57799" marR="57799" defTabSz="1295400">
              <a:buClr>
                <a:srgbClr val="FFFED5"/>
              </a:buClr>
              <a:buFont typeface="Verdana"/>
              <a:defRPr sz="1800">
                <a:solidFill>
                  <a:srgbClr val="FFFED5"/>
                </a:solidFill>
                <a:uFill>
                  <a:solidFill>
                    <a:srgbClr val="FFFED5"/>
                  </a:solidFill>
                </a:uFill>
                <a:latin typeface="Verdana"/>
                <a:ea typeface="Verdana"/>
                <a:cs typeface="Verdana"/>
                <a:sym typeface="Verdana"/>
              </a:defRPr>
            </a:pPr>
            <a:r>
              <a:t>by R. W. G. Hunt</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Fountain Press, 1995</a:t>
            </a:r>
          </a:p>
        </p:txBody>
      </p:sp>
      <p:sp>
        <p:nvSpPr>
          <p:cNvPr id="1805" name="Color Appearance Models…"/>
          <p:cNvSpPr txBox="1"/>
          <p:nvPr/>
        </p:nvSpPr>
        <p:spPr>
          <a:xfrm>
            <a:off x="3365500" y="4991100"/>
            <a:ext cx="8521700" cy="9196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57799" marR="57799" defTabSz="1295400">
              <a:buClr>
                <a:srgbClr val="FFFED5"/>
              </a:buClr>
              <a:buFont typeface="Verdana"/>
              <a:defRPr b="1" sz="1800">
                <a:solidFill>
                  <a:srgbClr val="FFFED5"/>
                </a:solidFill>
                <a:uFill>
                  <a:solidFill>
                    <a:srgbClr val="FFFED5"/>
                  </a:solidFill>
                </a:uFill>
                <a:latin typeface="Verdana"/>
                <a:ea typeface="Verdana"/>
                <a:cs typeface="Verdana"/>
                <a:sym typeface="Verdana"/>
              </a:defRPr>
            </a:pPr>
            <a:r>
              <a:t>Color Appearance Models</a:t>
            </a:r>
          </a:p>
          <a:p>
            <a:pPr marL="57799" marR="57799" defTabSz="1295400">
              <a:buClr>
                <a:srgbClr val="FFFED5"/>
              </a:buClr>
              <a:buFont typeface="Verdana"/>
              <a:defRPr sz="1800">
                <a:solidFill>
                  <a:srgbClr val="FFFED5"/>
                </a:solidFill>
                <a:uFill>
                  <a:solidFill>
                    <a:srgbClr val="FFFED5"/>
                  </a:solidFill>
                </a:uFill>
                <a:latin typeface="Verdana"/>
                <a:ea typeface="Verdana"/>
                <a:cs typeface="Verdana"/>
                <a:sym typeface="Verdana"/>
              </a:defRPr>
            </a:pPr>
            <a:r>
              <a:t>by Mark Fairchild</a:t>
            </a:r>
          </a:p>
          <a:p>
            <a:pPr marL="57799" marR="57799" defTabSz="1295400">
              <a:buClr>
                <a:srgbClr val="FFFED5"/>
              </a:buClr>
              <a:buFont typeface="Arial"/>
              <a:defRPr sz="1800">
                <a:solidFill>
                  <a:srgbClr val="FFFED5"/>
                </a:solidFill>
                <a:uFill>
                  <a:solidFill>
                    <a:srgbClr val="FFFED5"/>
                  </a:solidFill>
                </a:uFill>
                <a:latin typeface="+mn-lt"/>
                <a:ea typeface="+mn-ea"/>
                <a:cs typeface="+mn-cs"/>
                <a:sym typeface="Arial"/>
              </a:defRPr>
            </a:pPr>
            <a:r>
              <a:t>Addison Wesley, 1998</a:t>
            </a:r>
          </a:p>
        </p:txBody>
      </p:sp>
      <p:pic>
        <p:nvPicPr>
          <p:cNvPr id="1806" name="CAM_Cover.jpg" descr="CAM_Cover.jpg"/>
          <p:cNvPicPr>
            <a:picLocks noChangeAspect="0"/>
          </p:cNvPicPr>
          <p:nvPr/>
        </p:nvPicPr>
        <p:blipFill>
          <a:blip r:embed="rId2">
            <a:extLst/>
          </a:blip>
          <a:srcRect l="0" t="0" r="2632" b="0"/>
          <a:stretch>
            <a:fillRect/>
          </a:stretch>
        </p:blipFill>
        <p:spPr>
          <a:xfrm>
            <a:off x="762000" y="5092700"/>
            <a:ext cx="2178756" cy="2705100"/>
          </a:xfrm>
          <a:prstGeom prst="rect">
            <a:avLst/>
          </a:prstGeom>
          <a:ln w="12700">
            <a:miter lim="400000"/>
          </a:ln>
        </p:spPr>
      </p:pic>
      <p:pic>
        <p:nvPicPr>
          <p:cNvPr id="1807" name="hunt.jpg" descr="hunt.jpg"/>
          <p:cNvPicPr>
            <a:picLocks noChangeAspect="0"/>
          </p:cNvPicPr>
          <p:nvPr/>
        </p:nvPicPr>
        <p:blipFill>
          <a:blip r:embed="rId3">
            <a:extLst/>
          </a:blip>
          <a:stretch>
            <a:fillRect/>
          </a:stretch>
        </p:blipFill>
        <p:spPr>
          <a:xfrm>
            <a:off x="863600" y="1625600"/>
            <a:ext cx="2104249" cy="3035300"/>
          </a:xfrm>
          <a:prstGeom prst="rect">
            <a:avLst/>
          </a:prstGeom>
          <a:ln w="12700">
            <a:miter lim="400000"/>
          </a:ln>
        </p:spPr>
      </p:pic>
    </p:spTree>
  </p:cSld>
  <p:clrMapOvr>
    <a:masterClrMapping/>
  </p:clrMapOvr>
  <p:transition xmlns:p14="http://schemas.microsoft.com/office/powerpoint/2010/main" spd="med" advClick="1"/>
</p:sld>
</file>

<file path=ppt/slides/slide1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9"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810" name="Selected Bibliography"/>
          <p:cNvSpPr txBox="1"/>
          <p:nvPr>
            <p:ph type="title"/>
          </p:nvPr>
        </p:nvSpPr>
        <p:spPr>
          <a:prstGeom prst="rect">
            <a:avLst/>
          </a:prstGeom>
        </p:spPr>
        <p:txBody>
          <a:bodyPr/>
          <a:lstStyle/>
          <a:p>
            <a:pPr/>
            <a:r>
              <a:t>Selected Bibliography</a:t>
            </a:r>
          </a:p>
        </p:txBody>
      </p:sp>
      <p:sp>
        <p:nvSpPr>
          <p:cNvPr id="1811" name="Double-click to edit"/>
          <p:cNvSpPr txBox="1"/>
          <p:nvPr>
            <p:ph type="body" idx="1"/>
          </p:nvPr>
        </p:nvSpPr>
        <p:spPr>
          <a:prstGeom prst="rect">
            <a:avLst/>
          </a:prstGeom>
        </p:spPr>
        <p:txBody>
          <a:bodyPr/>
          <a:lstStyle/>
          <a:p>
            <a:pPr/>
          </a:p>
        </p:txBody>
      </p:sp>
      <p:pic>
        <p:nvPicPr>
          <p:cNvPr id="1812" name="droppedImage.png" descr="droppedImage.png"/>
          <p:cNvPicPr>
            <a:picLocks noChangeAspect="1"/>
          </p:cNvPicPr>
          <p:nvPr/>
        </p:nvPicPr>
        <p:blipFill>
          <a:blip r:embed="rId2">
            <a:extLst/>
          </a:blip>
          <a:stretch>
            <a:fillRect/>
          </a:stretch>
        </p:blipFill>
        <p:spPr>
          <a:xfrm>
            <a:off x="431800" y="1409700"/>
            <a:ext cx="5894699" cy="6616700"/>
          </a:xfrm>
          <a:prstGeom prst="rect">
            <a:avLst/>
          </a:prstGeom>
          <a:ln w="12700"/>
        </p:spPr>
      </p:pic>
    </p:spTree>
  </p:cSld>
  <p:clrMapOvr>
    <a:masterClrMapping/>
  </p:clrMapOvr>
  <p:transition xmlns:p14="http://schemas.microsoft.com/office/powerpoint/2010/main" spd="med" advClick="1"/>
</p:sld>
</file>

<file path=ppt/slides/slide1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4"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815" name="Slide Number"/>
          <p:cNvSpPr txBox="1"/>
          <p:nvPr>
            <p:ph type="sldNum" sz="quarter" idx="4294967295"/>
          </p:nvPr>
        </p:nvSpPr>
        <p:spPr>
          <a:xfrm>
            <a:off x="11676380" y="9207500"/>
            <a:ext cx="533401" cy="419931"/>
          </a:xfrm>
          <a:prstGeom prst="rect">
            <a:avLst/>
          </a:prstGeom>
          <a:extLst>
            <a:ext uri="{C572A759-6A51-4108-AA02-DFA0A04FC94B}">
              <ma14:wrappingTextBoxFlag xmlns:ma14="http://schemas.microsoft.com/office/mac/drawingml/2011/main" val="1"/>
            </a:ext>
          </a:extLst>
        </p:spPr>
        <p:txBody>
          <a:bodyPr/>
          <a:lstStyle>
            <a:lvl1pPr>
              <a:defRPr sz="2200">
                <a:solidFill>
                  <a:srgbClr val="FFFED5"/>
                </a:solidFill>
                <a:uFill>
                  <a:solidFill>
                    <a:srgbClr val="FFFED5"/>
                  </a:solidFill>
                </a:uFill>
                <a:latin typeface="Times New Roman"/>
                <a:ea typeface="Times New Roman"/>
                <a:cs typeface="Times New Roman"/>
                <a:sym typeface="Times New Roman"/>
              </a:defRPr>
            </a:lvl1pPr>
          </a:lstStyle>
          <a:p>
            <a:pPr/>
            <a:fld id="{86CB4B4D-7CA3-9044-876B-883B54F8677D}" type="slidenum"/>
          </a:p>
        </p:txBody>
      </p:sp>
      <p:sp>
        <p:nvSpPr>
          <p:cNvPr id="1816" name="Questions?"/>
          <p:cNvSpPr txBox="1"/>
          <p:nvPr>
            <p:ph type="title"/>
          </p:nvPr>
        </p:nvSpPr>
        <p:spPr>
          <a:prstGeom prst="rect">
            <a:avLst/>
          </a:prstGeom>
        </p:spPr>
        <p:txBody>
          <a:bodyPr/>
          <a:lstStyle/>
          <a:p>
            <a:pPr/>
            <a:r>
              <a:t>Questions?</a:t>
            </a:r>
          </a:p>
        </p:txBody>
      </p:sp>
      <p:sp>
        <p:nvSpPr>
          <p:cNvPr id="1817" name="Double-click to edit"/>
          <p:cNvSpPr txBox="1"/>
          <p:nvPr>
            <p:ph type="body" idx="1"/>
          </p:nvPr>
        </p:nvSpPr>
        <p:spPr>
          <a:prstGeom prst="rect">
            <a:avLst/>
          </a:prstGeom>
        </p:spPr>
        <p:txBody>
          <a:bodyPr/>
          <a:lstStyle/>
          <a:p>
            <a:pPr/>
          </a:p>
        </p:txBody>
      </p:sp>
      <p:pic>
        <p:nvPicPr>
          <p:cNvPr id="1818" name="Philipp Otto Runge color sphere 1809.jpg" descr="Philipp Otto Runge color sphere 1809.jpg"/>
          <p:cNvPicPr>
            <a:picLocks noChangeAspect="0"/>
          </p:cNvPicPr>
          <p:nvPr/>
        </p:nvPicPr>
        <p:blipFill>
          <a:blip r:embed="rId2">
            <a:extLst/>
          </a:blip>
          <a:stretch>
            <a:fillRect/>
          </a:stretch>
        </p:blipFill>
        <p:spPr>
          <a:xfrm>
            <a:off x="431800" y="1409700"/>
            <a:ext cx="6459503" cy="7912100"/>
          </a:xfrm>
          <a:prstGeom prst="rect">
            <a:avLst/>
          </a:prstGeom>
          <a:ln w="12700">
            <a:miter lim="400000"/>
          </a:ln>
        </p:spPr>
      </p:pic>
    </p:spTree>
  </p:cSld>
  <p:clrMapOvr>
    <a:masterClrMapping/>
  </p:clrMapOvr>
  <p:transition xmlns:p14="http://schemas.microsoft.com/office/powerpoint/2010/main" spd="med" advClick="1"/>
</p:sld>
</file>

<file path=ppt/slides/slide1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20" name="Color perception"/>
          <p:cNvSpPr txBox="1"/>
          <p:nvPr>
            <p:ph type="title"/>
          </p:nvPr>
        </p:nvSpPr>
        <p:spPr>
          <a:prstGeom prst="rect">
            <a:avLst/>
          </a:prstGeom>
        </p:spPr>
        <p:txBody>
          <a:bodyPr/>
          <a:lstStyle/>
          <a:p>
            <a:pPr/>
            <a:r>
              <a:t>Color perception</a:t>
            </a:r>
          </a:p>
        </p:txBody>
      </p:sp>
      <p:sp>
        <p:nvSpPr>
          <p:cNvPr id="1821" name="sensor…"/>
          <p:cNvSpPr txBox="1"/>
          <p:nvPr>
            <p:ph type="body" idx="1"/>
          </p:nvPr>
        </p:nvSpPr>
        <p:spPr>
          <a:prstGeom prst="rect">
            <a:avLst/>
          </a:prstGeom>
        </p:spPr>
        <p:txBody>
          <a:bodyPr/>
          <a:lstStyle/>
          <a:p>
            <a:pPr/>
            <a:r>
              <a:t>sensor</a:t>
            </a:r>
          </a:p>
          <a:p>
            <a:pPr/>
            <a:r>
              <a:t>percept</a:t>
            </a:r>
          </a:p>
          <a:p>
            <a:pPr/>
            <a:r>
              <a:t>spatial</a:t>
            </a:r>
          </a:p>
          <a:p>
            <a:pPr/>
            <a:r>
              <a:t>ability to see difference (discrimination)</a:t>
            </a:r>
          </a:p>
          <a:p>
            <a:pPr/>
          </a:p>
          <a:p>
            <a:pPr/>
            <a:r>
              <a:t>Do these color match?</a:t>
            </a:r>
          </a:p>
          <a:p>
            <a:pPr/>
            <a:r>
              <a:t>How do I encode &amp; communicate color?</a:t>
            </a:r>
          </a:p>
          <a:p>
            <a:pPr/>
            <a:r>
              <a:t>How do we build color measurement and reproduction technology?</a:t>
            </a:r>
          </a:p>
        </p:txBody>
      </p:sp>
    </p:spTree>
  </p:cSld>
  <p:clrMapOvr>
    <a:masterClrMapping/>
  </p:clrMapOvr>
  <p:transition xmlns:p14="http://schemas.microsoft.com/office/powerpoint/2010/main" spd="med" advClick="1"/>
</p:sld>
</file>

<file path=ppt/slides/slide1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23" name="Lightroom"/>
          <p:cNvSpPr txBox="1"/>
          <p:nvPr>
            <p:ph type="title"/>
          </p:nvPr>
        </p:nvSpPr>
        <p:spPr>
          <a:prstGeom prst="rect">
            <a:avLst/>
          </a:prstGeom>
        </p:spPr>
        <p:txBody>
          <a:bodyPr/>
          <a:lstStyle/>
          <a:p>
            <a:pPr/>
            <a:r>
              <a:t>Lightroom</a:t>
            </a:r>
          </a:p>
        </p:txBody>
      </p:sp>
      <p:sp>
        <p:nvSpPr>
          <p:cNvPr id="1824"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26" name="Why is green so important"/>
          <p:cNvSpPr txBox="1"/>
          <p:nvPr>
            <p:ph type="title"/>
          </p:nvPr>
        </p:nvSpPr>
        <p:spPr>
          <a:prstGeom prst="rect">
            <a:avLst/>
          </a:prstGeom>
        </p:spPr>
        <p:txBody>
          <a:bodyPr/>
          <a:lstStyle/>
          <a:p>
            <a:pPr/>
            <a:r>
              <a:t>Why is green so important</a:t>
            </a:r>
          </a:p>
        </p:txBody>
      </p:sp>
      <p:sp>
        <p:nvSpPr>
          <p:cNvPr id="1827" name="http://hyperphysics.phy-astr.gsu.edu/hbase/vision/rodcone.html…"/>
          <p:cNvSpPr txBox="1"/>
          <p:nvPr>
            <p:ph type="body" idx="1"/>
          </p:nvPr>
        </p:nvSpPr>
        <p:spPr>
          <a:prstGeom prst="rect">
            <a:avLst/>
          </a:prstGeom>
        </p:spPr>
        <p:txBody>
          <a:bodyPr/>
          <a:lstStyle/>
          <a:p>
            <a:pPr/>
            <a:r>
              <a:rPr u="sng">
                <a:hlinkClick r:id="rId2" invalidUrl="" action="" tgtFrame="" tooltip="" history="1" highlightClick="0" endSnd="0"/>
              </a:rPr>
              <a:t>http://hyperphysics.phy-astr.gsu.edu/hbase/vision/rodcone.html</a:t>
            </a:r>
          </a:p>
          <a:p>
            <a:pPr/>
            <a:r>
              <a:t>CIE brightness</a:t>
            </a:r>
          </a:p>
          <a:p>
            <a:pPr lvl="1"/>
            <a:r>
              <a:t>sum of 3 cones</a:t>
            </a:r>
          </a:p>
          <a:p>
            <a:pPr/>
            <a:r>
              <a:t>blue is out of focus</a:t>
            </a:r>
          </a:p>
        </p:txBody>
      </p:sp>
      <p:pic>
        <p:nvPicPr>
          <p:cNvPr id="1828" name="droppedImage.tiff" descr="droppedImage.tiff"/>
          <p:cNvPicPr>
            <a:picLocks noChangeAspect="1"/>
          </p:cNvPicPr>
          <p:nvPr/>
        </p:nvPicPr>
        <p:blipFill>
          <a:blip r:embed="rId3">
            <a:extLst/>
          </a:blip>
          <a:stretch>
            <a:fillRect/>
          </a:stretch>
        </p:blipFill>
        <p:spPr>
          <a:xfrm>
            <a:off x="1028700" y="4686300"/>
            <a:ext cx="7632700" cy="5041900"/>
          </a:xfrm>
          <a:prstGeom prst="rect">
            <a:avLst/>
          </a:prstGeom>
          <a:ln w="12700">
            <a:miter lim="400000"/>
          </a:ln>
        </p:spPr>
      </p:pic>
    </p:spTree>
  </p:cSld>
  <p:clrMapOvr>
    <a:masterClrMapping/>
  </p:clrMapOvr>
  <p:transition xmlns:p14="http://schemas.microsoft.com/office/powerpoint/2010/main" spd="med" advClick="1"/>
</p:sld>
</file>

<file path=ppt/slides/slide1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30" name="Double-click to edit"/>
          <p:cNvSpPr txBox="1"/>
          <p:nvPr>
            <p:ph type="title"/>
          </p:nvPr>
        </p:nvSpPr>
        <p:spPr>
          <a:prstGeom prst="rect">
            <a:avLst/>
          </a:prstGeom>
        </p:spPr>
        <p:txBody>
          <a:bodyPr/>
          <a:lstStyle/>
          <a:p>
            <a:pPr/>
          </a:p>
        </p:txBody>
      </p:sp>
      <p:sp>
        <p:nvSpPr>
          <p:cNvPr id="1831" name="But surprisingly, more L cones"/>
          <p:cNvSpPr txBox="1"/>
          <p:nvPr>
            <p:ph type="body" idx="1"/>
          </p:nvPr>
        </p:nvSpPr>
        <p:spPr>
          <a:prstGeom prst="rect">
            <a:avLst/>
          </a:prstGeom>
        </p:spPr>
        <p:txBody>
          <a:bodyPr/>
          <a:lstStyle/>
          <a:p>
            <a:pPr/>
            <a:r>
              <a:t>But surprisingly, more L cones</a:t>
            </a:r>
          </a:p>
        </p:txBody>
      </p:sp>
    </p:spTree>
  </p:cSld>
  <p:clrMapOvr>
    <a:masterClrMapping/>
  </p:clrMapOvr>
  <p:transition xmlns:p14="http://schemas.microsoft.com/office/powerpoint/2010/main" spd="med" advClick="1"/>
</p:sld>
</file>

<file path=ppt/slides/slide1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33" name="Double-click to edit"/>
          <p:cNvSpPr txBox="1"/>
          <p:nvPr>
            <p:ph type="title"/>
          </p:nvPr>
        </p:nvSpPr>
        <p:spPr>
          <a:prstGeom prst="rect">
            <a:avLst/>
          </a:prstGeom>
        </p:spPr>
        <p:txBody>
          <a:bodyPr/>
          <a:lstStyle/>
          <a:p>
            <a:pPr/>
          </a:p>
        </p:txBody>
      </p:sp>
      <p:sp>
        <p:nvSpPr>
          <p:cNvPr id="1834" name="From Fairchild’s book."/>
          <p:cNvSpPr txBox="1"/>
          <p:nvPr>
            <p:ph type="body" idx="1"/>
          </p:nvPr>
        </p:nvSpPr>
        <p:spPr>
          <a:prstGeom prst="rect">
            <a:avLst/>
          </a:prstGeom>
        </p:spPr>
        <p:txBody>
          <a:bodyPr/>
          <a:lstStyle/>
          <a:p>
            <a:pPr/>
            <a:r>
              <a:t>From Fairchild’s book.</a:t>
            </a:r>
          </a:p>
        </p:txBody>
      </p:sp>
      <p:pic>
        <p:nvPicPr>
          <p:cNvPr id="1835" name="droppedImage.pdf" descr="droppedImage.pdf"/>
          <p:cNvPicPr>
            <a:picLocks noChangeAspect="1"/>
          </p:cNvPicPr>
          <p:nvPr/>
        </p:nvPicPr>
        <p:blipFill>
          <a:blip r:embed="rId2">
            <a:extLst/>
          </a:blip>
          <a:stretch>
            <a:fillRect/>
          </a:stretch>
        </p:blipFill>
        <p:spPr>
          <a:xfrm>
            <a:off x="4394200" y="2692400"/>
            <a:ext cx="4038600" cy="4368800"/>
          </a:xfrm>
          <a:prstGeom prst="rect">
            <a:avLst/>
          </a:prstGeom>
          <a:ln w="12700">
            <a:miter lim="400000"/>
          </a:ln>
        </p:spPr>
      </p:pic>
    </p:spTree>
  </p:cSld>
  <p:clrMapOvr>
    <a:masterClrMapping/>
  </p:clrMapOvr>
  <p:transition xmlns:p14="http://schemas.microsoft.com/office/powerpoint/2010/main" spd="med" advClick="1"/>
</p:sld>
</file>

<file path=ppt/slides/slide1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7" name="Double-click to edit"/>
          <p:cNvSpPr txBox="1"/>
          <p:nvPr>
            <p:ph type="title"/>
          </p:nvPr>
        </p:nvSpPr>
        <p:spPr>
          <a:prstGeom prst="rect">
            <a:avLst/>
          </a:prstGeom>
        </p:spPr>
        <p:txBody>
          <a:bodyPr/>
          <a:lstStyle/>
          <a:p>
            <a:pPr/>
          </a:p>
        </p:txBody>
      </p:sp>
      <p:sp>
        <p:nvSpPr>
          <p:cNvPr id="1838" name="http://www.blueconemonochromacy.org/what-is-bcm/eye-retina-and-cones-2/…"/>
          <p:cNvSpPr txBox="1"/>
          <p:nvPr>
            <p:ph type="body" idx="1"/>
          </p:nvPr>
        </p:nvSpPr>
        <p:spPr>
          <a:prstGeom prst="rect">
            <a:avLst/>
          </a:prstGeom>
        </p:spPr>
        <p:txBody>
          <a:bodyPr/>
          <a:lstStyle/>
          <a:p>
            <a:pPr/>
            <a:r>
              <a:rPr u="sng">
                <a:hlinkClick r:id="rId2" invalidUrl="" action="" tgtFrame="" tooltip="" history="1" highlightClick="0" endSnd="0"/>
              </a:rPr>
              <a:t>http://www.blueconemonochromacy.org/what-is-bcm/eye-retina-and-cones-2/</a:t>
            </a:r>
          </a:p>
          <a:p>
            <a:pPr/>
            <a:r>
              <a:rPr u="sng">
                <a:hlinkClick r:id="rId3" invalidUrl="" action="" tgtFrame="" tooltip="" history="1" highlightClick="0" endSnd="0"/>
              </a:rPr>
              <a:t>http://webvision.med.utah.edu/book/part-iii-retinal-circuits/s-cone-pathways/</a:t>
            </a:r>
          </a:p>
          <a:p>
            <a:pPr/>
            <a:r>
              <a:rPr u="sng">
                <a:hlinkClick r:id="rId4" invalidUrl="" action="" tgtFrame="" tooltip="" history="1" highlightClick="0" endSnd="0"/>
              </a:rPr>
              <a:t>http://www.opticsinfobase.org/josa/abstract.cfm?uri=josa-57-11-1289</a:t>
            </a:r>
          </a:p>
          <a:p>
            <a:pPr/>
            <a:r>
              <a:rPr u="sng">
                <a:hlinkClick r:id="rId5" invalidUrl="" action="" tgtFrame="" tooltip="" history="1" highlightClick="0" endSnd="0"/>
              </a:rPr>
              <a:t>http://www.cvrl.org/database/text/intros/introdens.htm</a:t>
            </a:r>
          </a:p>
          <a:p>
            <a:pPr/>
            <a:r>
              <a:rPr u="sng">
                <a:hlinkClick r:id="rId6" invalidUrl="" action="" tgtFrame="" tooltip="" history="1" highlightClick="0" endSnd="0"/>
              </a:rPr>
              <a:t>http://www.cvrl.org/database/text/density/lmintro.htm</a:t>
            </a:r>
          </a:p>
        </p:txBody>
      </p:sp>
    </p:spTree>
  </p:cSld>
  <p:clrMapOvr>
    <a:masterClrMapping/>
  </p:clrMapOvr>
  <p:transition xmlns:p14="http://schemas.microsoft.com/office/powerpoint/2010/main" spd="med" advClick="1"/>
</p:sld>
</file>

<file path=ppt/slides/slide1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840" name="Motivations"/>
          <p:cNvSpPr txBox="1"/>
          <p:nvPr>
            <p:ph type="title"/>
          </p:nvPr>
        </p:nvSpPr>
        <p:spPr>
          <a:prstGeom prst="rect">
            <a:avLst/>
          </a:prstGeom>
        </p:spPr>
        <p:txBody>
          <a:bodyPr/>
          <a:lstStyle/>
          <a:p>
            <a:pPr/>
            <a:r>
              <a:t>Motivations</a:t>
            </a:r>
          </a:p>
        </p:txBody>
      </p:sp>
      <p:sp>
        <p:nvSpPr>
          <p:cNvPr id="1841" name="Various color spaces…"/>
          <p:cNvSpPr txBox="1"/>
          <p:nvPr>
            <p:ph type="body" idx="1"/>
          </p:nvPr>
        </p:nvSpPr>
        <p:spPr>
          <a:prstGeom prst="rect">
            <a:avLst/>
          </a:prstGeom>
        </p:spPr>
        <p:txBody>
          <a:bodyPr/>
          <a:lstStyle/>
          <a:p>
            <a:pPr/>
            <a:r>
              <a:t>Various color spaces </a:t>
            </a:r>
          </a:p>
          <a:p>
            <a:pPr/>
            <a:r>
              <a:t>Percepts</a:t>
            </a:r>
          </a:p>
          <a:p>
            <a:pPr/>
            <a:r>
              <a:t>Devices, ability to reproduce colors</a:t>
            </a:r>
          </a:p>
          <a:p>
            <a:pPr/>
            <a:r>
              <a:t>What do we need color spaces for</a:t>
            </a:r>
          </a:p>
          <a:p>
            <a:pPr lvl="1"/>
            <a:r>
              <a:t>encode images (better quantization)</a:t>
            </a:r>
          </a:p>
          <a:p>
            <a:pPr lvl="1"/>
            <a:r>
              <a:t>manipulate images (e.g. saturation, etc.)</a:t>
            </a:r>
          </a:p>
          <a:p>
            <a:pPr lvl="1"/>
            <a:r>
              <a:t>reproduce color (camera to projector), different filters, lasers</a:t>
            </a:r>
          </a:p>
          <a:p>
            <a:pPr lvl="1"/>
            <a:r>
              <a:t>GUI</a:t>
            </a:r>
          </a:p>
          <a:p>
            <a:pPr lvl="1"/>
            <a:r>
              <a:t>predict differences</a:t>
            </a:r>
          </a:p>
        </p:txBody>
      </p:sp>
    </p:spTree>
  </p:cSld>
  <p:clrMapOvr>
    <a:masterClrMapping/>
  </p:clrMapOvr>
  <p:transition xmlns:p14="http://schemas.microsoft.com/office/powerpoint/2010/main" spd="med" advClick="1"/>
</p:sld>
</file>

<file path=ppt/slides/slide1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3" name="Line"/>
          <p:cNvSpPr/>
          <p:nvPr/>
        </p:nvSpPr>
        <p:spPr>
          <a:xfrm>
            <a:off x="431800" y="1193800"/>
            <a:ext cx="12357100" cy="2258"/>
          </a:xfrm>
          <a:prstGeom prst="line">
            <a:avLst/>
          </a:prstGeom>
          <a:ln w="38100">
            <a:solidFill>
              <a:srgbClr val="FFD479"/>
            </a:solidFill>
          </a:ln>
        </p:spPr>
        <p:txBody>
          <a:bodyPr lIns="0" tIns="0" rIns="0" bIns="0"/>
          <a:lstStyle/>
          <a:p>
            <a:pPr/>
          </a:p>
        </p:txBody>
      </p:sp>
      <p:sp>
        <p:nvSpPr>
          <p:cNvPr id="1844" name="Check out the demo applets"/>
          <p:cNvSpPr txBox="1"/>
          <p:nvPr>
            <p:ph type="title"/>
          </p:nvPr>
        </p:nvSpPr>
        <p:spPr>
          <a:prstGeom prst="rect">
            <a:avLst/>
          </a:prstGeom>
        </p:spPr>
        <p:txBody>
          <a:bodyPr/>
          <a:lstStyle/>
          <a:p>
            <a:pPr/>
            <a:r>
              <a:t>Check out the demo applets</a:t>
            </a:r>
          </a:p>
        </p:txBody>
      </p:sp>
      <p:sp>
        <p:nvSpPr>
          <p:cNvPr id="1845" name="http://graphics.stanford.edu/courses/cs178-10/applets/locus.html…"/>
          <p:cNvSpPr txBox="1"/>
          <p:nvPr>
            <p:ph type="body" idx="1"/>
          </p:nvPr>
        </p:nvSpPr>
        <p:spPr>
          <a:prstGeom prst="rect">
            <a:avLst/>
          </a:prstGeom>
        </p:spPr>
        <p:txBody>
          <a:bodyPr/>
          <a:lstStyle/>
          <a:p>
            <a:pPr>
              <a:defRPr sz="3400"/>
            </a:pPr>
            <a:r>
              <a:rPr u="sng">
                <a:hlinkClick r:id="rId2" invalidUrl="" action="" tgtFrame="" tooltip="" history="1" highlightClick="0" endSnd="0"/>
              </a:rPr>
              <a:t>http://graphics.stanford.edu/courses/cs178-10/applets/locus.html</a:t>
            </a:r>
          </a:p>
          <a:p>
            <a:pPr>
              <a:defRPr sz="3400"/>
            </a:pPr>
            <a:r>
              <a:rPr u="sng">
                <a:hlinkClick r:id="rId3" invalidUrl="" action="" tgtFrame="" tooltip="" history="1" highlightClick="0" endSnd="0"/>
              </a:rPr>
              <a:t>http://graphics.stanford.edu/courses/cs178-10/applets/colormatching.html</a:t>
            </a:r>
          </a:p>
          <a:p>
            <a:pPr>
              <a:defRPr sz="3400"/>
            </a:pPr>
            <a:r>
              <a:rPr u="sng">
                <a:hlinkClick r:id="rId4" invalidUrl="" action="" tgtFrame="" tooltip="" history="1" highlightClick="0" endSnd="0"/>
              </a:rPr>
              <a:t>http://graphics.stanford.edu/courses/cs178-10/applets/threedgamut.html</a:t>
            </a:r>
          </a:p>
          <a:p>
            <a:pPr>
              <a:defRPr sz="3400"/>
            </a:pPr>
            <a:r>
              <a:rPr u="sng">
                <a:hlinkClick r:id="rId5" invalidUrl="" action="" tgtFrame="" tooltip="" history="1" highlightClick="0" endSnd="0"/>
              </a:rPr>
              <a:t>http://graphics.stanford.edu/courses/cs178-10/applets/gamutmapping.html</a:t>
            </a:r>
          </a:p>
          <a:p>
            <a:pPr>
              <a:defRPr sz="3400"/>
            </a:pPr>
            <a:r>
              <a:rPr u="sng">
                <a:hlinkClick r:id="rId6" invalidUrl="" action="" tgtFrame="" tooltip="" history="1" highlightClick="0" endSnd="0"/>
              </a:rPr>
              <a:t>http://graphics.stanford.edu/courses/cs178-10/applets/colormixing.html</a:t>
            </a:r>
          </a:p>
          <a:p>
            <a:pPr>
              <a:defRPr sz="3400"/>
            </a:pPr>
            <a:r>
              <a:rPr u="sng">
                <a:hlinkClick r:id="rId7" invalidUrl="" action="" tgtFrame="" tooltip="" history="1" highlightClick="0" endSnd="0"/>
              </a:rPr>
              <a:t>http://graphics.stanford.edu/courses/cs178-10/applets/gamma.html</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