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6CBB8FF1-D9AA-43F3-AF6F-95CC898621D3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28575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28575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28575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E1362473-2872-4DC3-9432-D8420C6ABE1B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7" name="Shape 29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6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14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ffice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/>
          <p:nvPr>
            <p:ph type="title"/>
          </p:nvPr>
        </p:nvSpPr>
        <p:spPr>
          <a:xfrm>
            <a:off x="647700" y="0"/>
            <a:ext cx="11709400" cy="1724943"/>
          </a:xfrm>
          <a:prstGeom prst="rect">
            <a:avLst/>
          </a:prstGeom>
        </p:spPr>
        <p:txBody>
          <a:bodyPr/>
          <a:lstStyle>
            <a:lvl1pPr defTabSz="6477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647700">
              <a:spcBef>
                <a:spcPts val="1100"/>
              </a:spcBef>
              <a:buClr>
                <a:srgbClr val="000000"/>
              </a:buClr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defTabSz="647700">
              <a:spcBef>
                <a:spcPts val="1000"/>
              </a:spcBef>
              <a:buClr>
                <a:srgbClr val="000000"/>
              </a:buClr>
              <a:buFont typeface="Arial"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defTabSz="647700">
              <a:spcBef>
                <a:spcPts val="800"/>
              </a:spcBef>
              <a:buClr>
                <a:srgbClr val="000000"/>
              </a:buClr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lvl3pPr>
            <a:lvl4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xfrm>
            <a:off x="10690068" y="9150780"/>
            <a:ext cx="294532" cy="290960"/>
          </a:xfrm>
          <a:prstGeom prst="rect">
            <a:avLst/>
          </a:prstGeom>
        </p:spPr>
        <p:txBody>
          <a:bodyPr anchor="ctr"/>
          <a:lstStyle>
            <a:lvl1pPr defTabSz="825500">
              <a:defRPr sz="14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400"/>
            </a:lvl4pPr>
            <a:lvl5pPr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10667174" y="8882098"/>
            <a:ext cx="340321" cy="32355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GA Geoint Freeman 200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  <a:lvl2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2pPr>
            <a:lvl3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3pPr>
            <a:lvl4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4pPr>
            <a:lvl5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0667717" y="8882098"/>
            <a:ext cx="342901" cy="358590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1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2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2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60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9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0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1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9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0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FFD479"/>
              </a:buClr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FFD479"/>
              </a:buClr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1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Text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marR="0" defTabSz="584200">
              <a:defRPr sz="80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9" name="Body Level One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 anchor="ctr">
            <a:normAutofit fontScale="100000" lnSpcReduction="0"/>
          </a:bodyPr>
          <a:lstStyle>
            <a:lvl1pPr marL="444500" marR="0" indent="-444500" defTabSz="584200">
              <a:spcBef>
                <a:spcPts val="4200"/>
              </a:spcBef>
              <a:buSzPct val="75000"/>
              <a:defRPr sz="36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889000" marR="0" indent="-444500" defTabSz="584200">
              <a:spcBef>
                <a:spcPts val="4200"/>
              </a:spcBef>
              <a:buSzPct val="75000"/>
              <a:buChar char="•"/>
              <a:defRPr sz="36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333500" marR="0" indent="-444500" defTabSz="584200">
              <a:spcBef>
                <a:spcPts val="4200"/>
              </a:spcBef>
              <a:buSzPct val="75000"/>
              <a:defRPr sz="36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778000" marR="0" indent="-444500" defTabSz="584200">
              <a:spcBef>
                <a:spcPts val="4200"/>
              </a:spcBef>
              <a:buSzPct val="75000"/>
              <a:buChar char="•"/>
              <a:defRPr sz="36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222500" marR="0" indent="-444500" defTabSz="584200">
              <a:spcBef>
                <a:spcPts val="4200"/>
              </a:spcBef>
              <a:buSzPct val="75000"/>
              <a:buChar char="•"/>
              <a:defRPr sz="3600"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transition xmlns:p14="http://schemas.microsoft.com/office/powerpoint/2010/main" spd="med" advClick="1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8708" marR="57799" indent="-3308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0875" marR="57799" indent="-295835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14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"/><Relationship Id="rId3" Type="http://schemas.openxmlformats.org/officeDocument/2006/relationships/hyperlink" Target="http://www.currentprotocols.com/WileyCDA/CPUnit/refId-ns0204.html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lickr.com/photos/kevincollins123/" TargetMode="External"/><Relationship Id="rId3" Type="http://schemas.openxmlformats.org/officeDocument/2006/relationships/hyperlink" Target="http://www.flickr.com/photos/kevincollins123/4584180753/" TargetMode="External"/><Relationship Id="rId4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lickr.com/photos/kevincollins123/4403895678/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atents.google.com/patent/US5382976A/en" TargetMode="Externa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uminous-landscape.com/contents/DNG-Recover-Edges.shtml" TargetMode="External"/><Relationship Id="rId3" Type="http://schemas.openxmlformats.org/officeDocument/2006/relationships/hyperlink" Target="http://www.luminous-landscape.com/forum/index.php?topic=51328.0" TargetMode="Externa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search.microsoft.com/en-us/UM/people/yasumat/papers/lowlight_CVPR11.pdf" TargetMode="External"/><Relationship Id="rId3" Type="http://schemas.openxmlformats.org/officeDocument/2006/relationships/image" Target="../media/image13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esearch.nvidia.com/publication/flexisp-flexible-camera-image-processing-framework" TargetMode="External"/><Relationship Id="rId3" Type="http://schemas.openxmlformats.org/officeDocument/2006/relationships/image" Target="../media/image14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roups.csail.mit.edu/graphics/demosaicnet/" TargetMode="External"/><Relationship Id="rId3" Type="http://schemas.openxmlformats.org/officeDocument/2006/relationships/image" Target="../media/image15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3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Prokudin-Gorskii" TargetMode="Externa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4.tif"/><Relationship Id="rId6" Type="http://schemas.openxmlformats.org/officeDocument/2006/relationships/image" Target="../media/image1.jpe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9.png"/><Relationship Id="rId3" Type="http://schemas.openxmlformats.org/officeDocument/2006/relationships/image" Target="../media/image24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5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7.jpe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9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hyperlink" Target="http://www.petapixel.com/2011/05/26/hasselblad-h4d-200ms-shoots-200mp-photos-with-a-50mp-sensor/" TargetMode="Externa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21.png"/><Relationship Id="rId3" Type="http://schemas.openxmlformats.org/officeDocument/2006/relationships/image" Target="../media/image32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3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4.png"/><Relationship Id="rId3" Type="http://schemas.openxmlformats.org/officeDocument/2006/relationships/hyperlink" Target="http://nobelprize.org/nobel_prizes/physics/articles/biedermann/index.html" TargetMode="External"/><Relationship Id="rId4" Type="http://schemas.openxmlformats.org/officeDocument/2006/relationships/image" Target="../media/image35.png"/><Relationship Id="rId5" Type="http://schemas.openxmlformats.org/officeDocument/2006/relationships/image" Target="../media/image5.tif"/><Relationship Id="rId6" Type="http://schemas.openxmlformats.org/officeDocument/2006/relationships/image" Target="../media/image36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37.png"/><Relationship Id="rId3" Type="http://schemas.openxmlformats.org/officeDocument/2006/relationships/image" Target="../media/image34.png"/><Relationship Id="rId4" Type="http://schemas.openxmlformats.org/officeDocument/2006/relationships/hyperlink" Target="http://nobelprize.org/nobel_prizes/physics/articles/biedermann/index.html" TargetMode="External"/><Relationship Id="rId5" Type="http://schemas.openxmlformats.org/officeDocument/2006/relationships/image" Target="../media/image35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search.microsoft.com/en-us/UM/people/yasumat/papers/cvpr2010_Takamatsu.pdf" TargetMode="Externa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atents.google.com/patent/US5382976A/en" TargetMode="External"/><Relationship Id="rId3" Type="http://schemas.openxmlformats.org/officeDocument/2006/relationships/hyperlink" Target="http://citeseerx.ist.psu.edu/viewdoc/download?doi=10.1.1.141.634&amp;rep=rep1&amp;type=pdf" TargetMode="External"/><Relationship Id="rId4" Type="http://schemas.openxmlformats.org/officeDocument/2006/relationships/hyperlink" Target="http://www.unc.edu/~rjean/demosaicing/demosaicing.pdf" TargetMode="External"/><Relationship Id="rId5" Type="http://schemas.openxmlformats.org/officeDocument/2006/relationships/hyperlink" Target="http://www.pages.drexel.edu/~par24/rawhistogram/40D_Demosaicing/40D_DemosaicingArtifacts.html" TargetMode="External"/><Relationship Id="rId6" Type="http://schemas.openxmlformats.org/officeDocument/2006/relationships/hyperlink" Target="http://www.guillermoluijk.com/tutorial/dcraw/index_en.htm" TargetMode="External"/><Relationship Id="rId7" Type="http://schemas.openxmlformats.org/officeDocument/2006/relationships/hyperlink" Target="http://www.cambridgeincolour.com/tutorials/RAW-file-format.htm" TargetMode="External"/><Relationship Id="rId8" Type="http://schemas.openxmlformats.org/officeDocument/2006/relationships/hyperlink" Target="http://www.cambridgeincolour.com/tutorials/camera-sensors.htm" TargetMode="Externa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hyperlink" Target="http://www.ists.dartmouth.edu/library/edf0205.pdf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0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0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Questions?</a:t>
            </a:r>
          </a:p>
        </p:txBody>
      </p:sp>
      <p:sp>
        <p:nvSpPr>
          <p:cNvPr id="30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03" name="inverseColor.jpg" descr="inverseColor.jpg"/>
          <p:cNvPicPr>
            <a:picLocks noChangeAspect="0"/>
          </p:cNvPicPr>
          <p:nvPr/>
        </p:nvPicPr>
        <p:blipFill>
          <a:blip r:embed="rId2">
            <a:extLst/>
          </a:blip>
          <a:srcRect l="0" t="25255" r="0" b="0"/>
          <a:stretch>
            <a:fillRect/>
          </a:stretch>
        </p:blipFill>
        <p:spPr>
          <a:xfrm>
            <a:off x="3219591" y="0"/>
            <a:ext cx="9785210" cy="9283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7" name="Discuss gamma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 gamma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Demosaicking"/>
          <p:cNvSpPr txBox="1"/>
          <p:nvPr>
            <p:ph type="ctrTitle"/>
          </p:nvPr>
        </p:nvSpPr>
        <p:spPr>
          <a:xfrm>
            <a:off x="1270000" y="-16510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Demosaicking</a:t>
            </a:r>
          </a:p>
        </p:txBody>
      </p:sp>
      <p:sp>
        <p:nvSpPr>
          <p:cNvPr id="310" name="Fredo Durand…"/>
          <p:cNvSpPr txBox="1"/>
          <p:nvPr>
            <p:ph type="subTitle" sz="quarter" idx="1"/>
          </p:nvPr>
        </p:nvSpPr>
        <p:spPr>
          <a:xfrm>
            <a:off x="1270000" y="8559800"/>
            <a:ext cx="10464800" cy="1435100"/>
          </a:xfrm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</a:p>
          <a:p>
            <a:pPr/>
            <a:r>
              <a:t>MIT EECS 6.8370/1</a:t>
            </a:r>
          </a:p>
        </p:txBody>
      </p:sp>
      <p:pic>
        <p:nvPicPr>
          <p:cNvPr id="311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3734" y="2172737"/>
            <a:ext cx="9842501" cy="5744807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larification for pset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Clarification for pset 2</a:t>
            </a:r>
          </a:p>
        </p:txBody>
      </p:sp>
      <p:sp>
        <p:nvSpPr>
          <p:cNvPr id="314" name="Flipp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Flipping</a:t>
            </a:r>
          </a:p>
          <a:p>
            <a:pPr lvl="1"/>
            <a:r>
              <a:t>You will have to do the flip</a:t>
            </a:r>
            <a:br/>
            <a:r>
              <a:t>(use minus sign for x’, y’)</a:t>
            </a:r>
          </a:p>
          <a:p>
            <a:pPr/>
            <a:r>
              <a:t>Centering kernels</a:t>
            </a:r>
          </a:p>
          <a:p>
            <a:pPr lvl="1"/>
            <a:r>
              <a:t>We will only use odd widths</a:t>
            </a:r>
          </a:p>
          <a:p>
            <a:pPr/>
            <a:r>
              <a:t>Bilateral distance: 3D in RGB</a:t>
            </a:r>
          </a:p>
          <a:p>
            <a:pPr lvl="1"/>
            <a:r>
              <a:t>And remember to center it on current central pixel</a:t>
            </a:r>
          </a:p>
          <a:p>
            <a:pPr lvl="1"/>
            <a:r>
              <a:t>Use same range term for all 3 channels</a:t>
            </a:r>
          </a:p>
          <a:p>
            <a:pPr/>
            <a:r>
              <a:t>Don’t precompute, don’t truncate rangeGaussian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Bayer mosa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300"/>
            </a:lvl1pPr>
          </a:lstStyle>
          <a:p>
            <a:pPr/>
            <a:r>
              <a:t>Bayer mosaic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en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Sensor</a:t>
            </a:r>
          </a:p>
        </p:txBody>
      </p:sp>
      <p:sp>
        <p:nvSpPr>
          <p:cNvPr id="31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20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00" y="1676400"/>
            <a:ext cx="8413719" cy="7061200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http://www.currentprotocols.com/WileyCDA/CPUnit/refId-ns0204.html"/>
          <p:cNvSpPr txBox="1"/>
          <p:nvPr/>
        </p:nvSpPr>
        <p:spPr>
          <a:xfrm>
            <a:off x="0" y="8940800"/>
            <a:ext cx="13004800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6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http://www.currentprotocols.com/WileyCDA/CPUnit/refId-ns0204.html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Microscope view of a CC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Microscope view of a CCD</a:t>
            </a:r>
          </a:p>
        </p:txBody>
      </p:sp>
      <p:sp>
        <p:nvSpPr>
          <p:cNvPr id="324" name="By kevincollins123"/>
          <p:cNvSpPr txBox="1"/>
          <p:nvPr>
            <p:ph type="body" sz="half" idx="1"/>
          </p:nvPr>
        </p:nvSpPr>
        <p:spPr>
          <a:xfrm>
            <a:off x="304800" y="7505700"/>
            <a:ext cx="12484100" cy="2222500"/>
          </a:xfrm>
          <a:prstGeom prst="rect">
            <a:avLst/>
          </a:prstGeom>
        </p:spPr>
        <p:txBody>
          <a:bodyPr/>
          <a:lstStyle/>
          <a:p>
            <a:pPr marL="520700" indent="-203200">
              <a:defRPr sz="5000"/>
            </a:pPr>
            <a:r>
              <a:rPr sz="2100">
                <a:solidFill>
                  <a:srgbClr val="222222"/>
                </a:solidFill>
                <a:latin typeface="+mn-lt"/>
                <a:ea typeface="+mn-ea"/>
                <a:cs typeface="+mn-cs"/>
                <a:sym typeface="Arial"/>
              </a:rPr>
              <a:t>By </a:t>
            </a:r>
            <a:r>
              <a:rPr sz="2100" u="sng">
                <a:solidFill>
                  <a:srgbClr val="0063DC"/>
                </a:solidFill>
                <a:latin typeface="+mn-lt"/>
                <a:ea typeface="+mn-ea"/>
                <a:cs typeface="+mn-cs"/>
                <a:sym typeface="Arial"/>
                <a:hlinkClick r:id="rId2" invalidUrl="" action="" tgtFrame="" tooltip="" history="1" highlightClick="0" endSnd="0"/>
              </a:rPr>
              <a:t>kevincollins123</a:t>
            </a:r>
          </a:p>
        </p:txBody>
      </p:sp>
      <p:sp>
        <p:nvSpPr>
          <p:cNvPr id="325" name="http://www.flickr.com/photos/kevincollins123/4584180753/"/>
          <p:cNvSpPr txBox="1"/>
          <p:nvPr/>
        </p:nvSpPr>
        <p:spPr>
          <a:xfrm>
            <a:off x="716855" y="8743950"/>
            <a:ext cx="11562855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8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http://www.flickr.com/photos/kevincollins123/4584180753/</a:t>
            </a:r>
          </a:p>
        </p:txBody>
      </p:sp>
      <p:pic>
        <p:nvPicPr>
          <p:cNvPr id="326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" y="1905000"/>
            <a:ext cx="7924800" cy="5308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9" name="http://www.flickr.com/photos/kevincollins123/4403895678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http://www.flickr.com/photos/kevincollins123/4403895678/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Bayer RGB mosaic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Bayer RGB mosaic</a:t>
            </a:r>
          </a:p>
        </p:txBody>
      </p:sp>
      <p:sp>
        <p:nvSpPr>
          <p:cNvPr id="332" name="Each photosite has a different color filter"/>
          <p:cNvSpPr txBox="1"/>
          <p:nvPr>
            <p:ph type="body" idx="1"/>
          </p:nvPr>
        </p:nvSpPr>
        <p:spPr>
          <a:xfrm>
            <a:off x="977900" y="2273300"/>
            <a:ext cx="11811000" cy="5854700"/>
          </a:xfrm>
          <a:prstGeom prst="rect">
            <a:avLst/>
          </a:prstGeom>
        </p:spPr>
        <p:txBody>
          <a:bodyPr/>
          <a:lstStyle/>
          <a:p>
            <a:pPr/>
            <a:r>
              <a:t>Each photosite has a different color filter</a:t>
            </a:r>
          </a:p>
        </p:txBody>
      </p:sp>
      <p:grpSp>
        <p:nvGrpSpPr>
          <p:cNvPr id="381" name="Group"/>
          <p:cNvGrpSpPr/>
          <p:nvPr/>
        </p:nvGrpSpPr>
        <p:grpSpPr>
          <a:xfrm>
            <a:off x="1511300" y="5740400"/>
            <a:ext cx="5207000" cy="3898900"/>
            <a:chOff x="0" y="0"/>
            <a:chExt cx="5207000" cy="3898900"/>
          </a:xfrm>
        </p:grpSpPr>
        <p:sp>
          <p:nvSpPr>
            <p:cNvPr id="333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4" name="Square"/>
            <p:cNvSpPr/>
            <p:nvPr/>
          </p:nvSpPr>
          <p:spPr>
            <a:xfrm>
              <a:off x="6604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5" name="Square"/>
            <p:cNvSpPr/>
            <p:nvPr/>
          </p:nvSpPr>
          <p:spPr>
            <a:xfrm>
              <a:off x="13081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6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7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8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39" name="Square"/>
            <p:cNvSpPr/>
            <p:nvPr/>
          </p:nvSpPr>
          <p:spPr>
            <a:xfrm>
              <a:off x="39116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0" name="Square"/>
            <p:cNvSpPr/>
            <p:nvPr/>
          </p:nvSpPr>
          <p:spPr>
            <a:xfrm>
              <a:off x="45593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1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2" name="Square"/>
            <p:cNvSpPr/>
            <p:nvPr/>
          </p:nvSpPr>
          <p:spPr>
            <a:xfrm>
              <a:off x="6604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3" name="Square"/>
            <p:cNvSpPr/>
            <p:nvPr/>
          </p:nvSpPr>
          <p:spPr>
            <a:xfrm>
              <a:off x="13081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4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5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6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7" name="Square"/>
            <p:cNvSpPr/>
            <p:nvPr/>
          </p:nvSpPr>
          <p:spPr>
            <a:xfrm>
              <a:off x="39116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8" name="Square"/>
            <p:cNvSpPr/>
            <p:nvPr/>
          </p:nvSpPr>
          <p:spPr>
            <a:xfrm>
              <a:off x="45593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49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0" name="Square"/>
            <p:cNvSpPr/>
            <p:nvPr/>
          </p:nvSpPr>
          <p:spPr>
            <a:xfrm>
              <a:off x="6604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1" name="Square"/>
            <p:cNvSpPr/>
            <p:nvPr/>
          </p:nvSpPr>
          <p:spPr>
            <a:xfrm>
              <a:off x="13081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" name="Square"/>
            <p:cNvSpPr/>
            <p:nvPr/>
          </p:nvSpPr>
          <p:spPr>
            <a:xfrm>
              <a:off x="39116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" name="Square"/>
            <p:cNvSpPr/>
            <p:nvPr/>
          </p:nvSpPr>
          <p:spPr>
            <a:xfrm>
              <a:off x="45593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7" name="Square"/>
            <p:cNvSpPr/>
            <p:nvPr/>
          </p:nvSpPr>
          <p:spPr>
            <a:xfrm>
              <a:off x="6604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8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9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" name="Square"/>
            <p:cNvSpPr/>
            <p:nvPr/>
          </p:nvSpPr>
          <p:spPr>
            <a:xfrm>
              <a:off x="13081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" name="Square"/>
            <p:cNvSpPr/>
            <p:nvPr/>
          </p:nvSpPr>
          <p:spPr>
            <a:xfrm>
              <a:off x="45593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" name="Square"/>
            <p:cNvSpPr/>
            <p:nvPr/>
          </p:nvSpPr>
          <p:spPr>
            <a:xfrm>
              <a:off x="39116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5" name="Square"/>
            <p:cNvSpPr/>
            <p:nvPr/>
          </p:nvSpPr>
          <p:spPr>
            <a:xfrm>
              <a:off x="6604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6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7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8" name="Square"/>
            <p:cNvSpPr/>
            <p:nvPr/>
          </p:nvSpPr>
          <p:spPr>
            <a:xfrm>
              <a:off x="13081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9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" name="Square"/>
            <p:cNvSpPr/>
            <p:nvPr/>
          </p:nvSpPr>
          <p:spPr>
            <a:xfrm>
              <a:off x="45593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" name="Square"/>
            <p:cNvSpPr/>
            <p:nvPr/>
          </p:nvSpPr>
          <p:spPr>
            <a:xfrm>
              <a:off x="39116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" name="Square"/>
            <p:cNvSpPr/>
            <p:nvPr/>
          </p:nvSpPr>
          <p:spPr>
            <a:xfrm>
              <a:off x="6604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5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6" name="Square"/>
            <p:cNvSpPr/>
            <p:nvPr/>
          </p:nvSpPr>
          <p:spPr>
            <a:xfrm>
              <a:off x="13081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7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8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9" name="Square"/>
            <p:cNvSpPr/>
            <p:nvPr/>
          </p:nvSpPr>
          <p:spPr>
            <a:xfrm>
              <a:off x="45593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80" name="Square"/>
            <p:cNvSpPr/>
            <p:nvPr/>
          </p:nvSpPr>
          <p:spPr>
            <a:xfrm>
              <a:off x="39116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382" name="Note that which one is the upper left color is arbitrary and depends on the camera"/>
          <p:cNvSpPr txBox="1"/>
          <p:nvPr/>
        </p:nvSpPr>
        <p:spPr>
          <a:xfrm>
            <a:off x="9283700" y="6273800"/>
            <a:ext cx="3721100" cy="250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Note that which one is the upper left color is arbitrary and depends on the camera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Bayer RGB mosaic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Bayer RGB mosaic</a:t>
            </a:r>
          </a:p>
        </p:txBody>
      </p:sp>
      <p:sp>
        <p:nvSpPr>
          <p:cNvPr id="385" name="Why more green?"/>
          <p:cNvSpPr txBox="1"/>
          <p:nvPr>
            <p:ph type="body" idx="1"/>
          </p:nvPr>
        </p:nvSpPr>
        <p:spPr>
          <a:xfrm>
            <a:off x="977900" y="2273300"/>
            <a:ext cx="11811000" cy="5854700"/>
          </a:xfrm>
          <a:prstGeom prst="rect">
            <a:avLst/>
          </a:prstGeom>
        </p:spPr>
        <p:txBody>
          <a:bodyPr/>
          <a:lstStyle/>
          <a:p>
            <a:pPr/>
            <a:r>
              <a:t>Why more green?</a:t>
            </a:r>
          </a:p>
        </p:txBody>
      </p:sp>
      <p:sp>
        <p:nvSpPr>
          <p:cNvPr id="386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7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8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9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0" name="Square"/>
          <p:cNvSpPr/>
          <p:nvPr/>
        </p:nvSpPr>
        <p:spPr>
          <a:xfrm>
            <a:off x="41148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1" name="Square"/>
          <p:cNvSpPr/>
          <p:nvPr/>
        </p:nvSpPr>
        <p:spPr>
          <a:xfrm>
            <a:off x="47625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2" name="Square"/>
          <p:cNvSpPr/>
          <p:nvPr/>
        </p:nvSpPr>
        <p:spPr>
          <a:xfrm>
            <a:off x="54229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3" name="Square"/>
          <p:cNvSpPr/>
          <p:nvPr/>
        </p:nvSpPr>
        <p:spPr>
          <a:xfrm>
            <a:off x="60706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4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5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6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7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8" name="Square"/>
          <p:cNvSpPr/>
          <p:nvPr/>
        </p:nvSpPr>
        <p:spPr>
          <a:xfrm>
            <a:off x="41148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9" name="Square"/>
          <p:cNvSpPr/>
          <p:nvPr/>
        </p:nvSpPr>
        <p:spPr>
          <a:xfrm>
            <a:off x="47625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0" name="Square"/>
          <p:cNvSpPr/>
          <p:nvPr/>
        </p:nvSpPr>
        <p:spPr>
          <a:xfrm>
            <a:off x="54229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1" name="Square"/>
          <p:cNvSpPr/>
          <p:nvPr/>
        </p:nvSpPr>
        <p:spPr>
          <a:xfrm>
            <a:off x="60706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2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3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4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5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6" name="Square"/>
          <p:cNvSpPr/>
          <p:nvPr/>
        </p:nvSpPr>
        <p:spPr>
          <a:xfrm>
            <a:off x="41148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7" name="Square"/>
          <p:cNvSpPr/>
          <p:nvPr/>
        </p:nvSpPr>
        <p:spPr>
          <a:xfrm>
            <a:off x="47625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8" name="Square"/>
          <p:cNvSpPr/>
          <p:nvPr/>
        </p:nvSpPr>
        <p:spPr>
          <a:xfrm>
            <a:off x="54229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9" name="Square"/>
          <p:cNvSpPr/>
          <p:nvPr/>
        </p:nvSpPr>
        <p:spPr>
          <a:xfrm>
            <a:off x="60706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0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1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2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3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4" name="Square"/>
          <p:cNvSpPr/>
          <p:nvPr/>
        </p:nvSpPr>
        <p:spPr>
          <a:xfrm>
            <a:off x="47625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5" name="Square"/>
          <p:cNvSpPr/>
          <p:nvPr/>
        </p:nvSpPr>
        <p:spPr>
          <a:xfrm>
            <a:off x="41148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6" name="Square"/>
          <p:cNvSpPr/>
          <p:nvPr/>
        </p:nvSpPr>
        <p:spPr>
          <a:xfrm>
            <a:off x="60706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7" name="Square"/>
          <p:cNvSpPr/>
          <p:nvPr/>
        </p:nvSpPr>
        <p:spPr>
          <a:xfrm>
            <a:off x="54229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8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9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0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1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2" name="Square"/>
          <p:cNvSpPr/>
          <p:nvPr/>
        </p:nvSpPr>
        <p:spPr>
          <a:xfrm>
            <a:off x="47625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3" name="Square"/>
          <p:cNvSpPr/>
          <p:nvPr/>
        </p:nvSpPr>
        <p:spPr>
          <a:xfrm>
            <a:off x="41148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4" name="Square"/>
          <p:cNvSpPr/>
          <p:nvPr/>
        </p:nvSpPr>
        <p:spPr>
          <a:xfrm>
            <a:off x="60706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5" name="Square"/>
          <p:cNvSpPr/>
          <p:nvPr/>
        </p:nvSpPr>
        <p:spPr>
          <a:xfrm>
            <a:off x="54229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6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7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8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9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0" name="Square"/>
          <p:cNvSpPr/>
          <p:nvPr/>
        </p:nvSpPr>
        <p:spPr>
          <a:xfrm>
            <a:off x="47625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1" name="Square"/>
          <p:cNvSpPr/>
          <p:nvPr/>
        </p:nvSpPr>
        <p:spPr>
          <a:xfrm>
            <a:off x="41148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2" name="Square"/>
          <p:cNvSpPr/>
          <p:nvPr/>
        </p:nvSpPr>
        <p:spPr>
          <a:xfrm>
            <a:off x="6070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3" name="Square"/>
          <p:cNvSpPr/>
          <p:nvPr/>
        </p:nvSpPr>
        <p:spPr>
          <a:xfrm>
            <a:off x="54229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4" name="We have 3 channels and square lattices don’t like odd numbers…"/>
          <p:cNvSpPr txBox="1"/>
          <p:nvPr/>
        </p:nvSpPr>
        <p:spPr>
          <a:xfrm>
            <a:off x="812800" y="3035300"/>
            <a:ext cx="13004800" cy="255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 have 3 channels and square lattices don’t like odd numbers</a:t>
            </a:r>
          </a:p>
          <a:p>
            <a:pPr lvl="2"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It’s the spectrum “in the middle” </a:t>
            </a:r>
          </a:p>
          <a:p>
            <a:pPr lvl="2"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More important to human perception of luminance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RAW fi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RAW files</a:t>
            </a:r>
          </a:p>
        </p:txBody>
      </p:sp>
      <p:sp>
        <p:nvSpPr>
          <p:cNvPr id="437" name="Straight measurement from sens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Straight measurement from sensor</a:t>
            </a:r>
          </a:p>
          <a:p>
            <a:pPr lvl="1"/>
            <a:r>
              <a:t>right after A/D conversion(well, kind of)</a:t>
            </a:r>
          </a:p>
          <a:p>
            <a:pPr/>
            <a:r>
              <a:t>Each photosite has only one value</a:t>
            </a:r>
          </a:p>
          <a:p>
            <a:pPr lvl="1"/>
            <a:r>
              <a:t>Filtered by R, G or B</a:t>
            </a:r>
          </a:p>
          <a:p>
            <a:pPr/>
            <a:r>
              <a:t>Usually 12-14 bits per pixel</a:t>
            </a:r>
          </a:p>
          <a:p>
            <a:pPr/>
            <a:r>
              <a:t>Linear encoding</a:t>
            </a:r>
          </a:p>
          <a:p>
            <a:pPr lvl="1"/>
            <a:r>
              <a:t>No gamma!</a:t>
            </a:r>
          </a:p>
          <a:p>
            <a:pPr/>
            <a:r>
              <a:t>Can be read and converted using dcraw</a:t>
            </a:r>
          </a:p>
          <a:p>
            <a:pPr lvl="1"/>
            <a:r>
              <a:t>./dcrawx86 -v -d pics/DSC_8274.nef  </a:t>
            </a:r>
          </a:p>
          <a:p>
            <a:pPr lvl="1"/>
            <a:r>
              <a:t>http://www.mit.edu/~kimo/blog/linear.html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A RAW fi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RAW file</a:t>
            </a:r>
          </a:p>
        </p:txBody>
      </p:sp>
      <p:sp>
        <p:nvSpPr>
          <p:cNvPr id="440" name="From a Nikon D70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a Nikon D70</a:t>
            </a:r>
          </a:p>
        </p:txBody>
      </p:sp>
      <p:grpSp>
        <p:nvGrpSpPr>
          <p:cNvPr id="444" name="Group"/>
          <p:cNvGrpSpPr/>
          <p:nvPr/>
        </p:nvGrpSpPr>
        <p:grpSpPr>
          <a:xfrm>
            <a:off x="4884" y="3758331"/>
            <a:ext cx="12890501" cy="5969882"/>
            <a:chOff x="0" y="0"/>
            <a:chExt cx="12890499" cy="5969880"/>
          </a:xfrm>
        </p:grpSpPr>
        <p:pic>
          <p:nvPicPr>
            <p:cNvPr id="441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890708" cy="5969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2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001395" y="0"/>
              <a:ext cx="4222707" cy="59698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3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9335404" y="0"/>
              <a:ext cx="3555096" cy="59698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44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48" name="20210718-2021-07-18-at-16h56m53s-IMG_4692-017.jpg" descr="20210718-2021-07-18-at-16h56m53s-IMG_4692-0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3600" y="1676400"/>
            <a:ext cx="5384801" cy="807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300"/>
            </a:lvl1pPr>
          </a:lstStyle>
          <a:p>
            <a:pPr/>
            <a:r>
              <a:t>Demosaicking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Demosaicing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Demosaicing</a:t>
            </a:r>
          </a:p>
        </p:txBody>
      </p:sp>
      <p:sp>
        <p:nvSpPr>
          <p:cNvPr id="453" name="Interpolate missing values"/>
          <p:cNvSpPr txBox="1"/>
          <p:nvPr>
            <p:ph type="body" sz="half" idx="1"/>
          </p:nvPr>
        </p:nvSpPr>
        <p:spPr>
          <a:xfrm>
            <a:off x="977900" y="2273300"/>
            <a:ext cx="11811000" cy="2730500"/>
          </a:xfrm>
          <a:prstGeom prst="rect">
            <a:avLst/>
          </a:prstGeom>
        </p:spPr>
        <p:txBody>
          <a:bodyPr/>
          <a:lstStyle/>
          <a:p>
            <a:pPr/>
            <a:r>
              <a:t>Interpolate missing values</a:t>
            </a:r>
          </a:p>
        </p:txBody>
      </p:sp>
      <p:sp>
        <p:nvSpPr>
          <p:cNvPr id="454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5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6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7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8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9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0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1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2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3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4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5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6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7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8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9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0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1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2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3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4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5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6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7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8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79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0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1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2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3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4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5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6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7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8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9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0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1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2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3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4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5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6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7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8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9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0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1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2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3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4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5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6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7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8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09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0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1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2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3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4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5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6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7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8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19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0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1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2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3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4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5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6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7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8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9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0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1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2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3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4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5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6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7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8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39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0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1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2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3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4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5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6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7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8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49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0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1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2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3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4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5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6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7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8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59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60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61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62" name="?"/>
          <p:cNvSpPr txBox="1"/>
          <p:nvPr/>
        </p:nvSpPr>
        <p:spPr>
          <a:xfrm>
            <a:off x="3302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3" name="?"/>
          <p:cNvSpPr txBox="1"/>
          <p:nvPr/>
        </p:nvSpPr>
        <p:spPr>
          <a:xfrm>
            <a:off x="16256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4" name="?"/>
          <p:cNvSpPr txBox="1"/>
          <p:nvPr/>
        </p:nvSpPr>
        <p:spPr>
          <a:xfrm>
            <a:off x="29210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5" name="?"/>
          <p:cNvSpPr txBox="1"/>
          <p:nvPr/>
        </p:nvSpPr>
        <p:spPr>
          <a:xfrm>
            <a:off x="3302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6" name="?"/>
          <p:cNvSpPr txBox="1"/>
          <p:nvPr/>
        </p:nvSpPr>
        <p:spPr>
          <a:xfrm>
            <a:off x="16256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7" name="?"/>
          <p:cNvSpPr txBox="1"/>
          <p:nvPr/>
        </p:nvSpPr>
        <p:spPr>
          <a:xfrm>
            <a:off x="29210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8" name="?"/>
          <p:cNvSpPr txBox="1"/>
          <p:nvPr/>
        </p:nvSpPr>
        <p:spPr>
          <a:xfrm>
            <a:off x="9779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69" name="?"/>
          <p:cNvSpPr txBox="1"/>
          <p:nvPr/>
        </p:nvSpPr>
        <p:spPr>
          <a:xfrm>
            <a:off x="22733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0" name="?"/>
          <p:cNvSpPr txBox="1"/>
          <p:nvPr/>
        </p:nvSpPr>
        <p:spPr>
          <a:xfrm>
            <a:off x="35814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1" name="?"/>
          <p:cNvSpPr txBox="1"/>
          <p:nvPr/>
        </p:nvSpPr>
        <p:spPr>
          <a:xfrm>
            <a:off x="3302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2" name="?"/>
          <p:cNvSpPr txBox="1"/>
          <p:nvPr/>
        </p:nvSpPr>
        <p:spPr>
          <a:xfrm>
            <a:off x="16256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3" name="?"/>
          <p:cNvSpPr txBox="1"/>
          <p:nvPr/>
        </p:nvSpPr>
        <p:spPr>
          <a:xfrm>
            <a:off x="29210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4" name="?"/>
          <p:cNvSpPr txBox="1"/>
          <p:nvPr/>
        </p:nvSpPr>
        <p:spPr>
          <a:xfrm>
            <a:off x="3302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5" name="?"/>
          <p:cNvSpPr txBox="1"/>
          <p:nvPr/>
        </p:nvSpPr>
        <p:spPr>
          <a:xfrm>
            <a:off x="16256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6" name="?"/>
          <p:cNvSpPr txBox="1"/>
          <p:nvPr/>
        </p:nvSpPr>
        <p:spPr>
          <a:xfrm>
            <a:off x="29210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7" name="?"/>
          <p:cNvSpPr txBox="1"/>
          <p:nvPr/>
        </p:nvSpPr>
        <p:spPr>
          <a:xfrm>
            <a:off x="9779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8" name="?"/>
          <p:cNvSpPr txBox="1"/>
          <p:nvPr/>
        </p:nvSpPr>
        <p:spPr>
          <a:xfrm>
            <a:off x="22733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79" name="?"/>
          <p:cNvSpPr txBox="1"/>
          <p:nvPr/>
        </p:nvSpPr>
        <p:spPr>
          <a:xfrm>
            <a:off x="35814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0" name="?"/>
          <p:cNvSpPr txBox="1"/>
          <p:nvPr/>
        </p:nvSpPr>
        <p:spPr>
          <a:xfrm>
            <a:off x="3302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1" name="?"/>
          <p:cNvSpPr txBox="1"/>
          <p:nvPr/>
        </p:nvSpPr>
        <p:spPr>
          <a:xfrm>
            <a:off x="16256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2" name="?"/>
          <p:cNvSpPr txBox="1"/>
          <p:nvPr/>
        </p:nvSpPr>
        <p:spPr>
          <a:xfrm>
            <a:off x="29210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3" name="?"/>
          <p:cNvSpPr txBox="1"/>
          <p:nvPr/>
        </p:nvSpPr>
        <p:spPr>
          <a:xfrm>
            <a:off x="3302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4" name="?"/>
          <p:cNvSpPr txBox="1"/>
          <p:nvPr/>
        </p:nvSpPr>
        <p:spPr>
          <a:xfrm>
            <a:off x="16256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5" name="?"/>
          <p:cNvSpPr txBox="1"/>
          <p:nvPr/>
        </p:nvSpPr>
        <p:spPr>
          <a:xfrm>
            <a:off x="29210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6" name="?"/>
          <p:cNvSpPr txBox="1"/>
          <p:nvPr/>
        </p:nvSpPr>
        <p:spPr>
          <a:xfrm>
            <a:off x="9779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7" name="?"/>
          <p:cNvSpPr txBox="1"/>
          <p:nvPr/>
        </p:nvSpPr>
        <p:spPr>
          <a:xfrm>
            <a:off x="22733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8" name="?"/>
          <p:cNvSpPr txBox="1"/>
          <p:nvPr/>
        </p:nvSpPr>
        <p:spPr>
          <a:xfrm>
            <a:off x="35814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89" name="?"/>
          <p:cNvSpPr txBox="1"/>
          <p:nvPr/>
        </p:nvSpPr>
        <p:spPr>
          <a:xfrm>
            <a:off x="53086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0" name="?"/>
          <p:cNvSpPr txBox="1"/>
          <p:nvPr/>
        </p:nvSpPr>
        <p:spPr>
          <a:xfrm>
            <a:off x="59563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1" name="?"/>
          <p:cNvSpPr txBox="1"/>
          <p:nvPr/>
        </p:nvSpPr>
        <p:spPr>
          <a:xfrm>
            <a:off x="53086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2" name="?"/>
          <p:cNvSpPr txBox="1"/>
          <p:nvPr/>
        </p:nvSpPr>
        <p:spPr>
          <a:xfrm>
            <a:off x="59563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3" name="?"/>
          <p:cNvSpPr txBox="1"/>
          <p:nvPr/>
        </p:nvSpPr>
        <p:spPr>
          <a:xfrm>
            <a:off x="53086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4" name="?"/>
          <p:cNvSpPr txBox="1"/>
          <p:nvPr/>
        </p:nvSpPr>
        <p:spPr>
          <a:xfrm>
            <a:off x="59563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5" name="?"/>
          <p:cNvSpPr txBox="1"/>
          <p:nvPr/>
        </p:nvSpPr>
        <p:spPr>
          <a:xfrm>
            <a:off x="66167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6" name="?"/>
          <p:cNvSpPr txBox="1"/>
          <p:nvPr/>
        </p:nvSpPr>
        <p:spPr>
          <a:xfrm>
            <a:off x="72644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7" name="?"/>
          <p:cNvSpPr txBox="1"/>
          <p:nvPr/>
        </p:nvSpPr>
        <p:spPr>
          <a:xfrm>
            <a:off x="66167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8" name="?"/>
          <p:cNvSpPr txBox="1"/>
          <p:nvPr/>
        </p:nvSpPr>
        <p:spPr>
          <a:xfrm>
            <a:off x="72644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599" name="?"/>
          <p:cNvSpPr txBox="1"/>
          <p:nvPr/>
        </p:nvSpPr>
        <p:spPr>
          <a:xfrm>
            <a:off x="66167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0" name="?"/>
          <p:cNvSpPr txBox="1"/>
          <p:nvPr/>
        </p:nvSpPr>
        <p:spPr>
          <a:xfrm>
            <a:off x="72644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1" name="?"/>
          <p:cNvSpPr txBox="1"/>
          <p:nvPr/>
        </p:nvSpPr>
        <p:spPr>
          <a:xfrm>
            <a:off x="46609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2" name="?"/>
          <p:cNvSpPr txBox="1"/>
          <p:nvPr/>
        </p:nvSpPr>
        <p:spPr>
          <a:xfrm>
            <a:off x="46609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3" name="?"/>
          <p:cNvSpPr txBox="1"/>
          <p:nvPr/>
        </p:nvSpPr>
        <p:spPr>
          <a:xfrm>
            <a:off x="46609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4" name="?"/>
          <p:cNvSpPr txBox="1"/>
          <p:nvPr/>
        </p:nvSpPr>
        <p:spPr>
          <a:xfrm>
            <a:off x="79121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5" name="?"/>
          <p:cNvSpPr txBox="1"/>
          <p:nvPr/>
        </p:nvSpPr>
        <p:spPr>
          <a:xfrm>
            <a:off x="79121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6" name="?"/>
          <p:cNvSpPr txBox="1"/>
          <p:nvPr/>
        </p:nvSpPr>
        <p:spPr>
          <a:xfrm>
            <a:off x="79121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7" name="?"/>
          <p:cNvSpPr txBox="1"/>
          <p:nvPr/>
        </p:nvSpPr>
        <p:spPr>
          <a:xfrm>
            <a:off x="96393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8" name="?"/>
          <p:cNvSpPr txBox="1"/>
          <p:nvPr/>
        </p:nvSpPr>
        <p:spPr>
          <a:xfrm>
            <a:off x="96393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09" name="?"/>
          <p:cNvSpPr txBox="1"/>
          <p:nvPr/>
        </p:nvSpPr>
        <p:spPr>
          <a:xfrm>
            <a:off x="96393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0" name="?"/>
          <p:cNvSpPr txBox="1"/>
          <p:nvPr/>
        </p:nvSpPr>
        <p:spPr>
          <a:xfrm>
            <a:off x="96393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1" name="?"/>
          <p:cNvSpPr txBox="1"/>
          <p:nvPr/>
        </p:nvSpPr>
        <p:spPr>
          <a:xfrm>
            <a:off x="96393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2" name="?"/>
          <p:cNvSpPr txBox="1"/>
          <p:nvPr/>
        </p:nvSpPr>
        <p:spPr>
          <a:xfrm>
            <a:off x="96393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3" name="?"/>
          <p:cNvSpPr txBox="1"/>
          <p:nvPr/>
        </p:nvSpPr>
        <p:spPr>
          <a:xfrm>
            <a:off x="89916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4" name="?"/>
          <p:cNvSpPr txBox="1"/>
          <p:nvPr/>
        </p:nvSpPr>
        <p:spPr>
          <a:xfrm>
            <a:off x="89916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5" name="?"/>
          <p:cNvSpPr txBox="1"/>
          <p:nvPr/>
        </p:nvSpPr>
        <p:spPr>
          <a:xfrm>
            <a:off x="89916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6" name="?"/>
          <p:cNvSpPr txBox="1"/>
          <p:nvPr/>
        </p:nvSpPr>
        <p:spPr>
          <a:xfrm>
            <a:off x="109474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7" name="?"/>
          <p:cNvSpPr txBox="1"/>
          <p:nvPr/>
        </p:nvSpPr>
        <p:spPr>
          <a:xfrm>
            <a:off x="109474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8" name="?"/>
          <p:cNvSpPr txBox="1"/>
          <p:nvPr/>
        </p:nvSpPr>
        <p:spPr>
          <a:xfrm>
            <a:off x="109474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19" name="?"/>
          <p:cNvSpPr txBox="1"/>
          <p:nvPr/>
        </p:nvSpPr>
        <p:spPr>
          <a:xfrm>
            <a:off x="109474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0" name="?"/>
          <p:cNvSpPr txBox="1"/>
          <p:nvPr/>
        </p:nvSpPr>
        <p:spPr>
          <a:xfrm>
            <a:off x="109474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1" name="?"/>
          <p:cNvSpPr txBox="1"/>
          <p:nvPr/>
        </p:nvSpPr>
        <p:spPr>
          <a:xfrm>
            <a:off x="109474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2" name="?"/>
          <p:cNvSpPr txBox="1"/>
          <p:nvPr/>
        </p:nvSpPr>
        <p:spPr>
          <a:xfrm>
            <a:off x="102997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3" name="?"/>
          <p:cNvSpPr txBox="1"/>
          <p:nvPr/>
        </p:nvSpPr>
        <p:spPr>
          <a:xfrm>
            <a:off x="102997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4" name="?"/>
          <p:cNvSpPr txBox="1"/>
          <p:nvPr/>
        </p:nvSpPr>
        <p:spPr>
          <a:xfrm>
            <a:off x="102997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5" name="?"/>
          <p:cNvSpPr txBox="1"/>
          <p:nvPr/>
        </p:nvSpPr>
        <p:spPr>
          <a:xfrm>
            <a:off x="122428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6" name="?"/>
          <p:cNvSpPr txBox="1"/>
          <p:nvPr/>
        </p:nvSpPr>
        <p:spPr>
          <a:xfrm>
            <a:off x="12242800" y="63881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7" name="?"/>
          <p:cNvSpPr txBox="1"/>
          <p:nvPr/>
        </p:nvSpPr>
        <p:spPr>
          <a:xfrm>
            <a:off x="122428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8" name="?"/>
          <p:cNvSpPr txBox="1"/>
          <p:nvPr/>
        </p:nvSpPr>
        <p:spPr>
          <a:xfrm>
            <a:off x="12242800" y="76962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29" name="?"/>
          <p:cNvSpPr txBox="1"/>
          <p:nvPr/>
        </p:nvSpPr>
        <p:spPr>
          <a:xfrm>
            <a:off x="122428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30" name="?"/>
          <p:cNvSpPr txBox="1"/>
          <p:nvPr/>
        </p:nvSpPr>
        <p:spPr>
          <a:xfrm>
            <a:off x="12242800" y="89916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31" name="?"/>
          <p:cNvSpPr txBox="1"/>
          <p:nvPr/>
        </p:nvSpPr>
        <p:spPr>
          <a:xfrm>
            <a:off x="11595100" y="57404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32" name="?"/>
          <p:cNvSpPr txBox="1"/>
          <p:nvPr/>
        </p:nvSpPr>
        <p:spPr>
          <a:xfrm>
            <a:off x="11595100" y="70485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33" name="?"/>
          <p:cNvSpPr txBox="1"/>
          <p:nvPr/>
        </p:nvSpPr>
        <p:spPr>
          <a:xfrm>
            <a:off x="11595100" y="8343900"/>
            <a:ext cx="3637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quare"/>
          <p:cNvSpPr/>
          <p:nvPr/>
        </p:nvSpPr>
        <p:spPr>
          <a:xfrm>
            <a:off x="8890000" y="57404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6" name="Square"/>
          <p:cNvSpPr/>
          <p:nvPr/>
        </p:nvSpPr>
        <p:spPr>
          <a:xfrm>
            <a:off x="10185400" y="57404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7" name="Square"/>
          <p:cNvSpPr/>
          <p:nvPr/>
        </p:nvSpPr>
        <p:spPr>
          <a:xfrm>
            <a:off x="11493500" y="57404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8" name="Square"/>
          <p:cNvSpPr/>
          <p:nvPr/>
        </p:nvSpPr>
        <p:spPr>
          <a:xfrm>
            <a:off x="8890000" y="70485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39" name="Square"/>
          <p:cNvSpPr/>
          <p:nvPr/>
        </p:nvSpPr>
        <p:spPr>
          <a:xfrm>
            <a:off x="10185400" y="70485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0" name="Square"/>
          <p:cNvSpPr/>
          <p:nvPr/>
        </p:nvSpPr>
        <p:spPr>
          <a:xfrm>
            <a:off x="11493500" y="70485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1" name="Square"/>
          <p:cNvSpPr/>
          <p:nvPr/>
        </p:nvSpPr>
        <p:spPr>
          <a:xfrm>
            <a:off x="8890000" y="83439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2" name="Square"/>
          <p:cNvSpPr/>
          <p:nvPr/>
        </p:nvSpPr>
        <p:spPr>
          <a:xfrm>
            <a:off x="10185400" y="83439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3" name="Square"/>
          <p:cNvSpPr/>
          <p:nvPr/>
        </p:nvSpPr>
        <p:spPr>
          <a:xfrm>
            <a:off x="11493500" y="8343900"/>
            <a:ext cx="1295400" cy="1295400"/>
          </a:xfrm>
          <a:prstGeom prst="rect">
            <a:avLst/>
          </a:prstGeom>
          <a:solidFill>
            <a:srgbClr val="434ED6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4" name="Square"/>
          <p:cNvSpPr/>
          <p:nvPr/>
        </p:nvSpPr>
        <p:spPr>
          <a:xfrm>
            <a:off x="4546600" y="57404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5" name="Square"/>
          <p:cNvSpPr/>
          <p:nvPr/>
        </p:nvSpPr>
        <p:spPr>
          <a:xfrm>
            <a:off x="5854700" y="57404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6" name="Square"/>
          <p:cNvSpPr/>
          <p:nvPr/>
        </p:nvSpPr>
        <p:spPr>
          <a:xfrm>
            <a:off x="7150100" y="57404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7" name="Square"/>
          <p:cNvSpPr/>
          <p:nvPr/>
        </p:nvSpPr>
        <p:spPr>
          <a:xfrm>
            <a:off x="4546600" y="70485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8" name="Square"/>
          <p:cNvSpPr/>
          <p:nvPr/>
        </p:nvSpPr>
        <p:spPr>
          <a:xfrm>
            <a:off x="5854700" y="70485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9" name="Square"/>
          <p:cNvSpPr/>
          <p:nvPr/>
        </p:nvSpPr>
        <p:spPr>
          <a:xfrm>
            <a:off x="7150100" y="70485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0" name="Square"/>
          <p:cNvSpPr/>
          <p:nvPr/>
        </p:nvSpPr>
        <p:spPr>
          <a:xfrm>
            <a:off x="4546600" y="83439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1" name="Square"/>
          <p:cNvSpPr/>
          <p:nvPr/>
        </p:nvSpPr>
        <p:spPr>
          <a:xfrm>
            <a:off x="5854700" y="83439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2" name="Square"/>
          <p:cNvSpPr/>
          <p:nvPr/>
        </p:nvSpPr>
        <p:spPr>
          <a:xfrm>
            <a:off x="7150100" y="8343900"/>
            <a:ext cx="1295400" cy="1295400"/>
          </a:xfrm>
          <a:prstGeom prst="rect">
            <a:avLst/>
          </a:prstGeom>
          <a:solidFill>
            <a:srgbClr val="00F9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3" name="Square"/>
          <p:cNvSpPr/>
          <p:nvPr/>
        </p:nvSpPr>
        <p:spPr>
          <a:xfrm>
            <a:off x="215900" y="57404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4" name="Square"/>
          <p:cNvSpPr/>
          <p:nvPr/>
        </p:nvSpPr>
        <p:spPr>
          <a:xfrm>
            <a:off x="1511300" y="57404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5" name="Square"/>
          <p:cNvSpPr/>
          <p:nvPr/>
        </p:nvSpPr>
        <p:spPr>
          <a:xfrm>
            <a:off x="2819400" y="57404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6" name="Square"/>
          <p:cNvSpPr/>
          <p:nvPr/>
        </p:nvSpPr>
        <p:spPr>
          <a:xfrm>
            <a:off x="215900" y="70485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7" name="Square"/>
          <p:cNvSpPr/>
          <p:nvPr/>
        </p:nvSpPr>
        <p:spPr>
          <a:xfrm>
            <a:off x="1511300" y="70485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8" name="Square"/>
          <p:cNvSpPr/>
          <p:nvPr/>
        </p:nvSpPr>
        <p:spPr>
          <a:xfrm>
            <a:off x="2819400" y="70485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9" name="Square"/>
          <p:cNvSpPr/>
          <p:nvPr/>
        </p:nvSpPr>
        <p:spPr>
          <a:xfrm>
            <a:off x="215900" y="83439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0" name="Square"/>
          <p:cNvSpPr/>
          <p:nvPr/>
        </p:nvSpPr>
        <p:spPr>
          <a:xfrm>
            <a:off x="1511300" y="83439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1" name="Square"/>
          <p:cNvSpPr/>
          <p:nvPr/>
        </p:nvSpPr>
        <p:spPr>
          <a:xfrm>
            <a:off x="2819400" y="8343900"/>
            <a:ext cx="1295400" cy="1295400"/>
          </a:xfrm>
          <a:prstGeom prst="rect">
            <a:avLst/>
          </a:prstGeom>
          <a:solidFill>
            <a:srgbClr val="FF2600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2" name="Demosaicing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Demosaicing</a:t>
            </a:r>
          </a:p>
        </p:txBody>
      </p:sp>
      <p:sp>
        <p:nvSpPr>
          <p:cNvPr id="663" name="Simplest solution: downsample!…"/>
          <p:cNvSpPr txBox="1"/>
          <p:nvPr>
            <p:ph type="body" idx="1"/>
          </p:nvPr>
        </p:nvSpPr>
        <p:spPr>
          <a:xfrm>
            <a:off x="977900" y="2146300"/>
            <a:ext cx="11811000" cy="5854700"/>
          </a:xfrm>
          <a:prstGeom prst="rect">
            <a:avLst/>
          </a:prstGeom>
        </p:spPr>
        <p:txBody>
          <a:bodyPr/>
          <a:lstStyle/>
          <a:p>
            <a:pPr/>
            <a:r>
              <a:t>Simplest solution: downsample!</a:t>
            </a:r>
          </a:p>
          <a:p>
            <a:pPr lvl="1"/>
            <a:r>
              <a:t>Nearest-neighbor reconstruction</a:t>
            </a:r>
          </a:p>
          <a:p>
            <a:pPr lvl="1" marL="793980" indent="-296140">
              <a:buChar char="•"/>
            </a:pPr>
            <a:r>
              <a:t>Problems:</a:t>
            </a:r>
          </a:p>
          <a:p>
            <a:pPr lvl="2" marL="1251180" indent="-296140">
              <a:spcBef>
                <a:spcPts val="900"/>
              </a:spcBef>
              <a:defRPr sz="3800"/>
            </a:pPr>
            <a:r>
              <a:t>resolution loss </a:t>
            </a:r>
          </a:p>
          <a:p>
            <a:pPr lvl="2" marL="1251180" indent="-296140">
              <a:spcBef>
                <a:spcPts val="900"/>
              </a:spcBef>
              <a:defRPr sz="3800"/>
            </a:pPr>
            <a:r>
              <a:t>color artifacts at edges</a:t>
            </a:r>
          </a:p>
        </p:txBody>
      </p:sp>
      <p:sp>
        <p:nvSpPr>
          <p:cNvPr id="664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5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6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7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8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9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0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1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2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3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4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5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6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7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8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9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0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1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2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3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4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5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6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7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8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89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0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1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2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3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4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5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6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7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8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9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0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1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2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3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4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5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6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7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8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09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0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1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2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3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4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5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6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7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8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19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0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1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2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3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4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5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6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7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8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29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0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1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2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3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4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5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6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7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8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9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0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1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2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3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4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5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6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7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8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9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0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1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2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3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4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5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6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7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8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59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0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1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2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3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4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5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6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7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8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9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70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Linear interpolation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Linear interpolation</a:t>
            </a:r>
          </a:p>
        </p:txBody>
      </p:sp>
      <p:sp>
        <p:nvSpPr>
          <p:cNvPr id="773" name="Average of the 4 or 2 nearest neighbors…"/>
          <p:cNvSpPr txBox="1"/>
          <p:nvPr>
            <p:ph type="body" sz="half" idx="1"/>
          </p:nvPr>
        </p:nvSpPr>
        <p:spPr>
          <a:xfrm>
            <a:off x="977900" y="2273300"/>
            <a:ext cx="11811000" cy="3187700"/>
          </a:xfrm>
          <a:prstGeom prst="rect">
            <a:avLst/>
          </a:prstGeom>
        </p:spPr>
        <p:txBody>
          <a:bodyPr/>
          <a:lstStyle/>
          <a:p>
            <a:pPr/>
            <a:r>
              <a:t>Average of the 4 or 2 nearest neighbors</a:t>
            </a:r>
          </a:p>
          <a:p>
            <a:pPr lvl="1"/>
            <a:r>
              <a:t>Linear (tent) kernel</a:t>
            </a:r>
          </a:p>
          <a:p>
            <a:pPr/>
            <a:r>
              <a:t>For example: </a:t>
            </a:r>
            <a:br/>
            <a:r>
              <a:t>newgreen=</a:t>
            </a:r>
          </a:p>
        </p:txBody>
      </p:sp>
      <p:grpSp>
        <p:nvGrpSpPr>
          <p:cNvPr id="964" name="Group"/>
          <p:cNvGrpSpPr/>
          <p:nvPr/>
        </p:nvGrpSpPr>
        <p:grpSpPr>
          <a:xfrm>
            <a:off x="215900" y="5740400"/>
            <a:ext cx="12573000" cy="3898900"/>
            <a:chOff x="0" y="0"/>
            <a:chExt cx="12573000" cy="3898900"/>
          </a:xfrm>
        </p:grpSpPr>
        <p:sp>
          <p:nvSpPr>
            <p:cNvPr id="774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75" name="Square"/>
            <p:cNvSpPr/>
            <p:nvPr/>
          </p:nvSpPr>
          <p:spPr>
            <a:xfrm>
              <a:off x="647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76" name="Square"/>
            <p:cNvSpPr/>
            <p:nvPr/>
          </p:nvSpPr>
          <p:spPr>
            <a:xfrm>
              <a:off x="1295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77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78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79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0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1" name="Square"/>
            <p:cNvSpPr/>
            <p:nvPr/>
          </p:nvSpPr>
          <p:spPr>
            <a:xfrm>
              <a:off x="647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2" name="Square"/>
            <p:cNvSpPr/>
            <p:nvPr/>
          </p:nvSpPr>
          <p:spPr>
            <a:xfrm>
              <a:off x="1295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3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4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5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6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7" name="Square"/>
            <p:cNvSpPr/>
            <p:nvPr/>
          </p:nvSpPr>
          <p:spPr>
            <a:xfrm>
              <a:off x="647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8" name="Square"/>
            <p:cNvSpPr/>
            <p:nvPr/>
          </p:nvSpPr>
          <p:spPr>
            <a:xfrm>
              <a:off x="1295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89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0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1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2" name="Square"/>
            <p:cNvSpPr/>
            <p:nvPr/>
          </p:nvSpPr>
          <p:spPr>
            <a:xfrm>
              <a:off x="6477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3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4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5" name="Square"/>
            <p:cNvSpPr/>
            <p:nvPr/>
          </p:nvSpPr>
          <p:spPr>
            <a:xfrm>
              <a:off x="12954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6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7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8" name="Square"/>
            <p:cNvSpPr/>
            <p:nvPr/>
          </p:nvSpPr>
          <p:spPr>
            <a:xfrm>
              <a:off x="6477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799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0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1" name="Square"/>
            <p:cNvSpPr/>
            <p:nvPr/>
          </p:nvSpPr>
          <p:spPr>
            <a:xfrm>
              <a:off x="12954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2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3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4" name="Square"/>
            <p:cNvSpPr/>
            <p:nvPr/>
          </p:nvSpPr>
          <p:spPr>
            <a:xfrm>
              <a:off x="6477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5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6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7" name="Square"/>
            <p:cNvSpPr/>
            <p:nvPr/>
          </p:nvSpPr>
          <p:spPr>
            <a:xfrm>
              <a:off x="12954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8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09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0" name="Square"/>
            <p:cNvSpPr/>
            <p:nvPr/>
          </p:nvSpPr>
          <p:spPr>
            <a:xfrm>
              <a:off x="43307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1" name="Square"/>
            <p:cNvSpPr/>
            <p:nvPr/>
          </p:nvSpPr>
          <p:spPr>
            <a:xfrm>
              <a:off x="49911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2" name="Square"/>
            <p:cNvSpPr/>
            <p:nvPr/>
          </p:nvSpPr>
          <p:spPr>
            <a:xfrm>
              <a:off x="56388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3" name="Square"/>
            <p:cNvSpPr/>
            <p:nvPr/>
          </p:nvSpPr>
          <p:spPr>
            <a:xfrm>
              <a:off x="62865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4" name="Square"/>
            <p:cNvSpPr/>
            <p:nvPr/>
          </p:nvSpPr>
          <p:spPr>
            <a:xfrm>
              <a:off x="69342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5" name="Square"/>
            <p:cNvSpPr/>
            <p:nvPr/>
          </p:nvSpPr>
          <p:spPr>
            <a:xfrm>
              <a:off x="75819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6" name="Square"/>
            <p:cNvSpPr/>
            <p:nvPr/>
          </p:nvSpPr>
          <p:spPr>
            <a:xfrm>
              <a:off x="43307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7" name="Square"/>
            <p:cNvSpPr/>
            <p:nvPr/>
          </p:nvSpPr>
          <p:spPr>
            <a:xfrm>
              <a:off x="49911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8" name="Square"/>
            <p:cNvSpPr/>
            <p:nvPr/>
          </p:nvSpPr>
          <p:spPr>
            <a:xfrm>
              <a:off x="56388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19" name="Square"/>
            <p:cNvSpPr/>
            <p:nvPr/>
          </p:nvSpPr>
          <p:spPr>
            <a:xfrm>
              <a:off x="62865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0" name="Square"/>
            <p:cNvSpPr/>
            <p:nvPr/>
          </p:nvSpPr>
          <p:spPr>
            <a:xfrm>
              <a:off x="69342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1" name="Square"/>
            <p:cNvSpPr/>
            <p:nvPr/>
          </p:nvSpPr>
          <p:spPr>
            <a:xfrm>
              <a:off x="75819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2" name="Square"/>
            <p:cNvSpPr/>
            <p:nvPr/>
          </p:nvSpPr>
          <p:spPr>
            <a:xfrm>
              <a:off x="43307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3" name="Square"/>
            <p:cNvSpPr/>
            <p:nvPr/>
          </p:nvSpPr>
          <p:spPr>
            <a:xfrm>
              <a:off x="49911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4" name="Square"/>
            <p:cNvSpPr/>
            <p:nvPr/>
          </p:nvSpPr>
          <p:spPr>
            <a:xfrm>
              <a:off x="56388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5" name="Square"/>
            <p:cNvSpPr/>
            <p:nvPr/>
          </p:nvSpPr>
          <p:spPr>
            <a:xfrm>
              <a:off x="62865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6" name="Square"/>
            <p:cNvSpPr/>
            <p:nvPr/>
          </p:nvSpPr>
          <p:spPr>
            <a:xfrm>
              <a:off x="69342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7" name="Square"/>
            <p:cNvSpPr/>
            <p:nvPr/>
          </p:nvSpPr>
          <p:spPr>
            <a:xfrm>
              <a:off x="75819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8" name="Square"/>
            <p:cNvSpPr/>
            <p:nvPr/>
          </p:nvSpPr>
          <p:spPr>
            <a:xfrm>
              <a:off x="4991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29" name="Square"/>
            <p:cNvSpPr/>
            <p:nvPr/>
          </p:nvSpPr>
          <p:spPr>
            <a:xfrm>
              <a:off x="4330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0" name="Square"/>
            <p:cNvSpPr/>
            <p:nvPr/>
          </p:nvSpPr>
          <p:spPr>
            <a:xfrm>
              <a:off x="6286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1" name="Square"/>
            <p:cNvSpPr/>
            <p:nvPr/>
          </p:nvSpPr>
          <p:spPr>
            <a:xfrm>
              <a:off x="5638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2" name="Square"/>
            <p:cNvSpPr/>
            <p:nvPr/>
          </p:nvSpPr>
          <p:spPr>
            <a:xfrm>
              <a:off x="75819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3" name="Square"/>
            <p:cNvSpPr/>
            <p:nvPr/>
          </p:nvSpPr>
          <p:spPr>
            <a:xfrm>
              <a:off x="6934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4" name="Square"/>
            <p:cNvSpPr/>
            <p:nvPr/>
          </p:nvSpPr>
          <p:spPr>
            <a:xfrm>
              <a:off x="4991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5" name="Square"/>
            <p:cNvSpPr/>
            <p:nvPr/>
          </p:nvSpPr>
          <p:spPr>
            <a:xfrm>
              <a:off x="4330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6" name="Square"/>
            <p:cNvSpPr/>
            <p:nvPr/>
          </p:nvSpPr>
          <p:spPr>
            <a:xfrm>
              <a:off x="6286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7" name="Square"/>
            <p:cNvSpPr/>
            <p:nvPr/>
          </p:nvSpPr>
          <p:spPr>
            <a:xfrm>
              <a:off x="5638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8" name="Square"/>
            <p:cNvSpPr/>
            <p:nvPr/>
          </p:nvSpPr>
          <p:spPr>
            <a:xfrm>
              <a:off x="75819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39" name="Square"/>
            <p:cNvSpPr/>
            <p:nvPr/>
          </p:nvSpPr>
          <p:spPr>
            <a:xfrm>
              <a:off x="6934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0" name="Square"/>
            <p:cNvSpPr/>
            <p:nvPr/>
          </p:nvSpPr>
          <p:spPr>
            <a:xfrm>
              <a:off x="4991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1" name="Square"/>
            <p:cNvSpPr/>
            <p:nvPr/>
          </p:nvSpPr>
          <p:spPr>
            <a:xfrm>
              <a:off x="4330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2" name="Square"/>
            <p:cNvSpPr/>
            <p:nvPr/>
          </p:nvSpPr>
          <p:spPr>
            <a:xfrm>
              <a:off x="6286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3" name="Square"/>
            <p:cNvSpPr/>
            <p:nvPr/>
          </p:nvSpPr>
          <p:spPr>
            <a:xfrm>
              <a:off x="5638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4" name="Square"/>
            <p:cNvSpPr/>
            <p:nvPr/>
          </p:nvSpPr>
          <p:spPr>
            <a:xfrm>
              <a:off x="75819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5" name="Square"/>
            <p:cNvSpPr/>
            <p:nvPr/>
          </p:nvSpPr>
          <p:spPr>
            <a:xfrm>
              <a:off x="6934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6" name="Square"/>
            <p:cNvSpPr/>
            <p:nvPr/>
          </p:nvSpPr>
          <p:spPr>
            <a:xfrm>
              <a:off x="8674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7" name="Square"/>
            <p:cNvSpPr/>
            <p:nvPr/>
          </p:nvSpPr>
          <p:spPr>
            <a:xfrm>
              <a:off x="9321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8" name="Square"/>
            <p:cNvSpPr/>
            <p:nvPr/>
          </p:nvSpPr>
          <p:spPr>
            <a:xfrm>
              <a:off x="9969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49" name="Square"/>
            <p:cNvSpPr/>
            <p:nvPr/>
          </p:nvSpPr>
          <p:spPr>
            <a:xfrm>
              <a:off x="10617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0" name="Square"/>
            <p:cNvSpPr/>
            <p:nvPr/>
          </p:nvSpPr>
          <p:spPr>
            <a:xfrm>
              <a:off x="112776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1" name="Square"/>
            <p:cNvSpPr/>
            <p:nvPr/>
          </p:nvSpPr>
          <p:spPr>
            <a:xfrm>
              <a:off x="119253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2" name="Square"/>
            <p:cNvSpPr/>
            <p:nvPr/>
          </p:nvSpPr>
          <p:spPr>
            <a:xfrm>
              <a:off x="8674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3" name="Square"/>
            <p:cNvSpPr/>
            <p:nvPr/>
          </p:nvSpPr>
          <p:spPr>
            <a:xfrm>
              <a:off x="9321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4" name="Square"/>
            <p:cNvSpPr/>
            <p:nvPr/>
          </p:nvSpPr>
          <p:spPr>
            <a:xfrm>
              <a:off x="9969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5" name="Square"/>
            <p:cNvSpPr/>
            <p:nvPr/>
          </p:nvSpPr>
          <p:spPr>
            <a:xfrm>
              <a:off x="10617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6" name="Square"/>
            <p:cNvSpPr/>
            <p:nvPr/>
          </p:nvSpPr>
          <p:spPr>
            <a:xfrm>
              <a:off x="112776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7" name="Square"/>
            <p:cNvSpPr/>
            <p:nvPr/>
          </p:nvSpPr>
          <p:spPr>
            <a:xfrm>
              <a:off x="119253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8" name="Square"/>
            <p:cNvSpPr/>
            <p:nvPr/>
          </p:nvSpPr>
          <p:spPr>
            <a:xfrm>
              <a:off x="8674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59" name="Square"/>
            <p:cNvSpPr/>
            <p:nvPr/>
          </p:nvSpPr>
          <p:spPr>
            <a:xfrm>
              <a:off x="9321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0" name="Square"/>
            <p:cNvSpPr/>
            <p:nvPr/>
          </p:nvSpPr>
          <p:spPr>
            <a:xfrm>
              <a:off x="9969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1" name="Square"/>
            <p:cNvSpPr/>
            <p:nvPr/>
          </p:nvSpPr>
          <p:spPr>
            <a:xfrm>
              <a:off x="10617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2" name="Square"/>
            <p:cNvSpPr/>
            <p:nvPr/>
          </p:nvSpPr>
          <p:spPr>
            <a:xfrm>
              <a:off x="112776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3" name="Square"/>
            <p:cNvSpPr/>
            <p:nvPr/>
          </p:nvSpPr>
          <p:spPr>
            <a:xfrm>
              <a:off x="119253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4" name="Square"/>
            <p:cNvSpPr/>
            <p:nvPr/>
          </p:nvSpPr>
          <p:spPr>
            <a:xfrm>
              <a:off x="9321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5" name="Square"/>
            <p:cNvSpPr/>
            <p:nvPr/>
          </p:nvSpPr>
          <p:spPr>
            <a:xfrm>
              <a:off x="86741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6" name="Square"/>
            <p:cNvSpPr/>
            <p:nvPr/>
          </p:nvSpPr>
          <p:spPr>
            <a:xfrm>
              <a:off x="10617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7" name="Square"/>
            <p:cNvSpPr/>
            <p:nvPr/>
          </p:nvSpPr>
          <p:spPr>
            <a:xfrm>
              <a:off x="99695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8" name="Square"/>
            <p:cNvSpPr/>
            <p:nvPr/>
          </p:nvSpPr>
          <p:spPr>
            <a:xfrm>
              <a:off x="119253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69" name="Square"/>
            <p:cNvSpPr/>
            <p:nvPr/>
          </p:nvSpPr>
          <p:spPr>
            <a:xfrm>
              <a:off x="112776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0" name="Square"/>
            <p:cNvSpPr/>
            <p:nvPr/>
          </p:nvSpPr>
          <p:spPr>
            <a:xfrm>
              <a:off x="9321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1" name="Square"/>
            <p:cNvSpPr/>
            <p:nvPr/>
          </p:nvSpPr>
          <p:spPr>
            <a:xfrm>
              <a:off x="86741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2" name="Square"/>
            <p:cNvSpPr/>
            <p:nvPr/>
          </p:nvSpPr>
          <p:spPr>
            <a:xfrm>
              <a:off x="10617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3" name="Square"/>
            <p:cNvSpPr/>
            <p:nvPr/>
          </p:nvSpPr>
          <p:spPr>
            <a:xfrm>
              <a:off x="99695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4" name="Square"/>
            <p:cNvSpPr/>
            <p:nvPr/>
          </p:nvSpPr>
          <p:spPr>
            <a:xfrm>
              <a:off x="119253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5" name="Square"/>
            <p:cNvSpPr/>
            <p:nvPr/>
          </p:nvSpPr>
          <p:spPr>
            <a:xfrm>
              <a:off x="112776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6" name="Square"/>
            <p:cNvSpPr/>
            <p:nvPr/>
          </p:nvSpPr>
          <p:spPr>
            <a:xfrm>
              <a:off x="9321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7" name="Square"/>
            <p:cNvSpPr/>
            <p:nvPr/>
          </p:nvSpPr>
          <p:spPr>
            <a:xfrm>
              <a:off x="86741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8" name="Square"/>
            <p:cNvSpPr/>
            <p:nvPr/>
          </p:nvSpPr>
          <p:spPr>
            <a:xfrm>
              <a:off x="10617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79" name="Square"/>
            <p:cNvSpPr/>
            <p:nvPr/>
          </p:nvSpPr>
          <p:spPr>
            <a:xfrm>
              <a:off x="99695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80" name="Square"/>
            <p:cNvSpPr/>
            <p:nvPr/>
          </p:nvSpPr>
          <p:spPr>
            <a:xfrm>
              <a:off x="119253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81" name="Square"/>
            <p:cNvSpPr/>
            <p:nvPr/>
          </p:nvSpPr>
          <p:spPr>
            <a:xfrm>
              <a:off x="112776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882" name="?"/>
            <p:cNvSpPr txBox="1"/>
            <p:nvPr/>
          </p:nvSpPr>
          <p:spPr>
            <a:xfrm>
              <a:off x="1143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3" name="?"/>
            <p:cNvSpPr txBox="1"/>
            <p:nvPr/>
          </p:nvSpPr>
          <p:spPr>
            <a:xfrm>
              <a:off x="1409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4" name="?"/>
            <p:cNvSpPr txBox="1"/>
            <p:nvPr/>
          </p:nvSpPr>
          <p:spPr>
            <a:xfrm>
              <a:off x="2705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5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6" name="?"/>
            <p:cNvSpPr txBox="1"/>
            <p:nvPr/>
          </p:nvSpPr>
          <p:spPr>
            <a:xfrm>
              <a:off x="27051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7" name="?"/>
            <p:cNvSpPr txBox="1"/>
            <p:nvPr/>
          </p:nvSpPr>
          <p:spPr>
            <a:xfrm>
              <a:off x="762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8" name="?"/>
            <p:cNvSpPr txBox="1"/>
            <p:nvPr/>
          </p:nvSpPr>
          <p:spPr>
            <a:xfrm>
              <a:off x="2057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89" name="?"/>
            <p:cNvSpPr txBox="1"/>
            <p:nvPr/>
          </p:nvSpPr>
          <p:spPr>
            <a:xfrm>
              <a:off x="3365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0" name="?"/>
            <p:cNvSpPr txBox="1"/>
            <p:nvPr/>
          </p:nvSpPr>
          <p:spPr>
            <a:xfrm>
              <a:off x="1143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1" name="?"/>
            <p:cNvSpPr txBox="1"/>
            <p:nvPr/>
          </p:nvSpPr>
          <p:spPr>
            <a:xfrm>
              <a:off x="1409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2" name="?"/>
            <p:cNvSpPr txBox="1"/>
            <p:nvPr/>
          </p:nvSpPr>
          <p:spPr>
            <a:xfrm>
              <a:off x="2705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3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4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5" name="?"/>
            <p:cNvSpPr txBox="1"/>
            <p:nvPr/>
          </p:nvSpPr>
          <p:spPr>
            <a:xfrm>
              <a:off x="27051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6" name="?"/>
            <p:cNvSpPr txBox="1"/>
            <p:nvPr/>
          </p:nvSpPr>
          <p:spPr>
            <a:xfrm>
              <a:off x="762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7" name="?"/>
            <p:cNvSpPr txBox="1"/>
            <p:nvPr/>
          </p:nvSpPr>
          <p:spPr>
            <a:xfrm>
              <a:off x="2057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8" name="?"/>
            <p:cNvSpPr txBox="1"/>
            <p:nvPr/>
          </p:nvSpPr>
          <p:spPr>
            <a:xfrm>
              <a:off x="1143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899" name="?"/>
            <p:cNvSpPr txBox="1"/>
            <p:nvPr/>
          </p:nvSpPr>
          <p:spPr>
            <a:xfrm>
              <a:off x="1409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0" name="?"/>
            <p:cNvSpPr txBox="1"/>
            <p:nvPr/>
          </p:nvSpPr>
          <p:spPr>
            <a:xfrm>
              <a:off x="2705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1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2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3" name="?"/>
            <p:cNvSpPr txBox="1"/>
            <p:nvPr/>
          </p:nvSpPr>
          <p:spPr>
            <a:xfrm>
              <a:off x="27051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4" name="?"/>
            <p:cNvSpPr txBox="1"/>
            <p:nvPr/>
          </p:nvSpPr>
          <p:spPr>
            <a:xfrm>
              <a:off x="762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5" name="?"/>
            <p:cNvSpPr txBox="1"/>
            <p:nvPr/>
          </p:nvSpPr>
          <p:spPr>
            <a:xfrm>
              <a:off x="2057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6" name="?"/>
            <p:cNvSpPr txBox="1"/>
            <p:nvPr/>
          </p:nvSpPr>
          <p:spPr>
            <a:xfrm>
              <a:off x="3365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7" name="?"/>
            <p:cNvSpPr txBox="1"/>
            <p:nvPr/>
          </p:nvSpPr>
          <p:spPr>
            <a:xfrm>
              <a:off x="5092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8" name="?"/>
            <p:cNvSpPr txBox="1"/>
            <p:nvPr/>
          </p:nvSpPr>
          <p:spPr>
            <a:xfrm>
              <a:off x="5740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09" name="?"/>
            <p:cNvSpPr txBox="1"/>
            <p:nvPr/>
          </p:nvSpPr>
          <p:spPr>
            <a:xfrm>
              <a:off x="5092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0" name="?"/>
            <p:cNvSpPr txBox="1"/>
            <p:nvPr/>
          </p:nvSpPr>
          <p:spPr>
            <a:xfrm>
              <a:off x="5092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1" name="?"/>
            <p:cNvSpPr txBox="1"/>
            <p:nvPr/>
          </p:nvSpPr>
          <p:spPr>
            <a:xfrm>
              <a:off x="5740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2" name="?"/>
            <p:cNvSpPr txBox="1"/>
            <p:nvPr/>
          </p:nvSpPr>
          <p:spPr>
            <a:xfrm>
              <a:off x="6400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3" name="?"/>
            <p:cNvSpPr txBox="1"/>
            <p:nvPr/>
          </p:nvSpPr>
          <p:spPr>
            <a:xfrm>
              <a:off x="7048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4" name="?"/>
            <p:cNvSpPr txBox="1"/>
            <p:nvPr/>
          </p:nvSpPr>
          <p:spPr>
            <a:xfrm>
              <a:off x="6400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5" name="?"/>
            <p:cNvSpPr txBox="1"/>
            <p:nvPr/>
          </p:nvSpPr>
          <p:spPr>
            <a:xfrm>
              <a:off x="7048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6" name="?"/>
            <p:cNvSpPr txBox="1"/>
            <p:nvPr/>
          </p:nvSpPr>
          <p:spPr>
            <a:xfrm>
              <a:off x="6400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7" name="?"/>
            <p:cNvSpPr txBox="1"/>
            <p:nvPr/>
          </p:nvSpPr>
          <p:spPr>
            <a:xfrm>
              <a:off x="7048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8" name="?"/>
            <p:cNvSpPr txBox="1"/>
            <p:nvPr/>
          </p:nvSpPr>
          <p:spPr>
            <a:xfrm>
              <a:off x="4445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19" name="?"/>
            <p:cNvSpPr txBox="1"/>
            <p:nvPr/>
          </p:nvSpPr>
          <p:spPr>
            <a:xfrm>
              <a:off x="4445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0" name="?"/>
            <p:cNvSpPr txBox="1"/>
            <p:nvPr/>
          </p:nvSpPr>
          <p:spPr>
            <a:xfrm>
              <a:off x="4445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1" name="?"/>
            <p:cNvSpPr txBox="1"/>
            <p:nvPr/>
          </p:nvSpPr>
          <p:spPr>
            <a:xfrm>
              <a:off x="7696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2" name="?"/>
            <p:cNvSpPr txBox="1"/>
            <p:nvPr/>
          </p:nvSpPr>
          <p:spPr>
            <a:xfrm>
              <a:off x="7696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3" name="?"/>
            <p:cNvSpPr txBox="1"/>
            <p:nvPr/>
          </p:nvSpPr>
          <p:spPr>
            <a:xfrm>
              <a:off x="7696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4" name="?"/>
            <p:cNvSpPr txBox="1"/>
            <p:nvPr/>
          </p:nvSpPr>
          <p:spPr>
            <a:xfrm>
              <a:off x="94234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5" name="?"/>
            <p:cNvSpPr txBox="1"/>
            <p:nvPr/>
          </p:nvSpPr>
          <p:spPr>
            <a:xfrm>
              <a:off x="9423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6" name="?"/>
            <p:cNvSpPr txBox="1"/>
            <p:nvPr/>
          </p:nvSpPr>
          <p:spPr>
            <a:xfrm>
              <a:off x="9423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7" name="?"/>
            <p:cNvSpPr txBox="1"/>
            <p:nvPr/>
          </p:nvSpPr>
          <p:spPr>
            <a:xfrm>
              <a:off x="94234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8" name="?"/>
            <p:cNvSpPr txBox="1"/>
            <p:nvPr/>
          </p:nvSpPr>
          <p:spPr>
            <a:xfrm>
              <a:off x="9423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29" name="?"/>
            <p:cNvSpPr txBox="1"/>
            <p:nvPr/>
          </p:nvSpPr>
          <p:spPr>
            <a:xfrm>
              <a:off x="8775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0" name="?"/>
            <p:cNvSpPr txBox="1"/>
            <p:nvPr/>
          </p:nvSpPr>
          <p:spPr>
            <a:xfrm>
              <a:off x="8775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1" name="?"/>
            <p:cNvSpPr txBox="1"/>
            <p:nvPr/>
          </p:nvSpPr>
          <p:spPr>
            <a:xfrm>
              <a:off x="8775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2" name="?"/>
            <p:cNvSpPr txBox="1"/>
            <p:nvPr/>
          </p:nvSpPr>
          <p:spPr>
            <a:xfrm>
              <a:off x="10731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3" name="?"/>
            <p:cNvSpPr txBox="1"/>
            <p:nvPr/>
          </p:nvSpPr>
          <p:spPr>
            <a:xfrm>
              <a:off x="10731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4" name="?"/>
            <p:cNvSpPr txBox="1"/>
            <p:nvPr/>
          </p:nvSpPr>
          <p:spPr>
            <a:xfrm>
              <a:off x="10731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5" name="?"/>
            <p:cNvSpPr txBox="1"/>
            <p:nvPr/>
          </p:nvSpPr>
          <p:spPr>
            <a:xfrm>
              <a:off x="10731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6" name="?"/>
            <p:cNvSpPr txBox="1"/>
            <p:nvPr/>
          </p:nvSpPr>
          <p:spPr>
            <a:xfrm>
              <a:off x="10731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7" name="?"/>
            <p:cNvSpPr txBox="1"/>
            <p:nvPr/>
          </p:nvSpPr>
          <p:spPr>
            <a:xfrm>
              <a:off x="10731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8" name="?"/>
            <p:cNvSpPr txBox="1"/>
            <p:nvPr/>
          </p:nvSpPr>
          <p:spPr>
            <a:xfrm>
              <a:off x="10083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39" name="?"/>
            <p:cNvSpPr txBox="1"/>
            <p:nvPr/>
          </p:nvSpPr>
          <p:spPr>
            <a:xfrm>
              <a:off x="10083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0" name="?"/>
            <p:cNvSpPr txBox="1"/>
            <p:nvPr/>
          </p:nvSpPr>
          <p:spPr>
            <a:xfrm>
              <a:off x="10083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1" name="?"/>
            <p:cNvSpPr txBox="1"/>
            <p:nvPr/>
          </p:nvSpPr>
          <p:spPr>
            <a:xfrm>
              <a:off x="120269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2" name="?"/>
            <p:cNvSpPr txBox="1"/>
            <p:nvPr/>
          </p:nvSpPr>
          <p:spPr>
            <a:xfrm>
              <a:off x="120269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3" name="?"/>
            <p:cNvSpPr txBox="1"/>
            <p:nvPr/>
          </p:nvSpPr>
          <p:spPr>
            <a:xfrm>
              <a:off x="120269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4" name="?"/>
            <p:cNvSpPr txBox="1"/>
            <p:nvPr/>
          </p:nvSpPr>
          <p:spPr>
            <a:xfrm>
              <a:off x="120269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5" name="?"/>
            <p:cNvSpPr txBox="1"/>
            <p:nvPr/>
          </p:nvSpPr>
          <p:spPr>
            <a:xfrm>
              <a:off x="120269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6" name="?"/>
            <p:cNvSpPr txBox="1"/>
            <p:nvPr/>
          </p:nvSpPr>
          <p:spPr>
            <a:xfrm>
              <a:off x="120269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7" name="?"/>
            <p:cNvSpPr txBox="1"/>
            <p:nvPr/>
          </p:nvSpPr>
          <p:spPr>
            <a:xfrm>
              <a:off x="11379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8" name="?"/>
            <p:cNvSpPr txBox="1"/>
            <p:nvPr/>
          </p:nvSpPr>
          <p:spPr>
            <a:xfrm>
              <a:off x="11379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49" name="?"/>
            <p:cNvSpPr txBox="1"/>
            <p:nvPr/>
          </p:nvSpPr>
          <p:spPr>
            <a:xfrm>
              <a:off x="11379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950" name="Line"/>
            <p:cNvSpPr/>
            <p:nvPr/>
          </p:nvSpPr>
          <p:spPr>
            <a:xfrm>
              <a:off x="977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1" name="Line"/>
            <p:cNvSpPr/>
            <p:nvPr/>
          </p:nvSpPr>
          <p:spPr>
            <a:xfrm flipH="1">
              <a:off x="1739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2" name="Line"/>
            <p:cNvSpPr/>
            <p:nvPr/>
          </p:nvSpPr>
          <p:spPr>
            <a:xfrm flipV="1">
              <a:off x="977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3" name="Line"/>
            <p:cNvSpPr/>
            <p:nvPr/>
          </p:nvSpPr>
          <p:spPr>
            <a:xfrm flipH="1" flipV="1">
              <a:off x="1739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4" name="Line"/>
            <p:cNvSpPr/>
            <p:nvPr/>
          </p:nvSpPr>
          <p:spPr>
            <a:xfrm>
              <a:off x="8991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5" name="Line"/>
            <p:cNvSpPr/>
            <p:nvPr/>
          </p:nvSpPr>
          <p:spPr>
            <a:xfrm flipH="1">
              <a:off x="9753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6" name="Line"/>
            <p:cNvSpPr/>
            <p:nvPr/>
          </p:nvSpPr>
          <p:spPr>
            <a:xfrm flipV="1">
              <a:off x="8991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7" name="Line"/>
            <p:cNvSpPr/>
            <p:nvPr/>
          </p:nvSpPr>
          <p:spPr>
            <a:xfrm flipH="1" flipV="1">
              <a:off x="9753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8" name="Line"/>
            <p:cNvSpPr/>
            <p:nvPr/>
          </p:nvSpPr>
          <p:spPr>
            <a:xfrm flipH="1">
              <a:off x="35814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9" name="Line"/>
            <p:cNvSpPr/>
            <p:nvPr/>
          </p:nvSpPr>
          <p:spPr>
            <a:xfrm flipH="1" flipV="1">
              <a:off x="35814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0" name="Line"/>
            <p:cNvSpPr/>
            <p:nvPr/>
          </p:nvSpPr>
          <p:spPr>
            <a:xfrm flipH="1">
              <a:off x="59563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1" name="Line"/>
            <p:cNvSpPr/>
            <p:nvPr/>
          </p:nvSpPr>
          <p:spPr>
            <a:xfrm flipH="1" flipV="1">
              <a:off x="59563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2" name="Line"/>
            <p:cNvSpPr/>
            <p:nvPr/>
          </p:nvSpPr>
          <p:spPr>
            <a:xfrm>
              <a:off x="5308600" y="2273300"/>
              <a:ext cx="5461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3" name="Line"/>
            <p:cNvSpPr/>
            <p:nvPr/>
          </p:nvSpPr>
          <p:spPr>
            <a:xfrm flipH="1">
              <a:off x="5956300" y="2273300"/>
              <a:ext cx="6477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Linear interpolation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Linear interpolation</a:t>
            </a:r>
          </a:p>
        </p:txBody>
      </p:sp>
      <p:sp>
        <p:nvSpPr>
          <p:cNvPr id="967" name="Average of the 4 or 2 nearest neighbors…"/>
          <p:cNvSpPr txBox="1"/>
          <p:nvPr>
            <p:ph type="body" sz="half" idx="1"/>
          </p:nvPr>
        </p:nvSpPr>
        <p:spPr>
          <a:xfrm>
            <a:off x="977900" y="2273300"/>
            <a:ext cx="11811000" cy="3187700"/>
          </a:xfrm>
          <a:prstGeom prst="rect">
            <a:avLst/>
          </a:prstGeom>
        </p:spPr>
        <p:txBody>
          <a:bodyPr/>
          <a:lstStyle/>
          <a:p>
            <a:pPr/>
            <a:r>
              <a:t>Average of the 4 or 2 nearest neighbors</a:t>
            </a:r>
          </a:p>
          <a:p>
            <a:pPr lvl="1"/>
            <a:r>
              <a:t>Linear (tent) kernel</a:t>
            </a:r>
          </a:p>
          <a:p>
            <a:pPr/>
            <a:r>
              <a:t>For example: </a:t>
            </a:r>
            <a:br/>
            <a:r>
              <a:t>newgreen=0.25(up+left+right+down)</a:t>
            </a:r>
          </a:p>
        </p:txBody>
      </p:sp>
      <p:grpSp>
        <p:nvGrpSpPr>
          <p:cNvPr id="1158" name="Group"/>
          <p:cNvGrpSpPr/>
          <p:nvPr/>
        </p:nvGrpSpPr>
        <p:grpSpPr>
          <a:xfrm>
            <a:off x="215900" y="5740400"/>
            <a:ext cx="12573000" cy="3898900"/>
            <a:chOff x="0" y="0"/>
            <a:chExt cx="12573000" cy="3898900"/>
          </a:xfrm>
        </p:grpSpPr>
        <p:sp>
          <p:nvSpPr>
            <p:cNvPr id="968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69" name="Square"/>
            <p:cNvSpPr/>
            <p:nvPr/>
          </p:nvSpPr>
          <p:spPr>
            <a:xfrm>
              <a:off x="647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0" name="Square"/>
            <p:cNvSpPr/>
            <p:nvPr/>
          </p:nvSpPr>
          <p:spPr>
            <a:xfrm>
              <a:off x="1295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1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2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3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4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5" name="Square"/>
            <p:cNvSpPr/>
            <p:nvPr/>
          </p:nvSpPr>
          <p:spPr>
            <a:xfrm>
              <a:off x="647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6" name="Square"/>
            <p:cNvSpPr/>
            <p:nvPr/>
          </p:nvSpPr>
          <p:spPr>
            <a:xfrm>
              <a:off x="1295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7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8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9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0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1" name="Square"/>
            <p:cNvSpPr/>
            <p:nvPr/>
          </p:nvSpPr>
          <p:spPr>
            <a:xfrm>
              <a:off x="647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2" name="Square"/>
            <p:cNvSpPr/>
            <p:nvPr/>
          </p:nvSpPr>
          <p:spPr>
            <a:xfrm>
              <a:off x="1295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3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4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5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6" name="Square"/>
            <p:cNvSpPr/>
            <p:nvPr/>
          </p:nvSpPr>
          <p:spPr>
            <a:xfrm>
              <a:off x="6477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7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8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9" name="Square"/>
            <p:cNvSpPr/>
            <p:nvPr/>
          </p:nvSpPr>
          <p:spPr>
            <a:xfrm>
              <a:off x="12954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0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1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2" name="Square"/>
            <p:cNvSpPr/>
            <p:nvPr/>
          </p:nvSpPr>
          <p:spPr>
            <a:xfrm>
              <a:off x="6477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3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4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5" name="Square"/>
            <p:cNvSpPr/>
            <p:nvPr/>
          </p:nvSpPr>
          <p:spPr>
            <a:xfrm>
              <a:off x="12954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6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7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8" name="Square"/>
            <p:cNvSpPr/>
            <p:nvPr/>
          </p:nvSpPr>
          <p:spPr>
            <a:xfrm>
              <a:off x="6477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9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0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1" name="Square"/>
            <p:cNvSpPr/>
            <p:nvPr/>
          </p:nvSpPr>
          <p:spPr>
            <a:xfrm>
              <a:off x="12954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2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3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4" name="Square"/>
            <p:cNvSpPr/>
            <p:nvPr/>
          </p:nvSpPr>
          <p:spPr>
            <a:xfrm>
              <a:off x="43307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5" name="Square"/>
            <p:cNvSpPr/>
            <p:nvPr/>
          </p:nvSpPr>
          <p:spPr>
            <a:xfrm>
              <a:off x="49911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6" name="Square"/>
            <p:cNvSpPr/>
            <p:nvPr/>
          </p:nvSpPr>
          <p:spPr>
            <a:xfrm>
              <a:off x="56388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7" name="Square"/>
            <p:cNvSpPr/>
            <p:nvPr/>
          </p:nvSpPr>
          <p:spPr>
            <a:xfrm>
              <a:off x="62865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8" name="Square"/>
            <p:cNvSpPr/>
            <p:nvPr/>
          </p:nvSpPr>
          <p:spPr>
            <a:xfrm>
              <a:off x="69342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9" name="Square"/>
            <p:cNvSpPr/>
            <p:nvPr/>
          </p:nvSpPr>
          <p:spPr>
            <a:xfrm>
              <a:off x="75819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0" name="Square"/>
            <p:cNvSpPr/>
            <p:nvPr/>
          </p:nvSpPr>
          <p:spPr>
            <a:xfrm>
              <a:off x="43307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1" name="Square"/>
            <p:cNvSpPr/>
            <p:nvPr/>
          </p:nvSpPr>
          <p:spPr>
            <a:xfrm>
              <a:off x="49911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2" name="Square"/>
            <p:cNvSpPr/>
            <p:nvPr/>
          </p:nvSpPr>
          <p:spPr>
            <a:xfrm>
              <a:off x="56388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3" name="Square"/>
            <p:cNvSpPr/>
            <p:nvPr/>
          </p:nvSpPr>
          <p:spPr>
            <a:xfrm>
              <a:off x="62865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4" name="Square"/>
            <p:cNvSpPr/>
            <p:nvPr/>
          </p:nvSpPr>
          <p:spPr>
            <a:xfrm>
              <a:off x="69342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5" name="Square"/>
            <p:cNvSpPr/>
            <p:nvPr/>
          </p:nvSpPr>
          <p:spPr>
            <a:xfrm>
              <a:off x="75819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6" name="Square"/>
            <p:cNvSpPr/>
            <p:nvPr/>
          </p:nvSpPr>
          <p:spPr>
            <a:xfrm>
              <a:off x="43307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7" name="Square"/>
            <p:cNvSpPr/>
            <p:nvPr/>
          </p:nvSpPr>
          <p:spPr>
            <a:xfrm>
              <a:off x="49911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8" name="Square"/>
            <p:cNvSpPr/>
            <p:nvPr/>
          </p:nvSpPr>
          <p:spPr>
            <a:xfrm>
              <a:off x="56388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9" name="Square"/>
            <p:cNvSpPr/>
            <p:nvPr/>
          </p:nvSpPr>
          <p:spPr>
            <a:xfrm>
              <a:off x="62865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0" name="Square"/>
            <p:cNvSpPr/>
            <p:nvPr/>
          </p:nvSpPr>
          <p:spPr>
            <a:xfrm>
              <a:off x="69342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1" name="Square"/>
            <p:cNvSpPr/>
            <p:nvPr/>
          </p:nvSpPr>
          <p:spPr>
            <a:xfrm>
              <a:off x="75819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2" name="Square"/>
            <p:cNvSpPr/>
            <p:nvPr/>
          </p:nvSpPr>
          <p:spPr>
            <a:xfrm>
              <a:off x="4991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3" name="Square"/>
            <p:cNvSpPr/>
            <p:nvPr/>
          </p:nvSpPr>
          <p:spPr>
            <a:xfrm>
              <a:off x="4330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4" name="Square"/>
            <p:cNvSpPr/>
            <p:nvPr/>
          </p:nvSpPr>
          <p:spPr>
            <a:xfrm>
              <a:off x="6286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5" name="Square"/>
            <p:cNvSpPr/>
            <p:nvPr/>
          </p:nvSpPr>
          <p:spPr>
            <a:xfrm>
              <a:off x="5638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6" name="Square"/>
            <p:cNvSpPr/>
            <p:nvPr/>
          </p:nvSpPr>
          <p:spPr>
            <a:xfrm>
              <a:off x="75819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7" name="Square"/>
            <p:cNvSpPr/>
            <p:nvPr/>
          </p:nvSpPr>
          <p:spPr>
            <a:xfrm>
              <a:off x="6934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8" name="Square"/>
            <p:cNvSpPr/>
            <p:nvPr/>
          </p:nvSpPr>
          <p:spPr>
            <a:xfrm>
              <a:off x="4991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9" name="Square"/>
            <p:cNvSpPr/>
            <p:nvPr/>
          </p:nvSpPr>
          <p:spPr>
            <a:xfrm>
              <a:off x="4330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0" name="Square"/>
            <p:cNvSpPr/>
            <p:nvPr/>
          </p:nvSpPr>
          <p:spPr>
            <a:xfrm>
              <a:off x="6286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1" name="Square"/>
            <p:cNvSpPr/>
            <p:nvPr/>
          </p:nvSpPr>
          <p:spPr>
            <a:xfrm>
              <a:off x="5638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2" name="Square"/>
            <p:cNvSpPr/>
            <p:nvPr/>
          </p:nvSpPr>
          <p:spPr>
            <a:xfrm>
              <a:off x="75819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3" name="Square"/>
            <p:cNvSpPr/>
            <p:nvPr/>
          </p:nvSpPr>
          <p:spPr>
            <a:xfrm>
              <a:off x="6934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4" name="Square"/>
            <p:cNvSpPr/>
            <p:nvPr/>
          </p:nvSpPr>
          <p:spPr>
            <a:xfrm>
              <a:off x="4991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5" name="Square"/>
            <p:cNvSpPr/>
            <p:nvPr/>
          </p:nvSpPr>
          <p:spPr>
            <a:xfrm>
              <a:off x="4330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6" name="Square"/>
            <p:cNvSpPr/>
            <p:nvPr/>
          </p:nvSpPr>
          <p:spPr>
            <a:xfrm>
              <a:off x="6286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7" name="Square"/>
            <p:cNvSpPr/>
            <p:nvPr/>
          </p:nvSpPr>
          <p:spPr>
            <a:xfrm>
              <a:off x="5638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8" name="Square"/>
            <p:cNvSpPr/>
            <p:nvPr/>
          </p:nvSpPr>
          <p:spPr>
            <a:xfrm>
              <a:off x="75819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9" name="Square"/>
            <p:cNvSpPr/>
            <p:nvPr/>
          </p:nvSpPr>
          <p:spPr>
            <a:xfrm>
              <a:off x="6934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0" name="Square"/>
            <p:cNvSpPr/>
            <p:nvPr/>
          </p:nvSpPr>
          <p:spPr>
            <a:xfrm>
              <a:off x="8674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1" name="Square"/>
            <p:cNvSpPr/>
            <p:nvPr/>
          </p:nvSpPr>
          <p:spPr>
            <a:xfrm>
              <a:off x="9321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2" name="Square"/>
            <p:cNvSpPr/>
            <p:nvPr/>
          </p:nvSpPr>
          <p:spPr>
            <a:xfrm>
              <a:off x="9969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3" name="Square"/>
            <p:cNvSpPr/>
            <p:nvPr/>
          </p:nvSpPr>
          <p:spPr>
            <a:xfrm>
              <a:off x="10617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4" name="Square"/>
            <p:cNvSpPr/>
            <p:nvPr/>
          </p:nvSpPr>
          <p:spPr>
            <a:xfrm>
              <a:off x="112776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5" name="Square"/>
            <p:cNvSpPr/>
            <p:nvPr/>
          </p:nvSpPr>
          <p:spPr>
            <a:xfrm>
              <a:off x="119253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6" name="Square"/>
            <p:cNvSpPr/>
            <p:nvPr/>
          </p:nvSpPr>
          <p:spPr>
            <a:xfrm>
              <a:off x="8674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7" name="Square"/>
            <p:cNvSpPr/>
            <p:nvPr/>
          </p:nvSpPr>
          <p:spPr>
            <a:xfrm>
              <a:off x="9321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8" name="Square"/>
            <p:cNvSpPr/>
            <p:nvPr/>
          </p:nvSpPr>
          <p:spPr>
            <a:xfrm>
              <a:off x="9969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9" name="Square"/>
            <p:cNvSpPr/>
            <p:nvPr/>
          </p:nvSpPr>
          <p:spPr>
            <a:xfrm>
              <a:off x="10617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0" name="Square"/>
            <p:cNvSpPr/>
            <p:nvPr/>
          </p:nvSpPr>
          <p:spPr>
            <a:xfrm>
              <a:off x="112776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1" name="Square"/>
            <p:cNvSpPr/>
            <p:nvPr/>
          </p:nvSpPr>
          <p:spPr>
            <a:xfrm>
              <a:off x="119253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2" name="Square"/>
            <p:cNvSpPr/>
            <p:nvPr/>
          </p:nvSpPr>
          <p:spPr>
            <a:xfrm>
              <a:off x="8674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3" name="Square"/>
            <p:cNvSpPr/>
            <p:nvPr/>
          </p:nvSpPr>
          <p:spPr>
            <a:xfrm>
              <a:off x="9321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4" name="Square"/>
            <p:cNvSpPr/>
            <p:nvPr/>
          </p:nvSpPr>
          <p:spPr>
            <a:xfrm>
              <a:off x="9969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5" name="Square"/>
            <p:cNvSpPr/>
            <p:nvPr/>
          </p:nvSpPr>
          <p:spPr>
            <a:xfrm>
              <a:off x="10617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6" name="Square"/>
            <p:cNvSpPr/>
            <p:nvPr/>
          </p:nvSpPr>
          <p:spPr>
            <a:xfrm>
              <a:off x="112776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7" name="Square"/>
            <p:cNvSpPr/>
            <p:nvPr/>
          </p:nvSpPr>
          <p:spPr>
            <a:xfrm>
              <a:off x="119253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8" name="Square"/>
            <p:cNvSpPr/>
            <p:nvPr/>
          </p:nvSpPr>
          <p:spPr>
            <a:xfrm>
              <a:off x="9321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9" name="Square"/>
            <p:cNvSpPr/>
            <p:nvPr/>
          </p:nvSpPr>
          <p:spPr>
            <a:xfrm>
              <a:off x="86741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0" name="Square"/>
            <p:cNvSpPr/>
            <p:nvPr/>
          </p:nvSpPr>
          <p:spPr>
            <a:xfrm>
              <a:off x="10617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1" name="Square"/>
            <p:cNvSpPr/>
            <p:nvPr/>
          </p:nvSpPr>
          <p:spPr>
            <a:xfrm>
              <a:off x="99695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2" name="Square"/>
            <p:cNvSpPr/>
            <p:nvPr/>
          </p:nvSpPr>
          <p:spPr>
            <a:xfrm>
              <a:off x="119253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3" name="Square"/>
            <p:cNvSpPr/>
            <p:nvPr/>
          </p:nvSpPr>
          <p:spPr>
            <a:xfrm>
              <a:off x="112776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4" name="Square"/>
            <p:cNvSpPr/>
            <p:nvPr/>
          </p:nvSpPr>
          <p:spPr>
            <a:xfrm>
              <a:off x="9321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5" name="Square"/>
            <p:cNvSpPr/>
            <p:nvPr/>
          </p:nvSpPr>
          <p:spPr>
            <a:xfrm>
              <a:off x="86741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6" name="Square"/>
            <p:cNvSpPr/>
            <p:nvPr/>
          </p:nvSpPr>
          <p:spPr>
            <a:xfrm>
              <a:off x="10617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7" name="Square"/>
            <p:cNvSpPr/>
            <p:nvPr/>
          </p:nvSpPr>
          <p:spPr>
            <a:xfrm>
              <a:off x="99695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8" name="Square"/>
            <p:cNvSpPr/>
            <p:nvPr/>
          </p:nvSpPr>
          <p:spPr>
            <a:xfrm>
              <a:off x="119253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9" name="Square"/>
            <p:cNvSpPr/>
            <p:nvPr/>
          </p:nvSpPr>
          <p:spPr>
            <a:xfrm>
              <a:off x="112776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0" name="Square"/>
            <p:cNvSpPr/>
            <p:nvPr/>
          </p:nvSpPr>
          <p:spPr>
            <a:xfrm>
              <a:off x="9321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1" name="Square"/>
            <p:cNvSpPr/>
            <p:nvPr/>
          </p:nvSpPr>
          <p:spPr>
            <a:xfrm>
              <a:off x="86741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2" name="Square"/>
            <p:cNvSpPr/>
            <p:nvPr/>
          </p:nvSpPr>
          <p:spPr>
            <a:xfrm>
              <a:off x="10617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3" name="Square"/>
            <p:cNvSpPr/>
            <p:nvPr/>
          </p:nvSpPr>
          <p:spPr>
            <a:xfrm>
              <a:off x="99695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4" name="Square"/>
            <p:cNvSpPr/>
            <p:nvPr/>
          </p:nvSpPr>
          <p:spPr>
            <a:xfrm>
              <a:off x="119253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5" name="Square"/>
            <p:cNvSpPr/>
            <p:nvPr/>
          </p:nvSpPr>
          <p:spPr>
            <a:xfrm>
              <a:off x="112776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6" name="?"/>
            <p:cNvSpPr txBox="1"/>
            <p:nvPr/>
          </p:nvSpPr>
          <p:spPr>
            <a:xfrm>
              <a:off x="1143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77" name="?"/>
            <p:cNvSpPr txBox="1"/>
            <p:nvPr/>
          </p:nvSpPr>
          <p:spPr>
            <a:xfrm>
              <a:off x="1409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78" name="?"/>
            <p:cNvSpPr txBox="1"/>
            <p:nvPr/>
          </p:nvSpPr>
          <p:spPr>
            <a:xfrm>
              <a:off x="2705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79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0" name="?"/>
            <p:cNvSpPr txBox="1"/>
            <p:nvPr/>
          </p:nvSpPr>
          <p:spPr>
            <a:xfrm>
              <a:off x="27051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1" name="?"/>
            <p:cNvSpPr txBox="1"/>
            <p:nvPr/>
          </p:nvSpPr>
          <p:spPr>
            <a:xfrm>
              <a:off x="762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2" name="?"/>
            <p:cNvSpPr txBox="1"/>
            <p:nvPr/>
          </p:nvSpPr>
          <p:spPr>
            <a:xfrm>
              <a:off x="2057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3" name="?"/>
            <p:cNvSpPr txBox="1"/>
            <p:nvPr/>
          </p:nvSpPr>
          <p:spPr>
            <a:xfrm>
              <a:off x="3365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4" name="?"/>
            <p:cNvSpPr txBox="1"/>
            <p:nvPr/>
          </p:nvSpPr>
          <p:spPr>
            <a:xfrm>
              <a:off x="1143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5" name="?"/>
            <p:cNvSpPr txBox="1"/>
            <p:nvPr/>
          </p:nvSpPr>
          <p:spPr>
            <a:xfrm>
              <a:off x="1409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6" name="?"/>
            <p:cNvSpPr txBox="1"/>
            <p:nvPr/>
          </p:nvSpPr>
          <p:spPr>
            <a:xfrm>
              <a:off x="2705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7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8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89" name="?"/>
            <p:cNvSpPr txBox="1"/>
            <p:nvPr/>
          </p:nvSpPr>
          <p:spPr>
            <a:xfrm>
              <a:off x="27051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0" name="?"/>
            <p:cNvSpPr txBox="1"/>
            <p:nvPr/>
          </p:nvSpPr>
          <p:spPr>
            <a:xfrm>
              <a:off x="762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1" name="?"/>
            <p:cNvSpPr txBox="1"/>
            <p:nvPr/>
          </p:nvSpPr>
          <p:spPr>
            <a:xfrm>
              <a:off x="2057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2" name="?"/>
            <p:cNvSpPr txBox="1"/>
            <p:nvPr/>
          </p:nvSpPr>
          <p:spPr>
            <a:xfrm>
              <a:off x="1143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3" name="?"/>
            <p:cNvSpPr txBox="1"/>
            <p:nvPr/>
          </p:nvSpPr>
          <p:spPr>
            <a:xfrm>
              <a:off x="1409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4" name="?"/>
            <p:cNvSpPr txBox="1"/>
            <p:nvPr/>
          </p:nvSpPr>
          <p:spPr>
            <a:xfrm>
              <a:off x="2705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5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6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7" name="?"/>
            <p:cNvSpPr txBox="1"/>
            <p:nvPr/>
          </p:nvSpPr>
          <p:spPr>
            <a:xfrm>
              <a:off x="27051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8" name="?"/>
            <p:cNvSpPr txBox="1"/>
            <p:nvPr/>
          </p:nvSpPr>
          <p:spPr>
            <a:xfrm>
              <a:off x="762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099" name="?"/>
            <p:cNvSpPr txBox="1"/>
            <p:nvPr/>
          </p:nvSpPr>
          <p:spPr>
            <a:xfrm>
              <a:off x="2057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0" name="?"/>
            <p:cNvSpPr txBox="1"/>
            <p:nvPr/>
          </p:nvSpPr>
          <p:spPr>
            <a:xfrm>
              <a:off x="3365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1" name="?"/>
            <p:cNvSpPr txBox="1"/>
            <p:nvPr/>
          </p:nvSpPr>
          <p:spPr>
            <a:xfrm>
              <a:off x="5092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2" name="?"/>
            <p:cNvSpPr txBox="1"/>
            <p:nvPr/>
          </p:nvSpPr>
          <p:spPr>
            <a:xfrm>
              <a:off x="5740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3" name="?"/>
            <p:cNvSpPr txBox="1"/>
            <p:nvPr/>
          </p:nvSpPr>
          <p:spPr>
            <a:xfrm>
              <a:off x="5092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4" name="?"/>
            <p:cNvSpPr txBox="1"/>
            <p:nvPr/>
          </p:nvSpPr>
          <p:spPr>
            <a:xfrm>
              <a:off x="5092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5" name="?"/>
            <p:cNvSpPr txBox="1"/>
            <p:nvPr/>
          </p:nvSpPr>
          <p:spPr>
            <a:xfrm>
              <a:off x="5740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6" name="?"/>
            <p:cNvSpPr txBox="1"/>
            <p:nvPr/>
          </p:nvSpPr>
          <p:spPr>
            <a:xfrm>
              <a:off x="6400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7" name="?"/>
            <p:cNvSpPr txBox="1"/>
            <p:nvPr/>
          </p:nvSpPr>
          <p:spPr>
            <a:xfrm>
              <a:off x="7048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8" name="?"/>
            <p:cNvSpPr txBox="1"/>
            <p:nvPr/>
          </p:nvSpPr>
          <p:spPr>
            <a:xfrm>
              <a:off x="6400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09" name="?"/>
            <p:cNvSpPr txBox="1"/>
            <p:nvPr/>
          </p:nvSpPr>
          <p:spPr>
            <a:xfrm>
              <a:off x="7048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0" name="?"/>
            <p:cNvSpPr txBox="1"/>
            <p:nvPr/>
          </p:nvSpPr>
          <p:spPr>
            <a:xfrm>
              <a:off x="6400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1" name="?"/>
            <p:cNvSpPr txBox="1"/>
            <p:nvPr/>
          </p:nvSpPr>
          <p:spPr>
            <a:xfrm>
              <a:off x="7048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2" name="?"/>
            <p:cNvSpPr txBox="1"/>
            <p:nvPr/>
          </p:nvSpPr>
          <p:spPr>
            <a:xfrm>
              <a:off x="4445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3" name="?"/>
            <p:cNvSpPr txBox="1"/>
            <p:nvPr/>
          </p:nvSpPr>
          <p:spPr>
            <a:xfrm>
              <a:off x="4445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4" name="?"/>
            <p:cNvSpPr txBox="1"/>
            <p:nvPr/>
          </p:nvSpPr>
          <p:spPr>
            <a:xfrm>
              <a:off x="4445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5" name="?"/>
            <p:cNvSpPr txBox="1"/>
            <p:nvPr/>
          </p:nvSpPr>
          <p:spPr>
            <a:xfrm>
              <a:off x="7696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6" name="?"/>
            <p:cNvSpPr txBox="1"/>
            <p:nvPr/>
          </p:nvSpPr>
          <p:spPr>
            <a:xfrm>
              <a:off x="7696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7" name="?"/>
            <p:cNvSpPr txBox="1"/>
            <p:nvPr/>
          </p:nvSpPr>
          <p:spPr>
            <a:xfrm>
              <a:off x="7696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8" name="?"/>
            <p:cNvSpPr txBox="1"/>
            <p:nvPr/>
          </p:nvSpPr>
          <p:spPr>
            <a:xfrm>
              <a:off x="94234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19" name="?"/>
            <p:cNvSpPr txBox="1"/>
            <p:nvPr/>
          </p:nvSpPr>
          <p:spPr>
            <a:xfrm>
              <a:off x="9423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0" name="?"/>
            <p:cNvSpPr txBox="1"/>
            <p:nvPr/>
          </p:nvSpPr>
          <p:spPr>
            <a:xfrm>
              <a:off x="9423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1" name="?"/>
            <p:cNvSpPr txBox="1"/>
            <p:nvPr/>
          </p:nvSpPr>
          <p:spPr>
            <a:xfrm>
              <a:off x="94234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2" name="?"/>
            <p:cNvSpPr txBox="1"/>
            <p:nvPr/>
          </p:nvSpPr>
          <p:spPr>
            <a:xfrm>
              <a:off x="9423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3" name="?"/>
            <p:cNvSpPr txBox="1"/>
            <p:nvPr/>
          </p:nvSpPr>
          <p:spPr>
            <a:xfrm>
              <a:off x="8775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4" name="?"/>
            <p:cNvSpPr txBox="1"/>
            <p:nvPr/>
          </p:nvSpPr>
          <p:spPr>
            <a:xfrm>
              <a:off x="8775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5" name="?"/>
            <p:cNvSpPr txBox="1"/>
            <p:nvPr/>
          </p:nvSpPr>
          <p:spPr>
            <a:xfrm>
              <a:off x="8775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6" name="?"/>
            <p:cNvSpPr txBox="1"/>
            <p:nvPr/>
          </p:nvSpPr>
          <p:spPr>
            <a:xfrm>
              <a:off x="10731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7" name="?"/>
            <p:cNvSpPr txBox="1"/>
            <p:nvPr/>
          </p:nvSpPr>
          <p:spPr>
            <a:xfrm>
              <a:off x="10731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8" name="?"/>
            <p:cNvSpPr txBox="1"/>
            <p:nvPr/>
          </p:nvSpPr>
          <p:spPr>
            <a:xfrm>
              <a:off x="10731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29" name="?"/>
            <p:cNvSpPr txBox="1"/>
            <p:nvPr/>
          </p:nvSpPr>
          <p:spPr>
            <a:xfrm>
              <a:off x="10731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0" name="?"/>
            <p:cNvSpPr txBox="1"/>
            <p:nvPr/>
          </p:nvSpPr>
          <p:spPr>
            <a:xfrm>
              <a:off x="10731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1" name="?"/>
            <p:cNvSpPr txBox="1"/>
            <p:nvPr/>
          </p:nvSpPr>
          <p:spPr>
            <a:xfrm>
              <a:off x="10731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2" name="?"/>
            <p:cNvSpPr txBox="1"/>
            <p:nvPr/>
          </p:nvSpPr>
          <p:spPr>
            <a:xfrm>
              <a:off x="10083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3" name="?"/>
            <p:cNvSpPr txBox="1"/>
            <p:nvPr/>
          </p:nvSpPr>
          <p:spPr>
            <a:xfrm>
              <a:off x="10083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4" name="?"/>
            <p:cNvSpPr txBox="1"/>
            <p:nvPr/>
          </p:nvSpPr>
          <p:spPr>
            <a:xfrm>
              <a:off x="10083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5" name="?"/>
            <p:cNvSpPr txBox="1"/>
            <p:nvPr/>
          </p:nvSpPr>
          <p:spPr>
            <a:xfrm>
              <a:off x="120269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6" name="?"/>
            <p:cNvSpPr txBox="1"/>
            <p:nvPr/>
          </p:nvSpPr>
          <p:spPr>
            <a:xfrm>
              <a:off x="120269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7" name="?"/>
            <p:cNvSpPr txBox="1"/>
            <p:nvPr/>
          </p:nvSpPr>
          <p:spPr>
            <a:xfrm>
              <a:off x="120269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8" name="?"/>
            <p:cNvSpPr txBox="1"/>
            <p:nvPr/>
          </p:nvSpPr>
          <p:spPr>
            <a:xfrm>
              <a:off x="120269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39" name="?"/>
            <p:cNvSpPr txBox="1"/>
            <p:nvPr/>
          </p:nvSpPr>
          <p:spPr>
            <a:xfrm>
              <a:off x="120269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40" name="?"/>
            <p:cNvSpPr txBox="1"/>
            <p:nvPr/>
          </p:nvSpPr>
          <p:spPr>
            <a:xfrm>
              <a:off x="120269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41" name="?"/>
            <p:cNvSpPr txBox="1"/>
            <p:nvPr/>
          </p:nvSpPr>
          <p:spPr>
            <a:xfrm>
              <a:off x="11379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42" name="?"/>
            <p:cNvSpPr txBox="1"/>
            <p:nvPr/>
          </p:nvSpPr>
          <p:spPr>
            <a:xfrm>
              <a:off x="11379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43" name="?"/>
            <p:cNvSpPr txBox="1"/>
            <p:nvPr/>
          </p:nvSpPr>
          <p:spPr>
            <a:xfrm>
              <a:off x="11379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144" name="Line"/>
            <p:cNvSpPr/>
            <p:nvPr/>
          </p:nvSpPr>
          <p:spPr>
            <a:xfrm>
              <a:off x="977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5" name="Line"/>
            <p:cNvSpPr/>
            <p:nvPr/>
          </p:nvSpPr>
          <p:spPr>
            <a:xfrm flipH="1">
              <a:off x="1739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6" name="Line"/>
            <p:cNvSpPr/>
            <p:nvPr/>
          </p:nvSpPr>
          <p:spPr>
            <a:xfrm flipV="1">
              <a:off x="977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7" name="Line"/>
            <p:cNvSpPr/>
            <p:nvPr/>
          </p:nvSpPr>
          <p:spPr>
            <a:xfrm flipH="1" flipV="1">
              <a:off x="1739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8" name="Line"/>
            <p:cNvSpPr/>
            <p:nvPr/>
          </p:nvSpPr>
          <p:spPr>
            <a:xfrm>
              <a:off x="8991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9" name="Line"/>
            <p:cNvSpPr/>
            <p:nvPr/>
          </p:nvSpPr>
          <p:spPr>
            <a:xfrm flipH="1">
              <a:off x="9753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0" name="Line"/>
            <p:cNvSpPr/>
            <p:nvPr/>
          </p:nvSpPr>
          <p:spPr>
            <a:xfrm flipV="1">
              <a:off x="8991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1" name="Line"/>
            <p:cNvSpPr/>
            <p:nvPr/>
          </p:nvSpPr>
          <p:spPr>
            <a:xfrm flipH="1" flipV="1">
              <a:off x="9753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2" name="Line"/>
            <p:cNvSpPr/>
            <p:nvPr/>
          </p:nvSpPr>
          <p:spPr>
            <a:xfrm flipH="1">
              <a:off x="35814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3" name="Line"/>
            <p:cNvSpPr/>
            <p:nvPr/>
          </p:nvSpPr>
          <p:spPr>
            <a:xfrm flipH="1" flipV="1">
              <a:off x="35814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4" name="Line"/>
            <p:cNvSpPr/>
            <p:nvPr/>
          </p:nvSpPr>
          <p:spPr>
            <a:xfrm flipH="1">
              <a:off x="59563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5" name="Line"/>
            <p:cNvSpPr/>
            <p:nvPr/>
          </p:nvSpPr>
          <p:spPr>
            <a:xfrm flipH="1" flipV="1">
              <a:off x="59563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6" name="Line"/>
            <p:cNvSpPr/>
            <p:nvPr/>
          </p:nvSpPr>
          <p:spPr>
            <a:xfrm>
              <a:off x="5308600" y="2273300"/>
              <a:ext cx="5461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7" name="Line"/>
            <p:cNvSpPr/>
            <p:nvPr/>
          </p:nvSpPr>
          <p:spPr>
            <a:xfrm flipH="1">
              <a:off x="5956300" y="2273300"/>
              <a:ext cx="6477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Better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Better</a:t>
            </a:r>
          </a:p>
        </p:txBody>
      </p:sp>
      <p:sp>
        <p:nvSpPr>
          <p:cNvPr id="1161" name="Smoother kernels can also be used (e.g. bicubic) but need wider support"/>
          <p:cNvSpPr txBox="1"/>
          <p:nvPr>
            <p:ph type="body" idx="1"/>
          </p:nvPr>
        </p:nvSpPr>
        <p:spPr>
          <a:xfrm>
            <a:off x="977900" y="2273300"/>
            <a:ext cx="11811000" cy="5854700"/>
          </a:xfrm>
          <a:prstGeom prst="rect">
            <a:avLst/>
          </a:prstGeom>
        </p:spPr>
        <p:txBody>
          <a:bodyPr/>
          <a:lstStyle/>
          <a:p>
            <a:pPr/>
            <a:r>
              <a:t>Smoother kernels can also be used (e.g. bicubic) but need wider support</a:t>
            </a:r>
          </a:p>
        </p:txBody>
      </p:sp>
      <p:grpSp>
        <p:nvGrpSpPr>
          <p:cNvPr id="1352" name="Group"/>
          <p:cNvGrpSpPr/>
          <p:nvPr/>
        </p:nvGrpSpPr>
        <p:grpSpPr>
          <a:xfrm>
            <a:off x="215900" y="5740400"/>
            <a:ext cx="12573000" cy="3898900"/>
            <a:chOff x="0" y="0"/>
            <a:chExt cx="12573000" cy="3898900"/>
          </a:xfrm>
        </p:grpSpPr>
        <p:sp>
          <p:nvSpPr>
            <p:cNvPr id="1162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3" name="Square"/>
            <p:cNvSpPr/>
            <p:nvPr/>
          </p:nvSpPr>
          <p:spPr>
            <a:xfrm>
              <a:off x="647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4" name="Square"/>
            <p:cNvSpPr/>
            <p:nvPr/>
          </p:nvSpPr>
          <p:spPr>
            <a:xfrm>
              <a:off x="1295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5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6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7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8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69" name="Square"/>
            <p:cNvSpPr/>
            <p:nvPr/>
          </p:nvSpPr>
          <p:spPr>
            <a:xfrm>
              <a:off x="647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0" name="Square"/>
            <p:cNvSpPr/>
            <p:nvPr/>
          </p:nvSpPr>
          <p:spPr>
            <a:xfrm>
              <a:off x="1295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1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2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3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4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5" name="Square"/>
            <p:cNvSpPr/>
            <p:nvPr/>
          </p:nvSpPr>
          <p:spPr>
            <a:xfrm>
              <a:off x="647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6" name="Square"/>
            <p:cNvSpPr/>
            <p:nvPr/>
          </p:nvSpPr>
          <p:spPr>
            <a:xfrm>
              <a:off x="1295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7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8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79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0" name="Square"/>
            <p:cNvSpPr/>
            <p:nvPr/>
          </p:nvSpPr>
          <p:spPr>
            <a:xfrm>
              <a:off x="6477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1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2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3" name="Square"/>
            <p:cNvSpPr/>
            <p:nvPr/>
          </p:nvSpPr>
          <p:spPr>
            <a:xfrm>
              <a:off x="12954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4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5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6" name="Square"/>
            <p:cNvSpPr/>
            <p:nvPr/>
          </p:nvSpPr>
          <p:spPr>
            <a:xfrm>
              <a:off x="6477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7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8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89" name="Square"/>
            <p:cNvSpPr/>
            <p:nvPr/>
          </p:nvSpPr>
          <p:spPr>
            <a:xfrm>
              <a:off x="12954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0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1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2" name="Square"/>
            <p:cNvSpPr/>
            <p:nvPr/>
          </p:nvSpPr>
          <p:spPr>
            <a:xfrm>
              <a:off x="6477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3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4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5" name="Square"/>
            <p:cNvSpPr/>
            <p:nvPr/>
          </p:nvSpPr>
          <p:spPr>
            <a:xfrm>
              <a:off x="12954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6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7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8" name="Square"/>
            <p:cNvSpPr/>
            <p:nvPr/>
          </p:nvSpPr>
          <p:spPr>
            <a:xfrm>
              <a:off x="43307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99" name="Square"/>
            <p:cNvSpPr/>
            <p:nvPr/>
          </p:nvSpPr>
          <p:spPr>
            <a:xfrm>
              <a:off x="49911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0" name="Square"/>
            <p:cNvSpPr/>
            <p:nvPr/>
          </p:nvSpPr>
          <p:spPr>
            <a:xfrm>
              <a:off x="56388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1" name="Square"/>
            <p:cNvSpPr/>
            <p:nvPr/>
          </p:nvSpPr>
          <p:spPr>
            <a:xfrm>
              <a:off x="62865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2" name="Square"/>
            <p:cNvSpPr/>
            <p:nvPr/>
          </p:nvSpPr>
          <p:spPr>
            <a:xfrm>
              <a:off x="69342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3" name="Square"/>
            <p:cNvSpPr/>
            <p:nvPr/>
          </p:nvSpPr>
          <p:spPr>
            <a:xfrm>
              <a:off x="75819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4" name="Square"/>
            <p:cNvSpPr/>
            <p:nvPr/>
          </p:nvSpPr>
          <p:spPr>
            <a:xfrm>
              <a:off x="43307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5" name="Square"/>
            <p:cNvSpPr/>
            <p:nvPr/>
          </p:nvSpPr>
          <p:spPr>
            <a:xfrm>
              <a:off x="49911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6" name="Square"/>
            <p:cNvSpPr/>
            <p:nvPr/>
          </p:nvSpPr>
          <p:spPr>
            <a:xfrm>
              <a:off x="56388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7" name="Square"/>
            <p:cNvSpPr/>
            <p:nvPr/>
          </p:nvSpPr>
          <p:spPr>
            <a:xfrm>
              <a:off x="62865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8" name="Square"/>
            <p:cNvSpPr/>
            <p:nvPr/>
          </p:nvSpPr>
          <p:spPr>
            <a:xfrm>
              <a:off x="69342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9" name="Square"/>
            <p:cNvSpPr/>
            <p:nvPr/>
          </p:nvSpPr>
          <p:spPr>
            <a:xfrm>
              <a:off x="75819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0" name="Square"/>
            <p:cNvSpPr/>
            <p:nvPr/>
          </p:nvSpPr>
          <p:spPr>
            <a:xfrm>
              <a:off x="43307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1" name="Square"/>
            <p:cNvSpPr/>
            <p:nvPr/>
          </p:nvSpPr>
          <p:spPr>
            <a:xfrm>
              <a:off x="49911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2" name="Square"/>
            <p:cNvSpPr/>
            <p:nvPr/>
          </p:nvSpPr>
          <p:spPr>
            <a:xfrm>
              <a:off x="56388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3" name="Square"/>
            <p:cNvSpPr/>
            <p:nvPr/>
          </p:nvSpPr>
          <p:spPr>
            <a:xfrm>
              <a:off x="62865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4" name="Square"/>
            <p:cNvSpPr/>
            <p:nvPr/>
          </p:nvSpPr>
          <p:spPr>
            <a:xfrm>
              <a:off x="69342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5" name="Square"/>
            <p:cNvSpPr/>
            <p:nvPr/>
          </p:nvSpPr>
          <p:spPr>
            <a:xfrm>
              <a:off x="75819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6" name="Square"/>
            <p:cNvSpPr/>
            <p:nvPr/>
          </p:nvSpPr>
          <p:spPr>
            <a:xfrm>
              <a:off x="4991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7" name="Square"/>
            <p:cNvSpPr/>
            <p:nvPr/>
          </p:nvSpPr>
          <p:spPr>
            <a:xfrm>
              <a:off x="43307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8" name="Square"/>
            <p:cNvSpPr/>
            <p:nvPr/>
          </p:nvSpPr>
          <p:spPr>
            <a:xfrm>
              <a:off x="6286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9" name="Square"/>
            <p:cNvSpPr/>
            <p:nvPr/>
          </p:nvSpPr>
          <p:spPr>
            <a:xfrm>
              <a:off x="5638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0" name="Square"/>
            <p:cNvSpPr/>
            <p:nvPr/>
          </p:nvSpPr>
          <p:spPr>
            <a:xfrm>
              <a:off x="75819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1" name="Square"/>
            <p:cNvSpPr/>
            <p:nvPr/>
          </p:nvSpPr>
          <p:spPr>
            <a:xfrm>
              <a:off x="6934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2" name="Square"/>
            <p:cNvSpPr/>
            <p:nvPr/>
          </p:nvSpPr>
          <p:spPr>
            <a:xfrm>
              <a:off x="4991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3" name="Square"/>
            <p:cNvSpPr/>
            <p:nvPr/>
          </p:nvSpPr>
          <p:spPr>
            <a:xfrm>
              <a:off x="43307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4" name="Square"/>
            <p:cNvSpPr/>
            <p:nvPr/>
          </p:nvSpPr>
          <p:spPr>
            <a:xfrm>
              <a:off x="6286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5" name="Square"/>
            <p:cNvSpPr/>
            <p:nvPr/>
          </p:nvSpPr>
          <p:spPr>
            <a:xfrm>
              <a:off x="5638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6" name="Square"/>
            <p:cNvSpPr/>
            <p:nvPr/>
          </p:nvSpPr>
          <p:spPr>
            <a:xfrm>
              <a:off x="75819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7" name="Square"/>
            <p:cNvSpPr/>
            <p:nvPr/>
          </p:nvSpPr>
          <p:spPr>
            <a:xfrm>
              <a:off x="6934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8" name="Square"/>
            <p:cNvSpPr/>
            <p:nvPr/>
          </p:nvSpPr>
          <p:spPr>
            <a:xfrm>
              <a:off x="4991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29" name="Square"/>
            <p:cNvSpPr/>
            <p:nvPr/>
          </p:nvSpPr>
          <p:spPr>
            <a:xfrm>
              <a:off x="43307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0" name="Square"/>
            <p:cNvSpPr/>
            <p:nvPr/>
          </p:nvSpPr>
          <p:spPr>
            <a:xfrm>
              <a:off x="6286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1" name="Square"/>
            <p:cNvSpPr/>
            <p:nvPr/>
          </p:nvSpPr>
          <p:spPr>
            <a:xfrm>
              <a:off x="5638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2" name="Square"/>
            <p:cNvSpPr/>
            <p:nvPr/>
          </p:nvSpPr>
          <p:spPr>
            <a:xfrm>
              <a:off x="75819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3" name="Square"/>
            <p:cNvSpPr/>
            <p:nvPr/>
          </p:nvSpPr>
          <p:spPr>
            <a:xfrm>
              <a:off x="6934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4" name="Square"/>
            <p:cNvSpPr/>
            <p:nvPr/>
          </p:nvSpPr>
          <p:spPr>
            <a:xfrm>
              <a:off x="86741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5" name="Square"/>
            <p:cNvSpPr/>
            <p:nvPr/>
          </p:nvSpPr>
          <p:spPr>
            <a:xfrm>
              <a:off x="93218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6" name="Square"/>
            <p:cNvSpPr/>
            <p:nvPr/>
          </p:nvSpPr>
          <p:spPr>
            <a:xfrm>
              <a:off x="99695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7" name="Square"/>
            <p:cNvSpPr/>
            <p:nvPr/>
          </p:nvSpPr>
          <p:spPr>
            <a:xfrm>
              <a:off x="106172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8" name="Square"/>
            <p:cNvSpPr/>
            <p:nvPr/>
          </p:nvSpPr>
          <p:spPr>
            <a:xfrm>
              <a:off x="112776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39" name="Square"/>
            <p:cNvSpPr/>
            <p:nvPr/>
          </p:nvSpPr>
          <p:spPr>
            <a:xfrm>
              <a:off x="119253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0" name="Square"/>
            <p:cNvSpPr/>
            <p:nvPr/>
          </p:nvSpPr>
          <p:spPr>
            <a:xfrm>
              <a:off x="86741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1" name="Square"/>
            <p:cNvSpPr/>
            <p:nvPr/>
          </p:nvSpPr>
          <p:spPr>
            <a:xfrm>
              <a:off x="93218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2" name="Square"/>
            <p:cNvSpPr/>
            <p:nvPr/>
          </p:nvSpPr>
          <p:spPr>
            <a:xfrm>
              <a:off x="99695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3" name="Square"/>
            <p:cNvSpPr/>
            <p:nvPr/>
          </p:nvSpPr>
          <p:spPr>
            <a:xfrm>
              <a:off x="106172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4" name="Square"/>
            <p:cNvSpPr/>
            <p:nvPr/>
          </p:nvSpPr>
          <p:spPr>
            <a:xfrm>
              <a:off x="112776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5" name="Square"/>
            <p:cNvSpPr/>
            <p:nvPr/>
          </p:nvSpPr>
          <p:spPr>
            <a:xfrm>
              <a:off x="119253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6" name="Square"/>
            <p:cNvSpPr/>
            <p:nvPr/>
          </p:nvSpPr>
          <p:spPr>
            <a:xfrm>
              <a:off x="86741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7" name="Square"/>
            <p:cNvSpPr/>
            <p:nvPr/>
          </p:nvSpPr>
          <p:spPr>
            <a:xfrm>
              <a:off x="93218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8" name="Square"/>
            <p:cNvSpPr/>
            <p:nvPr/>
          </p:nvSpPr>
          <p:spPr>
            <a:xfrm>
              <a:off x="99695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49" name="Square"/>
            <p:cNvSpPr/>
            <p:nvPr/>
          </p:nvSpPr>
          <p:spPr>
            <a:xfrm>
              <a:off x="106172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0" name="Square"/>
            <p:cNvSpPr/>
            <p:nvPr/>
          </p:nvSpPr>
          <p:spPr>
            <a:xfrm>
              <a:off x="112776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1" name="Square"/>
            <p:cNvSpPr/>
            <p:nvPr/>
          </p:nvSpPr>
          <p:spPr>
            <a:xfrm>
              <a:off x="119253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2" name="Square"/>
            <p:cNvSpPr/>
            <p:nvPr/>
          </p:nvSpPr>
          <p:spPr>
            <a:xfrm>
              <a:off x="9321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3" name="Square"/>
            <p:cNvSpPr/>
            <p:nvPr/>
          </p:nvSpPr>
          <p:spPr>
            <a:xfrm>
              <a:off x="86741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4" name="Square"/>
            <p:cNvSpPr/>
            <p:nvPr/>
          </p:nvSpPr>
          <p:spPr>
            <a:xfrm>
              <a:off x="10617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5" name="Square"/>
            <p:cNvSpPr/>
            <p:nvPr/>
          </p:nvSpPr>
          <p:spPr>
            <a:xfrm>
              <a:off x="99695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6" name="Square"/>
            <p:cNvSpPr/>
            <p:nvPr/>
          </p:nvSpPr>
          <p:spPr>
            <a:xfrm>
              <a:off x="119253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7" name="Square"/>
            <p:cNvSpPr/>
            <p:nvPr/>
          </p:nvSpPr>
          <p:spPr>
            <a:xfrm>
              <a:off x="11277600" y="6477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8" name="Square"/>
            <p:cNvSpPr/>
            <p:nvPr/>
          </p:nvSpPr>
          <p:spPr>
            <a:xfrm>
              <a:off x="9321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59" name="Square"/>
            <p:cNvSpPr/>
            <p:nvPr/>
          </p:nvSpPr>
          <p:spPr>
            <a:xfrm>
              <a:off x="86741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0" name="Square"/>
            <p:cNvSpPr/>
            <p:nvPr/>
          </p:nvSpPr>
          <p:spPr>
            <a:xfrm>
              <a:off x="10617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1" name="Square"/>
            <p:cNvSpPr/>
            <p:nvPr/>
          </p:nvSpPr>
          <p:spPr>
            <a:xfrm>
              <a:off x="99695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2" name="Square"/>
            <p:cNvSpPr/>
            <p:nvPr/>
          </p:nvSpPr>
          <p:spPr>
            <a:xfrm>
              <a:off x="119253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3" name="Square"/>
            <p:cNvSpPr/>
            <p:nvPr/>
          </p:nvSpPr>
          <p:spPr>
            <a:xfrm>
              <a:off x="11277600" y="19558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4" name="Square"/>
            <p:cNvSpPr/>
            <p:nvPr/>
          </p:nvSpPr>
          <p:spPr>
            <a:xfrm>
              <a:off x="9321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5" name="Square"/>
            <p:cNvSpPr/>
            <p:nvPr/>
          </p:nvSpPr>
          <p:spPr>
            <a:xfrm>
              <a:off x="86741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6" name="Square"/>
            <p:cNvSpPr/>
            <p:nvPr/>
          </p:nvSpPr>
          <p:spPr>
            <a:xfrm>
              <a:off x="10617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7" name="Square"/>
            <p:cNvSpPr/>
            <p:nvPr/>
          </p:nvSpPr>
          <p:spPr>
            <a:xfrm>
              <a:off x="99695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8" name="Square"/>
            <p:cNvSpPr/>
            <p:nvPr/>
          </p:nvSpPr>
          <p:spPr>
            <a:xfrm>
              <a:off x="119253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69" name="Square"/>
            <p:cNvSpPr/>
            <p:nvPr/>
          </p:nvSpPr>
          <p:spPr>
            <a:xfrm>
              <a:off x="11277600" y="3251200"/>
              <a:ext cx="647700" cy="6477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70" name="?"/>
            <p:cNvSpPr txBox="1"/>
            <p:nvPr/>
          </p:nvSpPr>
          <p:spPr>
            <a:xfrm>
              <a:off x="1143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1" name="?"/>
            <p:cNvSpPr txBox="1"/>
            <p:nvPr/>
          </p:nvSpPr>
          <p:spPr>
            <a:xfrm>
              <a:off x="1409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2" name="?"/>
            <p:cNvSpPr txBox="1"/>
            <p:nvPr/>
          </p:nvSpPr>
          <p:spPr>
            <a:xfrm>
              <a:off x="2705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3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4" name="?"/>
            <p:cNvSpPr txBox="1"/>
            <p:nvPr/>
          </p:nvSpPr>
          <p:spPr>
            <a:xfrm>
              <a:off x="27051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5" name="?"/>
            <p:cNvSpPr txBox="1"/>
            <p:nvPr/>
          </p:nvSpPr>
          <p:spPr>
            <a:xfrm>
              <a:off x="762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6" name="?"/>
            <p:cNvSpPr txBox="1"/>
            <p:nvPr/>
          </p:nvSpPr>
          <p:spPr>
            <a:xfrm>
              <a:off x="2057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7" name="?"/>
            <p:cNvSpPr txBox="1"/>
            <p:nvPr/>
          </p:nvSpPr>
          <p:spPr>
            <a:xfrm>
              <a:off x="3365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8" name="?"/>
            <p:cNvSpPr txBox="1"/>
            <p:nvPr/>
          </p:nvSpPr>
          <p:spPr>
            <a:xfrm>
              <a:off x="1143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79" name="?"/>
            <p:cNvSpPr txBox="1"/>
            <p:nvPr/>
          </p:nvSpPr>
          <p:spPr>
            <a:xfrm>
              <a:off x="1409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0" name="?"/>
            <p:cNvSpPr txBox="1"/>
            <p:nvPr/>
          </p:nvSpPr>
          <p:spPr>
            <a:xfrm>
              <a:off x="2705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1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2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3" name="?"/>
            <p:cNvSpPr txBox="1"/>
            <p:nvPr/>
          </p:nvSpPr>
          <p:spPr>
            <a:xfrm>
              <a:off x="27051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4" name="?"/>
            <p:cNvSpPr txBox="1"/>
            <p:nvPr/>
          </p:nvSpPr>
          <p:spPr>
            <a:xfrm>
              <a:off x="762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5" name="?"/>
            <p:cNvSpPr txBox="1"/>
            <p:nvPr/>
          </p:nvSpPr>
          <p:spPr>
            <a:xfrm>
              <a:off x="2057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6" name="?"/>
            <p:cNvSpPr txBox="1"/>
            <p:nvPr/>
          </p:nvSpPr>
          <p:spPr>
            <a:xfrm>
              <a:off x="1143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7" name="?"/>
            <p:cNvSpPr txBox="1"/>
            <p:nvPr/>
          </p:nvSpPr>
          <p:spPr>
            <a:xfrm>
              <a:off x="1409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8" name="?"/>
            <p:cNvSpPr txBox="1"/>
            <p:nvPr/>
          </p:nvSpPr>
          <p:spPr>
            <a:xfrm>
              <a:off x="2705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89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0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1" name="?"/>
            <p:cNvSpPr txBox="1"/>
            <p:nvPr/>
          </p:nvSpPr>
          <p:spPr>
            <a:xfrm>
              <a:off x="27051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2" name="?"/>
            <p:cNvSpPr txBox="1"/>
            <p:nvPr/>
          </p:nvSpPr>
          <p:spPr>
            <a:xfrm>
              <a:off x="762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3" name="?"/>
            <p:cNvSpPr txBox="1"/>
            <p:nvPr/>
          </p:nvSpPr>
          <p:spPr>
            <a:xfrm>
              <a:off x="2057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4" name="?"/>
            <p:cNvSpPr txBox="1"/>
            <p:nvPr/>
          </p:nvSpPr>
          <p:spPr>
            <a:xfrm>
              <a:off x="3365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5" name="?"/>
            <p:cNvSpPr txBox="1"/>
            <p:nvPr/>
          </p:nvSpPr>
          <p:spPr>
            <a:xfrm>
              <a:off x="5092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6" name="?"/>
            <p:cNvSpPr txBox="1"/>
            <p:nvPr/>
          </p:nvSpPr>
          <p:spPr>
            <a:xfrm>
              <a:off x="5740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7" name="?"/>
            <p:cNvSpPr txBox="1"/>
            <p:nvPr/>
          </p:nvSpPr>
          <p:spPr>
            <a:xfrm>
              <a:off x="5092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8" name="?"/>
            <p:cNvSpPr txBox="1"/>
            <p:nvPr/>
          </p:nvSpPr>
          <p:spPr>
            <a:xfrm>
              <a:off x="5092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299" name="?"/>
            <p:cNvSpPr txBox="1"/>
            <p:nvPr/>
          </p:nvSpPr>
          <p:spPr>
            <a:xfrm>
              <a:off x="5740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0" name="?"/>
            <p:cNvSpPr txBox="1"/>
            <p:nvPr/>
          </p:nvSpPr>
          <p:spPr>
            <a:xfrm>
              <a:off x="6400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1" name="?"/>
            <p:cNvSpPr txBox="1"/>
            <p:nvPr/>
          </p:nvSpPr>
          <p:spPr>
            <a:xfrm>
              <a:off x="7048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2" name="?"/>
            <p:cNvSpPr txBox="1"/>
            <p:nvPr/>
          </p:nvSpPr>
          <p:spPr>
            <a:xfrm>
              <a:off x="6400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3" name="?"/>
            <p:cNvSpPr txBox="1"/>
            <p:nvPr/>
          </p:nvSpPr>
          <p:spPr>
            <a:xfrm>
              <a:off x="7048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4" name="?"/>
            <p:cNvSpPr txBox="1"/>
            <p:nvPr/>
          </p:nvSpPr>
          <p:spPr>
            <a:xfrm>
              <a:off x="6400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5" name="?"/>
            <p:cNvSpPr txBox="1"/>
            <p:nvPr/>
          </p:nvSpPr>
          <p:spPr>
            <a:xfrm>
              <a:off x="7048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6" name="?"/>
            <p:cNvSpPr txBox="1"/>
            <p:nvPr/>
          </p:nvSpPr>
          <p:spPr>
            <a:xfrm>
              <a:off x="44450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7" name="?"/>
            <p:cNvSpPr txBox="1"/>
            <p:nvPr/>
          </p:nvSpPr>
          <p:spPr>
            <a:xfrm>
              <a:off x="44450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8" name="?"/>
            <p:cNvSpPr txBox="1"/>
            <p:nvPr/>
          </p:nvSpPr>
          <p:spPr>
            <a:xfrm>
              <a:off x="44450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09" name="?"/>
            <p:cNvSpPr txBox="1"/>
            <p:nvPr/>
          </p:nvSpPr>
          <p:spPr>
            <a:xfrm>
              <a:off x="7696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0" name="?"/>
            <p:cNvSpPr txBox="1"/>
            <p:nvPr/>
          </p:nvSpPr>
          <p:spPr>
            <a:xfrm>
              <a:off x="7696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1" name="?"/>
            <p:cNvSpPr txBox="1"/>
            <p:nvPr/>
          </p:nvSpPr>
          <p:spPr>
            <a:xfrm>
              <a:off x="7696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2" name="?"/>
            <p:cNvSpPr txBox="1"/>
            <p:nvPr/>
          </p:nvSpPr>
          <p:spPr>
            <a:xfrm>
              <a:off x="94234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3" name="?"/>
            <p:cNvSpPr txBox="1"/>
            <p:nvPr/>
          </p:nvSpPr>
          <p:spPr>
            <a:xfrm>
              <a:off x="94234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4" name="?"/>
            <p:cNvSpPr txBox="1"/>
            <p:nvPr/>
          </p:nvSpPr>
          <p:spPr>
            <a:xfrm>
              <a:off x="94234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5" name="?"/>
            <p:cNvSpPr txBox="1"/>
            <p:nvPr/>
          </p:nvSpPr>
          <p:spPr>
            <a:xfrm>
              <a:off x="94234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6" name="?"/>
            <p:cNvSpPr txBox="1"/>
            <p:nvPr/>
          </p:nvSpPr>
          <p:spPr>
            <a:xfrm>
              <a:off x="94234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7" name="?"/>
            <p:cNvSpPr txBox="1"/>
            <p:nvPr/>
          </p:nvSpPr>
          <p:spPr>
            <a:xfrm>
              <a:off x="87757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8" name="?"/>
            <p:cNvSpPr txBox="1"/>
            <p:nvPr/>
          </p:nvSpPr>
          <p:spPr>
            <a:xfrm>
              <a:off x="87757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19" name="?"/>
            <p:cNvSpPr txBox="1"/>
            <p:nvPr/>
          </p:nvSpPr>
          <p:spPr>
            <a:xfrm>
              <a:off x="87757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0" name="?"/>
            <p:cNvSpPr txBox="1"/>
            <p:nvPr/>
          </p:nvSpPr>
          <p:spPr>
            <a:xfrm>
              <a:off x="10731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1" name="?"/>
            <p:cNvSpPr txBox="1"/>
            <p:nvPr/>
          </p:nvSpPr>
          <p:spPr>
            <a:xfrm>
              <a:off x="107315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2" name="?"/>
            <p:cNvSpPr txBox="1"/>
            <p:nvPr/>
          </p:nvSpPr>
          <p:spPr>
            <a:xfrm>
              <a:off x="10731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3" name="?"/>
            <p:cNvSpPr txBox="1"/>
            <p:nvPr/>
          </p:nvSpPr>
          <p:spPr>
            <a:xfrm>
              <a:off x="107315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4" name="?"/>
            <p:cNvSpPr txBox="1"/>
            <p:nvPr/>
          </p:nvSpPr>
          <p:spPr>
            <a:xfrm>
              <a:off x="10731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5" name="?"/>
            <p:cNvSpPr txBox="1"/>
            <p:nvPr/>
          </p:nvSpPr>
          <p:spPr>
            <a:xfrm>
              <a:off x="107315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6" name="?"/>
            <p:cNvSpPr txBox="1"/>
            <p:nvPr/>
          </p:nvSpPr>
          <p:spPr>
            <a:xfrm>
              <a:off x="100838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7" name="?"/>
            <p:cNvSpPr txBox="1"/>
            <p:nvPr/>
          </p:nvSpPr>
          <p:spPr>
            <a:xfrm>
              <a:off x="100838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8" name="?"/>
            <p:cNvSpPr txBox="1"/>
            <p:nvPr/>
          </p:nvSpPr>
          <p:spPr>
            <a:xfrm>
              <a:off x="100838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29" name="?"/>
            <p:cNvSpPr txBox="1"/>
            <p:nvPr/>
          </p:nvSpPr>
          <p:spPr>
            <a:xfrm>
              <a:off x="120269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0" name="?"/>
            <p:cNvSpPr txBox="1"/>
            <p:nvPr/>
          </p:nvSpPr>
          <p:spPr>
            <a:xfrm>
              <a:off x="120269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1" name="?"/>
            <p:cNvSpPr txBox="1"/>
            <p:nvPr/>
          </p:nvSpPr>
          <p:spPr>
            <a:xfrm>
              <a:off x="120269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2" name="?"/>
            <p:cNvSpPr txBox="1"/>
            <p:nvPr/>
          </p:nvSpPr>
          <p:spPr>
            <a:xfrm>
              <a:off x="120269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3" name="?"/>
            <p:cNvSpPr txBox="1"/>
            <p:nvPr/>
          </p:nvSpPr>
          <p:spPr>
            <a:xfrm>
              <a:off x="120269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4" name="?"/>
            <p:cNvSpPr txBox="1"/>
            <p:nvPr/>
          </p:nvSpPr>
          <p:spPr>
            <a:xfrm>
              <a:off x="120269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5" name="?"/>
            <p:cNvSpPr txBox="1"/>
            <p:nvPr/>
          </p:nvSpPr>
          <p:spPr>
            <a:xfrm>
              <a:off x="113792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6" name="?"/>
            <p:cNvSpPr txBox="1"/>
            <p:nvPr/>
          </p:nvSpPr>
          <p:spPr>
            <a:xfrm>
              <a:off x="113792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7" name="?"/>
            <p:cNvSpPr txBox="1"/>
            <p:nvPr/>
          </p:nvSpPr>
          <p:spPr>
            <a:xfrm>
              <a:off x="113792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338" name="Line"/>
            <p:cNvSpPr/>
            <p:nvPr/>
          </p:nvSpPr>
          <p:spPr>
            <a:xfrm>
              <a:off x="977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9" name="Line"/>
            <p:cNvSpPr/>
            <p:nvPr/>
          </p:nvSpPr>
          <p:spPr>
            <a:xfrm flipH="1">
              <a:off x="1739900" y="2159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0" name="Line"/>
            <p:cNvSpPr/>
            <p:nvPr/>
          </p:nvSpPr>
          <p:spPr>
            <a:xfrm flipV="1">
              <a:off x="977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1" name="Line"/>
            <p:cNvSpPr/>
            <p:nvPr/>
          </p:nvSpPr>
          <p:spPr>
            <a:xfrm flipH="1" flipV="1">
              <a:off x="1739900" y="10922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2" name="Line"/>
            <p:cNvSpPr/>
            <p:nvPr/>
          </p:nvSpPr>
          <p:spPr>
            <a:xfrm>
              <a:off x="8991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3" name="Line"/>
            <p:cNvSpPr/>
            <p:nvPr/>
          </p:nvSpPr>
          <p:spPr>
            <a:xfrm flipH="1">
              <a:off x="9753600" y="876300"/>
              <a:ext cx="546100" cy="7620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4" name="Line"/>
            <p:cNvSpPr/>
            <p:nvPr/>
          </p:nvSpPr>
          <p:spPr>
            <a:xfrm flipV="1">
              <a:off x="8991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5" name="Line"/>
            <p:cNvSpPr/>
            <p:nvPr/>
          </p:nvSpPr>
          <p:spPr>
            <a:xfrm flipH="1" flipV="1">
              <a:off x="9753600" y="1739900"/>
              <a:ext cx="546100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6" name="Line"/>
            <p:cNvSpPr/>
            <p:nvPr/>
          </p:nvSpPr>
          <p:spPr>
            <a:xfrm flipH="1">
              <a:off x="35814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7" name="Line"/>
            <p:cNvSpPr/>
            <p:nvPr/>
          </p:nvSpPr>
          <p:spPr>
            <a:xfrm flipH="1" flipV="1">
              <a:off x="35814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8" name="Line"/>
            <p:cNvSpPr/>
            <p:nvPr/>
          </p:nvSpPr>
          <p:spPr>
            <a:xfrm flipH="1">
              <a:off x="5956300" y="1625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9" name="Line"/>
            <p:cNvSpPr/>
            <p:nvPr/>
          </p:nvSpPr>
          <p:spPr>
            <a:xfrm flipH="1" flipV="1">
              <a:off x="5956300" y="2387600"/>
              <a:ext cx="2258" cy="6477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50" name="Line"/>
            <p:cNvSpPr/>
            <p:nvPr/>
          </p:nvSpPr>
          <p:spPr>
            <a:xfrm>
              <a:off x="5308600" y="2273300"/>
              <a:ext cx="5461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51" name="Line"/>
            <p:cNvSpPr/>
            <p:nvPr/>
          </p:nvSpPr>
          <p:spPr>
            <a:xfrm flipH="1">
              <a:off x="5956300" y="2273300"/>
              <a:ext cx="647700" cy="225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Results of simple line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Results of simple linear</a:t>
            </a:r>
          </a:p>
        </p:txBody>
      </p:sp>
      <p:sp>
        <p:nvSpPr>
          <p:cNvPr id="135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5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6721134" cy="820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Results - not perf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Results - not perfect</a:t>
            </a:r>
          </a:p>
        </p:txBody>
      </p:sp>
      <p:sp>
        <p:nvSpPr>
          <p:cNvPr id="135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6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6721134" cy="820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1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88200" y="1656043"/>
            <a:ext cx="6060411" cy="822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36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6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6721134" cy="820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88200" y="1656043"/>
            <a:ext cx="6060411" cy="822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1369" name="Imagine a black-on-white corner…"/>
          <p:cNvSpPr txBox="1"/>
          <p:nvPr>
            <p:ph type="body" sz="half" idx="1"/>
          </p:nvPr>
        </p:nvSpPr>
        <p:spPr>
          <a:xfrm>
            <a:off x="304800" y="1651000"/>
            <a:ext cx="12484100" cy="3086100"/>
          </a:xfrm>
          <a:prstGeom prst="rect">
            <a:avLst/>
          </a:prstGeom>
        </p:spPr>
        <p:txBody>
          <a:bodyPr/>
          <a:lstStyle/>
          <a:p>
            <a:pPr/>
            <a:r>
              <a:t>Imagine a black-on-white corner</a:t>
            </a:r>
          </a:p>
          <a:p>
            <a:pPr/>
            <a:r>
              <a:t>Let’s focus on the green channel for now</a:t>
            </a:r>
          </a:p>
        </p:txBody>
      </p:sp>
      <p:grpSp>
        <p:nvGrpSpPr>
          <p:cNvPr id="1424" name="Group"/>
          <p:cNvGrpSpPr/>
          <p:nvPr/>
        </p:nvGrpSpPr>
        <p:grpSpPr>
          <a:xfrm>
            <a:off x="101600" y="5689600"/>
            <a:ext cx="3898900" cy="3898900"/>
            <a:chOff x="0" y="0"/>
            <a:chExt cx="3898900" cy="3898900"/>
          </a:xfrm>
        </p:grpSpPr>
        <p:sp>
          <p:nvSpPr>
            <p:cNvPr id="1370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1" name="Square"/>
            <p:cNvSpPr/>
            <p:nvPr/>
          </p:nvSpPr>
          <p:spPr>
            <a:xfrm>
              <a:off x="6604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2" name="Square"/>
            <p:cNvSpPr/>
            <p:nvPr/>
          </p:nvSpPr>
          <p:spPr>
            <a:xfrm>
              <a:off x="13081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3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4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5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6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7" name="Square"/>
            <p:cNvSpPr/>
            <p:nvPr/>
          </p:nvSpPr>
          <p:spPr>
            <a:xfrm>
              <a:off x="6604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8" name="Square"/>
            <p:cNvSpPr/>
            <p:nvPr/>
          </p:nvSpPr>
          <p:spPr>
            <a:xfrm>
              <a:off x="13081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79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0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1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2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3" name="Square"/>
            <p:cNvSpPr/>
            <p:nvPr/>
          </p:nvSpPr>
          <p:spPr>
            <a:xfrm>
              <a:off x="6604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4" name="Square"/>
            <p:cNvSpPr/>
            <p:nvPr/>
          </p:nvSpPr>
          <p:spPr>
            <a:xfrm>
              <a:off x="13081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5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6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7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8" name="Square"/>
            <p:cNvSpPr/>
            <p:nvPr/>
          </p:nvSpPr>
          <p:spPr>
            <a:xfrm>
              <a:off x="660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9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0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1" name="Square"/>
            <p:cNvSpPr/>
            <p:nvPr/>
          </p:nvSpPr>
          <p:spPr>
            <a:xfrm>
              <a:off x="13081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2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3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4" name="Square"/>
            <p:cNvSpPr/>
            <p:nvPr/>
          </p:nvSpPr>
          <p:spPr>
            <a:xfrm>
              <a:off x="660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5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6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7" name="Square"/>
            <p:cNvSpPr/>
            <p:nvPr/>
          </p:nvSpPr>
          <p:spPr>
            <a:xfrm>
              <a:off x="13081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8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99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0" name="Square"/>
            <p:cNvSpPr/>
            <p:nvPr/>
          </p:nvSpPr>
          <p:spPr>
            <a:xfrm>
              <a:off x="660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1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2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3" name="Square"/>
            <p:cNvSpPr/>
            <p:nvPr/>
          </p:nvSpPr>
          <p:spPr>
            <a:xfrm>
              <a:off x="13081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4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5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06" name="?"/>
            <p:cNvSpPr txBox="1"/>
            <p:nvPr/>
          </p:nvSpPr>
          <p:spPr>
            <a:xfrm>
              <a:off x="762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07" name="?"/>
            <p:cNvSpPr txBox="1"/>
            <p:nvPr/>
          </p:nvSpPr>
          <p:spPr>
            <a:xfrm>
              <a:off x="14097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08" name="?"/>
            <p:cNvSpPr txBox="1"/>
            <p:nvPr/>
          </p:nvSpPr>
          <p:spPr>
            <a:xfrm>
              <a:off x="7620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09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0" name="?"/>
            <p:cNvSpPr txBox="1"/>
            <p:nvPr/>
          </p:nvSpPr>
          <p:spPr>
            <a:xfrm>
              <a:off x="7620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1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2" name="?"/>
            <p:cNvSpPr txBox="1"/>
            <p:nvPr/>
          </p:nvSpPr>
          <p:spPr>
            <a:xfrm>
              <a:off x="2070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3" name="?"/>
            <p:cNvSpPr txBox="1"/>
            <p:nvPr/>
          </p:nvSpPr>
          <p:spPr>
            <a:xfrm>
              <a:off x="27178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4" name="?"/>
            <p:cNvSpPr txBox="1"/>
            <p:nvPr/>
          </p:nvSpPr>
          <p:spPr>
            <a:xfrm>
              <a:off x="2070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5" name="?"/>
            <p:cNvSpPr txBox="1"/>
            <p:nvPr/>
          </p:nvSpPr>
          <p:spPr>
            <a:xfrm>
              <a:off x="27178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6" name="?"/>
            <p:cNvSpPr txBox="1"/>
            <p:nvPr/>
          </p:nvSpPr>
          <p:spPr>
            <a:xfrm>
              <a:off x="2070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7" name="?"/>
            <p:cNvSpPr txBox="1"/>
            <p:nvPr/>
          </p:nvSpPr>
          <p:spPr>
            <a:xfrm>
              <a:off x="27178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8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19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20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21" name="?"/>
            <p:cNvSpPr txBox="1"/>
            <p:nvPr/>
          </p:nvSpPr>
          <p:spPr>
            <a:xfrm>
              <a:off x="3365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22" name="?"/>
            <p:cNvSpPr txBox="1"/>
            <p:nvPr/>
          </p:nvSpPr>
          <p:spPr>
            <a:xfrm>
              <a:off x="3365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23" name="?"/>
            <p:cNvSpPr txBox="1"/>
            <p:nvPr/>
          </p:nvSpPr>
          <p:spPr>
            <a:xfrm>
              <a:off x="3365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1425" name="Rectangle"/>
          <p:cNvSpPr/>
          <p:nvPr/>
        </p:nvSpPr>
        <p:spPr>
          <a:xfrm>
            <a:off x="-241300" y="5549900"/>
            <a:ext cx="2959100" cy="27305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1428" name="Imagine a black-on-white corner"/>
          <p:cNvSpPr txBox="1"/>
          <p:nvPr>
            <p:ph type="body" sz="half" idx="1"/>
          </p:nvPr>
        </p:nvSpPr>
        <p:spPr>
          <a:xfrm>
            <a:off x="304800" y="1651000"/>
            <a:ext cx="12484100" cy="3086100"/>
          </a:xfrm>
          <a:prstGeom prst="rect">
            <a:avLst/>
          </a:prstGeom>
        </p:spPr>
        <p:txBody>
          <a:bodyPr/>
          <a:lstStyle/>
          <a:p>
            <a:pPr/>
            <a:r>
              <a:t>Imagine a black-on-white corner</a:t>
            </a:r>
          </a:p>
        </p:txBody>
      </p:sp>
      <p:grpSp>
        <p:nvGrpSpPr>
          <p:cNvPr id="1483" name="Group"/>
          <p:cNvGrpSpPr/>
          <p:nvPr/>
        </p:nvGrpSpPr>
        <p:grpSpPr>
          <a:xfrm>
            <a:off x="101600" y="5689600"/>
            <a:ext cx="3898900" cy="3898900"/>
            <a:chOff x="0" y="0"/>
            <a:chExt cx="3898900" cy="3898900"/>
          </a:xfrm>
        </p:grpSpPr>
        <p:sp>
          <p:nvSpPr>
            <p:cNvPr id="1429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0" name="Square"/>
            <p:cNvSpPr/>
            <p:nvPr/>
          </p:nvSpPr>
          <p:spPr>
            <a:xfrm>
              <a:off x="6604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1" name="Square"/>
            <p:cNvSpPr/>
            <p:nvPr/>
          </p:nvSpPr>
          <p:spPr>
            <a:xfrm>
              <a:off x="13081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2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3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4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5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6" name="Square"/>
            <p:cNvSpPr/>
            <p:nvPr/>
          </p:nvSpPr>
          <p:spPr>
            <a:xfrm>
              <a:off x="6604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7" name="Square"/>
            <p:cNvSpPr/>
            <p:nvPr/>
          </p:nvSpPr>
          <p:spPr>
            <a:xfrm>
              <a:off x="13081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8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39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0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1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2" name="Square"/>
            <p:cNvSpPr/>
            <p:nvPr/>
          </p:nvSpPr>
          <p:spPr>
            <a:xfrm>
              <a:off x="6604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3" name="Square"/>
            <p:cNvSpPr/>
            <p:nvPr/>
          </p:nvSpPr>
          <p:spPr>
            <a:xfrm>
              <a:off x="13081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4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5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6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7" name="Square"/>
            <p:cNvSpPr/>
            <p:nvPr/>
          </p:nvSpPr>
          <p:spPr>
            <a:xfrm>
              <a:off x="660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8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49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0" name="Square"/>
            <p:cNvSpPr/>
            <p:nvPr/>
          </p:nvSpPr>
          <p:spPr>
            <a:xfrm>
              <a:off x="13081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1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2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3" name="Square"/>
            <p:cNvSpPr/>
            <p:nvPr/>
          </p:nvSpPr>
          <p:spPr>
            <a:xfrm>
              <a:off x="660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4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5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6" name="Square"/>
            <p:cNvSpPr/>
            <p:nvPr/>
          </p:nvSpPr>
          <p:spPr>
            <a:xfrm>
              <a:off x="13081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7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8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59" name="Square"/>
            <p:cNvSpPr/>
            <p:nvPr/>
          </p:nvSpPr>
          <p:spPr>
            <a:xfrm>
              <a:off x="660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0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1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2" name="Square"/>
            <p:cNvSpPr/>
            <p:nvPr/>
          </p:nvSpPr>
          <p:spPr>
            <a:xfrm>
              <a:off x="13081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3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4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465" name="?"/>
            <p:cNvSpPr txBox="1"/>
            <p:nvPr/>
          </p:nvSpPr>
          <p:spPr>
            <a:xfrm>
              <a:off x="762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66" name="?"/>
            <p:cNvSpPr txBox="1"/>
            <p:nvPr/>
          </p:nvSpPr>
          <p:spPr>
            <a:xfrm>
              <a:off x="14097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67" name="?"/>
            <p:cNvSpPr txBox="1"/>
            <p:nvPr/>
          </p:nvSpPr>
          <p:spPr>
            <a:xfrm>
              <a:off x="7620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68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69" name="?"/>
            <p:cNvSpPr txBox="1"/>
            <p:nvPr/>
          </p:nvSpPr>
          <p:spPr>
            <a:xfrm>
              <a:off x="7620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0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1" name="?"/>
            <p:cNvSpPr txBox="1"/>
            <p:nvPr/>
          </p:nvSpPr>
          <p:spPr>
            <a:xfrm>
              <a:off x="2070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2" name="?"/>
            <p:cNvSpPr txBox="1"/>
            <p:nvPr/>
          </p:nvSpPr>
          <p:spPr>
            <a:xfrm>
              <a:off x="27178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3" name="?"/>
            <p:cNvSpPr txBox="1"/>
            <p:nvPr/>
          </p:nvSpPr>
          <p:spPr>
            <a:xfrm>
              <a:off x="2070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4" name="?"/>
            <p:cNvSpPr txBox="1"/>
            <p:nvPr/>
          </p:nvSpPr>
          <p:spPr>
            <a:xfrm>
              <a:off x="27178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5" name="?"/>
            <p:cNvSpPr txBox="1"/>
            <p:nvPr/>
          </p:nvSpPr>
          <p:spPr>
            <a:xfrm>
              <a:off x="2070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6" name="?"/>
            <p:cNvSpPr txBox="1"/>
            <p:nvPr/>
          </p:nvSpPr>
          <p:spPr>
            <a:xfrm>
              <a:off x="27178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7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8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79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80" name="?"/>
            <p:cNvSpPr txBox="1"/>
            <p:nvPr/>
          </p:nvSpPr>
          <p:spPr>
            <a:xfrm>
              <a:off x="3365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81" name="?"/>
            <p:cNvSpPr txBox="1"/>
            <p:nvPr/>
          </p:nvSpPr>
          <p:spPr>
            <a:xfrm>
              <a:off x="3365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482" name="?"/>
            <p:cNvSpPr txBox="1"/>
            <p:nvPr/>
          </p:nvSpPr>
          <p:spPr>
            <a:xfrm>
              <a:off x="3365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1484" name="Square"/>
          <p:cNvSpPr/>
          <p:nvPr/>
        </p:nvSpPr>
        <p:spPr>
          <a:xfrm>
            <a:off x="44831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85" name="Square"/>
          <p:cNvSpPr/>
          <p:nvPr/>
        </p:nvSpPr>
        <p:spPr>
          <a:xfrm>
            <a:off x="51435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86" name="Square"/>
          <p:cNvSpPr/>
          <p:nvPr/>
        </p:nvSpPr>
        <p:spPr>
          <a:xfrm>
            <a:off x="57912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87" name="Square"/>
          <p:cNvSpPr/>
          <p:nvPr/>
        </p:nvSpPr>
        <p:spPr>
          <a:xfrm>
            <a:off x="64389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88" name="Square"/>
          <p:cNvSpPr/>
          <p:nvPr/>
        </p:nvSpPr>
        <p:spPr>
          <a:xfrm>
            <a:off x="70866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89" name="Square"/>
          <p:cNvSpPr/>
          <p:nvPr/>
        </p:nvSpPr>
        <p:spPr>
          <a:xfrm>
            <a:off x="77343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0" name="Square"/>
          <p:cNvSpPr/>
          <p:nvPr/>
        </p:nvSpPr>
        <p:spPr>
          <a:xfrm>
            <a:off x="44831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1" name="Square"/>
          <p:cNvSpPr/>
          <p:nvPr/>
        </p:nvSpPr>
        <p:spPr>
          <a:xfrm>
            <a:off x="51435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2" name="Square"/>
          <p:cNvSpPr/>
          <p:nvPr/>
        </p:nvSpPr>
        <p:spPr>
          <a:xfrm>
            <a:off x="57912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3" name="Square"/>
          <p:cNvSpPr/>
          <p:nvPr/>
        </p:nvSpPr>
        <p:spPr>
          <a:xfrm>
            <a:off x="64389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4" name="Square"/>
          <p:cNvSpPr/>
          <p:nvPr/>
        </p:nvSpPr>
        <p:spPr>
          <a:xfrm>
            <a:off x="70866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5" name="Square"/>
          <p:cNvSpPr/>
          <p:nvPr/>
        </p:nvSpPr>
        <p:spPr>
          <a:xfrm>
            <a:off x="77343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6" name="Square"/>
          <p:cNvSpPr/>
          <p:nvPr/>
        </p:nvSpPr>
        <p:spPr>
          <a:xfrm>
            <a:off x="44831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7" name="Square"/>
          <p:cNvSpPr/>
          <p:nvPr/>
        </p:nvSpPr>
        <p:spPr>
          <a:xfrm>
            <a:off x="51435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8" name="Square"/>
          <p:cNvSpPr/>
          <p:nvPr/>
        </p:nvSpPr>
        <p:spPr>
          <a:xfrm>
            <a:off x="57912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9" name="Square"/>
          <p:cNvSpPr/>
          <p:nvPr/>
        </p:nvSpPr>
        <p:spPr>
          <a:xfrm>
            <a:off x="64389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0" name="Square"/>
          <p:cNvSpPr/>
          <p:nvPr/>
        </p:nvSpPr>
        <p:spPr>
          <a:xfrm>
            <a:off x="70866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1" name="Square"/>
          <p:cNvSpPr/>
          <p:nvPr/>
        </p:nvSpPr>
        <p:spPr>
          <a:xfrm>
            <a:off x="77343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2" name="Square"/>
          <p:cNvSpPr/>
          <p:nvPr/>
        </p:nvSpPr>
        <p:spPr>
          <a:xfrm>
            <a:off x="51435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3" name="Square"/>
          <p:cNvSpPr/>
          <p:nvPr/>
        </p:nvSpPr>
        <p:spPr>
          <a:xfrm>
            <a:off x="44831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4" name="Square"/>
          <p:cNvSpPr/>
          <p:nvPr/>
        </p:nvSpPr>
        <p:spPr>
          <a:xfrm>
            <a:off x="64389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5" name="Square"/>
          <p:cNvSpPr/>
          <p:nvPr/>
        </p:nvSpPr>
        <p:spPr>
          <a:xfrm>
            <a:off x="57912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6" name="Square"/>
          <p:cNvSpPr/>
          <p:nvPr/>
        </p:nvSpPr>
        <p:spPr>
          <a:xfrm>
            <a:off x="77343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7" name="Square"/>
          <p:cNvSpPr/>
          <p:nvPr/>
        </p:nvSpPr>
        <p:spPr>
          <a:xfrm>
            <a:off x="70866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8" name="Square"/>
          <p:cNvSpPr/>
          <p:nvPr/>
        </p:nvSpPr>
        <p:spPr>
          <a:xfrm>
            <a:off x="51435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09" name="Square"/>
          <p:cNvSpPr/>
          <p:nvPr/>
        </p:nvSpPr>
        <p:spPr>
          <a:xfrm>
            <a:off x="44831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0" name="Square"/>
          <p:cNvSpPr/>
          <p:nvPr/>
        </p:nvSpPr>
        <p:spPr>
          <a:xfrm>
            <a:off x="64389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1" name="Square"/>
          <p:cNvSpPr/>
          <p:nvPr/>
        </p:nvSpPr>
        <p:spPr>
          <a:xfrm>
            <a:off x="57912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2" name="Square"/>
          <p:cNvSpPr/>
          <p:nvPr/>
        </p:nvSpPr>
        <p:spPr>
          <a:xfrm>
            <a:off x="77343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3" name="Square"/>
          <p:cNvSpPr/>
          <p:nvPr/>
        </p:nvSpPr>
        <p:spPr>
          <a:xfrm>
            <a:off x="70866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4" name="Square"/>
          <p:cNvSpPr/>
          <p:nvPr/>
        </p:nvSpPr>
        <p:spPr>
          <a:xfrm>
            <a:off x="51435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5" name="Square"/>
          <p:cNvSpPr/>
          <p:nvPr/>
        </p:nvSpPr>
        <p:spPr>
          <a:xfrm>
            <a:off x="44831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6" name="Square"/>
          <p:cNvSpPr/>
          <p:nvPr/>
        </p:nvSpPr>
        <p:spPr>
          <a:xfrm>
            <a:off x="64389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7" name="Square"/>
          <p:cNvSpPr/>
          <p:nvPr/>
        </p:nvSpPr>
        <p:spPr>
          <a:xfrm>
            <a:off x="57912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8" name="Square"/>
          <p:cNvSpPr/>
          <p:nvPr/>
        </p:nvSpPr>
        <p:spPr>
          <a:xfrm>
            <a:off x="77343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19" name="Square"/>
          <p:cNvSpPr/>
          <p:nvPr/>
        </p:nvSpPr>
        <p:spPr>
          <a:xfrm>
            <a:off x="70866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20" name="Rectangle"/>
          <p:cNvSpPr/>
          <p:nvPr/>
        </p:nvSpPr>
        <p:spPr>
          <a:xfrm>
            <a:off x="-241300" y="5549900"/>
            <a:ext cx="2959100" cy="27305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521" name="0"/>
          <p:cNvSpPr txBox="1"/>
          <p:nvPr/>
        </p:nvSpPr>
        <p:spPr>
          <a:xfrm>
            <a:off x="4592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2" name="0"/>
          <p:cNvSpPr txBox="1"/>
          <p:nvPr/>
        </p:nvSpPr>
        <p:spPr>
          <a:xfrm>
            <a:off x="5849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3" name="1"/>
          <p:cNvSpPr txBox="1"/>
          <p:nvPr/>
        </p:nvSpPr>
        <p:spPr>
          <a:xfrm>
            <a:off x="72337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24" name="0"/>
          <p:cNvSpPr txBox="1"/>
          <p:nvPr/>
        </p:nvSpPr>
        <p:spPr>
          <a:xfrm>
            <a:off x="5366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5" name="0"/>
          <p:cNvSpPr txBox="1"/>
          <p:nvPr/>
        </p:nvSpPr>
        <p:spPr>
          <a:xfrm>
            <a:off x="6624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6" name="1"/>
          <p:cNvSpPr txBox="1"/>
          <p:nvPr/>
        </p:nvSpPr>
        <p:spPr>
          <a:xfrm>
            <a:off x="80084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27" name="0"/>
          <p:cNvSpPr txBox="1"/>
          <p:nvPr/>
        </p:nvSpPr>
        <p:spPr>
          <a:xfrm>
            <a:off x="4592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8" name="0"/>
          <p:cNvSpPr txBox="1"/>
          <p:nvPr/>
        </p:nvSpPr>
        <p:spPr>
          <a:xfrm>
            <a:off x="5849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29" name="1"/>
          <p:cNvSpPr txBox="1"/>
          <p:nvPr/>
        </p:nvSpPr>
        <p:spPr>
          <a:xfrm>
            <a:off x="72337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0" name="0"/>
          <p:cNvSpPr txBox="1"/>
          <p:nvPr/>
        </p:nvSpPr>
        <p:spPr>
          <a:xfrm>
            <a:off x="5303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31" name="0"/>
          <p:cNvSpPr txBox="1"/>
          <p:nvPr/>
        </p:nvSpPr>
        <p:spPr>
          <a:xfrm>
            <a:off x="6560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532" name="1"/>
          <p:cNvSpPr txBox="1"/>
          <p:nvPr/>
        </p:nvSpPr>
        <p:spPr>
          <a:xfrm>
            <a:off x="79449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3" name="1"/>
          <p:cNvSpPr txBox="1"/>
          <p:nvPr/>
        </p:nvSpPr>
        <p:spPr>
          <a:xfrm>
            <a:off x="4592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4" name="1"/>
          <p:cNvSpPr txBox="1"/>
          <p:nvPr/>
        </p:nvSpPr>
        <p:spPr>
          <a:xfrm>
            <a:off x="5849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5" name="1"/>
          <p:cNvSpPr txBox="1"/>
          <p:nvPr/>
        </p:nvSpPr>
        <p:spPr>
          <a:xfrm>
            <a:off x="72337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6" name="1"/>
          <p:cNvSpPr txBox="1"/>
          <p:nvPr/>
        </p:nvSpPr>
        <p:spPr>
          <a:xfrm>
            <a:off x="5176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7" name="1"/>
          <p:cNvSpPr txBox="1"/>
          <p:nvPr/>
        </p:nvSpPr>
        <p:spPr>
          <a:xfrm>
            <a:off x="6433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8" name="1"/>
          <p:cNvSpPr txBox="1"/>
          <p:nvPr/>
        </p:nvSpPr>
        <p:spPr>
          <a:xfrm>
            <a:off x="78179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1541" name="Imagine a black-on-white corner"/>
          <p:cNvSpPr txBox="1"/>
          <p:nvPr>
            <p:ph type="body" sz="half" idx="1"/>
          </p:nvPr>
        </p:nvSpPr>
        <p:spPr>
          <a:xfrm>
            <a:off x="304800" y="1651000"/>
            <a:ext cx="12484100" cy="3086100"/>
          </a:xfrm>
          <a:prstGeom prst="rect">
            <a:avLst/>
          </a:prstGeom>
        </p:spPr>
        <p:txBody>
          <a:bodyPr/>
          <a:lstStyle/>
          <a:p>
            <a:pPr/>
            <a:r>
              <a:t>Imagine a black-on-white corner</a:t>
            </a:r>
          </a:p>
        </p:txBody>
      </p:sp>
      <p:grpSp>
        <p:nvGrpSpPr>
          <p:cNvPr id="1596" name="Group"/>
          <p:cNvGrpSpPr/>
          <p:nvPr/>
        </p:nvGrpSpPr>
        <p:grpSpPr>
          <a:xfrm>
            <a:off x="101600" y="5689600"/>
            <a:ext cx="3898900" cy="3898900"/>
            <a:chOff x="0" y="0"/>
            <a:chExt cx="3898900" cy="3898900"/>
          </a:xfrm>
        </p:grpSpPr>
        <p:sp>
          <p:nvSpPr>
            <p:cNvPr id="1542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3" name="Square"/>
            <p:cNvSpPr/>
            <p:nvPr/>
          </p:nvSpPr>
          <p:spPr>
            <a:xfrm>
              <a:off x="6604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4" name="Square"/>
            <p:cNvSpPr/>
            <p:nvPr/>
          </p:nvSpPr>
          <p:spPr>
            <a:xfrm>
              <a:off x="13081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5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6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7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8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49" name="Square"/>
            <p:cNvSpPr/>
            <p:nvPr/>
          </p:nvSpPr>
          <p:spPr>
            <a:xfrm>
              <a:off x="6604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0" name="Square"/>
            <p:cNvSpPr/>
            <p:nvPr/>
          </p:nvSpPr>
          <p:spPr>
            <a:xfrm>
              <a:off x="13081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1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2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3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4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5" name="Square"/>
            <p:cNvSpPr/>
            <p:nvPr/>
          </p:nvSpPr>
          <p:spPr>
            <a:xfrm>
              <a:off x="6604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6" name="Square"/>
            <p:cNvSpPr/>
            <p:nvPr/>
          </p:nvSpPr>
          <p:spPr>
            <a:xfrm>
              <a:off x="13081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7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8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59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0" name="Square"/>
            <p:cNvSpPr/>
            <p:nvPr/>
          </p:nvSpPr>
          <p:spPr>
            <a:xfrm>
              <a:off x="660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1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2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3" name="Square"/>
            <p:cNvSpPr/>
            <p:nvPr/>
          </p:nvSpPr>
          <p:spPr>
            <a:xfrm>
              <a:off x="13081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4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5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6" name="Square"/>
            <p:cNvSpPr/>
            <p:nvPr/>
          </p:nvSpPr>
          <p:spPr>
            <a:xfrm>
              <a:off x="660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7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8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69" name="Square"/>
            <p:cNvSpPr/>
            <p:nvPr/>
          </p:nvSpPr>
          <p:spPr>
            <a:xfrm>
              <a:off x="13081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0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1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2" name="Square"/>
            <p:cNvSpPr/>
            <p:nvPr/>
          </p:nvSpPr>
          <p:spPr>
            <a:xfrm>
              <a:off x="660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3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4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5" name="Square"/>
            <p:cNvSpPr/>
            <p:nvPr/>
          </p:nvSpPr>
          <p:spPr>
            <a:xfrm>
              <a:off x="13081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6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7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578" name="?"/>
            <p:cNvSpPr txBox="1"/>
            <p:nvPr/>
          </p:nvSpPr>
          <p:spPr>
            <a:xfrm>
              <a:off x="762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79" name="?"/>
            <p:cNvSpPr txBox="1"/>
            <p:nvPr/>
          </p:nvSpPr>
          <p:spPr>
            <a:xfrm>
              <a:off x="14097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0" name="?"/>
            <p:cNvSpPr txBox="1"/>
            <p:nvPr/>
          </p:nvSpPr>
          <p:spPr>
            <a:xfrm>
              <a:off x="7620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1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2" name="?"/>
            <p:cNvSpPr txBox="1"/>
            <p:nvPr/>
          </p:nvSpPr>
          <p:spPr>
            <a:xfrm>
              <a:off x="7620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3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4" name="?"/>
            <p:cNvSpPr txBox="1"/>
            <p:nvPr/>
          </p:nvSpPr>
          <p:spPr>
            <a:xfrm>
              <a:off x="2070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5" name="?"/>
            <p:cNvSpPr txBox="1"/>
            <p:nvPr/>
          </p:nvSpPr>
          <p:spPr>
            <a:xfrm>
              <a:off x="27178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6" name="?"/>
            <p:cNvSpPr txBox="1"/>
            <p:nvPr/>
          </p:nvSpPr>
          <p:spPr>
            <a:xfrm>
              <a:off x="2070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7" name="?"/>
            <p:cNvSpPr txBox="1"/>
            <p:nvPr/>
          </p:nvSpPr>
          <p:spPr>
            <a:xfrm>
              <a:off x="27178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8" name="?"/>
            <p:cNvSpPr txBox="1"/>
            <p:nvPr/>
          </p:nvSpPr>
          <p:spPr>
            <a:xfrm>
              <a:off x="2070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89" name="?"/>
            <p:cNvSpPr txBox="1"/>
            <p:nvPr/>
          </p:nvSpPr>
          <p:spPr>
            <a:xfrm>
              <a:off x="27178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0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1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2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3" name="?"/>
            <p:cNvSpPr txBox="1"/>
            <p:nvPr/>
          </p:nvSpPr>
          <p:spPr>
            <a:xfrm>
              <a:off x="3365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4" name="?"/>
            <p:cNvSpPr txBox="1"/>
            <p:nvPr/>
          </p:nvSpPr>
          <p:spPr>
            <a:xfrm>
              <a:off x="3365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595" name="?"/>
            <p:cNvSpPr txBox="1"/>
            <p:nvPr/>
          </p:nvSpPr>
          <p:spPr>
            <a:xfrm>
              <a:off x="3365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1597" name="Square"/>
          <p:cNvSpPr/>
          <p:nvPr/>
        </p:nvSpPr>
        <p:spPr>
          <a:xfrm>
            <a:off x="44831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8" name="Square"/>
          <p:cNvSpPr/>
          <p:nvPr/>
        </p:nvSpPr>
        <p:spPr>
          <a:xfrm>
            <a:off x="51435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9" name="Square"/>
          <p:cNvSpPr/>
          <p:nvPr/>
        </p:nvSpPr>
        <p:spPr>
          <a:xfrm>
            <a:off x="57912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0" name="Square"/>
          <p:cNvSpPr/>
          <p:nvPr/>
        </p:nvSpPr>
        <p:spPr>
          <a:xfrm>
            <a:off x="64389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1" name="Square"/>
          <p:cNvSpPr/>
          <p:nvPr/>
        </p:nvSpPr>
        <p:spPr>
          <a:xfrm>
            <a:off x="70866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2" name="Square"/>
          <p:cNvSpPr/>
          <p:nvPr/>
        </p:nvSpPr>
        <p:spPr>
          <a:xfrm>
            <a:off x="77343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3" name="Square"/>
          <p:cNvSpPr/>
          <p:nvPr/>
        </p:nvSpPr>
        <p:spPr>
          <a:xfrm>
            <a:off x="44831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4" name="Square"/>
          <p:cNvSpPr/>
          <p:nvPr/>
        </p:nvSpPr>
        <p:spPr>
          <a:xfrm>
            <a:off x="51435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5" name="Square"/>
          <p:cNvSpPr/>
          <p:nvPr/>
        </p:nvSpPr>
        <p:spPr>
          <a:xfrm>
            <a:off x="57912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6" name="Square"/>
          <p:cNvSpPr/>
          <p:nvPr/>
        </p:nvSpPr>
        <p:spPr>
          <a:xfrm>
            <a:off x="64389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7" name="Square"/>
          <p:cNvSpPr/>
          <p:nvPr/>
        </p:nvSpPr>
        <p:spPr>
          <a:xfrm>
            <a:off x="70866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8" name="Square"/>
          <p:cNvSpPr/>
          <p:nvPr/>
        </p:nvSpPr>
        <p:spPr>
          <a:xfrm>
            <a:off x="77343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09" name="Square"/>
          <p:cNvSpPr/>
          <p:nvPr/>
        </p:nvSpPr>
        <p:spPr>
          <a:xfrm>
            <a:off x="44831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0" name="Square"/>
          <p:cNvSpPr/>
          <p:nvPr/>
        </p:nvSpPr>
        <p:spPr>
          <a:xfrm>
            <a:off x="51435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1" name="Square"/>
          <p:cNvSpPr/>
          <p:nvPr/>
        </p:nvSpPr>
        <p:spPr>
          <a:xfrm>
            <a:off x="57912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2" name="Square"/>
          <p:cNvSpPr/>
          <p:nvPr/>
        </p:nvSpPr>
        <p:spPr>
          <a:xfrm>
            <a:off x="64389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3" name="Square"/>
          <p:cNvSpPr/>
          <p:nvPr/>
        </p:nvSpPr>
        <p:spPr>
          <a:xfrm>
            <a:off x="70866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4" name="Square"/>
          <p:cNvSpPr/>
          <p:nvPr/>
        </p:nvSpPr>
        <p:spPr>
          <a:xfrm>
            <a:off x="77343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5" name="Square"/>
          <p:cNvSpPr/>
          <p:nvPr/>
        </p:nvSpPr>
        <p:spPr>
          <a:xfrm>
            <a:off x="51435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6" name="Square"/>
          <p:cNvSpPr/>
          <p:nvPr/>
        </p:nvSpPr>
        <p:spPr>
          <a:xfrm>
            <a:off x="44831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7" name="Square"/>
          <p:cNvSpPr/>
          <p:nvPr/>
        </p:nvSpPr>
        <p:spPr>
          <a:xfrm>
            <a:off x="64389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8" name="Square"/>
          <p:cNvSpPr/>
          <p:nvPr/>
        </p:nvSpPr>
        <p:spPr>
          <a:xfrm>
            <a:off x="57912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19" name="Square"/>
          <p:cNvSpPr/>
          <p:nvPr/>
        </p:nvSpPr>
        <p:spPr>
          <a:xfrm>
            <a:off x="77343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0" name="Square"/>
          <p:cNvSpPr/>
          <p:nvPr/>
        </p:nvSpPr>
        <p:spPr>
          <a:xfrm>
            <a:off x="70866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1" name="Square"/>
          <p:cNvSpPr/>
          <p:nvPr/>
        </p:nvSpPr>
        <p:spPr>
          <a:xfrm>
            <a:off x="51435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2" name="Square"/>
          <p:cNvSpPr/>
          <p:nvPr/>
        </p:nvSpPr>
        <p:spPr>
          <a:xfrm>
            <a:off x="44831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3" name="Square"/>
          <p:cNvSpPr/>
          <p:nvPr/>
        </p:nvSpPr>
        <p:spPr>
          <a:xfrm>
            <a:off x="64389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4" name="Square"/>
          <p:cNvSpPr/>
          <p:nvPr/>
        </p:nvSpPr>
        <p:spPr>
          <a:xfrm>
            <a:off x="57912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5" name="Square"/>
          <p:cNvSpPr/>
          <p:nvPr/>
        </p:nvSpPr>
        <p:spPr>
          <a:xfrm>
            <a:off x="77343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6" name="Square"/>
          <p:cNvSpPr/>
          <p:nvPr/>
        </p:nvSpPr>
        <p:spPr>
          <a:xfrm>
            <a:off x="70866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7" name="Square"/>
          <p:cNvSpPr/>
          <p:nvPr/>
        </p:nvSpPr>
        <p:spPr>
          <a:xfrm>
            <a:off x="51435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8" name="Square"/>
          <p:cNvSpPr/>
          <p:nvPr/>
        </p:nvSpPr>
        <p:spPr>
          <a:xfrm>
            <a:off x="44831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9" name="Square"/>
          <p:cNvSpPr/>
          <p:nvPr/>
        </p:nvSpPr>
        <p:spPr>
          <a:xfrm>
            <a:off x="64389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0" name="Square"/>
          <p:cNvSpPr/>
          <p:nvPr/>
        </p:nvSpPr>
        <p:spPr>
          <a:xfrm>
            <a:off x="57912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1" name="Square"/>
          <p:cNvSpPr/>
          <p:nvPr/>
        </p:nvSpPr>
        <p:spPr>
          <a:xfrm>
            <a:off x="77343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2" name="Square"/>
          <p:cNvSpPr/>
          <p:nvPr/>
        </p:nvSpPr>
        <p:spPr>
          <a:xfrm>
            <a:off x="70866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3" name="Rectangle"/>
          <p:cNvSpPr/>
          <p:nvPr/>
        </p:nvSpPr>
        <p:spPr>
          <a:xfrm>
            <a:off x="-241300" y="5549900"/>
            <a:ext cx="2959100" cy="27305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34" name="0"/>
          <p:cNvSpPr txBox="1"/>
          <p:nvPr/>
        </p:nvSpPr>
        <p:spPr>
          <a:xfrm>
            <a:off x="4592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35" name="0"/>
          <p:cNvSpPr txBox="1"/>
          <p:nvPr/>
        </p:nvSpPr>
        <p:spPr>
          <a:xfrm>
            <a:off x="5849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36" name="1"/>
          <p:cNvSpPr txBox="1"/>
          <p:nvPr/>
        </p:nvSpPr>
        <p:spPr>
          <a:xfrm>
            <a:off x="72337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37" name="0"/>
          <p:cNvSpPr txBox="1"/>
          <p:nvPr/>
        </p:nvSpPr>
        <p:spPr>
          <a:xfrm>
            <a:off x="5366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38" name="0"/>
          <p:cNvSpPr txBox="1"/>
          <p:nvPr/>
        </p:nvSpPr>
        <p:spPr>
          <a:xfrm>
            <a:off x="6624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39" name="1"/>
          <p:cNvSpPr txBox="1"/>
          <p:nvPr/>
        </p:nvSpPr>
        <p:spPr>
          <a:xfrm>
            <a:off x="80084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0" name="0"/>
          <p:cNvSpPr txBox="1"/>
          <p:nvPr/>
        </p:nvSpPr>
        <p:spPr>
          <a:xfrm>
            <a:off x="4592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41" name="0"/>
          <p:cNvSpPr txBox="1"/>
          <p:nvPr/>
        </p:nvSpPr>
        <p:spPr>
          <a:xfrm>
            <a:off x="5849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42" name="1"/>
          <p:cNvSpPr txBox="1"/>
          <p:nvPr/>
        </p:nvSpPr>
        <p:spPr>
          <a:xfrm>
            <a:off x="72337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3" name="0"/>
          <p:cNvSpPr txBox="1"/>
          <p:nvPr/>
        </p:nvSpPr>
        <p:spPr>
          <a:xfrm>
            <a:off x="5303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44" name="0"/>
          <p:cNvSpPr txBox="1"/>
          <p:nvPr/>
        </p:nvSpPr>
        <p:spPr>
          <a:xfrm>
            <a:off x="6560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45" name="1"/>
          <p:cNvSpPr txBox="1"/>
          <p:nvPr/>
        </p:nvSpPr>
        <p:spPr>
          <a:xfrm>
            <a:off x="79449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6" name="1"/>
          <p:cNvSpPr txBox="1"/>
          <p:nvPr/>
        </p:nvSpPr>
        <p:spPr>
          <a:xfrm>
            <a:off x="4592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7" name="1"/>
          <p:cNvSpPr txBox="1"/>
          <p:nvPr/>
        </p:nvSpPr>
        <p:spPr>
          <a:xfrm>
            <a:off x="5849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8" name="1"/>
          <p:cNvSpPr txBox="1"/>
          <p:nvPr/>
        </p:nvSpPr>
        <p:spPr>
          <a:xfrm>
            <a:off x="72337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9" name="1"/>
          <p:cNvSpPr txBox="1"/>
          <p:nvPr/>
        </p:nvSpPr>
        <p:spPr>
          <a:xfrm>
            <a:off x="5176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50" name="1"/>
          <p:cNvSpPr txBox="1"/>
          <p:nvPr/>
        </p:nvSpPr>
        <p:spPr>
          <a:xfrm>
            <a:off x="6433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51" name="1"/>
          <p:cNvSpPr txBox="1"/>
          <p:nvPr/>
        </p:nvSpPr>
        <p:spPr>
          <a:xfrm>
            <a:off x="78179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52" name="Square"/>
          <p:cNvSpPr/>
          <p:nvPr/>
        </p:nvSpPr>
        <p:spPr>
          <a:xfrm>
            <a:off x="88265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3" name="Square"/>
          <p:cNvSpPr/>
          <p:nvPr/>
        </p:nvSpPr>
        <p:spPr>
          <a:xfrm>
            <a:off x="94869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4" name="Square"/>
          <p:cNvSpPr/>
          <p:nvPr/>
        </p:nvSpPr>
        <p:spPr>
          <a:xfrm>
            <a:off x="101346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5" name="Square"/>
          <p:cNvSpPr/>
          <p:nvPr/>
        </p:nvSpPr>
        <p:spPr>
          <a:xfrm>
            <a:off x="107823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6" name="Square"/>
          <p:cNvSpPr/>
          <p:nvPr/>
        </p:nvSpPr>
        <p:spPr>
          <a:xfrm>
            <a:off x="114300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7" name="Square"/>
          <p:cNvSpPr/>
          <p:nvPr/>
        </p:nvSpPr>
        <p:spPr>
          <a:xfrm>
            <a:off x="120777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8" name="Square"/>
          <p:cNvSpPr/>
          <p:nvPr/>
        </p:nvSpPr>
        <p:spPr>
          <a:xfrm>
            <a:off x="88265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59" name="Square"/>
          <p:cNvSpPr/>
          <p:nvPr/>
        </p:nvSpPr>
        <p:spPr>
          <a:xfrm>
            <a:off x="94869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0" name="Square"/>
          <p:cNvSpPr/>
          <p:nvPr/>
        </p:nvSpPr>
        <p:spPr>
          <a:xfrm>
            <a:off x="101346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1" name="Square"/>
          <p:cNvSpPr/>
          <p:nvPr/>
        </p:nvSpPr>
        <p:spPr>
          <a:xfrm>
            <a:off x="107823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2" name="Square"/>
          <p:cNvSpPr/>
          <p:nvPr/>
        </p:nvSpPr>
        <p:spPr>
          <a:xfrm>
            <a:off x="114300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3" name="Square"/>
          <p:cNvSpPr/>
          <p:nvPr/>
        </p:nvSpPr>
        <p:spPr>
          <a:xfrm>
            <a:off x="120777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4" name="Square"/>
          <p:cNvSpPr/>
          <p:nvPr/>
        </p:nvSpPr>
        <p:spPr>
          <a:xfrm>
            <a:off x="88265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5" name="Square"/>
          <p:cNvSpPr/>
          <p:nvPr/>
        </p:nvSpPr>
        <p:spPr>
          <a:xfrm>
            <a:off x="94869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6" name="Square"/>
          <p:cNvSpPr/>
          <p:nvPr/>
        </p:nvSpPr>
        <p:spPr>
          <a:xfrm>
            <a:off x="101346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7" name="Square"/>
          <p:cNvSpPr/>
          <p:nvPr/>
        </p:nvSpPr>
        <p:spPr>
          <a:xfrm>
            <a:off x="107823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8" name="Square"/>
          <p:cNvSpPr/>
          <p:nvPr/>
        </p:nvSpPr>
        <p:spPr>
          <a:xfrm>
            <a:off x="114300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69" name="Square"/>
          <p:cNvSpPr/>
          <p:nvPr/>
        </p:nvSpPr>
        <p:spPr>
          <a:xfrm>
            <a:off x="120777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0" name="Square"/>
          <p:cNvSpPr/>
          <p:nvPr/>
        </p:nvSpPr>
        <p:spPr>
          <a:xfrm>
            <a:off x="94869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1" name="Square"/>
          <p:cNvSpPr/>
          <p:nvPr/>
        </p:nvSpPr>
        <p:spPr>
          <a:xfrm>
            <a:off x="88265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2" name="Square"/>
          <p:cNvSpPr/>
          <p:nvPr/>
        </p:nvSpPr>
        <p:spPr>
          <a:xfrm>
            <a:off x="107823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3" name="Square"/>
          <p:cNvSpPr/>
          <p:nvPr/>
        </p:nvSpPr>
        <p:spPr>
          <a:xfrm>
            <a:off x="101346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4" name="Square"/>
          <p:cNvSpPr/>
          <p:nvPr/>
        </p:nvSpPr>
        <p:spPr>
          <a:xfrm>
            <a:off x="120777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5" name="Square"/>
          <p:cNvSpPr/>
          <p:nvPr/>
        </p:nvSpPr>
        <p:spPr>
          <a:xfrm>
            <a:off x="114300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6" name="Square"/>
          <p:cNvSpPr/>
          <p:nvPr/>
        </p:nvSpPr>
        <p:spPr>
          <a:xfrm>
            <a:off x="94869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7" name="Square"/>
          <p:cNvSpPr/>
          <p:nvPr/>
        </p:nvSpPr>
        <p:spPr>
          <a:xfrm>
            <a:off x="88265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8" name="Square"/>
          <p:cNvSpPr/>
          <p:nvPr/>
        </p:nvSpPr>
        <p:spPr>
          <a:xfrm>
            <a:off x="107823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79" name="Square"/>
          <p:cNvSpPr/>
          <p:nvPr/>
        </p:nvSpPr>
        <p:spPr>
          <a:xfrm>
            <a:off x="101346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0" name="Square"/>
          <p:cNvSpPr/>
          <p:nvPr/>
        </p:nvSpPr>
        <p:spPr>
          <a:xfrm>
            <a:off x="120777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1" name="Square"/>
          <p:cNvSpPr/>
          <p:nvPr/>
        </p:nvSpPr>
        <p:spPr>
          <a:xfrm>
            <a:off x="114300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2" name="Square"/>
          <p:cNvSpPr/>
          <p:nvPr/>
        </p:nvSpPr>
        <p:spPr>
          <a:xfrm>
            <a:off x="94869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3" name="Square"/>
          <p:cNvSpPr/>
          <p:nvPr/>
        </p:nvSpPr>
        <p:spPr>
          <a:xfrm>
            <a:off x="88265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4" name="Square"/>
          <p:cNvSpPr/>
          <p:nvPr/>
        </p:nvSpPr>
        <p:spPr>
          <a:xfrm>
            <a:off x="107823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5" name="Square"/>
          <p:cNvSpPr/>
          <p:nvPr/>
        </p:nvSpPr>
        <p:spPr>
          <a:xfrm>
            <a:off x="101346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6" name="Square"/>
          <p:cNvSpPr/>
          <p:nvPr/>
        </p:nvSpPr>
        <p:spPr>
          <a:xfrm>
            <a:off x="120777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7" name="Square"/>
          <p:cNvSpPr/>
          <p:nvPr/>
        </p:nvSpPr>
        <p:spPr>
          <a:xfrm>
            <a:off x="114300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88" name="0"/>
          <p:cNvSpPr txBox="1"/>
          <p:nvPr/>
        </p:nvSpPr>
        <p:spPr>
          <a:xfrm>
            <a:off x="9588500" y="5689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89" name="0"/>
          <p:cNvSpPr txBox="1"/>
          <p:nvPr/>
        </p:nvSpPr>
        <p:spPr>
          <a:xfrm>
            <a:off x="10223500" y="6337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90" name="0"/>
          <p:cNvSpPr txBox="1"/>
          <p:nvPr/>
        </p:nvSpPr>
        <p:spPr>
          <a:xfrm>
            <a:off x="9626600" y="70231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91" name="1"/>
          <p:cNvSpPr txBox="1"/>
          <p:nvPr/>
        </p:nvSpPr>
        <p:spPr>
          <a:xfrm>
            <a:off x="102362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92" name=".25"/>
          <p:cNvSpPr txBox="1"/>
          <p:nvPr/>
        </p:nvSpPr>
        <p:spPr>
          <a:xfrm>
            <a:off x="10731500" y="56896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693" name=".75"/>
          <p:cNvSpPr txBox="1"/>
          <p:nvPr/>
        </p:nvSpPr>
        <p:spPr>
          <a:xfrm>
            <a:off x="11353800" y="63373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694" name=".25"/>
          <p:cNvSpPr txBox="1"/>
          <p:nvPr/>
        </p:nvSpPr>
        <p:spPr>
          <a:xfrm>
            <a:off x="10706100" y="69977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695" name=".75"/>
          <p:cNvSpPr txBox="1"/>
          <p:nvPr/>
        </p:nvSpPr>
        <p:spPr>
          <a:xfrm>
            <a:off x="10731500" y="8293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696" name="1"/>
          <p:cNvSpPr txBox="1"/>
          <p:nvPr/>
        </p:nvSpPr>
        <p:spPr>
          <a:xfrm>
            <a:off x="115443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97" name="0"/>
          <p:cNvSpPr txBox="1"/>
          <p:nvPr/>
        </p:nvSpPr>
        <p:spPr>
          <a:xfrm>
            <a:off x="8940800" y="6337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698" name=".25"/>
          <p:cNvSpPr txBox="1"/>
          <p:nvPr/>
        </p:nvSpPr>
        <p:spPr>
          <a:xfrm>
            <a:off x="88011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699" name="1"/>
          <p:cNvSpPr txBox="1"/>
          <p:nvPr/>
        </p:nvSpPr>
        <p:spPr>
          <a:xfrm>
            <a:off x="89408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0" name="1"/>
          <p:cNvSpPr txBox="1"/>
          <p:nvPr/>
        </p:nvSpPr>
        <p:spPr>
          <a:xfrm>
            <a:off x="12192000" y="5689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1" name=".1"/>
          <p:cNvSpPr txBox="1"/>
          <p:nvPr/>
        </p:nvSpPr>
        <p:spPr>
          <a:xfrm>
            <a:off x="11963400" y="6997700"/>
            <a:ext cx="4959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.1</a:t>
            </a:r>
          </a:p>
        </p:txBody>
      </p:sp>
      <p:sp>
        <p:nvSpPr>
          <p:cNvPr id="1702" name="1"/>
          <p:cNvSpPr txBox="1"/>
          <p:nvPr/>
        </p:nvSpPr>
        <p:spPr>
          <a:xfrm>
            <a:off x="12192000" y="82931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3" name="0"/>
          <p:cNvSpPr txBox="1"/>
          <p:nvPr/>
        </p:nvSpPr>
        <p:spPr>
          <a:xfrm>
            <a:off x="89355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04" name="0"/>
          <p:cNvSpPr txBox="1"/>
          <p:nvPr/>
        </p:nvSpPr>
        <p:spPr>
          <a:xfrm>
            <a:off x="101928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05" name="1"/>
          <p:cNvSpPr txBox="1"/>
          <p:nvPr/>
        </p:nvSpPr>
        <p:spPr>
          <a:xfrm>
            <a:off x="11577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6" name="0"/>
          <p:cNvSpPr txBox="1"/>
          <p:nvPr/>
        </p:nvSpPr>
        <p:spPr>
          <a:xfrm>
            <a:off x="9634072" y="629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07" name="0"/>
          <p:cNvSpPr txBox="1"/>
          <p:nvPr/>
        </p:nvSpPr>
        <p:spPr>
          <a:xfrm>
            <a:off x="10916772" y="629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08" name="1"/>
          <p:cNvSpPr txBox="1"/>
          <p:nvPr/>
        </p:nvSpPr>
        <p:spPr>
          <a:xfrm>
            <a:off x="12351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09" name="0"/>
          <p:cNvSpPr txBox="1"/>
          <p:nvPr/>
        </p:nvSpPr>
        <p:spPr>
          <a:xfrm>
            <a:off x="89355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10" name="0"/>
          <p:cNvSpPr txBox="1"/>
          <p:nvPr/>
        </p:nvSpPr>
        <p:spPr>
          <a:xfrm>
            <a:off x="102182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11" name="1"/>
          <p:cNvSpPr txBox="1"/>
          <p:nvPr/>
        </p:nvSpPr>
        <p:spPr>
          <a:xfrm>
            <a:off x="11577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2" name="0"/>
          <p:cNvSpPr txBox="1"/>
          <p:nvPr/>
        </p:nvSpPr>
        <p:spPr>
          <a:xfrm>
            <a:off x="96467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13" name="0"/>
          <p:cNvSpPr txBox="1"/>
          <p:nvPr/>
        </p:nvSpPr>
        <p:spPr>
          <a:xfrm>
            <a:off x="109040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714" name="1"/>
          <p:cNvSpPr txBox="1"/>
          <p:nvPr/>
        </p:nvSpPr>
        <p:spPr>
          <a:xfrm>
            <a:off x="12288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5" name="1"/>
          <p:cNvSpPr txBox="1"/>
          <p:nvPr/>
        </p:nvSpPr>
        <p:spPr>
          <a:xfrm>
            <a:off x="89355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6" name="1"/>
          <p:cNvSpPr txBox="1"/>
          <p:nvPr/>
        </p:nvSpPr>
        <p:spPr>
          <a:xfrm>
            <a:off x="101928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7" name="1"/>
          <p:cNvSpPr txBox="1"/>
          <p:nvPr/>
        </p:nvSpPr>
        <p:spPr>
          <a:xfrm>
            <a:off x="11577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8" name="1"/>
          <p:cNvSpPr txBox="1"/>
          <p:nvPr/>
        </p:nvSpPr>
        <p:spPr>
          <a:xfrm>
            <a:off x="95197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19" name="1"/>
          <p:cNvSpPr txBox="1"/>
          <p:nvPr/>
        </p:nvSpPr>
        <p:spPr>
          <a:xfrm>
            <a:off x="107770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20" name="1"/>
          <p:cNvSpPr txBox="1"/>
          <p:nvPr/>
        </p:nvSpPr>
        <p:spPr>
          <a:xfrm>
            <a:off x="12161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721" name=".25"/>
          <p:cNvSpPr txBox="1"/>
          <p:nvPr/>
        </p:nvSpPr>
        <p:spPr>
          <a:xfrm>
            <a:off x="100965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722" name=".75"/>
          <p:cNvSpPr txBox="1"/>
          <p:nvPr/>
        </p:nvSpPr>
        <p:spPr>
          <a:xfrm>
            <a:off x="113919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723" name=".75"/>
          <p:cNvSpPr txBox="1"/>
          <p:nvPr/>
        </p:nvSpPr>
        <p:spPr>
          <a:xfrm>
            <a:off x="9410700" y="83185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1726" name="Imagine a black-on-white corner"/>
          <p:cNvSpPr txBox="1"/>
          <p:nvPr>
            <p:ph type="body" sz="half" idx="1"/>
          </p:nvPr>
        </p:nvSpPr>
        <p:spPr>
          <a:xfrm>
            <a:off x="304800" y="1651000"/>
            <a:ext cx="12484100" cy="3086100"/>
          </a:xfrm>
          <a:prstGeom prst="rect">
            <a:avLst/>
          </a:prstGeom>
        </p:spPr>
        <p:txBody>
          <a:bodyPr/>
          <a:lstStyle/>
          <a:p>
            <a:pPr/>
            <a:r>
              <a:t>Imagine a black-on-white corner</a:t>
            </a:r>
          </a:p>
        </p:txBody>
      </p:sp>
      <p:grpSp>
        <p:nvGrpSpPr>
          <p:cNvPr id="1781" name="Group"/>
          <p:cNvGrpSpPr/>
          <p:nvPr/>
        </p:nvGrpSpPr>
        <p:grpSpPr>
          <a:xfrm>
            <a:off x="101600" y="5689600"/>
            <a:ext cx="3898900" cy="3898900"/>
            <a:chOff x="0" y="0"/>
            <a:chExt cx="3898900" cy="3898900"/>
          </a:xfrm>
        </p:grpSpPr>
        <p:sp>
          <p:nvSpPr>
            <p:cNvPr id="1727" name="Square"/>
            <p:cNvSpPr/>
            <p:nvPr/>
          </p:nvSpPr>
          <p:spPr>
            <a:xfrm>
              <a:off x="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28" name="Square"/>
            <p:cNvSpPr/>
            <p:nvPr/>
          </p:nvSpPr>
          <p:spPr>
            <a:xfrm>
              <a:off x="6604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29" name="Square"/>
            <p:cNvSpPr/>
            <p:nvPr/>
          </p:nvSpPr>
          <p:spPr>
            <a:xfrm>
              <a:off x="13081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0" name="Square"/>
            <p:cNvSpPr/>
            <p:nvPr/>
          </p:nvSpPr>
          <p:spPr>
            <a:xfrm>
              <a:off x="19558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1" name="Square"/>
            <p:cNvSpPr/>
            <p:nvPr/>
          </p:nvSpPr>
          <p:spPr>
            <a:xfrm>
              <a:off x="2603500" y="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2" name="Square"/>
            <p:cNvSpPr/>
            <p:nvPr/>
          </p:nvSpPr>
          <p:spPr>
            <a:xfrm>
              <a:off x="3251200" y="6477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3" name="Square"/>
            <p:cNvSpPr/>
            <p:nvPr/>
          </p:nvSpPr>
          <p:spPr>
            <a:xfrm>
              <a:off x="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4" name="Square"/>
            <p:cNvSpPr/>
            <p:nvPr/>
          </p:nvSpPr>
          <p:spPr>
            <a:xfrm>
              <a:off x="6604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5" name="Square"/>
            <p:cNvSpPr/>
            <p:nvPr/>
          </p:nvSpPr>
          <p:spPr>
            <a:xfrm>
              <a:off x="13081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6" name="Square"/>
            <p:cNvSpPr/>
            <p:nvPr/>
          </p:nvSpPr>
          <p:spPr>
            <a:xfrm>
              <a:off x="19558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7" name="Square"/>
            <p:cNvSpPr/>
            <p:nvPr/>
          </p:nvSpPr>
          <p:spPr>
            <a:xfrm>
              <a:off x="2603500" y="13081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8" name="Square"/>
            <p:cNvSpPr/>
            <p:nvPr/>
          </p:nvSpPr>
          <p:spPr>
            <a:xfrm>
              <a:off x="3251200" y="19558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9" name="Square"/>
            <p:cNvSpPr/>
            <p:nvPr/>
          </p:nvSpPr>
          <p:spPr>
            <a:xfrm>
              <a:off x="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0" name="Square"/>
            <p:cNvSpPr/>
            <p:nvPr/>
          </p:nvSpPr>
          <p:spPr>
            <a:xfrm>
              <a:off x="6604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1" name="Square"/>
            <p:cNvSpPr/>
            <p:nvPr/>
          </p:nvSpPr>
          <p:spPr>
            <a:xfrm>
              <a:off x="13081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2" name="Square"/>
            <p:cNvSpPr/>
            <p:nvPr/>
          </p:nvSpPr>
          <p:spPr>
            <a:xfrm>
              <a:off x="19558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3" name="Square"/>
            <p:cNvSpPr/>
            <p:nvPr/>
          </p:nvSpPr>
          <p:spPr>
            <a:xfrm>
              <a:off x="2603500" y="26035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4" name="Square"/>
            <p:cNvSpPr/>
            <p:nvPr/>
          </p:nvSpPr>
          <p:spPr>
            <a:xfrm>
              <a:off x="3251200" y="3251200"/>
              <a:ext cx="647700" cy="6477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5" name="Square"/>
            <p:cNvSpPr/>
            <p:nvPr/>
          </p:nvSpPr>
          <p:spPr>
            <a:xfrm>
              <a:off x="6604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6" name="Square"/>
            <p:cNvSpPr/>
            <p:nvPr/>
          </p:nvSpPr>
          <p:spPr>
            <a:xfrm>
              <a:off x="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7" name="Square"/>
            <p:cNvSpPr/>
            <p:nvPr/>
          </p:nvSpPr>
          <p:spPr>
            <a:xfrm>
              <a:off x="19558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8" name="Square"/>
            <p:cNvSpPr/>
            <p:nvPr/>
          </p:nvSpPr>
          <p:spPr>
            <a:xfrm>
              <a:off x="13081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49" name="Square"/>
            <p:cNvSpPr/>
            <p:nvPr/>
          </p:nvSpPr>
          <p:spPr>
            <a:xfrm>
              <a:off x="3251200" y="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0" name="Square"/>
            <p:cNvSpPr/>
            <p:nvPr/>
          </p:nvSpPr>
          <p:spPr>
            <a:xfrm>
              <a:off x="2603500" y="6477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1" name="Square"/>
            <p:cNvSpPr/>
            <p:nvPr/>
          </p:nvSpPr>
          <p:spPr>
            <a:xfrm>
              <a:off x="6604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2" name="Square"/>
            <p:cNvSpPr/>
            <p:nvPr/>
          </p:nvSpPr>
          <p:spPr>
            <a:xfrm>
              <a:off x="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3" name="Square"/>
            <p:cNvSpPr/>
            <p:nvPr/>
          </p:nvSpPr>
          <p:spPr>
            <a:xfrm>
              <a:off x="19558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4" name="Square"/>
            <p:cNvSpPr/>
            <p:nvPr/>
          </p:nvSpPr>
          <p:spPr>
            <a:xfrm>
              <a:off x="13081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5" name="Square"/>
            <p:cNvSpPr/>
            <p:nvPr/>
          </p:nvSpPr>
          <p:spPr>
            <a:xfrm>
              <a:off x="3251200" y="13081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6" name="Square"/>
            <p:cNvSpPr/>
            <p:nvPr/>
          </p:nvSpPr>
          <p:spPr>
            <a:xfrm>
              <a:off x="2603500" y="19558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7" name="Square"/>
            <p:cNvSpPr/>
            <p:nvPr/>
          </p:nvSpPr>
          <p:spPr>
            <a:xfrm>
              <a:off x="6604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8" name="Square"/>
            <p:cNvSpPr/>
            <p:nvPr/>
          </p:nvSpPr>
          <p:spPr>
            <a:xfrm>
              <a:off x="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9" name="Square"/>
            <p:cNvSpPr/>
            <p:nvPr/>
          </p:nvSpPr>
          <p:spPr>
            <a:xfrm>
              <a:off x="19558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0" name="Square"/>
            <p:cNvSpPr/>
            <p:nvPr/>
          </p:nvSpPr>
          <p:spPr>
            <a:xfrm>
              <a:off x="13081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1" name="Square"/>
            <p:cNvSpPr/>
            <p:nvPr/>
          </p:nvSpPr>
          <p:spPr>
            <a:xfrm>
              <a:off x="3251200" y="26035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2" name="Square"/>
            <p:cNvSpPr/>
            <p:nvPr/>
          </p:nvSpPr>
          <p:spPr>
            <a:xfrm>
              <a:off x="2603500" y="3251200"/>
              <a:ext cx="647700" cy="64770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3" name="?"/>
            <p:cNvSpPr txBox="1"/>
            <p:nvPr/>
          </p:nvSpPr>
          <p:spPr>
            <a:xfrm>
              <a:off x="7620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4" name="?"/>
            <p:cNvSpPr txBox="1"/>
            <p:nvPr/>
          </p:nvSpPr>
          <p:spPr>
            <a:xfrm>
              <a:off x="14097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5" name="?"/>
            <p:cNvSpPr txBox="1"/>
            <p:nvPr/>
          </p:nvSpPr>
          <p:spPr>
            <a:xfrm>
              <a:off x="7620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6" name="?"/>
            <p:cNvSpPr txBox="1"/>
            <p:nvPr/>
          </p:nvSpPr>
          <p:spPr>
            <a:xfrm>
              <a:off x="14097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7" name="?"/>
            <p:cNvSpPr txBox="1"/>
            <p:nvPr/>
          </p:nvSpPr>
          <p:spPr>
            <a:xfrm>
              <a:off x="7620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8" name="?"/>
            <p:cNvSpPr txBox="1"/>
            <p:nvPr/>
          </p:nvSpPr>
          <p:spPr>
            <a:xfrm>
              <a:off x="14097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69" name="?"/>
            <p:cNvSpPr txBox="1"/>
            <p:nvPr/>
          </p:nvSpPr>
          <p:spPr>
            <a:xfrm>
              <a:off x="20701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0" name="?"/>
            <p:cNvSpPr txBox="1"/>
            <p:nvPr/>
          </p:nvSpPr>
          <p:spPr>
            <a:xfrm>
              <a:off x="27178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1" name="?"/>
            <p:cNvSpPr txBox="1"/>
            <p:nvPr/>
          </p:nvSpPr>
          <p:spPr>
            <a:xfrm>
              <a:off x="20701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2" name="?"/>
            <p:cNvSpPr txBox="1"/>
            <p:nvPr/>
          </p:nvSpPr>
          <p:spPr>
            <a:xfrm>
              <a:off x="27178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3" name="?"/>
            <p:cNvSpPr txBox="1"/>
            <p:nvPr/>
          </p:nvSpPr>
          <p:spPr>
            <a:xfrm>
              <a:off x="20701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4" name="?"/>
            <p:cNvSpPr txBox="1"/>
            <p:nvPr/>
          </p:nvSpPr>
          <p:spPr>
            <a:xfrm>
              <a:off x="27178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5" name="?"/>
            <p:cNvSpPr txBox="1"/>
            <p:nvPr/>
          </p:nvSpPr>
          <p:spPr>
            <a:xfrm>
              <a:off x="114300" y="6477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6" name="?"/>
            <p:cNvSpPr txBox="1"/>
            <p:nvPr/>
          </p:nvSpPr>
          <p:spPr>
            <a:xfrm>
              <a:off x="114300" y="19558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7" name="?"/>
            <p:cNvSpPr txBox="1"/>
            <p:nvPr/>
          </p:nvSpPr>
          <p:spPr>
            <a:xfrm>
              <a:off x="114300" y="32512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8" name="?"/>
            <p:cNvSpPr txBox="1"/>
            <p:nvPr/>
          </p:nvSpPr>
          <p:spPr>
            <a:xfrm>
              <a:off x="3365500" y="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79" name="?"/>
            <p:cNvSpPr txBox="1"/>
            <p:nvPr/>
          </p:nvSpPr>
          <p:spPr>
            <a:xfrm>
              <a:off x="3365500" y="13081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  <p:sp>
          <p:nvSpPr>
            <p:cNvPr id="1780" name="?"/>
            <p:cNvSpPr txBox="1"/>
            <p:nvPr/>
          </p:nvSpPr>
          <p:spPr>
            <a:xfrm>
              <a:off x="3365500" y="2603500"/>
              <a:ext cx="363753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1782" name="Square"/>
          <p:cNvSpPr/>
          <p:nvPr/>
        </p:nvSpPr>
        <p:spPr>
          <a:xfrm>
            <a:off x="44831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3" name="Square"/>
          <p:cNvSpPr/>
          <p:nvPr/>
        </p:nvSpPr>
        <p:spPr>
          <a:xfrm>
            <a:off x="51435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4" name="Square"/>
          <p:cNvSpPr/>
          <p:nvPr/>
        </p:nvSpPr>
        <p:spPr>
          <a:xfrm>
            <a:off x="57912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5" name="Square"/>
          <p:cNvSpPr/>
          <p:nvPr/>
        </p:nvSpPr>
        <p:spPr>
          <a:xfrm>
            <a:off x="64389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6" name="Square"/>
          <p:cNvSpPr/>
          <p:nvPr/>
        </p:nvSpPr>
        <p:spPr>
          <a:xfrm>
            <a:off x="70866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7" name="Square"/>
          <p:cNvSpPr/>
          <p:nvPr/>
        </p:nvSpPr>
        <p:spPr>
          <a:xfrm>
            <a:off x="77343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8" name="Square"/>
          <p:cNvSpPr/>
          <p:nvPr/>
        </p:nvSpPr>
        <p:spPr>
          <a:xfrm>
            <a:off x="44831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9" name="Square"/>
          <p:cNvSpPr/>
          <p:nvPr/>
        </p:nvSpPr>
        <p:spPr>
          <a:xfrm>
            <a:off x="51435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0" name="Square"/>
          <p:cNvSpPr/>
          <p:nvPr/>
        </p:nvSpPr>
        <p:spPr>
          <a:xfrm>
            <a:off x="57912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1" name="Square"/>
          <p:cNvSpPr/>
          <p:nvPr/>
        </p:nvSpPr>
        <p:spPr>
          <a:xfrm>
            <a:off x="64389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2" name="Square"/>
          <p:cNvSpPr/>
          <p:nvPr/>
        </p:nvSpPr>
        <p:spPr>
          <a:xfrm>
            <a:off x="70866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3" name="Square"/>
          <p:cNvSpPr/>
          <p:nvPr/>
        </p:nvSpPr>
        <p:spPr>
          <a:xfrm>
            <a:off x="77343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4" name="Square"/>
          <p:cNvSpPr/>
          <p:nvPr/>
        </p:nvSpPr>
        <p:spPr>
          <a:xfrm>
            <a:off x="44831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5" name="Square"/>
          <p:cNvSpPr/>
          <p:nvPr/>
        </p:nvSpPr>
        <p:spPr>
          <a:xfrm>
            <a:off x="51435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6" name="Square"/>
          <p:cNvSpPr/>
          <p:nvPr/>
        </p:nvSpPr>
        <p:spPr>
          <a:xfrm>
            <a:off x="57912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7" name="Square"/>
          <p:cNvSpPr/>
          <p:nvPr/>
        </p:nvSpPr>
        <p:spPr>
          <a:xfrm>
            <a:off x="64389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8" name="Square"/>
          <p:cNvSpPr/>
          <p:nvPr/>
        </p:nvSpPr>
        <p:spPr>
          <a:xfrm>
            <a:off x="70866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9" name="Square"/>
          <p:cNvSpPr/>
          <p:nvPr/>
        </p:nvSpPr>
        <p:spPr>
          <a:xfrm>
            <a:off x="77343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0" name="Square"/>
          <p:cNvSpPr/>
          <p:nvPr/>
        </p:nvSpPr>
        <p:spPr>
          <a:xfrm>
            <a:off x="51435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1" name="Square"/>
          <p:cNvSpPr/>
          <p:nvPr/>
        </p:nvSpPr>
        <p:spPr>
          <a:xfrm>
            <a:off x="44831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2" name="Square"/>
          <p:cNvSpPr/>
          <p:nvPr/>
        </p:nvSpPr>
        <p:spPr>
          <a:xfrm>
            <a:off x="64389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3" name="Square"/>
          <p:cNvSpPr/>
          <p:nvPr/>
        </p:nvSpPr>
        <p:spPr>
          <a:xfrm>
            <a:off x="57912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4" name="Square"/>
          <p:cNvSpPr/>
          <p:nvPr/>
        </p:nvSpPr>
        <p:spPr>
          <a:xfrm>
            <a:off x="77343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5" name="Square"/>
          <p:cNvSpPr/>
          <p:nvPr/>
        </p:nvSpPr>
        <p:spPr>
          <a:xfrm>
            <a:off x="70866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6" name="Square"/>
          <p:cNvSpPr/>
          <p:nvPr/>
        </p:nvSpPr>
        <p:spPr>
          <a:xfrm>
            <a:off x="51435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7" name="Square"/>
          <p:cNvSpPr/>
          <p:nvPr/>
        </p:nvSpPr>
        <p:spPr>
          <a:xfrm>
            <a:off x="44831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8" name="Square"/>
          <p:cNvSpPr/>
          <p:nvPr/>
        </p:nvSpPr>
        <p:spPr>
          <a:xfrm>
            <a:off x="64389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09" name="Square"/>
          <p:cNvSpPr/>
          <p:nvPr/>
        </p:nvSpPr>
        <p:spPr>
          <a:xfrm>
            <a:off x="57912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0" name="Square"/>
          <p:cNvSpPr/>
          <p:nvPr/>
        </p:nvSpPr>
        <p:spPr>
          <a:xfrm>
            <a:off x="77343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1" name="Square"/>
          <p:cNvSpPr/>
          <p:nvPr/>
        </p:nvSpPr>
        <p:spPr>
          <a:xfrm>
            <a:off x="70866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2" name="Square"/>
          <p:cNvSpPr/>
          <p:nvPr/>
        </p:nvSpPr>
        <p:spPr>
          <a:xfrm>
            <a:off x="51435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3" name="Square"/>
          <p:cNvSpPr/>
          <p:nvPr/>
        </p:nvSpPr>
        <p:spPr>
          <a:xfrm>
            <a:off x="44831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4" name="Square"/>
          <p:cNvSpPr/>
          <p:nvPr/>
        </p:nvSpPr>
        <p:spPr>
          <a:xfrm>
            <a:off x="64389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5" name="Square"/>
          <p:cNvSpPr/>
          <p:nvPr/>
        </p:nvSpPr>
        <p:spPr>
          <a:xfrm>
            <a:off x="57912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6" name="Square"/>
          <p:cNvSpPr/>
          <p:nvPr/>
        </p:nvSpPr>
        <p:spPr>
          <a:xfrm>
            <a:off x="77343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7" name="Square"/>
          <p:cNvSpPr/>
          <p:nvPr/>
        </p:nvSpPr>
        <p:spPr>
          <a:xfrm>
            <a:off x="70866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18" name="Rectangle"/>
          <p:cNvSpPr/>
          <p:nvPr/>
        </p:nvSpPr>
        <p:spPr>
          <a:xfrm>
            <a:off x="-241300" y="5549900"/>
            <a:ext cx="2959100" cy="27305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19" name="0"/>
          <p:cNvSpPr txBox="1"/>
          <p:nvPr/>
        </p:nvSpPr>
        <p:spPr>
          <a:xfrm>
            <a:off x="4592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0" name="0"/>
          <p:cNvSpPr txBox="1"/>
          <p:nvPr/>
        </p:nvSpPr>
        <p:spPr>
          <a:xfrm>
            <a:off x="5849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1" name="1"/>
          <p:cNvSpPr txBox="1"/>
          <p:nvPr/>
        </p:nvSpPr>
        <p:spPr>
          <a:xfrm>
            <a:off x="72337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22" name="0"/>
          <p:cNvSpPr txBox="1"/>
          <p:nvPr/>
        </p:nvSpPr>
        <p:spPr>
          <a:xfrm>
            <a:off x="5366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3" name="0"/>
          <p:cNvSpPr txBox="1"/>
          <p:nvPr/>
        </p:nvSpPr>
        <p:spPr>
          <a:xfrm>
            <a:off x="6624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4" name="1"/>
          <p:cNvSpPr txBox="1"/>
          <p:nvPr/>
        </p:nvSpPr>
        <p:spPr>
          <a:xfrm>
            <a:off x="80084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25" name="0"/>
          <p:cNvSpPr txBox="1"/>
          <p:nvPr/>
        </p:nvSpPr>
        <p:spPr>
          <a:xfrm>
            <a:off x="4592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6" name="0"/>
          <p:cNvSpPr txBox="1"/>
          <p:nvPr/>
        </p:nvSpPr>
        <p:spPr>
          <a:xfrm>
            <a:off x="5849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7" name="1"/>
          <p:cNvSpPr txBox="1"/>
          <p:nvPr/>
        </p:nvSpPr>
        <p:spPr>
          <a:xfrm>
            <a:off x="72337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28" name="0"/>
          <p:cNvSpPr txBox="1"/>
          <p:nvPr/>
        </p:nvSpPr>
        <p:spPr>
          <a:xfrm>
            <a:off x="5303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29" name="0"/>
          <p:cNvSpPr txBox="1"/>
          <p:nvPr/>
        </p:nvSpPr>
        <p:spPr>
          <a:xfrm>
            <a:off x="6560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30" name="1"/>
          <p:cNvSpPr txBox="1"/>
          <p:nvPr/>
        </p:nvSpPr>
        <p:spPr>
          <a:xfrm>
            <a:off x="79449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1" name="1"/>
          <p:cNvSpPr txBox="1"/>
          <p:nvPr/>
        </p:nvSpPr>
        <p:spPr>
          <a:xfrm>
            <a:off x="4592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2" name="1"/>
          <p:cNvSpPr txBox="1"/>
          <p:nvPr/>
        </p:nvSpPr>
        <p:spPr>
          <a:xfrm>
            <a:off x="5849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3" name="1"/>
          <p:cNvSpPr txBox="1"/>
          <p:nvPr/>
        </p:nvSpPr>
        <p:spPr>
          <a:xfrm>
            <a:off x="72337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4" name="1"/>
          <p:cNvSpPr txBox="1"/>
          <p:nvPr/>
        </p:nvSpPr>
        <p:spPr>
          <a:xfrm>
            <a:off x="5176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5" name="1"/>
          <p:cNvSpPr txBox="1"/>
          <p:nvPr/>
        </p:nvSpPr>
        <p:spPr>
          <a:xfrm>
            <a:off x="6433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6" name="1"/>
          <p:cNvSpPr txBox="1"/>
          <p:nvPr/>
        </p:nvSpPr>
        <p:spPr>
          <a:xfrm>
            <a:off x="78179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7" name="Square"/>
          <p:cNvSpPr/>
          <p:nvPr/>
        </p:nvSpPr>
        <p:spPr>
          <a:xfrm>
            <a:off x="88265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8" name="Square"/>
          <p:cNvSpPr/>
          <p:nvPr/>
        </p:nvSpPr>
        <p:spPr>
          <a:xfrm>
            <a:off x="94869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9" name="Square"/>
          <p:cNvSpPr/>
          <p:nvPr/>
        </p:nvSpPr>
        <p:spPr>
          <a:xfrm>
            <a:off x="101346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0" name="Square"/>
          <p:cNvSpPr/>
          <p:nvPr/>
        </p:nvSpPr>
        <p:spPr>
          <a:xfrm>
            <a:off x="107823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1" name="Square"/>
          <p:cNvSpPr/>
          <p:nvPr/>
        </p:nvSpPr>
        <p:spPr>
          <a:xfrm>
            <a:off x="114300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2" name="Square"/>
          <p:cNvSpPr/>
          <p:nvPr/>
        </p:nvSpPr>
        <p:spPr>
          <a:xfrm>
            <a:off x="120777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3" name="Square"/>
          <p:cNvSpPr/>
          <p:nvPr/>
        </p:nvSpPr>
        <p:spPr>
          <a:xfrm>
            <a:off x="88265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4" name="Square"/>
          <p:cNvSpPr/>
          <p:nvPr/>
        </p:nvSpPr>
        <p:spPr>
          <a:xfrm>
            <a:off x="94869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5" name="Square"/>
          <p:cNvSpPr/>
          <p:nvPr/>
        </p:nvSpPr>
        <p:spPr>
          <a:xfrm>
            <a:off x="101346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6" name="Square"/>
          <p:cNvSpPr/>
          <p:nvPr/>
        </p:nvSpPr>
        <p:spPr>
          <a:xfrm>
            <a:off x="107823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7" name="Square"/>
          <p:cNvSpPr/>
          <p:nvPr/>
        </p:nvSpPr>
        <p:spPr>
          <a:xfrm>
            <a:off x="114300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8" name="Square"/>
          <p:cNvSpPr/>
          <p:nvPr/>
        </p:nvSpPr>
        <p:spPr>
          <a:xfrm>
            <a:off x="120777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49" name="Square"/>
          <p:cNvSpPr/>
          <p:nvPr/>
        </p:nvSpPr>
        <p:spPr>
          <a:xfrm>
            <a:off x="88265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0" name="Square"/>
          <p:cNvSpPr/>
          <p:nvPr/>
        </p:nvSpPr>
        <p:spPr>
          <a:xfrm>
            <a:off x="94869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1" name="Square"/>
          <p:cNvSpPr/>
          <p:nvPr/>
        </p:nvSpPr>
        <p:spPr>
          <a:xfrm>
            <a:off x="101346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2" name="Square"/>
          <p:cNvSpPr/>
          <p:nvPr/>
        </p:nvSpPr>
        <p:spPr>
          <a:xfrm>
            <a:off x="107823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3" name="Square"/>
          <p:cNvSpPr/>
          <p:nvPr/>
        </p:nvSpPr>
        <p:spPr>
          <a:xfrm>
            <a:off x="114300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4" name="Square"/>
          <p:cNvSpPr/>
          <p:nvPr/>
        </p:nvSpPr>
        <p:spPr>
          <a:xfrm>
            <a:off x="120777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5" name="Square"/>
          <p:cNvSpPr/>
          <p:nvPr/>
        </p:nvSpPr>
        <p:spPr>
          <a:xfrm>
            <a:off x="94869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6" name="Square"/>
          <p:cNvSpPr/>
          <p:nvPr/>
        </p:nvSpPr>
        <p:spPr>
          <a:xfrm>
            <a:off x="88265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7" name="Square"/>
          <p:cNvSpPr/>
          <p:nvPr/>
        </p:nvSpPr>
        <p:spPr>
          <a:xfrm>
            <a:off x="107823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8" name="Square"/>
          <p:cNvSpPr/>
          <p:nvPr/>
        </p:nvSpPr>
        <p:spPr>
          <a:xfrm>
            <a:off x="101346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59" name="Square"/>
          <p:cNvSpPr/>
          <p:nvPr/>
        </p:nvSpPr>
        <p:spPr>
          <a:xfrm>
            <a:off x="120777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0" name="Square"/>
          <p:cNvSpPr/>
          <p:nvPr/>
        </p:nvSpPr>
        <p:spPr>
          <a:xfrm>
            <a:off x="114300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1" name="Square"/>
          <p:cNvSpPr/>
          <p:nvPr/>
        </p:nvSpPr>
        <p:spPr>
          <a:xfrm>
            <a:off x="94869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2" name="Square"/>
          <p:cNvSpPr/>
          <p:nvPr/>
        </p:nvSpPr>
        <p:spPr>
          <a:xfrm>
            <a:off x="88265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3" name="Square"/>
          <p:cNvSpPr/>
          <p:nvPr/>
        </p:nvSpPr>
        <p:spPr>
          <a:xfrm>
            <a:off x="107823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4" name="Square"/>
          <p:cNvSpPr/>
          <p:nvPr/>
        </p:nvSpPr>
        <p:spPr>
          <a:xfrm>
            <a:off x="101346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5" name="Square"/>
          <p:cNvSpPr/>
          <p:nvPr/>
        </p:nvSpPr>
        <p:spPr>
          <a:xfrm>
            <a:off x="120777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6" name="Square"/>
          <p:cNvSpPr/>
          <p:nvPr/>
        </p:nvSpPr>
        <p:spPr>
          <a:xfrm>
            <a:off x="114300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7" name="Square"/>
          <p:cNvSpPr/>
          <p:nvPr/>
        </p:nvSpPr>
        <p:spPr>
          <a:xfrm>
            <a:off x="94869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8" name="Square"/>
          <p:cNvSpPr/>
          <p:nvPr/>
        </p:nvSpPr>
        <p:spPr>
          <a:xfrm>
            <a:off x="88265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69" name="Square"/>
          <p:cNvSpPr/>
          <p:nvPr/>
        </p:nvSpPr>
        <p:spPr>
          <a:xfrm>
            <a:off x="107823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70" name="Square"/>
          <p:cNvSpPr/>
          <p:nvPr/>
        </p:nvSpPr>
        <p:spPr>
          <a:xfrm>
            <a:off x="101346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71" name="Square"/>
          <p:cNvSpPr/>
          <p:nvPr/>
        </p:nvSpPr>
        <p:spPr>
          <a:xfrm>
            <a:off x="120777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72" name="Square"/>
          <p:cNvSpPr/>
          <p:nvPr/>
        </p:nvSpPr>
        <p:spPr>
          <a:xfrm>
            <a:off x="114300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73" name="0"/>
          <p:cNvSpPr txBox="1"/>
          <p:nvPr/>
        </p:nvSpPr>
        <p:spPr>
          <a:xfrm>
            <a:off x="9588500" y="5689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74" name="0"/>
          <p:cNvSpPr txBox="1"/>
          <p:nvPr/>
        </p:nvSpPr>
        <p:spPr>
          <a:xfrm>
            <a:off x="10223500" y="6337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75" name="0"/>
          <p:cNvSpPr txBox="1"/>
          <p:nvPr/>
        </p:nvSpPr>
        <p:spPr>
          <a:xfrm>
            <a:off x="9626600" y="70231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76" name="1"/>
          <p:cNvSpPr txBox="1"/>
          <p:nvPr/>
        </p:nvSpPr>
        <p:spPr>
          <a:xfrm>
            <a:off x="102362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77" name=".25"/>
          <p:cNvSpPr txBox="1"/>
          <p:nvPr/>
        </p:nvSpPr>
        <p:spPr>
          <a:xfrm>
            <a:off x="10731500" y="56896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878" name=".75"/>
          <p:cNvSpPr txBox="1"/>
          <p:nvPr/>
        </p:nvSpPr>
        <p:spPr>
          <a:xfrm>
            <a:off x="11353800" y="63373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879" name=".25"/>
          <p:cNvSpPr txBox="1"/>
          <p:nvPr/>
        </p:nvSpPr>
        <p:spPr>
          <a:xfrm>
            <a:off x="10706100" y="69977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880" name=".75"/>
          <p:cNvSpPr txBox="1"/>
          <p:nvPr/>
        </p:nvSpPr>
        <p:spPr>
          <a:xfrm>
            <a:off x="10731500" y="8293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881" name="1"/>
          <p:cNvSpPr txBox="1"/>
          <p:nvPr/>
        </p:nvSpPr>
        <p:spPr>
          <a:xfrm>
            <a:off x="115443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2" name="0"/>
          <p:cNvSpPr txBox="1"/>
          <p:nvPr/>
        </p:nvSpPr>
        <p:spPr>
          <a:xfrm>
            <a:off x="8940800" y="6337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83" name=".25"/>
          <p:cNvSpPr txBox="1"/>
          <p:nvPr/>
        </p:nvSpPr>
        <p:spPr>
          <a:xfrm>
            <a:off x="88011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884" name="1"/>
          <p:cNvSpPr txBox="1"/>
          <p:nvPr/>
        </p:nvSpPr>
        <p:spPr>
          <a:xfrm>
            <a:off x="8940800" y="89408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5" name="1"/>
          <p:cNvSpPr txBox="1"/>
          <p:nvPr/>
        </p:nvSpPr>
        <p:spPr>
          <a:xfrm>
            <a:off x="12192000" y="5689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6" name=".1"/>
          <p:cNvSpPr txBox="1"/>
          <p:nvPr/>
        </p:nvSpPr>
        <p:spPr>
          <a:xfrm>
            <a:off x="11963400" y="6997700"/>
            <a:ext cx="4959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.1</a:t>
            </a:r>
          </a:p>
        </p:txBody>
      </p:sp>
      <p:sp>
        <p:nvSpPr>
          <p:cNvPr id="1887" name="1"/>
          <p:cNvSpPr txBox="1"/>
          <p:nvPr/>
        </p:nvSpPr>
        <p:spPr>
          <a:xfrm>
            <a:off x="12192000" y="82931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8" name="0"/>
          <p:cNvSpPr txBox="1"/>
          <p:nvPr/>
        </p:nvSpPr>
        <p:spPr>
          <a:xfrm>
            <a:off x="89355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89" name="0"/>
          <p:cNvSpPr txBox="1"/>
          <p:nvPr/>
        </p:nvSpPr>
        <p:spPr>
          <a:xfrm>
            <a:off x="101928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0" name="1"/>
          <p:cNvSpPr txBox="1"/>
          <p:nvPr/>
        </p:nvSpPr>
        <p:spPr>
          <a:xfrm>
            <a:off x="11577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91" name="0"/>
          <p:cNvSpPr txBox="1"/>
          <p:nvPr/>
        </p:nvSpPr>
        <p:spPr>
          <a:xfrm>
            <a:off x="9634072" y="629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2" name="0"/>
          <p:cNvSpPr txBox="1"/>
          <p:nvPr/>
        </p:nvSpPr>
        <p:spPr>
          <a:xfrm>
            <a:off x="10916772" y="629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3" name="1"/>
          <p:cNvSpPr txBox="1"/>
          <p:nvPr/>
        </p:nvSpPr>
        <p:spPr>
          <a:xfrm>
            <a:off x="12351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94" name="0"/>
          <p:cNvSpPr txBox="1"/>
          <p:nvPr/>
        </p:nvSpPr>
        <p:spPr>
          <a:xfrm>
            <a:off x="89355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5" name="0"/>
          <p:cNvSpPr txBox="1"/>
          <p:nvPr/>
        </p:nvSpPr>
        <p:spPr>
          <a:xfrm>
            <a:off x="102182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6" name="1"/>
          <p:cNvSpPr txBox="1"/>
          <p:nvPr/>
        </p:nvSpPr>
        <p:spPr>
          <a:xfrm>
            <a:off x="11577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97" name="0"/>
          <p:cNvSpPr txBox="1"/>
          <p:nvPr/>
        </p:nvSpPr>
        <p:spPr>
          <a:xfrm>
            <a:off x="96467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8" name="0"/>
          <p:cNvSpPr txBox="1"/>
          <p:nvPr/>
        </p:nvSpPr>
        <p:spPr>
          <a:xfrm>
            <a:off x="109040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99" name="1"/>
          <p:cNvSpPr txBox="1"/>
          <p:nvPr/>
        </p:nvSpPr>
        <p:spPr>
          <a:xfrm>
            <a:off x="12288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0" name="1"/>
          <p:cNvSpPr txBox="1"/>
          <p:nvPr/>
        </p:nvSpPr>
        <p:spPr>
          <a:xfrm>
            <a:off x="89355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1" name="1"/>
          <p:cNvSpPr txBox="1"/>
          <p:nvPr/>
        </p:nvSpPr>
        <p:spPr>
          <a:xfrm>
            <a:off x="101928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2" name="1"/>
          <p:cNvSpPr txBox="1"/>
          <p:nvPr/>
        </p:nvSpPr>
        <p:spPr>
          <a:xfrm>
            <a:off x="11577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3" name="1"/>
          <p:cNvSpPr txBox="1"/>
          <p:nvPr/>
        </p:nvSpPr>
        <p:spPr>
          <a:xfrm>
            <a:off x="95197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4" name="1"/>
          <p:cNvSpPr txBox="1"/>
          <p:nvPr/>
        </p:nvSpPr>
        <p:spPr>
          <a:xfrm>
            <a:off x="107770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5" name="1"/>
          <p:cNvSpPr txBox="1"/>
          <p:nvPr/>
        </p:nvSpPr>
        <p:spPr>
          <a:xfrm>
            <a:off x="12161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06" name=".25"/>
          <p:cNvSpPr txBox="1"/>
          <p:nvPr/>
        </p:nvSpPr>
        <p:spPr>
          <a:xfrm>
            <a:off x="100965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.25</a:t>
            </a:r>
          </a:p>
        </p:txBody>
      </p:sp>
      <p:sp>
        <p:nvSpPr>
          <p:cNvPr id="1907" name=".75"/>
          <p:cNvSpPr txBox="1"/>
          <p:nvPr/>
        </p:nvSpPr>
        <p:spPr>
          <a:xfrm>
            <a:off x="11391900" y="7658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908" name=".75"/>
          <p:cNvSpPr txBox="1"/>
          <p:nvPr/>
        </p:nvSpPr>
        <p:spPr>
          <a:xfrm>
            <a:off x="9410700" y="83185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.75</a:t>
            </a:r>
          </a:p>
        </p:txBody>
      </p:sp>
      <p:sp>
        <p:nvSpPr>
          <p:cNvPr id="1909" name="Rectangle"/>
          <p:cNvSpPr/>
          <p:nvPr/>
        </p:nvSpPr>
        <p:spPr>
          <a:xfrm>
            <a:off x="8559800" y="5524500"/>
            <a:ext cx="2209800" cy="21209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10" name="Rectangle"/>
          <p:cNvSpPr/>
          <p:nvPr/>
        </p:nvSpPr>
        <p:spPr>
          <a:xfrm>
            <a:off x="8610600" y="8940800"/>
            <a:ext cx="4178300" cy="8128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11" name="Rectangle"/>
          <p:cNvSpPr/>
          <p:nvPr/>
        </p:nvSpPr>
        <p:spPr>
          <a:xfrm>
            <a:off x="12103100" y="5524500"/>
            <a:ext cx="927100" cy="3441700"/>
          </a:xfrm>
          <a:prstGeom prst="rect">
            <a:avLst/>
          </a:prstGeom>
          <a:solidFill>
            <a:srgbClr val="FFFFFF">
              <a:alpha val="7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Yep, that’s what we sa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Yep, that’s what we saw</a:t>
            </a:r>
          </a:p>
        </p:txBody>
      </p:sp>
      <p:sp>
        <p:nvSpPr>
          <p:cNvPr id="191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1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rcRect l="0" t="41" r="0" b="55865"/>
          <a:stretch>
            <a:fillRect/>
          </a:stretch>
        </p:blipFill>
        <p:spPr>
          <a:xfrm>
            <a:off x="308871" y="1651000"/>
            <a:ext cx="6418109" cy="345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rcRect l="25" t="52002" r="0" b="4040"/>
          <a:stretch>
            <a:fillRect/>
          </a:stretch>
        </p:blipFill>
        <p:spPr>
          <a:xfrm>
            <a:off x="6883400" y="1651000"/>
            <a:ext cx="5785702" cy="345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rcRect l="35834" t="78950" r="20997" b="9938"/>
          <a:stretch>
            <a:fillRect/>
          </a:stretch>
        </p:blipFill>
        <p:spPr>
          <a:xfrm>
            <a:off x="304800" y="5257800"/>
            <a:ext cx="12377391" cy="43260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reen chann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 channel</a:t>
            </a:r>
          </a:p>
        </p:txBody>
      </p:sp>
      <p:sp>
        <p:nvSpPr>
          <p:cNvPr id="192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2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12712866" cy="728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92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25" name="20210119at09h37m32s-2021-01-19-at-09h37m32s-DSC07632-014.jpg" descr="20210119at09h37m32s-2021-01-19-at-09h37m32s-DSC07632-0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6292" y="1669718"/>
            <a:ext cx="12193769" cy="81291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Edge-based 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300"/>
            </a:lvl1pPr>
          </a:lstStyle>
          <a:p>
            <a:pPr/>
            <a:r>
              <a:t>Edge-based Demosaicking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Idea</a:t>
            </a:r>
          </a:p>
        </p:txBody>
      </p:sp>
      <p:sp>
        <p:nvSpPr>
          <p:cNvPr id="1930" name="Take into account structure in image…"/>
          <p:cNvSpPr txBox="1"/>
          <p:nvPr>
            <p:ph type="body" sz="half" idx="1"/>
          </p:nvPr>
        </p:nvSpPr>
        <p:spPr>
          <a:xfrm>
            <a:off x="304800" y="1651000"/>
            <a:ext cx="12484100" cy="3568700"/>
          </a:xfrm>
          <a:prstGeom prst="rect">
            <a:avLst/>
          </a:prstGeom>
        </p:spPr>
        <p:txBody>
          <a:bodyPr/>
          <a:lstStyle/>
          <a:p>
            <a:pPr/>
            <a:r>
              <a:t>Take into account structure in image</a:t>
            </a:r>
          </a:p>
          <a:p>
            <a:pPr lvl="1"/>
            <a:r>
              <a:t>Here, 1D edges</a:t>
            </a:r>
          </a:p>
          <a:p>
            <a:pPr/>
            <a:r>
              <a:t>Interpolate along preferred direction</a:t>
            </a:r>
          </a:p>
          <a:p>
            <a:pPr lvl="1"/>
            <a:r>
              <a:t>In our case, only use 2 neighbors</a:t>
            </a:r>
          </a:p>
        </p:txBody>
      </p:sp>
      <p:sp>
        <p:nvSpPr>
          <p:cNvPr id="1931" name="Square"/>
          <p:cNvSpPr/>
          <p:nvPr/>
        </p:nvSpPr>
        <p:spPr>
          <a:xfrm>
            <a:off x="10668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2" name="Square"/>
          <p:cNvSpPr/>
          <p:nvPr/>
        </p:nvSpPr>
        <p:spPr>
          <a:xfrm>
            <a:off x="17272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3" name="Square"/>
          <p:cNvSpPr/>
          <p:nvPr/>
        </p:nvSpPr>
        <p:spPr>
          <a:xfrm>
            <a:off x="23749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4" name="Square"/>
          <p:cNvSpPr/>
          <p:nvPr/>
        </p:nvSpPr>
        <p:spPr>
          <a:xfrm>
            <a:off x="30226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5" name="Square"/>
          <p:cNvSpPr/>
          <p:nvPr/>
        </p:nvSpPr>
        <p:spPr>
          <a:xfrm>
            <a:off x="36703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6" name="Square"/>
          <p:cNvSpPr/>
          <p:nvPr/>
        </p:nvSpPr>
        <p:spPr>
          <a:xfrm>
            <a:off x="43180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7" name="Square"/>
          <p:cNvSpPr/>
          <p:nvPr/>
        </p:nvSpPr>
        <p:spPr>
          <a:xfrm>
            <a:off x="10668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8" name="Square"/>
          <p:cNvSpPr/>
          <p:nvPr/>
        </p:nvSpPr>
        <p:spPr>
          <a:xfrm>
            <a:off x="17272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39" name="Square"/>
          <p:cNvSpPr/>
          <p:nvPr/>
        </p:nvSpPr>
        <p:spPr>
          <a:xfrm>
            <a:off x="23749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0" name="Square"/>
          <p:cNvSpPr/>
          <p:nvPr/>
        </p:nvSpPr>
        <p:spPr>
          <a:xfrm>
            <a:off x="30226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1" name="Square"/>
          <p:cNvSpPr/>
          <p:nvPr/>
        </p:nvSpPr>
        <p:spPr>
          <a:xfrm>
            <a:off x="36703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2" name="Square"/>
          <p:cNvSpPr/>
          <p:nvPr/>
        </p:nvSpPr>
        <p:spPr>
          <a:xfrm>
            <a:off x="43180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3" name="Square"/>
          <p:cNvSpPr/>
          <p:nvPr/>
        </p:nvSpPr>
        <p:spPr>
          <a:xfrm>
            <a:off x="10668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4" name="Square"/>
          <p:cNvSpPr/>
          <p:nvPr/>
        </p:nvSpPr>
        <p:spPr>
          <a:xfrm>
            <a:off x="17272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5" name="Square"/>
          <p:cNvSpPr/>
          <p:nvPr/>
        </p:nvSpPr>
        <p:spPr>
          <a:xfrm>
            <a:off x="23749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6" name="Square"/>
          <p:cNvSpPr/>
          <p:nvPr/>
        </p:nvSpPr>
        <p:spPr>
          <a:xfrm>
            <a:off x="30226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7" name="Square"/>
          <p:cNvSpPr/>
          <p:nvPr/>
        </p:nvSpPr>
        <p:spPr>
          <a:xfrm>
            <a:off x="36703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8" name="Square"/>
          <p:cNvSpPr/>
          <p:nvPr/>
        </p:nvSpPr>
        <p:spPr>
          <a:xfrm>
            <a:off x="43180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49" name="Square"/>
          <p:cNvSpPr/>
          <p:nvPr/>
        </p:nvSpPr>
        <p:spPr>
          <a:xfrm>
            <a:off x="17272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0" name="Square"/>
          <p:cNvSpPr/>
          <p:nvPr/>
        </p:nvSpPr>
        <p:spPr>
          <a:xfrm>
            <a:off x="10668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1" name="Square"/>
          <p:cNvSpPr/>
          <p:nvPr/>
        </p:nvSpPr>
        <p:spPr>
          <a:xfrm>
            <a:off x="30226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2" name="Square"/>
          <p:cNvSpPr/>
          <p:nvPr/>
        </p:nvSpPr>
        <p:spPr>
          <a:xfrm>
            <a:off x="23749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3" name="Square"/>
          <p:cNvSpPr/>
          <p:nvPr/>
        </p:nvSpPr>
        <p:spPr>
          <a:xfrm>
            <a:off x="43180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4" name="Square"/>
          <p:cNvSpPr/>
          <p:nvPr/>
        </p:nvSpPr>
        <p:spPr>
          <a:xfrm>
            <a:off x="36703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5" name="Square"/>
          <p:cNvSpPr/>
          <p:nvPr/>
        </p:nvSpPr>
        <p:spPr>
          <a:xfrm>
            <a:off x="17272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6" name="Square"/>
          <p:cNvSpPr/>
          <p:nvPr/>
        </p:nvSpPr>
        <p:spPr>
          <a:xfrm>
            <a:off x="10668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7" name="Square"/>
          <p:cNvSpPr/>
          <p:nvPr/>
        </p:nvSpPr>
        <p:spPr>
          <a:xfrm>
            <a:off x="30226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8" name="Square"/>
          <p:cNvSpPr/>
          <p:nvPr/>
        </p:nvSpPr>
        <p:spPr>
          <a:xfrm>
            <a:off x="23749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59" name="Square"/>
          <p:cNvSpPr/>
          <p:nvPr/>
        </p:nvSpPr>
        <p:spPr>
          <a:xfrm>
            <a:off x="43180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0" name="Square"/>
          <p:cNvSpPr/>
          <p:nvPr/>
        </p:nvSpPr>
        <p:spPr>
          <a:xfrm>
            <a:off x="36703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1" name="Square"/>
          <p:cNvSpPr/>
          <p:nvPr/>
        </p:nvSpPr>
        <p:spPr>
          <a:xfrm>
            <a:off x="17272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2" name="Square"/>
          <p:cNvSpPr/>
          <p:nvPr/>
        </p:nvSpPr>
        <p:spPr>
          <a:xfrm>
            <a:off x="10668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3" name="Square"/>
          <p:cNvSpPr/>
          <p:nvPr/>
        </p:nvSpPr>
        <p:spPr>
          <a:xfrm>
            <a:off x="30226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4" name="Square"/>
          <p:cNvSpPr/>
          <p:nvPr/>
        </p:nvSpPr>
        <p:spPr>
          <a:xfrm>
            <a:off x="23749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5" name="Square"/>
          <p:cNvSpPr/>
          <p:nvPr/>
        </p:nvSpPr>
        <p:spPr>
          <a:xfrm>
            <a:off x="43180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6" name="Square"/>
          <p:cNvSpPr/>
          <p:nvPr/>
        </p:nvSpPr>
        <p:spPr>
          <a:xfrm>
            <a:off x="36703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67" name="0"/>
          <p:cNvSpPr txBox="1"/>
          <p:nvPr/>
        </p:nvSpPr>
        <p:spPr>
          <a:xfrm>
            <a:off x="11758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68" name="0"/>
          <p:cNvSpPr txBox="1"/>
          <p:nvPr/>
        </p:nvSpPr>
        <p:spPr>
          <a:xfrm>
            <a:off x="2433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69" name="1"/>
          <p:cNvSpPr txBox="1"/>
          <p:nvPr/>
        </p:nvSpPr>
        <p:spPr>
          <a:xfrm>
            <a:off x="3817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70" name="0"/>
          <p:cNvSpPr txBox="1"/>
          <p:nvPr/>
        </p:nvSpPr>
        <p:spPr>
          <a:xfrm>
            <a:off x="19505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1" name="0"/>
          <p:cNvSpPr txBox="1"/>
          <p:nvPr/>
        </p:nvSpPr>
        <p:spPr>
          <a:xfrm>
            <a:off x="3207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2" name="1"/>
          <p:cNvSpPr txBox="1"/>
          <p:nvPr/>
        </p:nvSpPr>
        <p:spPr>
          <a:xfrm>
            <a:off x="4592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73" name="0"/>
          <p:cNvSpPr txBox="1"/>
          <p:nvPr/>
        </p:nvSpPr>
        <p:spPr>
          <a:xfrm>
            <a:off x="11758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4" name="0"/>
          <p:cNvSpPr txBox="1"/>
          <p:nvPr/>
        </p:nvSpPr>
        <p:spPr>
          <a:xfrm>
            <a:off x="2433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5" name="1"/>
          <p:cNvSpPr txBox="1"/>
          <p:nvPr/>
        </p:nvSpPr>
        <p:spPr>
          <a:xfrm>
            <a:off x="3817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76" name="0"/>
          <p:cNvSpPr txBox="1"/>
          <p:nvPr/>
        </p:nvSpPr>
        <p:spPr>
          <a:xfrm>
            <a:off x="18870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7" name="0"/>
          <p:cNvSpPr txBox="1"/>
          <p:nvPr/>
        </p:nvSpPr>
        <p:spPr>
          <a:xfrm>
            <a:off x="3144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978" name="1"/>
          <p:cNvSpPr txBox="1"/>
          <p:nvPr/>
        </p:nvSpPr>
        <p:spPr>
          <a:xfrm>
            <a:off x="4528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79" name="1"/>
          <p:cNvSpPr txBox="1"/>
          <p:nvPr/>
        </p:nvSpPr>
        <p:spPr>
          <a:xfrm>
            <a:off x="11758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0" name="1"/>
          <p:cNvSpPr txBox="1"/>
          <p:nvPr/>
        </p:nvSpPr>
        <p:spPr>
          <a:xfrm>
            <a:off x="2433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1" name="1"/>
          <p:cNvSpPr txBox="1"/>
          <p:nvPr/>
        </p:nvSpPr>
        <p:spPr>
          <a:xfrm>
            <a:off x="3817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2" name="1"/>
          <p:cNvSpPr txBox="1"/>
          <p:nvPr/>
        </p:nvSpPr>
        <p:spPr>
          <a:xfrm>
            <a:off x="17600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3" name="1"/>
          <p:cNvSpPr txBox="1"/>
          <p:nvPr/>
        </p:nvSpPr>
        <p:spPr>
          <a:xfrm>
            <a:off x="3017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984" name="1"/>
          <p:cNvSpPr txBox="1"/>
          <p:nvPr/>
        </p:nvSpPr>
        <p:spPr>
          <a:xfrm>
            <a:off x="4401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Idea</a:t>
            </a:r>
          </a:p>
        </p:txBody>
      </p:sp>
      <p:sp>
        <p:nvSpPr>
          <p:cNvPr id="1987" name="Take into account structure in image…"/>
          <p:cNvSpPr txBox="1"/>
          <p:nvPr>
            <p:ph type="body" sz="half" idx="1"/>
          </p:nvPr>
        </p:nvSpPr>
        <p:spPr>
          <a:xfrm>
            <a:off x="304800" y="1651000"/>
            <a:ext cx="12484100" cy="3568700"/>
          </a:xfrm>
          <a:prstGeom prst="rect">
            <a:avLst/>
          </a:prstGeom>
        </p:spPr>
        <p:txBody>
          <a:bodyPr/>
          <a:lstStyle/>
          <a:p>
            <a:pPr/>
            <a:r>
              <a:t>Take into account structure in image</a:t>
            </a:r>
          </a:p>
          <a:p>
            <a:pPr lvl="1"/>
            <a:r>
              <a:t>Here, 1D edges</a:t>
            </a:r>
          </a:p>
          <a:p>
            <a:pPr/>
            <a:r>
              <a:t>Interpolate along preferred direction</a:t>
            </a:r>
          </a:p>
          <a:p>
            <a:pPr lvl="1"/>
            <a:r>
              <a:t>In our case, only use 2 neighbors</a:t>
            </a:r>
          </a:p>
        </p:txBody>
      </p:sp>
      <p:sp>
        <p:nvSpPr>
          <p:cNvPr id="1988" name="Square"/>
          <p:cNvSpPr/>
          <p:nvPr/>
        </p:nvSpPr>
        <p:spPr>
          <a:xfrm>
            <a:off x="10668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89" name="Square"/>
          <p:cNvSpPr/>
          <p:nvPr/>
        </p:nvSpPr>
        <p:spPr>
          <a:xfrm>
            <a:off x="17272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0" name="Square"/>
          <p:cNvSpPr/>
          <p:nvPr/>
        </p:nvSpPr>
        <p:spPr>
          <a:xfrm>
            <a:off x="23749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1" name="Square"/>
          <p:cNvSpPr/>
          <p:nvPr/>
        </p:nvSpPr>
        <p:spPr>
          <a:xfrm>
            <a:off x="30226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2" name="Square"/>
          <p:cNvSpPr/>
          <p:nvPr/>
        </p:nvSpPr>
        <p:spPr>
          <a:xfrm>
            <a:off x="36703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3" name="Square"/>
          <p:cNvSpPr/>
          <p:nvPr/>
        </p:nvSpPr>
        <p:spPr>
          <a:xfrm>
            <a:off x="43180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4" name="Square"/>
          <p:cNvSpPr/>
          <p:nvPr/>
        </p:nvSpPr>
        <p:spPr>
          <a:xfrm>
            <a:off x="10668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5" name="Square"/>
          <p:cNvSpPr/>
          <p:nvPr/>
        </p:nvSpPr>
        <p:spPr>
          <a:xfrm>
            <a:off x="17272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6" name="Square"/>
          <p:cNvSpPr/>
          <p:nvPr/>
        </p:nvSpPr>
        <p:spPr>
          <a:xfrm>
            <a:off x="23749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7" name="Square"/>
          <p:cNvSpPr/>
          <p:nvPr/>
        </p:nvSpPr>
        <p:spPr>
          <a:xfrm>
            <a:off x="30226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8" name="Square"/>
          <p:cNvSpPr/>
          <p:nvPr/>
        </p:nvSpPr>
        <p:spPr>
          <a:xfrm>
            <a:off x="36703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999" name="Square"/>
          <p:cNvSpPr/>
          <p:nvPr/>
        </p:nvSpPr>
        <p:spPr>
          <a:xfrm>
            <a:off x="43180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0" name="Square"/>
          <p:cNvSpPr/>
          <p:nvPr/>
        </p:nvSpPr>
        <p:spPr>
          <a:xfrm>
            <a:off x="10668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1" name="Square"/>
          <p:cNvSpPr/>
          <p:nvPr/>
        </p:nvSpPr>
        <p:spPr>
          <a:xfrm>
            <a:off x="17272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2" name="Square"/>
          <p:cNvSpPr/>
          <p:nvPr/>
        </p:nvSpPr>
        <p:spPr>
          <a:xfrm>
            <a:off x="23749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3" name="Square"/>
          <p:cNvSpPr/>
          <p:nvPr/>
        </p:nvSpPr>
        <p:spPr>
          <a:xfrm>
            <a:off x="30226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4" name="Square"/>
          <p:cNvSpPr/>
          <p:nvPr/>
        </p:nvSpPr>
        <p:spPr>
          <a:xfrm>
            <a:off x="36703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5" name="Square"/>
          <p:cNvSpPr/>
          <p:nvPr/>
        </p:nvSpPr>
        <p:spPr>
          <a:xfrm>
            <a:off x="43180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6" name="Square"/>
          <p:cNvSpPr/>
          <p:nvPr/>
        </p:nvSpPr>
        <p:spPr>
          <a:xfrm>
            <a:off x="17272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7" name="Square"/>
          <p:cNvSpPr/>
          <p:nvPr/>
        </p:nvSpPr>
        <p:spPr>
          <a:xfrm>
            <a:off x="10668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8" name="Square"/>
          <p:cNvSpPr/>
          <p:nvPr/>
        </p:nvSpPr>
        <p:spPr>
          <a:xfrm>
            <a:off x="30226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09" name="Square"/>
          <p:cNvSpPr/>
          <p:nvPr/>
        </p:nvSpPr>
        <p:spPr>
          <a:xfrm>
            <a:off x="23749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0" name="Square"/>
          <p:cNvSpPr/>
          <p:nvPr/>
        </p:nvSpPr>
        <p:spPr>
          <a:xfrm>
            <a:off x="43180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1" name="Square"/>
          <p:cNvSpPr/>
          <p:nvPr/>
        </p:nvSpPr>
        <p:spPr>
          <a:xfrm>
            <a:off x="36703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2" name="Square"/>
          <p:cNvSpPr/>
          <p:nvPr/>
        </p:nvSpPr>
        <p:spPr>
          <a:xfrm>
            <a:off x="17272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3" name="Square"/>
          <p:cNvSpPr/>
          <p:nvPr/>
        </p:nvSpPr>
        <p:spPr>
          <a:xfrm>
            <a:off x="10668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4" name="Square"/>
          <p:cNvSpPr/>
          <p:nvPr/>
        </p:nvSpPr>
        <p:spPr>
          <a:xfrm>
            <a:off x="30226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5" name="Square"/>
          <p:cNvSpPr/>
          <p:nvPr/>
        </p:nvSpPr>
        <p:spPr>
          <a:xfrm>
            <a:off x="23749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6" name="Square"/>
          <p:cNvSpPr/>
          <p:nvPr/>
        </p:nvSpPr>
        <p:spPr>
          <a:xfrm>
            <a:off x="43180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7" name="Square"/>
          <p:cNvSpPr/>
          <p:nvPr/>
        </p:nvSpPr>
        <p:spPr>
          <a:xfrm>
            <a:off x="36703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8" name="Square"/>
          <p:cNvSpPr/>
          <p:nvPr/>
        </p:nvSpPr>
        <p:spPr>
          <a:xfrm>
            <a:off x="17272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19" name="Square"/>
          <p:cNvSpPr/>
          <p:nvPr/>
        </p:nvSpPr>
        <p:spPr>
          <a:xfrm>
            <a:off x="10668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20" name="Square"/>
          <p:cNvSpPr/>
          <p:nvPr/>
        </p:nvSpPr>
        <p:spPr>
          <a:xfrm>
            <a:off x="30226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21" name="Square"/>
          <p:cNvSpPr/>
          <p:nvPr/>
        </p:nvSpPr>
        <p:spPr>
          <a:xfrm>
            <a:off x="23749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22" name="Square"/>
          <p:cNvSpPr/>
          <p:nvPr/>
        </p:nvSpPr>
        <p:spPr>
          <a:xfrm>
            <a:off x="43180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23" name="Square"/>
          <p:cNvSpPr/>
          <p:nvPr/>
        </p:nvSpPr>
        <p:spPr>
          <a:xfrm>
            <a:off x="36703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24" name="0"/>
          <p:cNvSpPr txBox="1"/>
          <p:nvPr/>
        </p:nvSpPr>
        <p:spPr>
          <a:xfrm>
            <a:off x="11758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25" name="0"/>
          <p:cNvSpPr txBox="1"/>
          <p:nvPr/>
        </p:nvSpPr>
        <p:spPr>
          <a:xfrm>
            <a:off x="2433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26" name="1"/>
          <p:cNvSpPr txBox="1"/>
          <p:nvPr/>
        </p:nvSpPr>
        <p:spPr>
          <a:xfrm>
            <a:off x="3817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27" name="0"/>
          <p:cNvSpPr txBox="1"/>
          <p:nvPr/>
        </p:nvSpPr>
        <p:spPr>
          <a:xfrm>
            <a:off x="19505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28" name="0"/>
          <p:cNvSpPr txBox="1"/>
          <p:nvPr/>
        </p:nvSpPr>
        <p:spPr>
          <a:xfrm>
            <a:off x="3207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29" name="1"/>
          <p:cNvSpPr txBox="1"/>
          <p:nvPr/>
        </p:nvSpPr>
        <p:spPr>
          <a:xfrm>
            <a:off x="4592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0" name="0"/>
          <p:cNvSpPr txBox="1"/>
          <p:nvPr/>
        </p:nvSpPr>
        <p:spPr>
          <a:xfrm>
            <a:off x="11758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31" name="0"/>
          <p:cNvSpPr txBox="1"/>
          <p:nvPr/>
        </p:nvSpPr>
        <p:spPr>
          <a:xfrm>
            <a:off x="2433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32" name="1"/>
          <p:cNvSpPr txBox="1"/>
          <p:nvPr/>
        </p:nvSpPr>
        <p:spPr>
          <a:xfrm>
            <a:off x="3817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3" name="0"/>
          <p:cNvSpPr txBox="1"/>
          <p:nvPr/>
        </p:nvSpPr>
        <p:spPr>
          <a:xfrm>
            <a:off x="18870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34" name="0"/>
          <p:cNvSpPr txBox="1"/>
          <p:nvPr/>
        </p:nvSpPr>
        <p:spPr>
          <a:xfrm>
            <a:off x="3144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35" name="1"/>
          <p:cNvSpPr txBox="1"/>
          <p:nvPr/>
        </p:nvSpPr>
        <p:spPr>
          <a:xfrm>
            <a:off x="4528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6" name="1"/>
          <p:cNvSpPr txBox="1"/>
          <p:nvPr/>
        </p:nvSpPr>
        <p:spPr>
          <a:xfrm>
            <a:off x="11758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7" name="1"/>
          <p:cNvSpPr txBox="1"/>
          <p:nvPr/>
        </p:nvSpPr>
        <p:spPr>
          <a:xfrm>
            <a:off x="2433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8" name="1"/>
          <p:cNvSpPr txBox="1"/>
          <p:nvPr/>
        </p:nvSpPr>
        <p:spPr>
          <a:xfrm>
            <a:off x="3817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39" name="1"/>
          <p:cNvSpPr txBox="1"/>
          <p:nvPr/>
        </p:nvSpPr>
        <p:spPr>
          <a:xfrm>
            <a:off x="17600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0" name="1"/>
          <p:cNvSpPr txBox="1"/>
          <p:nvPr/>
        </p:nvSpPr>
        <p:spPr>
          <a:xfrm>
            <a:off x="3017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1" name="1"/>
          <p:cNvSpPr txBox="1"/>
          <p:nvPr/>
        </p:nvSpPr>
        <p:spPr>
          <a:xfrm>
            <a:off x="4401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42" name="Line"/>
          <p:cNvSpPr/>
          <p:nvPr/>
        </p:nvSpPr>
        <p:spPr>
          <a:xfrm flipH="1">
            <a:off x="2146300" y="79375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43" name="Line"/>
          <p:cNvSpPr/>
          <p:nvPr/>
        </p:nvSpPr>
        <p:spPr>
          <a:xfrm>
            <a:off x="2703355" y="79375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6" name="Group"/>
          <p:cNvGrpSpPr/>
          <p:nvPr/>
        </p:nvGrpSpPr>
        <p:grpSpPr>
          <a:xfrm rot="5400000">
            <a:off x="2819399" y="7327899"/>
            <a:ext cx="1092201" cy="2"/>
            <a:chOff x="0" y="0"/>
            <a:chExt cx="1092200" cy="0"/>
          </a:xfrm>
        </p:grpSpPr>
        <p:sp>
          <p:nvSpPr>
            <p:cNvPr id="2044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45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049" name="Group"/>
          <p:cNvGrpSpPr/>
          <p:nvPr/>
        </p:nvGrpSpPr>
        <p:grpSpPr>
          <a:xfrm rot="5400000">
            <a:off x="3454399" y="6667499"/>
            <a:ext cx="1092201" cy="2"/>
            <a:chOff x="0" y="0"/>
            <a:chExt cx="1092200" cy="0"/>
          </a:xfrm>
        </p:grpSpPr>
        <p:sp>
          <p:nvSpPr>
            <p:cNvPr id="2047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48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2050" name="Line"/>
          <p:cNvSpPr/>
          <p:nvPr/>
        </p:nvSpPr>
        <p:spPr>
          <a:xfrm flipH="1">
            <a:off x="1447800" y="85979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51" name="Line"/>
          <p:cNvSpPr/>
          <p:nvPr/>
        </p:nvSpPr>
        <p:spPr>
          <a:xfrm>
            <a:off x="2004855" y="85979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52" name="Line"/>
          <p:cNvSpPr/>
          <p:nvPr/>
        </p:nvSpPr>
        <p:spPr>
          <a:xfrm flipH="1">
            <a:off x="2794000" y="85979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53" name="Line"/>
          <p:cNvSpPr/>
          <p:nvPr/>
        </p:nvSpPr>
        <p:spPr>
          <a:xfrm>
            <a:off x="3351055" y="85979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56" name="Group"/>
          <p:cNvGrpSpPr/>
          <p:nvPr/>
        </p:nvGrpSpPr>
        <p:grpSpPr>
          <a:xfrm rot="5400000">
            <a:off x="3454399" y="7912099"/>
            <a:ext cx="1092201" cy="2"/>
            <a:chOff x="0" y="0"/>
            <a:chExt cx="1092200" cy="0"/>
          </a:xfrm>
        </p:grpSpPr>
        <p:sp>
          <p:nvSpPr>
            <p:cNvPr id="2054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55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How do we deci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decide</a:t>
            </a:r>
          </a:p>
        </p:txBody>
      </p:sp>
      <p:sp>
        <p:nvSpPr>
          <p:cNvPr id="2059" name="Look at the similarity of recorded neighbors…"/>
          <p:cNvSpPr txBox="1"/>
          <p:nvPr>
            <p:ph type="body" sz="half" idx="1"/>
          </p:nvPr>
        </p:nvSpPr>
        <p:spPr>
          <a:xfrm>
            <a:off x="304800" y="1651000"/>
            <a:ext cx="12484100" cy="3568700"/>
          </a:xfrm>
          <a:prstGeom prst="rect">
            <a:avLst/>
          </a:prstGeom>
        </p:spPr>
        <p:txBody>
          <a:bodyPr/>
          <a:lstStyle/>
          <a:p>
            <a:pPr/>
            <a:r>
              <a:t>Look at the similarity of recorded neighbors</a:t>
            </a:r>
          </a:p>
          <a:p>
            <a:pPr lvl="1"/>
            <a:r>
              <a:t>Compare |up-down| and |right-left|</a:t>
            </a:r>
          </a:p>
          <a:p>
            <a:pPr lvl="1"/>
            <a:r>
              <a:t>Be smart</a:t>
            </a:r>
          </a:p>
          <a:p>
            <a:pPr lvl="1"/>
            <a:r>
              <a:t>See pset 4</a:t>
            </a:r>
          </a:p>
          <a:p>
            <a:pPr/>
            <a:r>
              <a:t>Called edge-based demosaicking</a:t>
            </a:r>
          </a:p>
        </p:txBody>
      </p:sp>
      <p:sp>
        <p:nvSpPr>
          <p:cNvPr id="2060" name="Square"/>
          <p:cNvSpPr/>
          <p:nvPr/>
        </p:nvSpPr>
        <p:spPr>
          <a:xfrm>
            <a:off x="10668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1" name="Square"/>
          <p:cNvSpPr/>
          <p:nvPr/>
        </p:nvSpPr>
        <p:spPr>
          <a:xfrm>
            <a:off x="17272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2" name="Square"/>
          <p:cNvSpPr/>
          <p:nvPr/>
        </p:nvSpPr>
        <p:spPr>
          <a:xfrm>
            <a:off x="23749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3" name="Square"/>
          <p:cNvSpPr/>
          <p:nvPr/>
        </p:nvSpPr>
        <p:spPr>
          <a:xfrm>
            <a:off x="30226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4" name="Square"/>
          <p:cNvSpPr/>
          <p:nvPr/>
        </p:nvSpPr>
        <p:spPr>
          <a:xfrm>
            <a:off x="3670300" y="5689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5" name="Square"/>
          <p:cNvSpPr/>
          <p:nvPr/>
        </p:nvSpPr>
        <p:spPr>
          <a:xfrm>
            <a:off x="4318000" y="63373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6" name="Square"/>
          <p:cNvSpPr/>
          <p:nvPr/>
        </p:nvSpPr>
        <p:spPr>
          <a:xfrm>
            <a:off x="10668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7" name="Square"/>
          <p:cNvSpPr/>
          <p:nvPr/>
        </p:nvSpPr>
        <p:spPr>
          <a:xfrm>
            <a:off x="17272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8" name="Square"/>
          <p:cNvSpPr/>
          <p:nvPr/>
        </p:nvSpPr>
        <p:spPr>
          <a:xfrm>
            <a:off x="23749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69" name="Square"/>
          <p:cNvSpPr/>
          <p:nvPr/>
        </p:nvSpPr>
        <p:spPr>
          <a:xfrm>
            <a:off x="30226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0" name="Square"/>
          <p:cNvSpPr/>
          <p:nvPr/>
        </p:nvSpPr>
        <p:spPr>
          <a:xfrm>
            <a:off x="3670300" y="69977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1" name="Square"/>
          <p:cNvSpPr/>
          <p:nvPr/>
        </p:nvSpPr>
        <p:spPr>
          <a:xfrm>
            <a:off x="4318000" y="7645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2" name="Square"/>
          <p:cNvSpPr/>
          <p:nvPr/>
        </p:nvSpPr>
        <p:spPr>
          <a:xfrm>
            <a:off x="10668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3" name="Square"/>
          <p:cNvSpPr/>
          <p:nvPr/>
        </p:nvSpPr>
        <p:spPr>
          <a:xfrm>
            <a:off x="17272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4" name="Square"/>
          <p:cNvSpPr/>
          <p:nvPr/>
        </p:nvSpPr>
        <p:spPr>
          <a:xfrm>
            <a:off x="23749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5" name="Square"/>
          <p:cNvSpPr/>
          <p:nvPr/>
        </p:nvSpPr>
        <p:spPr>
          <a:xfrm>
            <a:off x="30226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6" name="Square"/>
          <p:cNvSpPr/>
          <p:nvPr/>
        </p:nvSpPr>
        <p:spPr>
          <a:xfrm>
            <a:off x="3670300" y="8293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7" name="Square"/>
          <p:cNvSpPr/>
          <p:nvPr/>
        </p:nvSpPr>
        <p:spPr>
          <a:xfrm>
            <a:off x="4318000" y="89408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8" name="Square"/>
          <p:cNvSpPr/>
          <p:nvPr/>
        </p:nvSpPr>
        <p:spPr>
          <a:xfrm>
            <a:off x="17272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9" name="Square"/>
          <p:cNvSpPr/>
          <p:nvPr/>
        </p:nvSpPr>
        <p:spPr>
          <a:xfrm>
            <a:off x="10668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0" name="Square"/>
          <p:cNvSpPr/>
          <p:nvPr/>
        </p:nvSpPr>
        <p:spPr>
          <a:xfrm>
            <a:off x="30226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1" name="Square"/>
          <p:cNvSpPr/>
          <p:nvPr/>
        </p:nvSpPr>
        <p:spPr>
          <a:xfrm>
            <a:off x="23749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2" name="Square"/>
          <p:cNvSpPr/>
          <p:nvPr/>
        </p:nvSpPr>
        <p:spPr>
          <a:xfrm>
            <a:off x="4318000" y="5689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3" name="Square"/>
          <p:cNvSpPr/>
          <p:nvPr/>
        </p:nvSpPr>
        <p:spPr>
          <a:xfrm>
            <a:off x="3670300" y="6337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4" name="Square"/>
          <p:cNvSpPr/>
          <p:nvPr/>
        </p:nvSpPr>
        <p:spPr>
          <a:xfrm>
            <a:off x="17272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5" name="Square"/>
          <p:cNvSpPr/>
          <p:nvPr/>
        </p:nvSpPr>
        <p:spPr>
          <a:xfrm>
            <a:off x="10668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6" name="Square"/>
          <p:cNvSpPr/>
          <p:nvPr/>
        </p:nvSpPr>
        <p:spPr>
          <a:xfrm>
            <a:off x="30226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7" name="Square"/>
          <p:cNvSpPr/>
          <p:nvPr/>
        </p:nvSpPr>
        <p:spPr>
          <a:xfrm>
            <a:off x="23749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8" name="Square"/>
          <p:cNvSpPr/>
          <p:nvPr/>
        </p:nvSpPr>
        <p:spPr>
          <a:xfrm>
            <a:off x="4318000" y="69977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89" name="Square"/>
          <p:cNvSpPr/>
          <p:nvPr/>
        </p:nvSpPr>
        <p:spPr>
          <a:xfrm>
            <a:off x="3670300" y="7645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0" name="Square"/>
          <p:cNvSpPr/>
          <p:nvPr/>
        </p:nvSpPr>
        <p:spPr>
          <a:xfrm>
            <a:off x="17272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1" name="Square"/>
          <p:cNvSpPr/>
          <p:nvPr/>
        </p:nvSpPr>
        <p:spPr>
          <a:xfrm>
            <a:off x="10668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2" name="Square"/>
          <p:cNvSpPr/>
          <p:nvPr/>
        </p:nvSpPr>
        <p:spPr>
          <a:xfrm>
            <a:off x="30226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3" name="Square"/>
          <p:cNvSpPr/>
          <p:nvPr/>
        </p:nvSpPr>
        <p:spPr>
          <a:xfrm>
            <a:off x="23749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4" name="Square"/>
          <p:cNvSpPr/>
          <p:nvPr/>
        </p:nvSpPr>
        <p:spPr>
          <a:xfrm>
            <a:off x="4318000" y="8293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5" name="Square"/>
          <p:cNvSpPr/>
          <p:nvPr/>
        </p:nvSpPr>
        <p:spPr>
          <a:xfrm>
            <a:off x="3670300" y="8940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96" name="0"/>
          <p:cNvSpPr txBox="1"/>
          <p:nvPr/>
        </p:nvSpPr>
        <p:spPr>
          <a:xfrm>
            <a:off x="11758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97" name="0"/>
          <p:cNvSpPr txBox="1"/>
          <p:nvPr/>
        </p:nvSpPr>
        <p:spPr>
          <a:xfrm>
            <a:off x="24331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098" name="1"/>
          <p:cNvSpPr txBox="1"/>
          <p:nvPr/>
        </p:nvSpPr>
        <p:spPr>
          <a:xfrm>
            <a:off x="3817472" y="56261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099" name="0"/>
          <p:cNvSpPr txBox="1"/>
          <p:nvPr/>
        </p:nvSpPr>
        <p:spPr>
          <a:xfrm>
            <a:off x="19505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0" name="0"/>
          <p:cNvSpPr txBox="1"/>
          <p:nvPr/>
        </p:nvSpPr>
        <p:spPr>
          <a:xfrm>
            <a:off x="32078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1" name="1"/>
          <p:cNvSpPr txBox="1"/>
          <p:nvPr/>
        </p:nvSpPr>
        <p:spPr>
          <a:xfrm>
            <a:off x="4592172" y="635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2" name="0"/>
          <p:cNvSpPr txBox="1"/>
          <p:nvPr/>
        </p:nvSpPr>
        <p:spPr>
          <a:xfrm>
            <a:off x="11758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3" name="0"/>
          <p:cNvSpPr txBox="1"/>
          <p:nvPr/>
        </p:nvSpPr>
        <p:spPr>
          <a:xfrm>
            <a:off x="24331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4" name="1"/>
          <p:cNvSpPr txBox="1"/>
          <p:nvPr/>
        </p:nvSpPr>
        <p:spPr>
          <a:xfrm>
            <a:off x="3817472" y="6921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5" name="0"/>
          <p:cNvSpPr txBox="1"/>
          <p:nvPr/>
        </p:nvSpPr>
        <p:spPr>
          <a:xfrm>
            <a:off x="18870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6" name="0"/>
          <p:cNvSpPr txBox="1"/>
          <p:nvPr/>
        </p:nvSpPr>
        <p:spPr>
          <a:xfrm>
            <a:off x="31443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107" name="1"/>
          <p:cNvSpPr txBox="1"/>
          <p:nvPr/>
        </p:nvSpPr>
        <p:spPr>
          <a:xfrm>
            <a:off x="4528672" y="75438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8" name="1"/>
          <p:cNvSpPr txBox="1"/>
          <p:nvPr/>
        </p:nvSpPr>
        <p:spPr>
          <a:xfrm>
            <a:off x="11758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9" name="1"/>
          <p:cNvSpPr txBox="1"/>
          <p:nvPr/>
        </p:nvSpPr>
        <p:spPr>
          <a:xfrm>
            <a:off x="24331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0" name="1"/>
          <p:cNvSpPr txBox="1"/>
          <p:nvPr/>
        </p:nvSpPr>
        <p:spPr>
          <a:xfrm>
            <a:off x="3817472" y="82677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1" name="1"/>
          <p:cNvSpPr txBox="1"/>
          <p:nvPr/>
        </p:nvSpPr>
        <p:spPr>
          <a:xfrm>
            <a:off x="17600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2" name="1"/>
          <p:cNvSpPr txBox="1"/>
          <p:nvPr/>
        </p:nvSpPr>
        <p:spPr>
          <a:xfrm>
            <a:off x="30173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3" name="1"/>
          <p:cNvSpPr txBox="1"/>
          <p:nvPr/>
        </p:nvSpPr>
        <p:spPr>
          <a:xfrm>
            <a:off x="4401672" y="88900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14" name="Line"/>
          <p:cNvSpPr/>
          <p:nvPr/>
        </p:nvSpPr>
        <p:spPr>
          <a:xfrm flipH="1">
            <a:off x="2146300" y="79375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15" name="Line"/>
          <p:cNvSpPr/>
          <p:nvPr/>
        </p:nvSpPr>
        <p:spPr>
          <a:xfrm>
            <a:off x="2703355" y="79375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18" name="Group"/>
          <p:cNvGrpSpPr/>
          <p:nvPr/>
        </p:nvGrpSpPr>
        <p:grpSpPr>
          <a:xfrm rot="5400000">
            <a:off x="2819399" y="7327899"/>
            <a:ext cx="1092201" cy="2"/>
            <a:chOff x="0" y="0"/>
            <a:chExt cx="1092200" cy="0"/>
          </a:xfrm>
        </p:grpSpPr>
        <p:sp>
          <p:nvSpPr>
            <p:cNvPr id="2116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117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2121" name="Group"/>
          <p:cNvGrpSpPr/>
          <p:nvPr/>
        </p:nvGrpSpPr>
        <p:grpSpPr>
          <a:xfrm rot="5400000">
            <a:off x="3454399" y="6667499"/>
            <a:ext cx="1092201" cy="2"/>
            <a:chOff x="0" y="0"/>
            <a:chExt cx="1092200" cy="0"/>
          </a:xfrm>
        </p:grpSpPr>
        <p:sp>
          <p:nvSpPr>
            <p:cNvPr id="2119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120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2122" name="Line"/>
          <p:cNvSpPr/>
          <p:nvPr/>
        </p:nvSpPr>
        <p:spPr>
          <a:xfrm flipH="1">
            <a:off x="1447800" y="85979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23" name="Line"/>
          <p:cNvSpPr/>
          <p:nvPr/>
        </p:nvSpPr>
        <p:spPr>
          <a:xfrm>
            <a:off x="2004855" y="85979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24" name="Line"/>
          <p:cNvSpPr/>
          <p:nvPr/>
        </p:nvSpPr>
        <p:spPr>
          <a:xfrm flipH="1">
            <a:off x="2794000" y="8597900"/>
            <a:ext cx="484761" cy="1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25" name="Line"/>
          <p:cNvSpPr/>
          <p:nvPr/>
        </p:nvSpPr>
        <p:spPr>
          <a:xfrm>
            <a:off x="3351055" y="8597900"/>
            <a:ext cx="535145" cy="0"/>
          </a:xfrm>
          <a:prstGeom prst="line">
            <a:avLst/>
          </a:prstGeom>
          <a:ln w="63500">
            <a:solidFill>
              <a:srgbClr val="2C1376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8" name="Group"/>
          <p:cNvGrpSpPr/>
          <p:nvPr/>
        </p:nvGrpSpPr>
        <p:grpSpPr>
          <a:xfrm rot="5400000">
            <a:off x="3454399" y="7912099"/>
            <a:ext cx="1092201" cy="2"/>
            <a:chOff x="0" y="0"/>
            <a:chExt cx="1092200" cy="0"/>
          </a:xfrm>
        </p:grpSpPr>
        <p:sp>
          <p:nvSpPr>
            <p:cNvPr id="2126" name="Line"/>
            <p:cNvSpPr/>
            <p:nvPr/>
          </p:nvSpPr>
          <p:spPr>
            <a:xfrm flipH="1">
              <a:off x="0" y="0"/>
              <a:ext cx="484761" cy="1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127" name="Line"/>
            <p:cNvSpPr/>
            <p:nvPr/>
          </p:nvSpPr>
          <p:spPr>
            <a:xfrm>
              <a:off x="557055" y="0"/>
              <a:ext cx="535145" cy="0"/>
            </a:xfrm>
            <a:prstGeom prst="line">
              <a:avLst/>
            </a:prstGeom>
            <a:noFill/>
            <a:ln w="63500" cap="flat">
              <a:solidFill>
                <a:srgbClr val="2C1376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reen channel -- na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 channel -- naive</a:t>
            </a:r>
          </a:p>
        </p:txBody>
      </p:sp>
      <p:sp>
        <p:nvSpPr>
          <p:cNvPr id="213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12712866" cy="7289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reen channel -- edge-bas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 channel -- edge-based</a:t>
            </a:r>
          </a:p>
        </p:txBody>
      </p:sp>
      <p:sp>
        <p:nvSpPr>
          <p:cNvPr id="213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39900"/>
            <a:ext cx="12928600" cy="71042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40" name="20201023at17h03m42s-2020-10-23-at-17h03m42s-DSC07843-095.jpg" descr="20201023at17h03m42s-2020-10-23-at-17h03m42s-DSC07843-09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275" y="1651000"/>
            <a:ext cx="12115803" cy="807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Challenge with other channe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300"/>
            </a:lvl1pPr>
          </a:lstStyle>
          <a:p>
            <a:pPr/>
            <a:r>
              <a:t>Challenge with other channels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</a:t>
            </a:r>
          </a:p>
        </p:txBody>
      </p:sp>
      <p:sp>
        <p:nvSpPr>
          <p:cNvPr id="2145" name="What do we do with red and blue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do we do with red and blue? </a:t>
            </a:r>
          </a:p>
          <a:p>
            <a:pPr/>
            <a:r>
              <a:t>We could apply the edge-based principle</a:t>
            </a:r>
          </a:p>
          <a:p>
            <a:pPr/>
            <a:r>
              <a:t>But we’re missing more information</a:t>
            </a:r>
          </a:p>
          <a:p>
            <a:pPr/>
            <a:r>
              <a:t>But color transitions might be shifted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2148" name="Black on white corner…"/>
          <p:cNvSpPr txBox="1"/>
          <p:nvPr>
            <p:ph type="body" sz="half" idx="1"/>
          </p:nvPr>
        </p:nvSpPr>
        <p:spPr>
          <a:xfrm>
            <a:off x="304800" y="1651000"/>
            <a:ext cx="12484100" cy="3975100"/>
          </a:xfrm>
          <a:prstGeom prst="rect">
            <a:avLst/>
          </a:prstGeom>
        </p:spPr>
        <p:txBody>
          <a:bodyPr/>
          <a:lstStyle/>
          <a:p>
            <a:pPr/>
            <a:r>
              <a:t>Black on white corner</a:t>
            </a:r>
          </a:p>
          <a:p>
            <a:pPr/>
            <a:r>
              <a:t>Notion of edge-based unclear for pixels in empty rows or columns</a:t>
            </a:r>
          </a:p>
        </p:txBody>
      </p:sp>
      <p:sp>
        <p:nvSpPr>
          <p:cNvPr id="2149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0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1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2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3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4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5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6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7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8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59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0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1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2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3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4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5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6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7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8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69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0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1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2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3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4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5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6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7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8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79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0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1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2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3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4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5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6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7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8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89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0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1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2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3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4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5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6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7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8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199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0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1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2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3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4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5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6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7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8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09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0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1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2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3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4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5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6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7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8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19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0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1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2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3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4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5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6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7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8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29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0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1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2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3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4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5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6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7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8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39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0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1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2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3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4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5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6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7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4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2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3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4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5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6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57" name="Rectangle"/>
          <p:cNvSpPr/>
          <p:nvPr/>
        </p:nvSpPr>
        <p:spPr>
          <a:xfrm>
            <a:off x="4394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58" name="Rectangle"/>
          <p:cNvSpPr/>
          <p:nvPr/>
        </p:nvSpPr>
        <p:spPr>
          <a:xfrm>
            <a:off x="87503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59" name="Rectangle"/>
          <p:cNvSpPr/>
          <p:nvPr/>
        </p:nvSpPr>
        <p:spPr>
          <a:xfrm>
            <a:off x="76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60" name="Star"/>
          <p:cNvSpPr/>
          <p:nvPr/>
        </p:nvSpPr>
        <p:spPr>
          <a:xfrm>
            <a:off x="1455301" y="8890000"/>
            <a:ext cx="785098" cy="746672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FC41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61" name="Star"/>
          <p:cNvSpPr/>
          <p:nvPr/>
        </p:nvSpPr>
        <p:spPr>
          <a:xfrm>
            <a:off x="2750701" y="6286500"/>
            <a:ext cx="785098" cy="746672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FC41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62" name="?"/>
          <p:cNvSpPr txBox="1"/>
          <p:nvPr/>
        </p:nvSpPr>
        <p:spPr>
          <a:xfrm>
            <a:off x="2962461" y="6178550"/>
            <a:ext cx="363823" cy="96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59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263" name="?"/>
          <p:cNvSpPr txBox="1"/>
          <p:nvPr/>
        </p:nvSpPr>
        <p:spPr>
          <a:xfrm>
            <a:off x="1667061" y="8832850"/>
            <a:ext cx="363823" cy="96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59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264" name="Star"/>
          <p:cNvSpPr/>
          <p:nvPr/>
        </p:nvSpPr>
        <p:spPr>
          <a:xfrm>
            <a:off x="10777101" y="6921500"/>
            <a:ext cx="785098" cy="746672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FC41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65" name="?"/>
          <p:cNvSpPr txBox="1"/>
          <p:nvPr/>
        </p:nvSpPr>
        <p:spPr>
          <a:xfrm>
            <a:off x="10988861" y="6813550"/>
            <a:ext cx="363823" cy="96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59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7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2268" name="Black on white corner…"/>
          <p:cNvSpPr txBox="1"/>
          <p:nvPr>
            <p:ph type="body" sz="half" idx="1"/>
          </p:nvPr>
        </p:nvSpPr>
        <p:spPr>
          <a:xfrm>
            <a:off x="304800" y="1651000"/>
            <a:ext cx="12484100" cy="3975100"/>
          </a:xfrm>
          <a:prstGeom prst="rect">
            <a:avLst/>
          </a:prstGeom>
        </p:spPr>
        <p:txBody>
          <a:bodyPr/>
          <a:lstStyle/>
          <a:p>
            <a:pPr/>
            <a:r>
              <a:t>Black on white corner</a:t>
            </a:r>
          </a:p>
          <a:p>
            <a:pPr/>
            <a:r>
              <a:t>Even if we imagine we can do some decent job for each channel</a:t>
            </a:r>
          </a:p>
        </p:txBody>
      </p:sp>
      <p:sp>
        <p:nvSpPr>
          <p:cNvPr id="2269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0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1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2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3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4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5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6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7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8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79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0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1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2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3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4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5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6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7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8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89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0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1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2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3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4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5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6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7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8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299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0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1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2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3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4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5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6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7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8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9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0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1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2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3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4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5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6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7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8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9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0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1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2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3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4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5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6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7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8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29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0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1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2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3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4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5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6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7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8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39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0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1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2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3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4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5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6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7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8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49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0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1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2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3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4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5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6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7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8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59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0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1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2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3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4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5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6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7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6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2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3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4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5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6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77" name="Rectangle"/>
          <p:cNvSpPr/>
          <p:nvPr/>
        </p:nvSpPr>
        <p:spPr>
          <a:xfrm>
            <a:off x="4394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78" name="Rectangle"/>
          <p:cNvSpPr/>
          <p:nvPr/>
        </p:nvSpPr>
        <p:spPr>
          <a:xfrm>
            <a:off x="87503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79" name="Rectangle"/>
          <p:cNvSpPr/>
          <p:nvPr/>
        </p:nvSpPr>
        <p:spPr>
          <a:xfrm>
            <a:off x="76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Rectangle"/>
          <p:cNvSpPr/>
          <p:nvPr/>
        </p:nvSpPr>
        <p:spPr>
          <a:xfrm>
            <a:off x="11493500" y="5740400"/>
            <a:ext cx="1308100" cy="39116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2" name="Rectangle"/>
          <p:cNvSpPr/>
          <p:nvPr/>
        </p:nvSpPr>
        <p:spPr>
          <a:xfrm>
            <a:off x="8890000" y="8356600"/>
            <a:ext cx="3898900" cy="12954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3" name="Rectangle"/>
          <p:cNvSpPr/>
          <p:nvPr/>
        </p:nvSpPr>
        <p:spPr>
          <a:xfrm>
            <a:off x="203200" y="8343900"/>
            <a:ext cx="3924300" cy="12954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4" name="Rectangle"/>
          <p:cNvSpPr/>
          <p:nvPr/>
        </p:nvSpPr>
        <p:spPr>
          <a:xfrm>
            <a:off x="2844800" y="5715000"/>
            <a:ext cx="1295400" cy="39370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5" name="Rectangle"/>
          <p:cNvSpPr/>
          <p:nvPr/>
        </p:nvSpPr>
        <p:spPr>
          <a:xfrm>
            <a:off x="4546600" y="8356600"/>
            <a:ext cx="3898900" cy="12954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6" name="Rectangle"/>
          <p:cNvSpPr/>
          <p:nvPr/>
        </p:nvSpPr>
        <p:spPr>
          <a:xfrm>
            <a:off x="71247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7" name="Rectangle"/>
          <p:cNvSpPr/>
          <p:nvPr/>
        </p:nvSpPr>
        <p:spPr>
          <a:xfrm>
            <a:off x="8750300" y="55626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88" name="Rectangle"/>
          <p:cNvSpPr/>
          <p:nvPr/>
        </p:nvSpPr>
        <p:spPr>
          <a:xfrm>
            <a:off x="10833100" y="5740400"/>
            <a:ext cx="647700" cy="3225800"/>
          </a:xfrm>
          <a:prstGeom prst="rect">
            <a:avLst/>
          </a:prstGeom>
          <a:solidFill>
            <a:srgbClr val="002E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89" name="Rectangle"/>
          <p:cNvSpPr/>
          <p:nvPr/>
        </p:nvSpPr>
        <p:spPr>
          <a:xfrm>
            <a:off x="8890000" y="8343900"/>
            <a:ext cx="2578100" cy="647700"/>
          </a:xfrm>
          <a:prstGeom prst="rect">
            <a:avLst/>
          </a:prstGeom>
          <a:solidFill>
            <a:srgbClr val="002E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0" name="Rectangle"/>
          <p:cNvSpPr/>
          <p:nvPr/>
        </p:nvSpPr>
        <p:spPr>
          <a:xfrm>
            <a:off x="8890000" y="5740400"/>
            <a:ext cx="1943100" cy="26035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1" name="Rectangle"/>
          <p:cNvSpPr/>
          <p:nvPr/>
        </p:nvSpPr>
        <p:spPr>
          <a:xfrm>
            <a:off x="4394200" y="55626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92" name="Rectangle"/>
          <p:cNvSpPr/>
          <p:nvPr/>
        </p:nvSpPr>
        <p:spPr>
          <a:xfrm>
            <a:off x="76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393" name="Rectangle"/>
          <p:cNvSpPr/>
          <p:nvPr/>
        </p:nvSpPr>
        <p:spPr>
          <a:xfrm>
            <a:off x="203200" y="7683500"/>
            <a:ext cx="3263900" cy="647700"/>
          </a:xfrm>
          <a:prstGeom prst="rect">
            <a:avLst/>
          </a:prstGeom>
          <a:solidFill>
            <a:srgbClr val="8311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4" name="Rectangle"/>
          <p:cNvSpPr/>
          <p:nvPr/>
        </p:nvSpPr>
        <p:spPr>
          <a:xfrm>
            <a:off x="2832100" y="5727700"/>
            <a:ext cx="647700" cy="2603500"/>
          </a:xfrm>
          <a:prstGeom prst="rect">
            <a:avLst/>
          </a:prstGeom>
          <a:solidFill>
            <a:srgbClr val="8311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5" name="Rectangle"/>
          <p:cNvSpPr/>
          <p:nvPr/>
        </p:nvSpPr>
        <p:spPr>
          <a:xfrm>
            <a:off x="203200" y="5740400"/>
            <a:ext cx="2616200" cy="19558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6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2397" name="Black on white corner…"/>
          <p:cNvSpPr txBox="1"/>
          <p:nvPr>
            <p:ph type="body" sz="half" idx="1"/>
          </p:nvPr>
        </p:nvSpPr>
        <p:spPr>
          <a:xfrm>
            <a:off x="304800" y="1651000"/>
            <a:ext cx="12484100" cy="3975100"/>
          </a:xfrm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Black on white corner</a:t>
            </a:r>
          </a:p>
          <a:p>
            <a:pPr>
              <a:defRPr sz="3800"/>
            </a:pPr>
            <a:r>
              <a:t>Even if we imagine we can do some decent job for each channel</a:t>
            </a:r>
          </a:p>
          <a:p>
            <a:pPr>
              <a:defRPr sz="3800"/>
            </a:pPr>
            <a:r>
              <a:t>The channels don’t line up</a:t>
            </a:r>
          </a:p>
          <a:p>
            <a:pPr lvl="1">
              <a:defRPr sz="3800"/>
            </a:pPr>
            <a:r>
              <a:t>Because they are not recorded at the same location</a:t>
            </a:r>
          </a:p>
        </p:txBody>
      </p:sp>
      <p:sp>
        <p:nvSpPr>
          <p:cNvPr id="2398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99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0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1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2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3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4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5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6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7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8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09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0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1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2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3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4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5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6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7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8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19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0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1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2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3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4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5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6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7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8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29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0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1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2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3" name="Rectangle"/>
          <p:cNvSpPr/>
          <p:nvPr/>
        </p:nvSpPr>
        <p:spPr>
          <a:xfrm>
            <a:off x="4546600" y="5740400"/>
            <a:ext cx="2616200" cy="26035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4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5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6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7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8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39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0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1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2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3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4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5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6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7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8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49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0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1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2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3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4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5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6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7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8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59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0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1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2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3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4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5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6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7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8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69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0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1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2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3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4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5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6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7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8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79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0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1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2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3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4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5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6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7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8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8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2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3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4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5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6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7" name="Square"/>
          <p:cNvSpPr/>
          <p:nvPr/>
        </p:nvSpPr>
        <p:spPr>
          <a:xfrm>
            <a:off x="2171700" y="70358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49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Bad color fringes!"/>
          <p:cNvSpPr txBox="1"/>
          <p:nvPr>
            <p:ph type="body" sz="half" idx="1"/>
          </p:nvPr>
        </p:nvSpPr>
        <p:spPr>
          <a:xfrm>
            <a:off x="304800" y="1651000"/>
            <a:ext cx="8293100" cy="3975100"/>
          </a:xfrm>
          <a:prstGeom prst="rect">
            <a:avLst/>
          </a:prstGeom>
        </p:spPr>
        <p:txBody>
          <a:bodyPr/>
          <a:lstStyle/>
          <a:p>
            <a:pPr/>
            <a:r>
              <a:t>Bad color fringes!</a:t>
            </a:r>
          </a:p>
        </p:txBody>
      </p:sp>
      <p:sp>
        <p:nvSpPr>
          <p:cNvPr id="2501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2502" name="Rectangle"/>
          <p:cNvSpPr/>
          <p:nvPr/>
        </p:nvSpPr>
        <p:spPr>
          <a:xfrm>
            <a:off x="10833100" y="889000"/>
            <a:ext cx="647700" cy="1955800"/>
          </a:xfrm>
          <a:prstGeom prst="rect">
            <a:avLst/>
          </a:prstGeom>
          <a:solidFill>
            <a:srgbClr val="002E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3" name="Rectangle"/>
          <p:cNvSpPr/>
          <p:nvPr/>
        </p:nvSpPr>
        <p:spPr>
          <a:xfrm>
            <a:off x="11493500" y="889000"/>
            <a:ext cx="647700" cy="2603500"/>
          </a:xfrm>
          <a:prstGeom prst="rect">
            <a:avLst/>
          </a:prstGeom>
          <a:solidFill>
            <a:srgbClr val="29F4A8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4" name="Rectangle"/>
          <p:cNvSpPr/>
          <p:nvPr/>
        </p:nvSpPr>
        <p:spPr>
          <a:xfrm>
            <a:off x="8890000" y="876300"/>
            <a:ext cx="1943100" cy="2603500"/>
          </a:xfrm>
          <a:prstGeom prst="rect">
            <a:avLst/>
          </a:prstGeom>
          <a:solidFill>
            <a:srgbClr val="232323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5" name="Rectangle"/>
          <p:cNvSpPr/>
          <p:nvPr/>
        </p:nvSpPr>
        <p:spPr>
          <a:xfrm>
            <a:off x="8890000" y="2832100"/>
            <a:ext cx="1943100" cy="647700"/>
          </a:xfrm>
          <a:prstGeom prst="rect">
            <a:avLst/>
          </a:prstGeom>
          <a:solidFill>
            <a:srgbClr val="8311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6" name="Square"/>
          <p:cNvSpPr/>
          <p:nvPr/>
        </p:nvSpPr>
        <p:spPr>
          <a:xfrm>
            <a:off x="11480800" y="876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7" name="Square"/>
          <p:cNvSpPr/>
          <p:nvPr/>
        </p:nvSpPr>
        <p:spPr>
          <a:xfrm>
            <a:off x="12128500" y="15240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8" name="Square"/>
          <p:cNvSpPr/>
          <p:nvPr/>
        </p:nvSpPr>
        <p:spPr>
          <a:xfrm>
            <a:off x="11480800" y="2184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09" name="Square"/>
          <p:cNvSpPr/>
          <p:nvPr/>
        </p:nvSpPr>
        <p:spPr>
          <a:xfrm>
            <a:off x="12128500" y="28321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0" name="Square"/>
          <p:cNvSpPr/>
          <p:nvPr/>
        </p:nvSpPr>
        <p:spPr>
          <a:xfrm>
            <a:off x="8877300" y="34798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1" name="Square"/>
          <p:cNvSpPr/>
          <p:nvPr/>
        </p:nvSpPr>
        <p:spPr>
          <a:xfrm>
            <a:off x="9537700" y="41275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2" name="Square"/>
          <p:cNvSpPr/>
          <p:nvPr/>
        </p:nvSpPr>
        <p:spPr>
          <a:xfrm>
            <a:off x="10185400" y="34798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3" name="Square"/>
          <p:cNvSpPr/>
          <p:nvPr/>
        </p:nvSpPr>
        <p:spPr>
          <a:xfrm>
            <a:off x="10833100" y="41275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4" name="Square"/>
          <p:cNvSpPr/>
          <p:nvPr/>
        </p:nvSpPr>
        <p:spPr>
          <a:xfrm>
            <a:off x="11480800" y="34798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5" name="Square"/>
          <p:cNvSpPr/>
          <p:nvPr/>
        </p:nvSpPr>
        <p:spPr>
          <a:xfrm>
            <a:off x="12128500" y="4127500"/>
            <a:ext cx="6477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6" name="Square"/>
          <p:cNvSpPr/>
          <p:nvPr/>
        </p:nvSpPr>
        <p:spPr>
          <a:xfrm>
            <a:off x="9537700" y="876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7" name="Square"/>
          <p:cNvSpPr/>
          <p:nvPr/>
        </p:nvSpPr>
        <p:spPr>
          <a:xfrm>
            <a:off x="8877300" y="15240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8" name="Square"/>
          <p:cNvSpPr/>
          <p:nvPr/>
        </p:nvSpPr>
        <p:spPr>
          <a:xfrm>
            <a:off x="10833100" y="876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19" name="Square"/>
          <p:cNvSpPr/>
          <p:nvPr/>
        </p:nvSpPr>
        <p:spPr>
          <a:xfrm>
            <a:off x="10185400" y="15240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0" name="Square"/>
          <p:cNvSpPr/>
          <p:nvPr/>
        </p:nvSpPr>
        <p:spPr>
          <a:xfrm>
            <a:off x="12128500" y="8763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1" name="Square"/>
          <p:cNvSpPr/>
          <p:nvPr/>
        </p:nvSpPr>
        <p:spPr>
          <a:xfrm>
            <a:off x="11480800" y="15240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2" name="Square"/>
          <p:cNvSpPr/>
          <p:nvPr/>
        </p:nvSpPr>
        <p:spPr>
          <a:xfrm>
            <a:off x="9537700" y="2184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3" name="Square"/>
          <p:cNvSpPr/>
          <p:nvPr/>
        </p:nvSpPr>
        <p:spPr>
          <a:xfrm>
            <a:off x="8877300" y="2832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4" name="Square"/>
          <p:cNvSpPr/>
          <p:nvPr/>
        </p:nvSpPr>
        <p:spPr>
          <a:xfrm>
            <a:off x="10833100" y="2184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5" name="Square"/>
          <p:cNvSpPr/>
          <p:nvPr/>
        </p:nvSpPr>
        <p:spPr>
          <a:xfrm>
            <a:off x="10185400" y="2832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6" name="Square"/>
          <p:cNvSpPr/>
          <p:nvPr/>
        </p:nvSpPr>
        <p:spPr>
          <a:xfrm>
            <a:off x="12128500" y="2184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7" name="Square"/>
          <p:cNvSpPr/>
          <p:nvPr/>
        </p:nvSpPr>
        <p:spPr>
          <a:xfrm>
            <a:off x="11480800" y="2832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8" name="Square"/>
          <p:cNvSpPr/>
          <p:nvPr/>
        </p:nvSpPr>
        <p:spPr>
          <a:xfrm>
            <a:off x="9537700" y="3479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29" name="Square"/>
          <p:cNvSpPr/>
          <p:nvPr/>
        </p:nvSpPr>
        <p:spPr>
          <a:xfrm>
            <a:off x="8877300" y="4127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0" name="Square"/>
          <p:cNvSpPr/>
          <p:nvPr/>
        </p:nvSpPr>
        <p:spPr>
          <a:xfrm>
            <a:off x="10833100" y="3479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1" name="Square"/>
          <p:cNvSpPr/>
          <p:nvPr/>
        </p:nvSpPr>
        <p:spPr>
          <a:xfrm>
            <a:off x="10185400" y="4127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2" name="Square"/>
          <p:cNvSpPr/>
          <p:nvPr/>
        </p:nvSpPr>
        <p:spPr>
          <a:xfrm>
            <a:off x="12128500" y="34798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3" name="Square"/>
          <p:cNvSpPr/>
          <p:nvPr/>
        </p:nvSpPr>
        <p:spPr>
          <a:xfrm>
            <a:off x="11480800" y="4127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4" name="Rectangle"/>
          <p:cNvSpPr/>
          <p:nvPr/>
        </p:nvSpPr>
        <p:spPr>
          <a:xfrm>
            <a:off x="8890000" y="3479800"/>
            <a:ext cx="2616200" cy="647700"/>
          </a:xfrm>
          <a:prstGeom prst="rect">
            <a:avLst/>
          </a:prstGeom>
          <a:solidFill>
            <a:srgbClr val="FFF76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5" name="Rectangle"/>
          <p:cNvSpPr/>
          <p:nvPr/>
        </p:nvSpPr>
        <p:spPr>
          <a:xfrm>
            <a:off x="11493500" y="5740400"/>
            <a:ext cx="1308100" cy="39116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6" name="Rectangle"/>
          <p:cNvSpPr/>
          <p:nvPr/>
        </p:nvSpPr>
        <p:spPr>
          <a:xfrm>
            <a:off x="8890000" y="8356600"/>
            <a:ext cx="3898900" cy="12954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7" name="Rectangle"/>
          <p:cNvSpPr/>
          <p:nvPr/>
        </p:nvSpPr>
        <p:spPr>
          <a:xfrm>
            <a:off x="203200" y="8343900"/>
            <a:ext cx="3924300" cy="12954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8" name="Rectangle"/>
          <p:cNvSpPr/>
          <p:nvPr/>
        </p:nvSpPr>
        <p:spPr>
          <a:xfrm>
            <a:off x="2844800" y="5715000"/>
            <a:ext cx="1295400" cy="39370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39" name="Rectangle"/>
          <p:cNvSpPr/>
          <p:nvPr/>
        </p:nvSpPr>
        <p:spPr>
          <a:xfrm>
            <a:off x="4546600" y="8356600"/>
            <a:ext cx="3898900" cy="12954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0" name="Rectangle"/>
          <p:cNvSpPr/>
          <p:nvPr/>
        </p:nvSpPr>
        <p:spPr>
          <a:xfrm>
            <a:off x="71247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1" name="Rectangle"/>
          <p:cNvSpPr/>
          <p:nvPr/>
        </p:nvSpPr>
        <p:spPr>
          <a:xfrm>
            <a:off x="8750300" y="55626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42" name="Rectangle"/>
          <p:cNvSpPr/>
          <p:nvPr/>
        </p:nvSpPr>
        <p:spPr>
          <a:xfrm>
            <a:off x="10833100" y="5740400"/>
            <a:ext cx="647700" cy="3225800"/>
          </a:xfrm>
          <a:prstGeom prst="rect">
            <a:avLst/>
          </a:prstGeom>
          <a:solidFill>
            <a:srgbClr val="002E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3" name="Rectangle"/>
          <p:cNvSpPr/>
          <p:nvPr/>
        </p:nvSpPr>
        <p:spPr>
          <a:xfrm>
            <a:off x="8890000" y="8343900"/>
            <a:ext cx="2578100" cy="647700"/>
          </a:xfrm>
          <a:prstGeom prst="rect">
            <a:avLst/>
          </a:prstGeom>
          <a:solidFill>
            <a:srgbClr val="002E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4" name="Rectangle"/>
          <p:cNvSpPr/>
          <p:nvPr/>
        </p:nvSpPr>
        <p:spPr>
          <a:xfrm>
            <a:off x="8890000" y="5740400"/>
            <a:ext cx="1943100" cy="26035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5" name="Rectangle"/>
          <p:cNvSpPr/>
          <p:nvPr/>
        </p:nvSpPr>
        <p:spPr>
          <a:xfrm>
            <a:off x="4394200" y="55626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46" name="Rectangle"/>
          <p:cNvSpPr/>
          <p:nvPr/>
        </p:nvSpPr>
        <p:spPr>
          <a:xfrm>
            <a:off x="76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47" name="Rectangle"/>
          <p:cNvSpPr/>
          <p:nvPr/>
        </p:nvSpPr>
        <p:spPr>
          <a:xfrm>
            <a:off x="203200" y="7683500"/>
            <a:ext cx="3263900" cy="647700"/>
          </a:xfrm>
          <a:prstGeom prst="rect">
            <a:avLst/>
          </a:prstGeom>
          <a:solidFill>
            <a:srgbClr val="8311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8" name="Rectangle"/>
          <p:cNvSpPr/>
          <p:nvPr/>
        </p:nvSpPr>
        <p:spPr>
          <a:xfrm>
            <a:off x="2832100" y="5727700"/>
            <a:ext cx="647700" cy="2603500"/>
          </a:xfrm>
          <a:prstGeom prst="rect">
            <a:avLst/>
          </a:prstGeom>
          <a:solidFill>
            <a:srgbClr val="8311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49" name="Rectangle"/>
          <p:cNvSpPr/>
          <p:nvPr/>
        </p:nvSpPr>
        <p:spPr>
          <a:xfrm>
            <a:off x="203200" y="5740400"/>
            <a:ext cx="2616200" cy="19558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0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1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2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3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4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5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6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7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8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59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0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1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2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3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4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5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6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7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8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69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0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1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2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3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4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5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6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7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8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9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0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1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2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3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4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5" name="Rectangle"/>
          <p:cNvSpPr/>
          <p:nvPr/>
        </p:nvSpPr>
        <p:spPr>
          <a:xfrm>
            <a:off x="4546600" y="5740400"/>
            <a:ext cx="2616200" cy="26035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6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7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8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9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0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1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2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3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4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5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6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7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8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9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0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1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2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3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4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5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6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7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8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09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0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1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2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3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4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5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6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7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8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19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0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1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2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3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4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5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6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7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8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29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0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1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2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3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4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5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6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7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8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39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0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1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2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3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4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5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6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7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8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49" name="Square"/>
          <p:cNvSpPr/>
          <p:nvPr/>
        </p:nvSpPr>
        <p:spPr>
          <a:xfrm>
            <a:off x="2171700" y="70358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50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51" name="Rectangle"/>
          <p:cNvSpPr/>
          <p:nvPr/>
        </p:nvSpPr>
        <p:spPr>
          <a:xfrm>
            <a:off x="10820400" y="2832100"/>
            <a:ext cx="685800" cy="647700"/>
          </a:xfrm>
          <a:prstGeom prst="rect">
            <a:avLst/>
          </a:prstGeom>
          <a:solidFill>
            <a:srgbClr val="7B219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52" name="Rectangle"/>
          <p:cNvSpPr/>
          <p:nvPr/>
        </p:nvSpPr>
        <p:spPr>
          <a:xfrm>
            <a:off x="11480800" y="3479800"/>
            <a:ext cx="685800" cy="647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53" name="Arrow"/>
          <p:cNvSpPr/>
          <p:nvPr/>
        </p:nvSpPr>
        <p:spPr>
          <a:xfrm rot="18131032">
            <a:off x="7243197" y="2760436"/>
            <a:ext cx="1371601" cy="3505201"/>
          </a:xfrm>
          <a:prstGeom prst="rightArrow">
            <a:avLst>
              <a:gd name="adj1" fmla="val 66485"/>
              <a:gd name="adj2" fmla="val 53272"/>
            </a:avLst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Recall color artifac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color artifacts</a:t>
            </a:r>
          </a:p>
        </p:txBody>
      </p:sp>
      <p:sp>
        <p:nvSpPr>
          <p:cNvPr id="265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5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rcRect l="25" t="52002" r="0" b="4040"/>
          <a:stretch>
            <a:fillRect/>
          </a:stretch>
        </p:blipFill>
        <p:spPr>
          <a:xfrm>
            <a:off x="0" y="2159000"/>
            <a:ext cx="12687955" cy="7575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66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61" name="20210720-2021-07-20-at-20h07m07s-DSC00190-073.jpg" descr="20210720-2021-07-20-at-20h07m07s-DSC00190-07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275" y="1651000"/>
            <a:ext cx="12115803" cy="807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" name="Green-based 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300"/>
            </a:lvl1pPr>
          </a:lstStyle>
          <a:p>
            <a:pPr/>
            <a:r>
              <a:t>Green-based Demosaicking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reen-based 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Green-based demosaicking</a:t>
            </a:r>
          </a:p>
        </p:txBody>
      </p:sp>
      <p:sp>
        <p:nvSpPr>
          <p:cNvPr id="2666" name="Green is a better color chann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 is a better color channel</a:t>
            </a:r>
          </a:p>
          <a:p>
            <a:pPr lvl="1"/>
            <a:r>
              <a:t>Twice as many pixels</a:t>
            </a:r>
          </a:p>
          <a:p>
            <a:pPr lvl="1"/>
            <a:r>
              <a:t>Often better SNR</a:t>
            </a:r>
          </a:p>
          <a:p>
            <a:pPr lvl="1"/>
            <a:r>
              <a:t>We know how to do edge-based green interpolation</a:t>
            </a:r>
          </a:p>
          <a:p>
            <a:pPr/>
            <a:r>
              <a:t>Do the best job you can and get high resolution from green</a:t>
            </a:r>
          </a:p>
          <a:p>
            <a:pPr/>
            <a:r>
              <a:t>Then use green to guide red &amp; blue interpolation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Interpolate difference to gre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Interpolate difference to green</a:t>
            </a:r>
          </a:p>
        </p:txBody>
      </p:sp>
      <p:sp>
        <p:nvSpPr>
          <p:cNvPr id="2669" name="Interpolate gre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Interpolate green</a:t>
            </a:r>
          </a:p>
          <a:p>
            <a:pPr lvl="1"/>
            <a:r>
              <a:t>using e.g. edge-based</a:t>
            </a:r>
          </a:p>
          <a:p>
            <a:pPr/>
            <a:r>
              <a:t>For recorded red pixels</a:t>
            </a:r>
          </a:p>
          <a:p>
            <a:pPr lvl="1"/>
            <a:r>
              <a:t>compute R-G</a:t>
            </a:r>
          </a:p>
          <a:p>
            <a:pPr/>
            <a:r>
              <a:t>At empty pixels</a:t>
            </a:r>
          </a:p>
          <a:p>
            <a:pPr lvl="1"/>
            <a:r>
              <a:t>Interpolate R-G naively</a:t>
            </a:r>
          </a:p>
          <a:p>
            <a:pPr lvl="1"/>
            <a:r>
              <a:t>Add G</a:t>
            </a:r>
          </a:p>
          <a:p>
            <a:pPr/>
            <a:r>
              <a:t>Same for blue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1" name="Black on white corn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Black on white corner</a:t>
            </a:r>
          </a:p>
        </p:txBody>
      </p:sp>
      <p:sp>
        <p:nvSpPr>
          <p:cNvPr id="2672" name="Double-click to edit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73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4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5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6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7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8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79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0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1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2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3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4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5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6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7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8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89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0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1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2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3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4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5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6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7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8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699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0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1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2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3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4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5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6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7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8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09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0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1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2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3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4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5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6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7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8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19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0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1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2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3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4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5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6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7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8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29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0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1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2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3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4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5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6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7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8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39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0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1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2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3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4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5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6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7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8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49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0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1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2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3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4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5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6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7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8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59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0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1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2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3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4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5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6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7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8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69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0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1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2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3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4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5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6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7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8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79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80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81" name="Rectangle"/>
          <p:cNvSpPr/>
          <p:nvPr/>
        </p:nvSpPr>
        <p:spPr>
          <a:xfrm>
            <a:off x="4394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782" name="Rectangle"/>
          <p:cNvSpPr/>
          <p:nvPr/>
        </p:nvSpPr>
        <p:spPr>
          <a:xfrm>
            <a:off x="87503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783" name="Rectangle"/>
          <p:cNvSpPr/>
          <p:nvPr/>
        </p:nvSpPr>
        <p:spPr>
          <a:xfrm>
            <a:off x="76200" y="5549900"/>
            <a:ext cx="2743200" cy="2781300"/>
          </a:xfrm>
          <a:prstGeom prst="rect">
            <a:avLst/>
          </a:prstGeom>
          <a:blipFill>
            <a:blip r:embed="rId2">
              <a:alphaModFix amt="60000"/>
            </a:blip>
          </a:blipFill>
          <a:ln w="25400">
            <a:solidFill>
              <a:srgbClr val="000000">
                <a:alpha val="6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Measure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Measurements</a:t>
            </a:r>
          </a:p>
        </p:txBody>
      </p:sp>
      <p:sp>
        <p:nvSpPr>
          <p:cNvPr id="2786" name="Double-click to edit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87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88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89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0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1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2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3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4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5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6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7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8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799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0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1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2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3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4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5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6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7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8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09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0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1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2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3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4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5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6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7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8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19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0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1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2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3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4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5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6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7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8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29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0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1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2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3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4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5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6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7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8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39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0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1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2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3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4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5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6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7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8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49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0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1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2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3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4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5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6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7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8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59" name="Square"/>
          <p:cNvSpPr/>
          <p:nvPr/>
        </p:nvSpPr>
        <p:spPr>
          <a:xfrm>
            <a:off x="4546600" y="57404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0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1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2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3" name="Square"/>
          <p:cNvSpPr/>
          <p:nvPr/>
        </p:nvSpPr>
        <p:spPr>
          <a:xfrm>
            <a:off x="7150100" y="57404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4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5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6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7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8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69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0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1" name="Square"/>
          <p:cNvSpPr/>
          <p:nvPr/>
        </p:nvSpPr>
        <p:spPr>
          <a:xfrm>
            <a:off x="45466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2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3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4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5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6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7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8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79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0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1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2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3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4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5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6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7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8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89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0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1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2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3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4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6" name="Edge-based gre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Edge-based green </a:t>
            </a:r>
          </a:p>
        </p:txBody>
      </p:sp>
      <p:sp>
        <p:nvSpPr>
          <p:cNvPr id="2897" name="Double-click to edit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98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899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0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1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2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3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4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5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6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7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8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09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0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1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2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3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4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5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6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7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8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19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0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1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2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3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4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5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6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7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8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29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0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1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2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3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4" name="Square"/>
          <p:cNvSpPr/>
          <p:nvPr/>
        </p:nvSpPr>
        <p:spPr>
          <a:xfrm>
            <a:off x="4546600" y="5740400"/>
            <a:ext cx="2603500" cy="26035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5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6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7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8" name="Rectangle"/>
          <p:cNvSpPr/>
          <p:nvPr/>
        </p:nvSpPr>
        <p:spPr>
          <a:xfrm>
            <a:off x="71501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39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0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1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2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3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4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5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6" name="Rectangle"/>
          <p:cNvSpPr/>
          <p:nvPr/>
        </p:nvSpPr>
        <p:spPr>
          <a:xfrm>
            <a:off x="4546600" y="8343900"/>
            <a:ext cx="3911600" cy="13208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7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8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49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0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1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2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3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4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5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6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7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8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59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0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1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2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3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4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5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6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7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8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69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0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1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2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3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4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5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6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7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8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79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0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1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2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3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4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5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6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7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8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89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0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1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2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3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4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5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6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7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8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999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0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1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2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3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4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05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Red-Green differ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Red-Green difference</a:t>
            </a:r>
          </a:p>
        </p:txBody>
      </p:sp>
      <p:sp>
        <p:nvSpPr>
          <p:cNvPr id="3008" name="Zero everywhere!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  <a:r>
              <a:t>Zero everywhere!</a:t>
            </a:r>
          </a:p>
        </p:txBody>
      </p:sp>
      <p:sp>
        <p:nvSpPr>
          <p:cNvPr id="3009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0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1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2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3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4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5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6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7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8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19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0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1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2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3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4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5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6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7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8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29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0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1" name="Square"/>
          <p:cNvSpPr/>
          <p:nvPr/>
        </p:nvSpPr>
        <p:spPr>
          <a:xfrm>
            <a:off x="34671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2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3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4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5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6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7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8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39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0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1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2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3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4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5" name="Square"/>
          <p:cNvSpPr/>
          <p:nvPr/>
        </p:nvSpPr>
        <p:spPr>
          <a:xfrm>
            <a:off x="4546600" y="5740400"/>
            <a:ext cx="2603500" cy="26035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6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7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8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49" name="Rectangle"/>
          <p:cNvSpPr/>
          <p:nvPr/>
        </p:nvSpPr>
        <p:spPr>
          <a:xfrm>
            <a:off x="71501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0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1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2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3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4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5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6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7" name="Rectangle"/>
          <p:cNvSpPr/>
          <p:nvPr/>
        </p:nvSpPr>
        <p:spPr>
          <a:xfrm>
            <a:off x="4546600" y="8343900"/>
            <a:ext cx="3911600" cy="13208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8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59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0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1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2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3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4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5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6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7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8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69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0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1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2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3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4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5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6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7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8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9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0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1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2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3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4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5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6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7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8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89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0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1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2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3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4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5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6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7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8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99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0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1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2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3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4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5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6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7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2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3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4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5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6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Square"/>
          <p:cNvSpPr/>
          <p:nvPr/>
        </p:nvSpPr>
        <p:spPr>
          <a:xfrm>
            <a:off x="203200" y="5740400"/>
            <a:ext cx="3911600" cy="39116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9" name="Red-Green interpol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Red-Green interpolation</a:t>
            </a:r>
          </a:p>
        </p:txBody>
      </p:sp>
      <p:sp>
        <p:nvSpPr>
          <p:cNvPr id="3120" name="Easy!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  <a:r>
              <a:t>Easy!</a:t>
            </a:r>
          </a:p>
        </p:txBody>
      </p:sp>
      <p:sp>
        <p:nvSpPr>
          <p:cNvPr id="3121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2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3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4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5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6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7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8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29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0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1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2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3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4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5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6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7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8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39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0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1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2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3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4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5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6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7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8" name="Square"/>
          <p:cNvSpPr/>
          <p:nvPr/>
        </p:nvSpPr>
        <p:spPr>
          <a:xfrm>
            <a:off x="34671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49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0" name="Square"/>
          <p:cNvSpPr/>
          <p:nvPr/>
        </p:nvSpPr>
        <p:spPr>
          <a:xfrm>
            <a:off x="8636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1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2" name="Square"/>
          <p:cNvSpPr/>
          <p:nvPr/>
        </p:nvSpPr>
        <p:spPr>
          <a:xfrm>
            <a:off x="21717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3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4" name="Square"/>
          <p:cNvSpPr/>
          <p:nvPr/>
        </p:nvSpPr>
        <p:spPr>
          <a:xfrm>
            <a:off x="3467100" y="83439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5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6" name="Square"/>
          <p:cNvSpPr/>
          <p:nvPr/>
        </p:nvSpPr>
        <p:spPr>
          <a:xfrm>
            <a:off x="4546600" y="5740400"/>
            <a:ext cx="2603500" cy="26035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7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8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59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0" name="Rectangle"/>
          <p:cNvSpPr/>
          <p:nvPr/>
        </p:nvSpPr>
        <p:spPr>
          <a:xfrm>
            <a:off x="71501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1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2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3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4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5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6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7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8" name="Rectangle"/>
          <p:cNvSpPr/>
          <p:nvPr/>
        </p:nvSpPr>
        <p:spPr>
          <a:xfrm>
            <a:off x="4546600" y="8343900"/>
            <a:ext cx="3911600" cy="13208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69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0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1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2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3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4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5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6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7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8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79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0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1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2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3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4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5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6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7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8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89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0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1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2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3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4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5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6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7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8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99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0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1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2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3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4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5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6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7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8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09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0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1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2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3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4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5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6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7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8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19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0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1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2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3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4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5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6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27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Square"/>
          <p:cNvSpPr/>
          <p:nvPr/>
        </p:nvSpPr>
        <p:spPr>
          <a:xfrm>
            <a:off x="203200" y="5740400"/>
            <a:ext cx="3911600" cy="39116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0" name="Rectangle"/>
          <p:cNvSpPr/>
          <p:nvPr/>
        </p:nvSpPr>
        <p:spPr>
          <a:xfrm>
            <a:off x="2832100" y="5740400"/>
            <a:ext cx="1308100" cy="39116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1" name="Rectangle"/>
          <p:cNvSpPr/>
          <p:nvPr/>
        </p:nvSpPr>
        <p:spPr>
          <a:xfrm>
            <a:off x="203200" y="8331200"/>
            <a:ext cx="3911600" cy="13208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2" name="Add back gre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 back green</a:t>
            </a:r>
          </a:p>
        </p:txBody>
      </p:sp>
      <p:sp>
        <p:nvSpPr>
          <p:cNvPr id="3233" name="Double-click to edit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34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5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6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7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8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39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0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1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2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3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4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5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6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7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8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49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0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1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2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3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4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5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6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7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8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59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0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1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2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3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4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5" name="Square"/>
          <p:cNvSpPr/>
          <p:nvPr/>
        </p:nvSpPr>
        <p:spPr>
          <a:xfrm>
            <a:off x="4546600" y="5740400"/>
            <a:ext cx="2603500" cy="26035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6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7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8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69" name="Rectangle"/>
          <p:cNvSpPr/>
          <p:nvPr/>
        </p:nvSpPr>
        <p:spPr>
          <a:xfrm>
            <a:off x="71501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0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1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2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3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4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5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6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7" name="Rectangle"/>
          <p:cNvSpPr/>
          <p:nvPr/>
        </p:nvSpPr>
        <p:spPr>
          <a:xfrm>
            <a:off x="4546600" y="8343900"/>
            <a:ext cx="3911600" cy="13208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8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79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0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1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2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3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4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5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6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7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8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89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0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1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2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3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4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5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6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7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8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299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0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1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2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3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4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5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6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7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8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09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0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1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2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3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4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5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6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7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8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19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0" name="Square"/>
          <p:cNvSpPr/>
          <p:nvPr/>
        </p:nvSpPr>
        <p:spPr>
          <a:xfrm>
            <a:off x="88900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1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2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3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4" name="Square"/>
          <p:cNvSpPr/>
          <p:nvPr/>
        </p:nvSpPr>
        <p:spPr>
          <a:xfrm>
            <a:off x="11493500" y="63881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5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6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7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2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2" name="Square"/>
          <p:cNvSpPr/>
          <p:nvPr/>
        </p:nvSpPr>
        <p:spPr>
          <a:xfrm>
            <a:off x="88900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3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4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5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6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Rectangle"/>
          <p:cNvSpPr/>
          <p:nvPr/>
        </p:nvSpPr>
        <p:spPr>
          <a:xfrm>
            <a:off x="8890000" y="8318500"/>
            <a:ext cx="3911600" cy="13208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39" name="Rectangle"/>
          <p:cNvSpPr/>
          <p:nvPr/>
        </p:nvSpPr>
        <p:spPr>
          <a:xfrm>
            <a:off x="11493500" y="5715000"/>
            <a:ext cx="1308100" cy="39116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0" name="Square"/>
          <p:cNvSpPr/>
          <p:nvPr/>
        </p:nvSpPr>
        <p:spPr>
          <a:xfrm>
            <a:off x="8890000" y="5715000"/>
            <a:ext cx="2603500" cy="26035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1" name="Square"/>
          <p:cNvSpPr/>
          <p:nvPr/>
        </p:nvSpPr>
        <p:spPr>
          <a:xfrm>
            <a:off x="203200" y="5740400"/>
            <a:ext cx="3911600" cy="39116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2" name="Rectangle"/>
          <p:cNvSpPr/>
          <p:nvPr/>
        </p:nvSpPr>
        <p:spPr>
          <a:xfrm>
            <a:off x="2832100" y="5740400"/>
            <a:ext cx="1308100" cy="39116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3" name="Rectangle"/>
          <p:cNvSpPr/>
          <p:nvPr/>
        </p:nvSpPr>
        <p:spPr>
          <a:xfrm>
            <a:off x="203200" y="8331200"/>
            <a:ext cx="3911600" cy="13208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4" name="Same for bl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for blue</a:t>
            </a:r>
          </a:p>
        </p:txBody>
      </p:sp>
      <p:sp>
        <p:nvSpPr>
          <p:cNvPr id="3345" name="Double-click to edit"/>
          <p:cNvSpPr txBox="1"/>
          <p:nvPr>
            <p:ph type="body" sz="half" idx="1"/>
          </p:nvPr>
        </p:nvSpPr>
        <p:spPr>
          <a:xfrm>
            <a:off x="304800" y="1651000"/>
            <a:ext cx="12484100" cy="3708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46" name="Square"/>
          <p:cNvSpPr/>
          <p:nvPr/>
        </p:nvSpPr>
        <p:spPr>
          <a:xfrm>
            <a:off x="2159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7" name="Square"/>
          <p:cNvSpPr/>
          <p:nvPr/>
        </p:nvSpPr>
        <p:spPr>
          <a:xfrm>
            <a:off x="863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8" name="Square"/>
          <p:cNvSpPr/>
          <p:nvPr/>
        </p:nvSpPr>
        <p:spPr>
          <a:xfrm>
            <a:off x="15113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9" name="Square"/>
          <p:cNvSpPr/>
          <p:nvPr/>
        </p:nvSpPr>
        <p:spPr>
          <a:xfrm>
            <a:off x="2171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0" name="Square"/>
          <p:cNvSpPr/>
          <p:nvPr/>
        </p:nvSpPr>
        <p:spPr>
          <a:xfrm>
            <a:off x="2819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1" name="Square"/>
          <p:cNvSpPr/>
          <p:nvPr/>
        </p:nvSpPr>
        <p:spPr>
          <a:xfrm>
            <a:off x="3467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2" name="Square"/>
          <p:cNvSpPr/>
          <p:nvPr/>
        </p:nvSpPr>
        <p:spPr>
          <a:xfrm>
            <a:off x="2159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3" name="Square"/>
          <p:cNvSpPr/>
          <p:nvPr/>
        </p:nvSpPr>
        <p:spPr>
          <a:xfrm>
            <a:off x="863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4" name="Square"/>
          <p:cNvSpPr/>
          <p:nvPr/>
        </p:nvSpPr>
        <p:spPr>
          <a:xfrm>
            <a:off x="15113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5" name="Square"/>
          <p:cNvSpPr/>
          <p:nvPr/>
        </p:nvSpPr>
        <p:spPr>
          <a:xfrm>
            <a:off x="2171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6" name="Square"/>
          <p:cNvSpPr/>
          <p:nvPr/>
        </p:nvSpPr>
        <p:spPr>
          <a:xfrm>
            <a:off x="2819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7" name="Square"/>
          <p:cNvSpPr/>
          <p:nvPr/>
        </p:nvSpPr>
        <p:spPr>
          <a:xfrm>
            <a:off x="3467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8" name="Square"/>
          <p:cNvSpPr/>
          <p:nvPr/>
        </p:nvSpPr>
        <p:spPr>
          <a:xfrm>
            <a:off x="2159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9" name="Square"/>
          <p:cNvSpPr/>
          <p:nvPr/>
        </p:nvSpPr>
        <p:spPr>
          <a:xfrm>
            <a:off x="863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0" name="Square"/>
          <p:cNvSpPr/>
          <p:nvPr/>
        </p:nvSpPr>
        <p:spPr>
          <a:xfrm>
            <a:off x="15113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1" name="Square"/>
          <p:cNvSpPr/>
          <p:nvPr/>
        </p:nvSpPr>
        <p:spPr>
          <a:xfrm>
            <a:off x="2171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2" name="Square"/>
          <p:cNvSpPr/>
          <p:nvPr/>
        </p:nvSpPr>
        <p:spPr>
          <a:xfrm>
            <a:off x="2819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3" name="Square"/>
          <p:cNvSpPr/>
          <p:nvPr/>
        </p:nvSpPr>
        <p:spPr>
          <a:xfrm>
            <a:off x="3467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4" name="Square"/>
          <p:cNvSpPr/>
          <p:nvPr/>
        </p:nvSpPr>
        <p:spPr>
          <a:xfrm>
            <a:off x="8636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5" name="Square"/>
          <p:cNvSpPr/>
          <p:nvPr/>
        </p:nvSpPr>
        <p:spPr>
          <a:xfrm>
            <a:off x="2159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6" name="Square"/>
          <p:cNvSpPr/>
          <p:nvPr/>
        </p:nvSpPr>
        <p:spPr>
          <a:xfrm>
            <a:off x="2171700" y="57404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7" name="Square"/>
          <p:cNvSpPr/>
          <p:nvPr/>
        </p:nvSpPr>
        <p:spPr>
          <a:xfrm>
            <a:off x="15113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8" name="Square"/>
          <p:cNvSpPr/>
          <p:nvPr/>
        </p:nvSpPr>
        <p:spPr>
          <a:xfrm>
            <a:off x="2819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9" name="Square"/>
          <p:cNvSpPr/>
          <p:nvPr/>
        </p:nvSpPr>
        <p:spPr>
          <a:xfrm>
            <a:off x="8636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0" name="Square"/>
          <p:cNvSpPr/>
          <p:nvPr/>
        </p:nvSpPr>
        <p:spPr>
          <a:xfrm>
            <a:off x="2159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1" name="Square"/>
          <p:cNvSpPr/>
          <p:nvPr/>
        </p:nvSpPr>
        <p:spPr>
          <a:xfrm>
            <a:off x="2171700" y="70485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2" name="Square"/>
          <p:cNvSpPr/>
          <p:nvPr/>
        </p:nvSpPr>
        <p:spPr>
          <a:xfrm>
            <a:off x="15113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3" name="Square"/>
          <p:cNvSpPr/>
          <p:nvPr/>
        </p:nvSpPr>
        <p:spPr>
          <a:xfrm>
            <a:off x="2819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4" name="Square"/>
          <p:cNvSpPr/>
          <p:nvPr/>
        </p:nvSpPr>
        <p:spPr>
          <a:xfrm>
            <a:off x="2159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5" name="Square"/>
          <p:cNvSpPr/>
          <p:nvPr/>
        </p:nvSpPr>
        <p:spPr>
          <a:xfrm>
            <a:off x="15113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6" name="Square"/>
          <p:cNvSpPr/>
          <p:nvPr/>
        </p:nvSpPr>
        <p:spPr>
          <a:xfrm>
            <a:off x="28194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7" name="Square"/>
          <p:cNvSpPr/>
          <p:nvPr/>
        </p:nvSpPr>
        <p:spPr>
          <a:xfrm>
            <a:off x="4546600" y="5740400"/>
            <a:ext cx="2603500" cy="2603500"/>
          </a:xfrm>
          <a:prstGeom prst="rect">
            <a:avLst/>
          </a:prstGeom>
          <a:solidFill>
            <a:srgbClr val="7A7A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8" name="Square"/>
          <p:cNvSpPr/>
          <p:nvPr/>
        </p:nvSpPr>
        <p:spPr>
          <a:xfrm>
            <a:off x="52070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9" name="Square"/>
          <p:cNvSpPr/>
          <p:nvPr/>
        </p:nvSpPr>
        <p:spPr>
          <a:xfrm>
            <a:off x="5854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0" name="Square"/>
          <p:cNvSpPr/>
          <p:nvPr/>
        </p:nvSpPr>
        <p:spPr>
          <a:xfrm>
            <a:off x="65024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1" name="Rectangle"/>
          <p:cNvSpPr/>
          <p:nvPr/>
        </p:nvSpPr>
        <p:spPr>
          <a:xfrm>
            <a:off x="7150100" y="5740400"/>
            <a:ext cx="1308100" cy="39116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2" name="Square"/>
          <p:cNvSpPr/>
          <p:nvPr/>
        </p:nvSpPr>
        <p:spPr>
          <a:xfrm>
            <a:off x="7797800" y="63881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3" name="Square"/>
          <p:cNvSpPr/>
          <p:nvPr/>
        </p:nvSpPr>
        <p:spPr>
          <a:xfrm>
            <a:off x="45466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4" name="Square"/>
          <p:cNvSpPr/>
          <p:nvPr/>
        </p:nvSpPr>
        <p:spPr>
          <a:xfrm>
            <a:off x="52070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5" name="Square"/>
          <p:cNvSpPr/>
          <p:nvPr/>
        </p:nvSpPr>
        <p:spPr>
          <a:xfrm>
            <a:off x="5854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6" name="Square"/>
          <p:cNvSpPr/>
          <p:nvPr/>
        </p:nvSpPr>
        <p:spPr>
          <a:xfrm>
            <a:off x="65024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7" name="Square"/>
          <p:cNvSpPr/>
          <p:nvPr/>
        </p:nvSpPr>
        <p:spPr>
          <a:xfrm>
            <a:off x="7150100" y="70485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8" name="Square"/>
          <p:cNvSpPr/>
          <p:nvPr/>
        </p:nvSpPr>
        <p:spPr>
          <a:xfrm>
            <a:off x="7797800" y="76962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9" name="Rectangle"/>
          <p:cNvSpPr/>
          <p:nvPr/>
        </p:nvSpPr>
        <p:spPr>
          <a:xfrm>
            <a:off x="4546600" y="8343900"/>
            <a:ext cx="3911600" cy="13208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0" name="Square"/>
          <p:cNvSpPr/>
          <p:nvPr/>
        </p:nvSpPr>
        <p:spPr>
          <a:xfrm>
            <a:off x="52070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1" name="Square"/>
          <p:cNvSpPr/>
          <p:nvPr/>
        </p:nvSpPr>
        <p:spPr>
          <a:xfrm>
            <a:off x="58547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2" name="Square"/>
          <p:cNvSpPr/>
          <p:nvPr/>
        </p:nvSpPr>
        <p:spPr>
          <a:xfrm>
            <a:off x="65024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3" name="Square"/>
          <p:cNvSpPr/>
          <p:nvPr/>
        </p:nvSpPr>
        <p:spPr>
          <a:xfrm>
            <a:off x="7150100" y="83439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4" name="Square"/>
          <p:cNvSpPr/>
          <p:nvPr/>
        </p:nvSpPr>
        <p:spPr>
          <a:xfrm>
            <a:off x="7797800" y="8991600"/>
            <a:ext cx="647700" cy="647700"/>
          </a:xfrm>
          <a:prstGeom prst="rect">
            <a:avLst/>
          </a:prstGeom>
          <a:solidFill>
            <a:srgbClr val="00F9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5" name="Square"/>
          <p:cNvSpPr/>
          <p:nvPr/>
        </p:nvSpPr>
        <p:spPr>
          <a:xfrm>
            <a:off x="5207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6" name="Square"/>
          <p:cNvSpPr/>
          <p:nvPr/>
        </p:nvSpPr>
        <p:spPr>
          <a:xfrm>
            <a:off x="45466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7" name="Square"/>
          <p:cNvSpPr/>
          <p:nvPr/>
        </p:nvSpPr>
        <p:spPr>
          <a:xfrm>
            <a:off x="6502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8" name="Square"/>
          <p:cNvSpPr/>
          <p:nvPr/>
        </p:nvSpPr>
        <p:spPr>
          <a:xfrm>
            <a:off x="5854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9" name="Square"/>
          <p:cNvSpPr/>
          <p:nvPr/>
        </p:nvSpPr>
        <p:spPr>
          <a:xfrm>
            <a:off x="77978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0" name="Square"/>
          <p:cNvSpPr/>
          <p:nvPr/>
        </p:nvSpPr>
        <p:spPr>
          <a:xfrm>
            <a:off x="7150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1" name="Square"/>
          <p:cNvSpPr/>
          <p:nvPr/>
        </p:nvSpPr>
        <p:spPr>
          <a:xfrm>
            <a:off x="5207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2" name="Square"/>
          <p:cNvSpPr/>
          <p:nvPr/>
        </p:nvSpPr>
        <p:spPr>
          <a:xfrm>
            <a:off x="45466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3" name="Square"/>
          <p:cNvSpPr/>
          <p:nvPr/>
        </p:nvSpPr>
        <p:spPr>
          <a:xfrm>
            <a:off x="6502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4" name="Square"/>
          <p:cNvSpPr/>
          <p:nvPr/>
        </p:nvSpPr>
        <p:spPr>
          <a:xfrm>
            <a:off x="5854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5" name="Square"/>
          <p:cNvSpPr/>
          <p:nvPr/>
        </p:nvSpPr>
        <p:spPr>
          <a:xfrm>
            <a:off x="77978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6" name="Square"/>
          <p:cNvSpPr/>
          <p:nvPr/>
        </p:nvSpPr>
        <p:spPr>
          <a:xfrm>
            <a:off x="7150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7" name="Square"/>
          <p:cNvSpPr/>
          <p:nvPr/>
        </p:nvSpPr>
        <p:spPr>
          <a:xfrm>
            <a:off x="5207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8" name="Square"/>
          <p:cNvSpPr/>
          <p:nvPr/>
        </p:nvSpPr>
        <p:spPr>
          <a:xfrm>
            <a:off x="45466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9" name="Square"/>
          <p:cNvSpPr/>
          <p:nvPr/>
        </p:nvSpPr>
        <p:spPr>
          <a:xfrm>
            <a:off x="6502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0" name="Square"/>
          <p:cNvSpPr/>
          <p:nvPr/>
        </p:nvSpPr>
        <p:spPr>
          <a:xfrm>
            <a:off x="5854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1" name="Square"/>
          <p:cNvSpPr/>
          <p:nvPr/>
        </p:nvSpPr>
        <p:spPr>
          <a:xfrm>
            <a:off x="77978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2" name="Square"/>
          <p:cNvSpPr/>
          <p:nvPr/>
        </p:nvSpPr>
        <p:spPr>
          <a:xfrm>
            <a:off x="7150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3" name="Square"/>
          <p:cNvSpPr/>
          <p:nvPr/>
        </p:nvSpPr>
        <p:spPr>
          <a:xfrm>
            <a:off x="88900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4" name="Square"/>
          <p:cNvSpPr/>
          <p:nvPr/>
        </p:nvSpPr>
        <p:spPr>
          <a:xfrm>
            <a:off x="95377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5" name="Square"/>
          <p:cNvSpPr/>
          <p:nvPr/>
        </p:nvSpPr>
        <p:spPr>
          <a:xfrm>
            <a:off x="101854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6" name="Square"/>
          <p:cNvSpPr/>
          <p:nvPr/>
        </p:nvSpPr>
        <p:spPr>
          <a:xfrm>
            <a:off x="108331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7" name="Square"/>
          <p:cNvSpPr/>
          <p:nvPr/>
        </p:nvSpPr>
        <p:spPr>
          <a:xfrm>
            <a:off x="114935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8" name="Square"/>
          <p:cNvSpPr/>
          <p:nvPr/>
        </p:nvSpPr>
        <p:spPr>
          <a:xfrm>
            <a:off x="12141200" y="63881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9" name="Square"/>
          <p:cNvSpPr/>
          <p:nvPr/>
        </p:nvSpPr>
        <p:spPr>
          <a:xfrm>
            <a:off x="88900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0" name="Square"/>
          <p:cNvSpPr/>
          <p:nvPr/>
        </p:nvSpPr>
        <p:spPr>
          <a:xfrm>
            <a:off x="95377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1" name="Square"/>
          <p:cNvSpPr/>
          <p:nvPr/>
        </p:nvSpPr>
        <p:spPr>
          <a:xfrm>
            <a:off x="101854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2" name="Square"/>
          <p:cNvSpPr/>
          <p:nvPr/>
        </p:nvSpPr>
        <p:spPr>
          <a:xfrm>
            <a:off x="108331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3" name="Square"/>
          <p:cNvSpPr/>
          <p:nvPr/>
        </p:nvSpPr>
        <p:spPr>
          <a:xfrm>
            <a:off x="114935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4" name="Square"/>
          <p:cNvSpPr/>
          <p:nvPr/>
        </p:nvSpPr>
        <p:spPr>
          <a:xfrm>
            <a:off x="12141200" y="76962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5" name="Square"/>
          <p:cNvSpPr/>
          <p:nvPr/>
        </p:nvSpPr>
        <p:spPr>
          <a:xfrm>
            <a:off x="88900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6" name="Square"/>
          <p:cNvSpPr/>
          <p:nvPr/>
        </p:nvSpPr>
        <p:spPr>
          <a:xfrm>
            <a:off x="95377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7" name="Square"/>
          <p:cNvSpPr/>
          <p:nvPr/>
        </p:nvSpPr>
        <p:spPr>
          <a:xfrm>
            <a:off x="101854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8" name="Square"/>
          <p:cNvSpPr/>
          <p:nvPr/>
        </p:nvSpPr>
        <p:spPr>
          <a:xfrm>
            <a:off x="108331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9" name="Square"/>
          <p:cNvSpPr/>
          <p:nvPr/>
        </p:nvSpPr>
        <p:spPr>
          <a:xfrm>
            <a:off x="114935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0" name="Square"/>
          <p:cNvSpPr/>
          <p:nvPr/>
        </p:nvSpPr>
        <p:spPr>
          <a:xfrm>
            <a:off x="12141200" y="89916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1" name="Square"/>
          <p:cNvSpPr/>
          <p:nvPr/>
        </p:nvSpPr>
        <p:spPr>
          <a:xfrm>
            <a:off x="95377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2" name="Square"/>
          <p:cNvSpPr/>
          <p:nvPr/>
        </p:nvSpPr>
        <p:spPr>
          <a:xfrm>
            <a:off x="108331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3" name="Square"/>
          <p:cNvSpPr/>
          <p:nvPr/>
        </p:nvSpPr>
        <p:spPr>
          <a:xfrm>
            <a:off x="10185400" y="63881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4" name="Square"/>
          <p:cNvSpPr/>
          <p:nvPr/>
        </p:nvSpPr>
        <p:spPr>
          <a:xfrm>
            <a:off x="12141200" y="57404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5" name="Square"/>
          <p:cNvSpPr/>
          <p:nvPr/>
        </p:nvSpPr>
        <p:spPr>
          <a:xfrm>
            <a:off x="95377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6" name="Square"/>
          <p:cNvSpPr/>
          <p:nvPr/>
        </p:nvSpPr>
        <p:spPr>
          <a:xfrm>
            <a:off x="88900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7" name="Square"/>
          <p:cNvSpPr/>
          <p:nvPr/>
        </p:nvSpPr>
        <p:spPr>
          <a:xfrm>
            <a:off x="108331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8" name="Square"/>
          <p:cNvSpPr/>
          <p:nvPr/>
        </p:nvSpPr>
        <p:spPr>
          <a:xfrm>
            <a:off x="10185400" y="7696200"/>
            <a:ext cx="647700" cy="647700"/>
          </a:xfrm>
          <a:prstGeom prst="rect">
            <a:avLst/>
          </a:prstGeom>
          <a:solidFill>
            <a:srgbClr val="60606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9" name="Square"/>
          <p:cNvSpPr/>
          <p:nvPr/>
        </p:nvSpPr>
        <p:spPr>
          <a:xfrm>
            <a:off x="12141200" y="70485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0" name="Square"/>
          <p:cNvSpPr/>
          <p:nvPr/>
        </p:nvSpPr>
        <p:spPr>
          <a:xfrm>
            <a:off x="11493500" y="76962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1" name="Square"/>
          <p:cNvSpPr/>
          <p:nvPr/>
        </p:nvSpPr>
        <p:spPr>
          <a:xfrm>
            <a:off x="95377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2" name="Square"/>
          <p:cNvSpPr/>
          <p:nvPr/>
        </p:nvSpPr>
        <p:spPr>
          <a:xfrm>
            <a:off x="108331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3" name="Square"/>
          <p:cNvSpPr/>
          <p:nvPr/>
        </p:nvSpPr>
        <p:spPr>
          <a:xfrm>
            <a:off x="101854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4" name="Square"/>
          <p:cNvSpPr/>
          <p:nvPr/>
        </p:nvSpPr>
        <p:spPr>
          <a:xfrm>
            <a:off x="12141200" y="8343900"/>
            <a:ext cx="647700" cy="6477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45" name="Square"/>
          <p:cNvSpPr/>
          <p:nvPr/>
        </p:nvSpPr>
        <p:spPr>
          <a:xfrm>
            <a:off x="11493500" y="8991600"/>
            <a:ext cx="647700" cy="647700"/>
          </a:xfrm>
          <a:prstGeom prst="rect">
            <a:avLst/>
          </a:prstGeom>
          <a:solidFill>
            <a:srgbClr val="434E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Fully na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Fully naive</a:t>
            </a:r>
          </a:p>
        </p:txBody>
      </p:sp>
      <p:sp>
        <p:nvSpPr>
          <p:cNvPr id="344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4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4000" y="1651000"/>
            <a:ext cx="13500100" cy="7734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1" name="Edge-based green, naive red bl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100"/>
            </a:lvl1pPr>
          </a:lstStyle>
          <a:p>
            <a:pPr/>
            <a:r>
              <a:t>Edge-based green, naive red blue</a:t>
            </a:r>
          </a:p>
        </p:txBody>
      </p:sp>
      <p:sp>
        <p:nvSpPr>
          <p:cNvPr id="345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5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93700" y="1752600"/>
            <a:ext cx="13792200" cy="7734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5" name="Green-based blue and r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Green-based blue and red</a:t>
            </a:r>
          </a:p>
        </p:txBody>
      </p:sp>
      <p:sp>
        <p:nvSpPr>
          <p:cNvPr id="345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5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00" y="2743200"/>
            <a:ext cx="12878594" cy="698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9" name="Still not 100% perf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Still not 100% perfect	</a:t>
            </a:r>
          </a:p>
        </p:txBody>
      </p:sp>
      <p:sp>
        <p:nvSpPr>
          <p:cNvPr id="3460" name="But will be good enough for pset 4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But will be good enough for pset 4</a:t>
            </a:r>
          </a:p>
        </p:txBody>
      </p:sp>
      <p:pic>
        <p:nvPicPr>
          <p:cNvPr id="346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818" y="3441700"/>
            <a:ext cx="12715478" cy="6134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Refer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</a:t>
            </a:r>
          </a:p>
        </p:txBody>
      </p:sp>
      <p:sp>
        <p:nvSpPr>
          <p:cNvPr id="3464" name="What we do essentially follows  https://patents.google.com/patent/US5382976A/en Inventor Robert H. Hibbard (Kodak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we do essentially follows </a:t>
            </a:r>
            <a:br/>
            <a:r>
              <a:rPr u="sng">
                <a:hlinkClick r:id="rId2" invalidUrl="" action="" tgtFrame="" tooltip="" history="1" highlightClick="0" endSnd="0"/>
              </a:rPr>
              <a:t>https://patents.google.com/patent/US5382976A/en</a:t>
            </a:r>
            <a:br/>
            <a:r>
              <a:t>Inventor Robert H. Hibbard (Kodak)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346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9" name="Alterna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Alternative	</a:t>
            </a:r>
          </a:p>
        </p:txBody>
      </p:sp>
      <p:sp>
        <p:nvSpPr>
          <p:cNvPr id="3470" name="Interpolate ratio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Interpolate ratio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2" name="Challen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Challenges</a:t>
            </a:r>
          </a:p>
        </p:txBody>
      </p:sp>
      <p:sp>
        <p:nvSpPr>
          <p:cNvPr id="347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4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63796"/>
            <a:ext cx="13004801" cy="8669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6" name="Play with Lightro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Play with Lightroom</a:t>
            </a:r>
          </a:p>
        </p:txBody>
      </p:sp>
      <p:sp>
        <p:nvSpPr>
          <p:cNvPr id="3477" name="What have we implemented already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have we implemented already?</a:t>
            </a:r>
          </a:p>
          <a:p>
            <a:pPr lvl="1"/>
            <a:r>
              <a:t>White balance</a:t>
            </a:r>
          </a:p>
          <a:p>
            <a:pPr lvl="1"/>
            <a:r>
              <a:t>exposure, brightness, contrast</a:t>
            </a:r>
          </a:p>
          <a:p>
            <a:pPr lvl="1"/>
            <a:r>
              <a:t>histogram</a:t>
            </a:r>
          </a:p>
          <a:p>
            <a:pPr lvl="1"/>
            <a:r>
              <a:t>sharpen</a:t>
            </a:r>
          </a:p>
          <a:p>
            <a:pPr lvl="1"/>
            <a:r>
              <a:t>saturate, vibrance</a:t>
            </a:r>
          </a:p>
          <a:p>
            <a:pPr lvl="1"/>
            <a:r>
              <a:t>crop, rotate</a:t>
            </a:r>
          </a:p>
          <a:p>
            <a:pPr lvl="1"/>
            <a:r>
              <a:t>denoise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80" name="Note that you get full bandwidth in the vertical and horizontal dir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Note that you get full bandwidth in the vertical and horizontal direction</a:t>
            </a:r>
          </a:p>
          <a:p>
            <a:pPr/>
            <a:r>
              <a:t>Who can give me the 2D Fourier bandwidth?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" name="antialiasing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antialiasing filter</a:t>
            </a:r>
          </a:p>
        </p:txBody>
      </p:sp>
      <p:sp>
        <p:nvSpPr>
          <p:cNvPr id="348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" name="Edge ca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Edge cases</a:t>
            </a:r>
          </a:p>
        </p:txBody>
      </p:sp>
      <p:sp>
        <p:nvSpPr>
          <p:cNvPr id="3486" name="http://www.luminous-landscape.com/contents/DNG-Recover-Edges.shtm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http://www.luminous-landscape.com/contents/DNG-Recover-Edges.shtml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http://www.luminous-landscape.com/forum/index.php?topic=51328.0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8" name="Denoising &amp; 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Denoising &amp; Demosaicking</a:t>
            </a:r>
          </a:p>
        </p:txBody>
      </p:sp>
      <p:sp>
        <p:nvSpPr>
          <p:cNvPr id="3489" name="http://research.microsoft.com/en-us/UM/people/yasumat/papers/lowlight_CVPR11.pdf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http://research.microsoft.com/en-us/UM/people/yasumat/papers/lowlight_CVPR11.pdf</a:t>
            </a:r>
          </a:p>
        </p:txBody>
      </p:sp>
      <p:pic>
        <p:nvPicPr>
          <p:cNvPr id="3490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4100" y="3147877"/>
            <a:ext cx="8768464" cy="6578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2" name="Demosaick+denoise+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Demosaick+denoise+…</a:t>
            </a:r>
          </a:p>
        </p:txBody>
      </p:sp>
      <p:sp>
        <p:nvSpPr>
          <p:cNvPr id="3493" name="https://research.nvidia.com/publication/flexisp-flexible-camera-image-processing-framework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https://research.nvidia.com/publication/flexisp-flexible-camera-image-processing-framework</a:t>
            </a:r>
          </a:p>
        </p:txBody>
      </p:sp>
      <p:pic>
        <p:nvPicPr>
          <p:cNvPr id="349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0653" y="3655469"/>
            <a:ext cx="12270119" cy="59737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97" name="https://groups.csail.mit.edu/graphics/demosaicnet/…"/>
          <p:cNvSpPr txBox="1"/>
          <p:nvPr>
            <p:ph type="body" sz="half" idx="1"/>
          </p:nvPr>
        </p:nvSpPr>
        <p:spPr>
          <a:xfrm>
            <a:off x="304800" y="6786219"/>
            <a:ext cx="12484100" cy="2941982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https://groups.csail.mit.edu/graphics/demosaicnet/</a:t>
            </a:r>
            <a:r>
              <a:t> </a:t>
            </a:r>
          </a:p>
          <a:p>
            <a:pPr/>
            <a:r>
              <a:t>Now in Adobe Camera Raw/Photoshop/Lightroom</a:t>
            </a:r>
          </a:p>
        </p:txBody>
      </p:sp>
      <p:pic>
        <p:nvPicPr>
          <p:cNvPr id="349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421" y="131053"/>
            <a:ext cx="12867512" cy="6011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0" name="Adobe Camera Raw: Enhance Detai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Adobe Camera Raw: Enhance Details</a:t>
            </a:r>
          </a:p>
        </p:txBody>
      </p:sp>
      <p:sp>
        <p:nvSpPr>
          <p:cNvPr id="3501" name="W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</a:t>
            </a:r>
          </a:p>
        </p:txBody>
      </p:sp>
      <p:pic>
        <p:nvPicPr>
          <p:cNvPr id="350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528977"/>
            <a:ext cx="13004801" cy="7734563"/>
          </a:xfrm>
          <a:prstGeom prst="rect">
            <a:avLst/>
          </a:prstGeom>
          <a:ln w="12700">
            <a:miter lim="400000"/>
          </a:ln>
        </p:spPr>
      </p:pic>
      <p:sp>
        <p:nvSpPr>
          <p:cNvPr id="3503" name="https://diglloyd.com/blog/2019/20190319_1150-Adobe-EnhanceDetails-commentary.html"/>
          <p:cNvSpPr txBox="1"/>
          <p:nvPr/>
        </p:nvSpPr>
        <p:spPr>
          <a:xfrm>
            <a:off x="6577980" y="9319317"/>
            <a:ext cx="608141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https://diglloyd.com/blog/2019/20190319_1150-Adobe-EnhanceDetails-commentary.html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5" name="Other Color Acquis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Color Acquisition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Color sampl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Color sampling</a:t>
            </a:r>
          </a:p>
        </p:txBody>
      </p:sp>
      <p:sp>
        <p:nvSpPr>
          <p:cNvPr id="3508" name="Problem: a photosite can record only one numb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Problem: a photosite can record only one number</a:t>
            </a:r>
          </a:p>
          <a:p>
            <a:pPr/>
            <a:r>
              <a:t>We need 3 numbers for color</a:t>
            </a:r>
          </a:p>
          <a:p>
            <a:pPr/>
            <a:r>
              <a:t>What can we do?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What are some approaches to sensing color image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What are some approaches to sensing color images?</a:t>
            </a:r>
          </a:p>
        </p:txBody>
      </p:sp>
      <p:sp>
        <p:nvSpPr>
          <p:cNvPr id="3511" name="Scan 3 times  (temporal multiplexing)…"/>
          <p:cNvSpPr txBox="1"/>
          <p:nvPr>
            <p:ph type="body" sz="half" idx="1"/>
          </p:nvPr>
        </p:nvSpPr>
        <p:spPr>
          <a:xfrm>
            <a:off x="977900" y="2819400"/>
            <a:ext cx="6667500" cy="6934200"/>
          </a:xfrm>
          <a:prstGeom prst="rect">
            <a:avLst/>
          </a:prstGeom>
        </p:spPr>
        <p:txBody>
          <a:bodyPr/>
          <a:lstStyle/>
          <a:p>
            <a:pPr/>
            <a:r>
              <a:t>Scan 3 times </a:t>
            </a:r>
            <a:br/>
            <a:r>
              <a:t>(temporal multiplexing)</a:t>
            </a:r>
          </a:p>
          <a:p>
            <a:pPr/>
            <a:r>
              <a:t>Use 3 detectors </a:t>
            </a:r>
            <a:br/>
            <a:r>
              <a:t>(3-ccd camera)</a:t>
            </a:r>
          </a:p>
          <a:p>
            <a:pPr/>
            <a:r>
              <a:t>Use offset color samples (spatial multiplexing)</a:t>
            </a:r>
          </a:p>
          <a:p>
            <a:pPr/>
            <a:r>
              <a:t> Multiplex in depth (Tripack film, Foveon)</a:t>
            </a:r>
          </a:p>
          <a:p>
            <a:pPr/>
            <a:r>
              <a:t>Interferences (Lipmann)</a:t>
            </a:r>
          </a:p>
        </p:txBody>
      </p:sp>
      <p:grpSp>
        <p:nvGrpSpPr>
          <p:cNvPr id="3514" name="Group"/>
          <p:cNvGrpSpPr/>
          <p:nvPr/>
        </p:nvGrpSpPr>
        <p:grpSpPr>
          <a:xfrm>
            <a:off x="7823200" y="2527300"/>
            <a:ext cx="2673209" cy="2057400"/>
            <a:chOff x="0" y="0"/>
            <a:chExt cx="2673208" cy="2057400"/>
          </a:xfrm>
        </p:grpSpPr>
        <p:pic>
          <p:nvPicPr>
            <p:cNvPr id="3512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878683" cy="205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13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41305" y="0"/>
              <a:ext cx="731904" cy="205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15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72810" y="4584700"/>
            <a:ext cx="2247664" cy="1842347"/>
          </a:xfrm>
          <a:prstGeom prst="rect">
            <a:avLst/>
          </a:prstGeom>
          <a:ln w="12700"/>
        </p:spPr>
      </p:pic>
      <p:sp>
        <p:nvSpPr>
          <p:cNvPr id="3516" name="Dicklyon at the English  Wikipedia project."/>
          <p:cNvSpPr txBox="1"/>
          <p:nvPr/>
        </p:nvSpPr>
        <p:spPr>
          <a:xfrm>
            <a:off x="9982200" y="6375400"/>
            <a:ext cx="182959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Dicklyon at the English </a:t>
            </a:r>
            <a:br>
              <a:rPr>
                <a:latin typeface="Helvetica"/>
                <a:ea typeface="Helvetica"/>
                <a:cs typeface="Helvetica"/>
                <a:sym typeface="Helvetica"/>
              </a:rPr>
            </a:br>
            <a:r>
              <a:rPr>
                <a:latin typeface="Helvetica"/>
                <a:ea typeface="Helvetica"/>
                <a:cs typeface="Helvetica"/>
                <a:sym typeface="Helvetica"/>
              </a:rPr>
              <a:t>Wikipedia project.</a:t>
            </a:r>
          </a:p>
        </p:txBody>
      </p:sp>
      <p:pic>
        <p:nvPicPr>
          <p:cNvPr id="3517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80200" y="4533900"/>
            <a:ext cx="3100682" cy="1860409"/>
          </a:xfrm>
          <a:prstGeom prst="rect">
            <a:avLst/>
          </a:prstGeom>
          <a:ln w="12700"/>
        </p:spPr>
      </p:pic>
      <p:grpSp>
        <p:nvGrpSpPr>
          <p:cNvPr id="3566" name="Group"/>
          <p:cNvGrpSpPr/>
          <p:nvPr/>
        </p:nvGrpSpPr>
        <p:grpSpPr>
          <a:xfrm>
            <a:off x="7391399" y="6413499"/>
            <a:ext cx="1657775" cy="1226822"/>
            <a:chOff x="0" y="0"/>
            <a:chExt cx="1657773" cy="1226820"/>
          </a:xfrm>
        </p:grpSpPr>
        <p:sp>
          <p:nvSpPr>
            <p:cNvPr id="3518" name="Square"/>
            <p:cNvSpPr/>
            <p:nvPr/>
          </p:nvSpPr>
          <p:spPr>
            <a:xfrm>
              <a:off x="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19" name="Square"/>
            <p:cNvSpPr/>
            <p:nvPr/>
          </p:nvSpPr>
          <p:spPr>
            <a:xfrm>
              <a:off x="203764" y="203294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0" name="Square"/>
            <p:cNvSpPr/>
            <p:nvPr/>
          </p:nvSpPr>
          <p:spPr>
            <a:xfrm>
              <a:off x="4064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1" name="Square"/>
            <p:cNvSpPr/>
            <p:nvPr/>
          </p:nvSpPr>
          <p:spPr>
            <a:xfrm>
              <a:off x="619195" y="203294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2" name="Square"/>
            <p:cNvSpPr/>
            <p:nvPr/>
          </p:nvSpPr>
          <p:spPr>
            <a:xfrm>
              <a:off x="8255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3" name="Square"/>
            <p:cNvSpPr/>
            <p:nvPr/>
          </p:nvSpPr>
          <p:spPr>
            <a:xfrm>
              <a:off x="1034625" y="203294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4" name="Square"/>
            <p:cNvSpPr/>
            <p:nvPr/>
          </p:nvSpPr>
          <p:spPr>
            <a:xfrm>
              <a:off x="12446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5" name="Square"/>
            <p:cNvSpPr/>
            <p:nvPr/>
          </p:nvSpPr>
          <p:spPr>
            <a:xfrm>
              <a:off x="1450058" y="203294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6" name="Square"/>
            <p:cNvSpPr/>
            <p:nvPr/>
          </p:nvSpPr>
          <p:spPr>
            <a:xfrm>
              <a:off x="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7" name="Square"/>
            <p:cNvSpPr/>
            <p:nvPr/>
          </p:nvSpPr>
          <p:spPr>
            <a:xfrm>
              <a:off x="203764" y="60960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8" name="Square"/>
            <p:cNvSpPr/>
            <p:nvPr/>
          </p:nvSpPr>
          <p:spPr>
            <a:xfrm>
              <a:off x="4064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29" name="Square"/>
            <p:cNvSpPr/>
            <p:nvPr/>
          </p:nvSpPr>
          <p:spPr>
            <a:xfrm>
              <a:off x="619195" y="609600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0" name="Square"/>
            <p:cNvSpPr/>
            <p:nvPr/>
          </p:nvSpPr>
          <p:spPr>
            <a:xfrm>
              <a:off x="8255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1" name="Square"/>
            <p:cNvSpPr/>
            <p:nvPr/>
          </p:nvSpPr>
          <p:spPr>
            <a:xfrm>
              <a:off x="1034625" y="609600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2" name="Square"/>
            <p:cNvSpPr/>
            <p:nvPr/>
          </p:nvSpPr>
          <p:spPr>
            <a:xfrm>
              <a:off x="12446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3" name="Square"/>
            <p:cNvSpPr/>
            <p:nvPr/>
          </p:nvSpPr>
          <p:spPr>
            <a:xfrm>
              <a:off x="1450058" y="60960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4" name="Square"/>
            <p:cNvSpPr/>
            <p:nvPr/>
          </p:nvSpPr>
          <p:spPr>
            <a:xfrm>
              <a:off x="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5" name="Square"/>
            <p:cNvSpPr/>
            <p:nvPr/>
          </p:nvSpPr>
          <p:spPr>
            <a:xfrm>
              <a:off x="203764" y="1022115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6" name="Square"/>
            <p:cNvSpPr/>
            <p:nvPr/>
          </p:nvSpPr>
          <p:spPr>
            <a:xfrm>
              <a:off x="4064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7" name="Square"/>
            <p:cNvSpPr/>
            <p:nvPr/>
          </p:nvSpPr>
          <p:spPr>
            <a:xfrm>
              <a:off x="619195" y="1022115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8" name="Square"/>
            <p:cNvSpPr/>
            <p:nvPr/>
          </p:nvSpPr>
          <p:spPr>
            <a:xfrm>
              <a:off x="8255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39" name="Square"/>
            <p:cNvSpPr/>
            <p:nvPr/>
          </p:nvSpPr>
          <p:spPr>
            <a:xfrm>
              <a:off x="1034625" y="1022115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0" name="Square"/>
            <p:cNvSpPr/>
            <p:nvPr/>
          </p:nvSpPr>
          <p:spPr>
            <a:xfrm>
              <a:off x="12446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1" name="Square"/>
            <p:cNvSpPr/>
            <p:nvPr/>
          </p:nvSpPr>
          <p:spPr>
            <a:xfrm>
              <a:off x="1450058" y="1022115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2" name="Square"/>
            <p:cNvSpPr/>
            <p:nvPr/>
          </p:nvSpPr>
          <p:spPr>
            <a:xfrm>
              <a:off x="203764" y="0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3" name="Square"/>
            <p:cNvSpPr/>
            <p:nvPr/>
          </p:nvSpPr>
          <p:spPr>
            <a:xfrm>
              <a:off x="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4" name="Square"/>
            <p:cNvSpPr/>
            <p:nvPr/>
          </p:nvSpPr>
          <p:spPr>
            <a:xfrm>
              <a:off x="619195" y="0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5" name="Square"/>
            <p:cNvSpPr/>
            <p:nvPr/>
          </p:nvSpPr>
          <p:spPr>
            <a:xfrm>
              <a:off x="4064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6" name="Square"/>
            <p:cNvSpPr/>
            <p:nvPr/>
          </p:nvSpPr>
          <p:spPr>
            <a:xfrm>
              <a:off x="1034625" y="0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7" name="Square"/>
            <p:cNvSpPr/>
            <p:nvPr/>
          </p:nvSpPr>
          <p:spPr>
            <a:xfrm>
              <a:off x="8255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8" name="Square"/>
            <p:cNvSpPr/>
            <p:nvPr/>
          </p:nvSpPr>
          <p:spPr>
            <a:xfrm>
              <a:off x="1450058" y="0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49" name="Square"/>
            <p:cNvSpPr/>
            <p:nvPr/>
          </p:nvSpPr>
          <p:spPr>
            <a:xfrm>
              <a:off x="12446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0" name="Square"/>
            <p:cNvSpPr/>
            <p:nvPr/>
          </p:nvSpPr>
          <p:spPr>
            <a:xfrm>
              <a:off x="203764" y="407999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1" name="Square"/>
            <p:cNvSpPr/>
            <p:nvPr/>
          </p:nvSpPr>
          <p:spPr>
            <a:xfrm>
              <a:off x="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2" name="Square"/>
            <p:cNvSpPr/>
            <p:nvPr/>
          </p:nvSpPr>
          <p:spPr>
            <a:xfrm>
              <a:off x="619195" y="407999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3" name="Square"/>
            <p:cNvSpPr/>
            <p:nvPr/>
          </p:nvSpPr>
          <p:spPr>
            <a:xfrm>
              <a:off x="4064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4" name="Square"/>
            <p:cNvSpPr/>
            <p:nvPr/>
          </p:nvSpPr>
          <p:spPr>
            <a:xfrm>
              <a:off x="1034625" y="407999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5" name="Square"/>
            <p:cNvSpPr/>
            <p:nvPr/>
          </p:nvSpPr>
          <p:spPr>
            <a:xfrm>
              <a:off x="8255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6" name="Square"/>
            <p:cNvSpPr/>
            <p:nvPr/>
          </p:nvSpPr>
          <p:spPr>
            <a:xfrm>
              <a:off x="1450058" y="407999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7" name="Square"/>
            <p:cNvSpPr/>
            <p:nvPr/>
          </p:nvSpPr>
          <p:spPr>
            <a:xfrm>
              <a:off x="12446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8" name="Square"/>
            <p:cNvSpPr/>
            <p:nvPr/>
          </p:nvSpPr>
          <p:spPr>
            <a:xfrm>
              <a:off x="203764" y="817409"/>
              <a:ext cx="207716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59" name="Square"/>
            <p:cNvSpPr/>
            <p:nvPr/>
          </p:nvSpPr>
          <p:spPr>
            <a:xfrm>
              <a:off x="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0" name="Square"/>
            <p:cNvSpPr/>
            <p:nvPr/>
          </p:nvSpPr>
          <p:spPr>
            <a:xfrm>
              <a:off x="619195" y="817409"/>
              <a:ext cx="207717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1" name="Square"/>
            <p:cNvSpPr/>
            <p:nvPr/>
          </p:nvSpPr>
          <p:spPr>
            <a:xfrm>
              <a:off x="4064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2" name="Square"/>
            <p:cNvSpPr/>
            <p:nvPr/>
          </p:nvSpPr>
          <p:spPr>
            <a:xfrm>
              <a:off x="1034625" y="817409"/>
              <a:ext cx="207717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3" name="Square"/>
            <p:cNvSpPr/>
            <p:nvPr/>
          </p:nvSpPr>
          <p:spPr>
            <a:xfrm>
              <a:off x="8255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4" name="Square"/>
            <p:cNvSpPr/>
            <p:nvPr/>
          </p:nvSpPr>
          <p:spPr>
            <a:xfrm>
              <a:off x="1450058" y="817409"/>
              <a:ext cx="207716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565" name="Square"/>
            <p:cNvSpPr/>
            <p:nvPr/>
          </p:nvSpPr>
          <p:spPr>
            <a:xfrm>
              <a:off x="12446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pic>
        <p:nvPicPr>
          <p:cNvPr id="3567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23500" y="6978300"/>
            <a:ext cx="2185530" cy="2125061"/>
          </a:xfrm>
          <a:prstGeom prst="rect">
            <a:avLst/>
          </a:prstGeom>
          <a:ln w="12700"/>
        </p:spPr>
      </p:pic>
      <p:pic>
        <p:nvPicPr>
          <p:cNvPr id="3568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546156" y="8204200"/>
            <a:ext cx="2500716" cy="13208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Temporal multiplex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Temporal multiplexing</a:t>
            </a:r>
          </a:p>
        </p:txBody>
      </p:sp>
      <p:sp>
        <p:nvSpPr>
          <p:cNvPr id="3571" name="Example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Examples:</a:t>
            </a:r>
          </a:p>
          <a:p>
            <a:pPr lvl="1" marL="753511" indent="-255671">
              <a:lnSpc>
                <a:spcPct val="90000"/>
              </a:lnSpc>
              <a:defRPr sz="3400"/>
            </a:pPr>
            <a:r>
              <a:t>Drum scanners</a:t>
            </a:r>
          </a:p>
          <a:p>
            <a:pPr lvl="1" marL="753511" indent="-255671">
              <a:lnSpc>
                <a:spcPct val="90000"/>
              </a:lnSpc>
              <a:defRPr sz="3400"/>
            </a:pPr>
            <a:r>
              <a:t>Flat-bed scanners</a:t>
            </a:r>
          </a:p>
          <a:p>
            <a:pPr lvl="1" marL="753511" indent="-255671">
              <a:lnSpc>
                <a:spcPct val="90000"/>
              </a:lnSpc>
              <a:defRPr sz="3400"/>
            </a:pPr>
            <a:r>
              <a:t>Maxwell, </a:t>
            </a:r>
            <a:br/>
            <a:r>
              <a:t>Russian photographs from 1900’s</a:t>
            </a:r>
          </a:p>
          <a:p>
            <a:pPr/>
            <a:r>
              <a:t>Pros:</a:t>
            </a:r>
          </a:p>
          <a:p>
            <a:pPr lvl="1"/>
            <a:r>
              <a:t>3 real values per pixel</a:t>
            </a:r>
          </a:p>
          <a:p>
            <a:pPr lvl="1"/>
            <a:r>
              <a:t>Can use a single sensor</a:t>
            </a:r>
          </a:p>
          <a:p>
            <a:pPr/>
            <a:r>
              <a:t>Cons</a:t>
            </a:r>
          </a:p>
          <a:p>
            <a:pPr lvl="1"/>
            <a:r>
              <a:t>Only for static scenes, slow</a:t>
            </a:r>
          </a:p>
        </p:txBody>
      </p:sp>
      <p:sp>
        <p:nvSpPr>
          <p:cNvPr id="35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573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32800" y="5168900"/>
            <a:ext cx="4572000" cy="4064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76" name="Group"/>
          <p:cNvGrpSpPr/>
          <p:nvPr/>
        </p:nvGrpSpPr>
        <p:grpSpPr>
          <a:xfrm>
            <a:off x="8437316" y="2133600"/>
            <a:ext cx="4550066" cy="3505200"/>
            <a:chOff x="0" y="0"/>
            <a:chExt cx="4550065" cy="3505200"/>
          </a:xfrm>
        </p:grpSpPr>
        <p:pic>
          <p:nvPicPr>
            <p:cNvPr id="3574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198838" cy="3505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75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305465" y="0"/>
              <a:ext cx="1244601" cy="3505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8" name="Prokudin-Gorski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hlinkClick r:id="rId2" invalidUrl="" action="" tgtFrame="" tooltip="" history="1" highlightClick="0" endSnd="0"/>
              </a:defRPr>
            </a:lvl1pPr>
          </a:lstStyle>
          <a:p>
            <a:pPr/>
            <a:r>
              <a:rPr>
                <a:hlinkClick r:id="rId2" invalidUrl="" action="" tgtFrame="" tooltip="" history="1" highlightClick="0" endSnd="0"/>
              </a:rPr>
              <a:t>Prokudin-Gorskii</a:t>
            </a:r>
          </a:p>
        </p:txBody>
      </p:sp>
      <p:sp>
        <p:nvSpPr>
          <p:cNvPr id="3579" name="Early 1900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Early 1900s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http://en.wikipedia.org/wiki/Prokudin-Gorskii</a:t>
            </a:r>
          </a:p>
          <a:p>
            <a:pPr/>
            <a:r>
              <a:t>Pset 4 for 6.865</a:t>
            </a:r>
          </a:p>
        </p:txBody>
      </p:sp>
      <p:grpSp>
        <p:nvGrpSpPr>
          <p:cNvPr id="3582" name="Group"/>
          <p:cNvGrpSpPr/>
          <p:nvPr/>
        </p:nvGrpSpPr>
        <p:grpSpPr>
          <a:xfrm>
            <a:off x="126999" y="5070951"/>
            <a:ext cx="5857503" cy="4507894"/>
            <a:chOff x="0" y="0"/>
            <a:chExt cx="5857501" cy="4507893"/>
          </a:xfrm>
        </p:grpSpPr>
        <p:pic>
          <p:nvPicPr>
            <p:cNvPr id="3580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116546" cy="45078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81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253764" y="0"/>
              <a:ext cx="1603738" cy="45078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83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56741" y="5067300"/>
            <a:ext cx="5802421" cy="5016502"/>
          </a:xfrm>
          <a:prstGeom prst="rect">
            <a:avLst/>
          </a:prstGeom>
          <a:ln w="12700">
            <a:miter lim="400000"/>
          </a:ln>
        </p:spPr>
      </p:pic>
      <p:sp>
        <p:nvSpPr>
          <p:cNvPr id="3584" name="Arrow"/>
          <p:cNvSpPr/>
          <p:nvPr/>
        </p:nvSpPr>
        <p:spPr>
          <a:xfrm>
            <a:off x="6045200" y="5765800"/>
            <a:ext cx="1041400" cy="3251200"/>
          </a:xfrm>
          <a:prstGeom prst="rightArrow">
            <a:avLst>
              <a:gd name="adj1" fmla="val 69928"/>
              <a:gd name="adj2" fmla="val 57260"/>
            </a:avLst>
          </a:prstGeom>
          <a:blipFill>
            <a:blip r:embed="rId6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3-ch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3-chip</a:t>
            </a:r>
          </a:p>
        </p:txBody>
      </p:sp>
      <p:sp>
        <p:nvSpPr>
          <p:cNvPr id="3587" name="High-end 3-ccd video cameras…"/>
          <p:cNvSpPr txBox="1"/>
          <p:nvPr>
            <p:ph type="body" idx="1"/>
          </p:nvPr>
        </p:nvSpPr>
        <p:spPr>
          <a:xfrm>
            <a:off x="977900" y="2921000"/>
            <a:ext cx="11049000" cy="6934200"/>
          </a:xfrm>
          <a:prstGeom prst="rect">
            <a:avLst/>
          </a:prstGeom>
        </p:spPr>
        <p:txBody>
          <a:bodyPr/>
          <a:lstStyle/>
          <a:p>
            <a:pPr/>
            <a:r>
              <a:t>High-end 3-ccd video cameras </a:t>
            </a:r>
          </a:p>
          <a:p>
            <a:pPr/>
            <a:r>
              <a:t>Use separation prisms</a:t>
            </a:r>
          </a:p>
          <a:p>
            <a:pPr lvl="1"/>
            <a:r>
              <a:t>prisms that split wavelengths</a:t>
            </a:r>
          </a:p>
          <a:p>
            <a:pPr/>
            <a:r>
              <a:t>Pros</a:t>
            </a:r>
          </a:p>
          <a:p>
            <a:pPr lvl="1"/>
            <a:r>
              <a:t>3 real values per pixel</a:t>
            </a:r>
          </a:p>
          <a:p>
            <a:pPr lvl="1"/>
            <a:r>
              <a:t>Little photon loss</a:t>
            </a:r>
          </a:p>
          <a:p>
            <a:pPr/>
            <a:r>
              <a:t>Cons</a:t>
            </a:r>
          </a:p>
          <a:p>
            <a:pPr lvl="1"/>
            <a:r>
              <a:t>costly (needs 3 sensors)</a:t>
            </a:r>
          </a:p>
          <a:p>
            <a:pPr lvl="1"/>
            <a:r>
              <a:t>space</a:t>
            </a:r>
          </a:p>
        </p:txBody>
      </p:sp>
      <p:sp>
        <p:nvSpPr>
          <p:cNvPr id="35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58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24413" y="4660900"/>
            <a:ext cx="4214369" cy="3454400"/>
          </a:xfrm>
          <a:prstGeom prst="rect">
            <a:avLst/>
          </a:prstGeom>
          <a:ln w="12700"/>
        </p:spPr>
      </p:pic>
      <p:sp>
        <p:nvSpPr>
          <p:cNvPr id="3590" name="Dicklyon at the English  Wikipedia project."/>
          <p:cNvSpPr txBox="1"/>
          <p:nvPr/>
        </p:nvSpPr>
        <p:spPr>
          <a:xfrm>
            <a:off x="10820400" y="8255000"/>
            <a:ext cx="182959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Dicklyon at the English </a:t>
            </a:r>
            <a:br>
              <a:rPr>
                <a:latin typeface="Helvetica"/>
                <a:ea typeface="Helvetica"/>
                <a:cs typeface="Helvetica"/>
                <a:sym typeface="Helvetica"/>
              </a:rPr>
            </a:br>
            <a:r>
              <a:rPr>
                <a:latin typeface="Helvetica"/>
                <a:ea typeface="Helvetica"/>
                <a:cs typeface="Helvetica"/>
                <a:sym typeface="Helvetica"/>
              </a:rPr>
              <a:t>Wikipedia project.</a:t>
            </a:r>
          </a:p>
        </p:txBody>
      </p:sp>
      <p:pic>
        <p:nvPicPr>
          <p:cNvPr id="359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12200" y="1676400"/>
            <a:ext cx="4191000" cy="28575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3" name="Brewster’s v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Brewster’s version</a:t>
            </a:r>
          </a:p>
        </p:txBody>
      </p:sp>
      <p:sp>
        <p:nvSpPr>
          <p:cNvPr id="3594" name="Swiss cheese mirro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Swiss cheese mirror</a:t>
            </a:r>
          </a:p>
        </p:txBody>
      </p:sp>
      <p:sp>
        <p:nvSpPr>
          <p:cNvPr id="35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59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700" y="3523133"/>
            <a:ext cx="8166100" cy="6317386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8" name="Spatial multiplexing"/>
          <p:cNvSpPr txBox="1"/>
          <p:nvPr>
            <p:ph type="title"/>
          </p:nvPr>
        </p:nvSpPr>
        <p:spPr>
          <a:xfrm>
            <a:off x="977900" y="-4191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Spatial multiplexing</a:t>
            </a:r>
          </a:p>
        </p:txBody>
      </p:sp>
      <p:sp>
        <p:nvSpPr>
          <p:cNvPr id="3599" name="Human eye (cone mosaic)…"/>
          <p:cNvSpPr txBox="1"/>
          <p:nvPr>
            <p:ph type="body" idx="1"/>
          </p:nvPr>
        </p:nvSpPr>
        <p:spPr>
          <a:xfrm>
            <a:off x="977900" y="2133600"/>
            <a:ext cx="11049000" cy="7543800"/>
          </a:xfrm>
          <a:prstGeom prst="rect">
            <a:avLst/>
          </a:prstGeom>
        </p:spPr>
        <p:txBody>
          <a:bodyPr/>
          <a:lstStyle/>
          <a:p>
            <a:pPr marL="305608" indent="-264968">
              <a:defRPr sz="3400"/>
            </a:pPr>
            <a:r>
              <a:t>Human eye (cone mosaic)</a:t>
            </a:r>
          </a:p>
          <a:p>
            <a:pPr marL="305608" indent="-264968">
              <a:defRPr sz="3400"/>
            </a:pPr>
            <a:r>
              <a:t>Older color film (Autochrome)</a:t>
            </a:r>
          </a:p>
          <a:p>
            <a:pPr marL="305608" indent="-264968">
              <a:defRPr sz="3400"/>
            </a:pPr>
            <a:r>
              <a:t>Bayer mosaic or CFA (color filter array)</a:t>
            </a:r>
          </a:p>
          <a:p>
            <a:pPr marL="305608" indent="-264968">
              <a:defRPr sz="3400"/>
            </a:pPr>
            <a:r>
              <a:t>Most still cameras, most cheap camcorder, </a:t>
            </a:r>
            <a:br/>
            <a:r>
              <a:t>some high-end video cameras (e.g. RED)</a:t>
            </a:r>
          </a:p>
          <a:p>
            <a:pPr marL="305608" indent="-264968">
              <a:defRPr sz="3400"/>
            </a:pPr>
            <a:r>
              <a:t>Pros</a:t>
            </a:r>
          </a:p>
          <a:p>
            <a:pPr lvl="1" marL="753511" indent="-255671">
              <a:defRPr sz="3400"/>
            </a:pPr>
            <a:r>
              <a:t>single sensor</a:t>
            </a:r>
          </a:p>
          <a:p>
            <a:pPr lvl="1" marL="753511" indent="-255671">
              <a:defRPr sz="3400"/>
            </a:pPr>
            <a:r>
              <a:t>well mastered technology, high resolution</a:t>
            </a:r>
          </a:p>
          <a:p>
            <a:pPr marL="305608" indent="-264968">
              <a:defRPr sz="3400"/>
            </a:pPr>
            <a:r>
              <a:t>Cons </a:t>
            </a:r>
          </a:p>
          <a:p>
            <a:pPr lvl="1" marL="753511" indent="-255671">
              <a:defRPr sz="3400"/>
            </a:pPr>
            <a:r>
              <a:t>needs interpolation, color jaggies</a:t>
            </a:r>
          </a:p>
          <a:p>
            <a:pPr lvl="1" marL="753511" indent="-255671">
              <a:defRPr sz="3400"/>
            </a:pPr>
            <a:r>
              <a:t>requires antialiasing filter (reduces sharpness)</a:t>
            </a:r>
          </a:p>
          <a:p>
            <a:pPr lvl="1" marL="753511" indent="-255671">
              <a:defRPr sz="3400"/>
            </a:pPr>
            <a:r>
              <a:t>loss of light</a:t>
            </a:r>
          </a:p>
        </p:txBody>
      </p:sp>
      <p:sp>
        <p:nvSpPr>
          <p:cNvPr id="36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49" name="Group"/>
          <p:cNvGrpSpPr/>
          <p:nvPr/>
        </p:nvGrpSpPr>
        <p:grpSpPr>
          <a:xfrm>
            <a:off x="9372600" y="3886200"/>
            <a:ext cx="2603500" cy="1955800"/>
            <a:chOff x="0" y="0"/>
            <a:chExt cx="2603500" cy="1955800"/>
          </a:xfrm>
        </p:grpSpPr>
        <p:sp>
          <p:nvSpPr>
            <p:cNvPr id="3601" name="Square"/>
            <p:cNvSpPr/>
            <p:nvPr/>
          </p:nvSpPr>
          <p:spPr>
            <a:xfrm>
              <a:off x="0" y="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2" name="Square"/>
            <p:cNvSpPr/>
            <p:nvPr/>
          </p:nvSpPr>
          <p:spPr>
            <a:xfrm>
              <a:off x="330200" y="3175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3" name="Square"/>
            <p:cNvSpPr/>
            <p:nvPr/>
          </p:nvSpPr>
          <p:spPr>
            <a:xfrm>
              <a:off x="647700" y="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4" name="Square"/>
            <p:cNvSpPr/>
            <p:nvPr/>
          </p:nvSpPr>
          <p:spPr>
            <a:xfrm>
              <a:off x="977900" y="3175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5" name="Square"/>
            <p:cNvSpPr/>
            <p:nvPr/>
          </p:nvSpPr>
          <p:spPr>
            <a:xfrm>
              <a:off x="1308100" y="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6" name="Square"/>
            <p:cNvSpPr/>
            <p:nvPr/>
          </p:nvSpPr>
          <p:spPr>
            <a:xfrm>
              <a:off x="1625600" y="3175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7" name="Square"/>
            <p:cNvSpPr/>
            <p:nvPr/>
          </p:nvSpPr>
          <p:spPr>
            <a:xfrm>
              <a:off x="1955800" y="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8" name="Square"/>
            <p:cNvSpPr/>
            <p:nvPr/>
          </p:nvSpPr>
          <p:spPr>
            <a:xfrm>
              <a:off x="2273300" y="3175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09" name="Square"/>
            <p:cNvSpPr/>
            <p:nvPr/>
          </p:nvSpPr>
          <p:spPr>
            <a:xfrm>
              <a:off x="0" y="6477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0" name="Square"/>
            <p:cNvSpPr/>
            <p:nvPr/>
          </p:nvSpPr>
          <p:spPr>
            <a:xfrm>
              <a:off x="330200" y="9779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1" name="Square"/>
            <p:cNvSpPr/>
            <p:nvPr/>
          </p:nvSpPr>
          <p:spPr>
            <a:xfrm>
              <a:off x="647700" y="6477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2" name="Square"/>
            <p:cNvSpPr/>
            <p:nvPr/>
          </p:nvSpPr>
          <p:spPr>
            <a:xfrm>
              <a:off x="977900" y="9779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3" name="Square"/>
            <p:cNvSpPr/>
            <p:nvPr/>
          </p:nvSpPr>
          <p:spPr>
            <a:xfrm>
              <a:off x="1308100" y="6477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4" name="Square"/>
            <p:cNvSpPr/>
            <p:nvPr/>
          </p:nvSpPr>
          <p:spPr>
            <a:xfrm>
              <a:off x="1625600" y="9779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5" name="Square"/>
            <p:cNvSpPr/>
            <p:nvPr/>
          </p:nvSpPr>
          <p:spPr>
            <a:xfrm>
              <a:off x="1955800" y="6477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6" name="Square"/>
            <p:cNvSpPr/>
            <p:nvPr/>
          </p:nvSpPr>
          <p:spPr>
            <a:xfrm>
              <a:off x="2273300" y="9779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7" name="Square"/>
            <p:cNvSpPr/>
            <p:nvPr/>
          </p:nvSpPr>
          <p:spPr>
            <a:xfrm>
              <a:off x="0" y="12954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8" name="Square"/>
            <p:cNvSpPr/>
            <p:nvPr/>
          </p:nvSpPr>
          <p:spPr>
            <a:xfrm>
              <a:off x="330200" y="16256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19" name="Square"/>
            <p:cNvSpPr/>
            <p:nvPr/>
          </p:nvSpPr>
          <p:spPr>
            <a:xfrm>
              <a:off x="647700" y="12954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0" name="Square"/>
            <p:cNvSpPr/>
            <p:nvPr/>
          </p:nvSpPr>
          <p:spPr>
            <a:xfrm>
              <a:off x="977900" y="16256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1" name="Square"/>
            <p:cNvSpPr/>
            <p:nvPr/>
          </p:nvSpPr>
          <p:spPr>
            <a:xfrm>
              <a:off x="1308100" y="12954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2" name="Square"/>
            <p:cNvSpPr/>
            <p:nvPr/>
          </p:nvSpPr>
          <p:spPr>
            <a:xfrm>
              <a:off x="1625600" y="16256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3" name="Square"/>
            <p:cNvSpPr/>
            <p:nvPr/>
          </p:nvSpPr>
          <p:spPr>
            <a:xfrm>
              <a:off x="1955800" y="12954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4" name="Square"/>
            <p:cNvSpPr/>
            <p:nvPr/>
          </p:nvSpPr>
          <p:spPr>
            <a:xfrm>
              <a:off x="2273300" y="1625600"/>
              <a:ext cx="330200" cy="330200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5" name="Square"/>
            <p:cNvSpPr/>
            <p:nvPr/>
          </p:nvSpPr>
          <p:spPr>
            <a:xfrm>
              <a:off x="330200" y="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6" name="Square"/>
            <p:cNvSpPr/>
            <p:nvPr/>
          </p:nvSpPr>
          <p:spPr>
            <a:xfrm>
              <a:off x="0" y="3175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7" name="Square"/>
            <p:cNvSpPr/>
            <p:nvPr/>
          </p:nvSpPr>
          <p:spPr>
            <a:xfrm>
              <a:off x="977900" y="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8" name="Square"/>
            <p:cNvSpPr/>
            <p:nvPr/>
          </p:nvSpPr>
          <p:spPr>
            <a:xfrm>
              <a:off x="647700" y="3175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29" name="Square"/>
            <p:cNvSpPr/>
            <p:nvPr/>
          </p:nvSpPr>
          <p:spPr>
            <a:xfrm>
              <a:off x="1625600" y="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0" name="Square"/>
            <p:cNvSpPr/>
            <p:nvPr/>
          </p:nvSpPr>
          <p:spPr>
            <a:xfrm>
              <a:off x="1308100" y="3175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1" name="Square"/>
            <p:cNvSpPr/>
            <p:nvPr/>
          </p:nvSpPr>
          <p:spPr>
            <a:xfrm>
              <a:off x="2273300" y="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2" name="Square"/>
            <p:cNvSpPr/>
            <p:nvPr/>
          </p:nvSpPr>
          <p:spPr>
            <a:xfrm>
              <a:off x="1955800" y="3175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3" name="Square"/>
            <p:cNvSpPr/>
            <p:nvPr/>
          </p:nvSpPr>
          <p:spPr>
            <a:xfrm>
              <a:off x="330200" y="6477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4" name="Square"/>
            <p:cNvSpPr/>
            <p:nvPr/>
          </p:nvSpPr>
          <p:spPr>
            <a:xfrm>
              <a:off x="0" y="9779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5" name="Square"/>
            <p:cNvSpPr/>
            <p:nvPr/>
          </p:nvSpPr>
          <p:spPr>
            <a:xfrm>
              <a:off x="977900" y="6477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6" name="Square"/>
            <p:cNvSpPr/>
            <p:nvPr/>
          </p:nvSpPr>
          <p:spPr>
            <a:xfrm>
              <a:off x="647700" y="9779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7" name="Square"/>
            <p:cNvSpPr/>
            <p:nvPr/>
          </p:nvSpPr>
          <p:spPr>
            <a:xfrm>
              <a:off x="1625600" y="6477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8" name="Square"/>
            <p:cNvSpPr/>
            <p:nvPr/>
          </p:nvSpPr>
          <p:spPr>
            <a:xfrm>
              <a:off x="1308100" y="9779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9" name="Square"/>
            <p:cNvSpPr/>
            <p:nvPr/>
          </p:nvSpPr>
          <p:spPr>
            <a:xfrm>
              <a:off x="2273300" y="6477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0" name="Square"/>
            <p:cNvSpPr/>
            <p:nvPr/>
          </p:nvSpPr>
          <p:spPr>
            <a:xfrm>
              <a:off x="1955800" y="9779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1" name="Square"/>
            <p:cNvSpPr/>
            <p:nvPr/>
          </p:nvSpPr>
          <p:spPr>
            <a:xfrm>
              <a:off x="330200" y="12954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2" name="Square"/>
            <p:cNvSpPr/>
            <p:nvPr/>
          </p:nvSpPr>
          <p:spPr>
            <a:xfrm>
              <a:off x="0" y="16256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3" name="Square"/>
            <p:cNvSpPr/>
            <p:nvPr/>
          </p:nvSpPr>
          <p:spPr>
            <a:xfrm>
              <a:off x="977900" y="12954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4" name="Square"/>
            <p:cNvSpPr/>
            <p:nvPr/>
          </p:nvSpPr>
          <p:spPr>
            <a:xfrm>
              <a:off x="647700" y="16256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5" name="Square"/>
            <p:cNvSpPr/>
            <p:nvPr/>
          </p:nvSpPr>
          <p:spPr>
            <a:xfrm>
              <a:off x="1625600" y="12954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6" name="Square"/>
            <p:cNvSpPr/>
            <p:nvPr/>
          </p:nvSpPr>
          <p:spPr>
            <a:xfrm>
              <a:off x="1308100" y="16256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7" name="Square"/>
            <p:cNvSpPr/>
            <p:nvPr/>
          </p:nvSpPr>
          <p:spPr>
            <a:xfrm>
              <a:off x="2273300" y="1295400"/>
              <a:ext cx="330200" cy="33020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48" name="Square"/>
            <p:cNvSpPr/>
            <p:nvPr/>
          </p:nvSpPr>
          <p:spPr>
            <a:xfrm>
              <a:off x="1955800" y="1625600"/>
              <a:ext cx="330200" cy="330200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pic>
        <p:nvPicPr>
          <p:cNvPr id="365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72700" y="7099300"/>
            <a:ext cx="2324100" cy="2324100"/>
          </a:xfrm>
          <a:prstGeom prst="rect">
            <a:avLst/>
          </a:prstGeom>
          <a:ln w="12700"/>
        </p:spPr>
      </p:pic>
      <p:pic>
        <p:nvPicPr>
          <p:cNvPr id="365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74100" y="2171700"/>
            <a:ext cx="1596640" cy="1447800"/>
          </a:xfrm>
          <a:prstGeom prst="rect">
            <a:avLst/>
          </a:prstGeom>
          <a:ln w="12700"/>
        </p:spPr>
      </p:pic>
      <p:pic>
        <p:nvPicPr>
          <p:cNvPr id="365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76751" y="2146300"/>
            <a:ext cx="2137738" cy="1574801"/>
          </a:xfrm>
          <a:prstGeom prst="rect">
            <a:avLst/>
          </a:prstGeom>
          <a:ln w="12700"/>
        </p:spPr>
      </p:pic>
      <p:pic>
        <p:nvPicPr>
          <p:cNvPr id="3653" name="tmp1.jpg" descr="tmp1.jpg"/>
          <p:cNvPicPr>
            <a:picLocks noChangeAspect="0"/>
          </p:cNvPicPr>
          <p:nvPr/>
        </p:nvPicPr>
        <p:blipFill>
          <a:blip r:embed="rId5">
            <a:extLst/>
          </a:blip>
          <a:srcRect l="8250" t="8014" r="56412" b="33888"/>
          <a:stretch>
            <a:fillRect/>
          </a:stretch>
        </p:blipFill>
        <p:spPr>
          <a:xfrm>
            <a:off x="7010400" y="1981200"/>
            <a:ext cx="1574800" cy="144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" name="Combination: pixel shift"/>
          <p:cNvSpPr txBox="1"/>
          <p:nvPr>
            <p:ph type="title"/>
          </p:nvPr>
        </p:nvSpPr>
        <p:spPr>
          <a:xfrm>
            <a:off x="977900" y="-4191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Combination: pixel shift</a:t>
            </a:r>
          </a:p>
        </p:txBody>
      </p:sp>
      <p:sp>
        <p:nvSpPr>
          <p:cNvPr id="3656" name="3-ccd with prisms + spatial multiplexing…"/>
          <p:cNvSpPr txBox="1"/>
          <p:nvPr>
            <p:ph type="body" idx="1"/>
          </p:nvPr>
        </p:nvSpPr>
        <p:spPr>
          <a:xfrm>
            <a:off x="977900" y="1409700"/>
            <a:ext cx="11049000" cy="6934200"/>
          </a:xfrm>
          <a:prstGeom prst="rect">
            <a:avLst/>
          </a:prstGeom>
        </p:spPr>
        <p:txBody>
          <a:bodyPr/>
          <a:lstStyle/>
          <a:p>
            <a:pPr/>
            <a:r>
              <a:t>3-ccd with prisms + spatial multiplexing</a:t>
            </a:r>
          </a:p>
          <a:p>
            <a:pPr/>
            <a:r>
              <a:t>The 3 ccds are shifted by 1/2 pixel to provided resolution increase</a:t>
            </a:r>
          </a:p>
          <a:p>
            <a:pPr lvl="1"/>
            <a:r>
              <a:t>usually selectable (not shifted for lower-res, shifted to get HD)</a:t>
            </a:r>
          </a:p>
          <a:p>
            <a:pPr lvl="1"/>
            <a:r>
              <a:t>Often horizontal only</a:t>
            </a:r>
          </a:p>
        </p:txBody>
      </p:sp>
      <p:sp>
        <p:nvSpPr>
          <p:cNvPr id="36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5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5000" y="5608699"/>
            <a:ext cx="5207000" cy="4113094"/>
          </a:xfrm>
          <a:prstGeom prst="rect">
            <a:avLst/>
          </a:prstGeom>
          <a:ln w="12700"/>
        </p:spPr>
      </p:pic>
      <p:sp>
        <p:nvSpPr>
          <p:cNvPr id="3659" name="From Panasonic"/>
          <p:cNvSpPr txBox="1"/>
          <p:nvPr/>
        </p:nvSpPr>
        <p:spPr>
          <a:xfrm>
            <a:off x="8394700" y="9169400"/>
            <a:ext cx="1487145" cy="321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Panasonic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62" name="http://www.petapixel.com/2011/05/26/hasselblad-h4d-200ms-shoots-200mp-photos-with-a-50mp-sensor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http://www.petapixel.com/2011/05/26/hasselblad-h4d-200ms-shoots-200mp-photos-with-a-50mp-sensor/</a:t>
            </a:r>
          </a:p>
        </p:txBody>
      </p:sp>
      <p:sp>
        <p:nvSpPr>
          <p:cNvPr id="36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64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900" y="4699000"/>
            <a:ext cx="4930401" cy="4749800"/>
          </a:xfrm>
          <a:prstGeom prst="rect">
            <a:avLst/>
          </a:prstGeom>
          <a:ln w="12700"/>
        </p:spPr>
      </p:pic>
      <p:pic>
        <p:nvPicPr>
          <p:cNvPr id="3665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05500" y="5448910"/>
            <a:ext cx="6616700" cy="430855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7" name="Depth multiplexing…"/>
          <p:cNvSpPr txBox="1"/>
          <p:nvPr>
            <p:ph type="title"/>
          </p:nvPr>
        </p:nvSpPr>
        <p:spPr>
          <a:xfrm>
            <a:off x="-254000" y="5461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Depth multiplexing </a:t>
            </a:r>
          </a:p>
          <a:p>
            <a:pPr/>
            <a:r>
              <a:t>(Foveon X3 sensor)</a:t>
            </a:r>
          </a:p>
        </p:txBody>
      </p:sp>
      <p:sp>
        <p:nvSpPr>
          <p:cNvPr id="3668" name="Leverage difference in absorption  per wavelengt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Leverage difference in absorption </a:t>
            </a:r>
            <a:br/>
            <a:r>
              <a:t>per wavelength</a:t>
            </a:r>
          </a:p>
          <a:p>
            <a:pPr/>
            <a:r>
              <a:t>Pros</a:t>
            </a:r>
          </a:p>
          <a:p>
            <a:pPr lvl="1"/>
            <a:r>
              <a:t>3 real numbers per pixel</a:t>
            </a:r>
          </a:p>
          <a:p>
            <a:pPr lvl="1"/>
            <a:r>
              <a:t>Less light loss</a:t>
            </a:r>
          </a:p>
          <a:p>
            <a:pPr/>
            <a:r>
              <a:t>Cons</a:t>
            </a:r>
          </a:p>
          <a:p>
            <a:pPr lvl="1"/>
            <a:r>
              <a:t>Requires more color processing (3 numbers must be multiplied by matrix to get RGB)</a:t>
            </a:r>
          </a:p>
          <a:p>
            <a:pPr lvl="1"/>
            <a:r>
              <a:t>Tends to be noisier (because color processing and because shallow blue layer)</a:t>
            </a:r>
          </a:p>
          <a:p>
            <a:pPr lvl="1"/>
            <a:r>
              <a:t>Lower resolution these days</a:t>
            </a:r>
          </a:p>
        </p:txBody>
      </p:sp>
      <p:sp>
        <p:nvSpPr>
          <p:cNvPr id="36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7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62628" y="498531"/>
            <a:ext cx="3291469" cy="3200401"/>
          </a:xfrm>
          <a:prstGeom prst="rect">
            <a:avLst/>
          </a:prstGeom>
          <a:ln w="12700"/>
        </p:spPr>
      </p:pic>
      <p:pic>
        <p:nvPicPr>
          <p:cNvPr id="367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6153" y="4152900"/>
            <a:ext cx="5702894" cy="26416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3" name="Depth multiplex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Depth multiplexing	</a:t>
            </a:r>
          </a:p>
        </p:txBody>
      </p:sp>
      <p:sp>
        <p:nvSpPr>
          <p:cNvPr id="3674" name="Good old color film (tripack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 old color film (tripack)</a:t>
            </a:r>
          </a:p>
        </p:txBody>
      </p:sp>
      <p:sp>
        <p:nvSpPr>
          <p:cNvPr id="36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7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2900" y="3860800"/>
            <a:ext cx="8648700" cy="5362556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8" name="Interferences (Lippmann process)"/>
          <p:cNvSpPr txBox="1"/>
          <p:nvPr>
            <p:ph type="title"/>
          </p:nvPr>
        </p:nvSpPr>
        <p:spPr>
          <a:xfrm>
            <a:off x="977900" y="-1397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Interferences (Lippmann process)</a:t>
            </a:r>
          </a:p>
        </p:txBody>
      </p:sp>
      <p:sp>
        <p:nvSpPr>
          <p:cNvPr id="3679" name="Metal mirror to create interferences…"/>
          <p:cNvSpPr txBox="1"/>
          <p:nvPr>
            <p:ph type="body" idx="1"/>
          </p:nvPr>
        </p:nvSpPr>
        <p:spPr>
          <a:xfrm>
            <a:off x="977900" y="1574800"/>
            <a:ext cx="11049000" cy="6934200"/>
          </a:xfrm>
          <a:prstGeom prst="rect">
            <a:avLst/>
          </a:prstGeom>
        </p:spPr>
        <p:txBody>
          <a:bodyPr/>
          <a:lstStyle/>
          <a:p>
            <a:pPr/>
            <a:r>
              <a:t>Metal mirror to create interferences</a:t>
            </a:r>
          </a:p>
          <a:p>
            <a:pPr lvl="1"/>
            <a:r>
              <a:t>ancestor of holography</a:t>
            </a:r>
          </a:p>
          <a:p>
            <a:pPr lvl="1"/>
            <a:r>
              <a:t>similar to colors in thin oil film</a:t>
            </a:r>
          </a:p>
        </p:txBody>
      </p:sp>
      <p:sp>
        <p:nvSpPr>
          <p:cNvPr id="36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8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33909" y="1879600"/>
            <a:ext cx="3083412" cy="3073400"/>
          </a:xfrm>
          <a:prstGeom prst="rect">
            <a:avLst/>
          </a:prstGeom>
          <a:ln w="12700"/>
        </p:spPr>
      </p:pic>
      <p:sp>
        <p:nvSpPr>
          <p:cNvPr id="3682" name="http://nobelprize.org/nobel_prizes/physics/articles/biedermann/index.html"/>
          <p:cNvSpPr txBox="1"/>
          <p:nvPr/>
        </p:nvSpPr>
        <p:spPr>
          <a:xfrm>
            <a:off x="7442200" y="4864100"/>
            <a:ext cx="50275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 u="sng">
                <a:uFill>
                  <a:solidFill>
                    <a:srgbClr val="000000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latin typeface="Helvetica"/>
                <a:ea typeface="Helvetica"/>
                <a:cs typeface="Helvetica"/>
                <a:sym typeface="Helvetica"/>
                <a:hlinkClick r:id="rId3" invalidUrl="" action="" tgtFrame="" tooltip="" history="1" highlightClick="0" endSnd="0"/>
              </a:rPr>
              <a:t>http://nobelprize.org/nobel_prizes/physics/articles/biedermann/index.html</a:t>
            </a:r>
          </a:p>
        </p:txBody>
      </p:sp>
      <p:pic>
        <p:nvPicPr>
          <p:cNvPr id="3683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99900" y="88900"/>
            <a:ext cx="1083734" cy="1518565"/>
          </a:xfrm>
          <a:prstGeom prst="rect">
            <a:avLst/>
          </a:prstGeom>
          <a:ln w="12700"/>
        </p:spPr>
      </p:pic>
      <p:pic>
        <p:nvPicPr>
          <p:cNvPr id="3684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16900" y="5257800"/>
            <a:ext cx="4389347" cy="4371059"/>
          </a:xfrm>
          <a:prstGeom prst="rect">
            <a:avLst/>
          </a:prstGeom>
          <a:ln w="12700"/>
        </p:spPr>
      </p:pic>
      <p:pic>
        <p:nvPicPr>
          <p:cNvPr id="3685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38621" y="5270500"/>
            <a:ext cx="5870223" cy="43532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" name="Interferences (Lippmann process)"/>
          <p:cNvSpPr txBox="1"/>
          <p:nvPr>
            <p:ph type="title"/>
          </p:nvPr>
        </p:nvSpPr>
        <p:spPr>
          <a:xfrm>
            <a:off x="977900" y="-1397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Interferences (Lippmann process)</a:t>
            </a:r>
          </a:p>
        </p:txBody>
      </p:sp>
      <p:sp>
        <p:nvSpPr>
          <p:cNvPr id="3688" name="Metal mirror to create interferences…"/>
          <p:cNvSpPr txBox="1"/>
          <p:nvPr>
            <p:ph type="body" idx="1"/>
          </p:nvPr>
        </p:nvSpPr>
        <p:spPr>
          <a:xfrm>
            <a:off x="977900" y="1574800"/>
            <a:ext cx="11049000" cy="6934200"/>
          </a:xfrm>
          <a:prstGeom prst="rect">
            <a:avLst/>
          </a:prstGeom>
        </p:spPr>
        <p:txBody>
          <a:bodyPr/>
          <a:lstStyle/>
          <a:p>
            <a:pPr/>
            <a:r>
              <a:t>Metal mirror to create interferences</a:t>
            </a:r>
          </a:p>
          <a:p>
            <a:pPr lvl="1"/>
            <a:r>
              <a:t>ancestor of holography</a:t>
            </a:r>
          </a:p>
          <a:p>
            <a:pPr lvl="1"/>
            <a:r>
              <a:t>similar to colors in thin oil film</a:t>
            </a:r>
          </a:p>
          <a:p>
            <a:pPr/>
            <a:r>
              <a:t>Pros</a:t>
            </a:r>
          </a:p>
          <a:p>
            <a:pPr lvl="1"/>
            <a:r>
              <a:t>Full spectrum!!!!!</a:t>
            </a:r>
          </a:p>
          <a:p>
            <a:pPr lvl="1"/>
            <a:r>
              <a:t>Gets you the Nobel if you invent it ;-)</a:t>
            </a:r>
          </a:p>
          <a:p>
            <a:pPr/>
            <a:r>
              <a:t>Cons</a:t>
            </a:r>
          </a:p>
          <a:p>
            <a:pPr lvl="1"/>
            <a:r>
              <a:t>Needs high-resolution sensor/film</a:t>
            </a:r>
          </a:p>
          <a:p>
            <a:pPr lvl="1"/>
            <a:r>
              <a:t>limited field of view for display</a:t>
            </a:r>
          </a:p>
        </p:txBody>
      </p:sp>
      <p:sp>
        <p:nvSpPr>
          <p:cNvPr id="36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9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10600" y="7442200"/>
            <a:ext cx="4137936" cy="2185530"/>
          </a:xfrm>
          <a:prstGeom prst="rect">
            <a:avLst/>
          </a:prstGeom>
          <a:ln w="12700"/>
        </p:spPr>
      </p:pic>
      <p:sp>
        <p:nvSpPr>
          <p:cNvPr id="3691" name="'Saint-Maxime'', 1891-1899  Photographer: Gabriel Lippmann (1845-1929)"/>
          <p:cNvSpPr txBox="1"/>
          <p:nvPr/>
        </p:nvSpPr>
        <p:spPr>
          <a:xfrm>
            <a:off x="3848100" y="8953500"/>
            <a:ext cx="4282579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600">
                <a:latin typeface="Helvetica"/>
                <a:ea typeface="Helvetica"/>
                <a:cs typeface="Helvetica"/>
                <a:sym typeface="Helvetica"/>
              </a:rPr>
              <a:t>'Saint-Maxime'', 1891-1899 </a:t>
            </a:r>
            <a:br>
              <a:rPr sz="1600">
                <a:latin typeface="Helvetica"/>
                <a:ea typeface="Helvetica"/>
                <a:cs typeface="Helvetica"/>
                <a:sym typeface="Helvetica"/>
              </a:rPr>
            </a:br>
            <a:r>
              <a:rPr sz="1600">
                <a:latin typeface="Helvetica"/>
                <a:ea typeface="Helvetica"/>
                <a:cs typeface="Helvetica"/>
                <a:sym typeface="Helvetica"/>
              </a:rPr>
              <a:t>Photographer: Gabriel Lippmann (1845-1929) </a:t>
            </a:r>
          </a:p>
        </p:txBody>
      </p:sp>
      <p:pic>
        <p:nvPicPr>
          <p:cNvPr id="3692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33909" y="1879600"/>
            <a:ext cx="3083412" cy="3073400"/>
          </a:xfrm>
          <a:prstGeom prst="rect">
            <a:avLst/>
          </a:prstGeom>
          <a:ln w="12700"/>
        </p:spPr>
      </p:pic>
      <p:sp>
        <p:nvSpPr>
          <p:cNvPr id="3693" name="http://nobelprize.org/nobel_prizes/physics/articles/biedermann/index.html"/>
          <p:cNvSpPr txBox="1"/>
          <p:nvPr/>
        </p:nvSpPr>
        <p:spPr>
          <a:xfrm>
            <a:off x="7442200" y="4864100"/>
            <a:ext cx="5027563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 u="sng">
                <a:uFill>
                  <a:solidFill>
                    <a:srgbClr val="000000"/>
                  </a:solidFill>
                </a:uFill>
                <a:hlinkClick r:id="rId4" invalidUrl="" action="" tgtFrame="" tooltip="" history="1" highlightClick="0" endSnd="0"/>
              </a:defRPr>
            </a:lvl1pPr>
          </a:lstStyle>
          <a:p>
            <a:pPr>
              <a:defRPr u="none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latin typeface="Helvetica"/>
                <a:ea typeface="Helvetica"/>
                <a:cs typeface="Helvetica"/>
                <a:sym typeface="Helvetica"/>
                <a:hlinkClick r:id="rId4" invalidUrl="" action="" tgtFrame="" tooltip="" history="1" highlightClick="0" endSnd="0"/>
              </a:rPr>
              <a:t>http://nobelprize.org/nobel_prizes/physics/articles/biedermann/index.html</a:t>
            </a:r>
          </a:p>
        </p:txBody>
      </p:sp>
      <p:pic>
        <p:nvPicPr>
          <p:cNvPr id="3694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899900" y="88900"/>
            <a:ext cx="1083734" cy="1518565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" name="Recap &amp; 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Recap &amp; Questions?</a:t>
            </a:r>
          </a:p>
        </p:txBody>
      </p:sp>
      <p:sp>
        <p:nvSpPr>
          <p:cNvPr id="3697" name="Scan 3 times  (temporal multiplexing)…"/>
          <p:cNvSpPr txBox="1"/>
          <p:nvPr>
            <p:ph type="body" sz="half" idx="1"/>
          </p:nvPr>
        </p:nvSpPr>
        <p:spPr>
          <a:xfrm>
            <a:off x="977900" y="2819400"/>
            <a:ext cx="6667500" cy="6934200"/>
          </a:xfrm>
          <a:prstGeom prst="rect">
            <a:avLst/>
          </a:prstGeom>
        </p:spPr>
        <p:txBody>
          <a:bodyPr/>
          <a:lstStyle/>
          <a:p>
            <a:pPr/>
            <a:r>
              <a:t>Scan 3 times </a:t>
            </a:r>
            <a:br/>
            <a:r>
              <a:t>(temporal multiplexing)</a:t>
            </a:r>
          </a:p>
          <a:p>
            <a:pPr/>
            <a:r>
              <a:t>Use 3 detectors </a:t>
            </a:r>
            <a:br/>
            <a:r>
              <a:t>(3-ccd camera)</a:t>
            </a:r>
          </a:p>
          <a:p>
            <a:pPr/>
            <a:r>
              <a:t>Use offset color samples (spatial multiplexing)</a:t>
            </a:r>
          </a:p>
          <a:p>
            <a:pPr/>
            <a:r>
              <a:t> Multiplex in depth (Tripack film, Foveon)</a:t>
            </a:r>
          </a:p>
          <a:p>
            <a:pPr/>
            <a:r>
              <a:t>Interferences (Lipmann)</a:t>
            </a:r>
          </a:p>
        </p:txBody>
      </p:sp>
      <p:grpSp>
        <p:nvGrpSpPr>
          <p:cNvPr id="3700" name="Group"/>
          <p:cNvGrpSpPr/>
          <p:nvPr/>
        </p:nvGrpSpPr>
        <p:grpSpPr>
          <a:xfrm>
            <a:off x="7823200" y="2527300"/>
            <a:ext cx="2673209" cy="2057400"/>
            <a:chOff x="0" y="0"/>
            <a:chExt cx="2673208" cy="2057400"/>
          </a:xfrm>
        </p:grpSpPr>
        <p:pic>
          <p:nvPicPr>
            <p:cNvPr id="3698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878683" cy="205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99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41305" y="0"/>
              <a:ext cx="731904" cy="205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701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72810" y="4584700"/>
            <a:ext cx="2247664" cy="1842347"/>
          </a:xfrm>
          <a:prstGeom prst="rect">
            <a:avLst/>
          </a:prstGeom>
          <a:ln w="12700"/>
        </p:spPr>
      </p:pic>
      <p:sp>
        <p:nvSpPr>
          <p:cNvPr id="3702" name="Dicklyon at the English  Wikipedia project."/>
          <p:cNvSpPr txBox="1"/>
          <p:nvPr/>
        </p:nvSpPr>
        <p:spPr>
          <a:xfrm>
            <a:off x="9982200" y="6375400"/>
            <a:ext cx="1829594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12954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 Dicklyon at the English </a:t>
            </a:r>
            <a:br>
              <a:rPr>
                <a:latin typeface="Helvetica"/>
                <a:ea typeface="Helvetica"/>
                <a:cs typeface="Helvetica"/>
                <a:sym typeface="Helvetica"/>
              </a:rPr>
            </a:br>
            <a:r>
              <a:rPr>
                <a:latin typeface="Helvetica"/>
                <a:ea typeface="Helvetica"/>
                <a:cs typeface="Helvetica"/>
                <a:sym typeface="Helvetica"/>
              </a:rPr>
              <a:t>Wikipedia project.</a:t>
            </a:r>
          </a:p>
        </p:txBody>
      </p:sp>
      <p:pic>
        <p:nvPicPr>
          <p:cNvPr id="3703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80200" y="4533900"/>
            <a:ext cx="3100682" cy="1860409"/>
          </a:xfrm>
          <a:prstGeom prst="rect">
            <a:avLst/>
          </a:prstGeom>
          <a:ln w="12700"/>
        </p:spPr>
      </p:pic>
      <p:grpSp>
        <p:nvGrpSpPr>
          <p:cNvPr id="3752" name="Group"/>
          <p:cNvGrpSpPr/>
          <p:nvPr/>
        </p:nvGrpSpPr>
        <p:grpSpPr>
          <a:xfrm>
            <a:off x="7391399" y="6413499"/>
            <a:ext cx="1657775" cy="1226822"/>
            <a:chOff x="0" y="0"/>
            <a:chExt cx="1657773" cy="1226820"/>
          </a:xfrm>
        </p:grpSpPr>
        <p:sp>
          <p:nvSpPr>
            <p:cNvPr id="3704" name="Square"/>
            <p:cNvSpPr/>
            <p:nvPr/>
          </p:nvSpPr>
          <p:spPr>
            <a:xfrm>
              <a:off x="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5" name="Square"/>
            <p:cNvSpPr/>
            <p:nvPr/>
          </p:nvSpPr>
          <p:spPr>
            <a:xfrm>
              <a:off x="203764" y="203294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6" name="Square"/>
            <p:cNvSpPr/>
            <p:nvPr/>
          </p:nvSpPr>
          <p:spPr>
            <a:xfrm>
              <a:off x="4064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7" name="Square"/>
            <p:cNvSpPr/>
            <p:nvPr/>
          </p:nvSpPr>
          <p:spPr>
            <a:xfrm>
              <a:off x="619195" y="203294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8" name="Square"/>
            <p:cNvSpPr/>
            <p:nvPr/>
          </p:nvSpPr>
          <p:spPr>
            <a:xfrm>
              <a:off x="8255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09" name="Square"/>
            <p:cNvSpPr/>
            <p:nvPr/>
          </p:nvSpPr>
          <p:spPr>
            <a:xfrm>
              <a:off x="1034625" y="203294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0" name="Square"/>
            <p:cNvSpPr/>
            <p:nvPr/>
          </p:nvSpPr>
          <p:spPr>
            <a:xfrm>
              <a:off x="1244600" y="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1" name="Square"/>
            <p:cNvSpPr/>
            <p:nvPr/>
          </p:nvSpPr>
          <p:spPr>
            <a:xfrm>
              <a:off x="1450058" y="203294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2" name="Square"/>
            <p:cNvSpPr/>
            <p:nvPr/>
          </p:nvSpPr>
          <p:spPr>
            <a:xfrm>
              <a:off x="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3" name="Square"/>
            <p:cNvSpPr/>
            <p:nvPr/>
          </p:nvSpPr>
          <p:spPr>
            <a:xfrm>
              <a:off x="203764" y="60960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4" name="Square"/>
            <p:cNvSpPr/>
            <p:nvPr/>
          </p:nvSpPr>
          <p:spPr>
            <a:xfrm>
              <a:off x="4064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5" name="Square"/>
            <p:cNvSpPr/>
            <p:nvPr/>
          </p:nvSpPr>
          <p:spPr>
            <a:xfrm>
              <a:off x="619195" y="609600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6" name="Square"/>
            <p:cNvSpPr/>
            <p:nvPr/>
          </p:nvSpPr>
          <p:spPr>
            <a:xfrm>
              <a:off x="8255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7" name="Square"/>
            <p:cNvSpPr/>
            <p:nvPr/>
          </p:nvSpPr>
          <p:spPr>
            <a:xfrm>
              <a:off x="1034625" y="609600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8" name="Square"/>
            <p:cNvSpPr/>
            <p:nvPr/>
          </p:nvSpPr>
          <p:spPr>
            <a:xfrm>
              <a:off x="1244600" y="407999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19" name="Square"/>
            <p:cNvSpPr/>
            <p:nvPr/>
          </p:nvSpPr>
          <p:spPr>
            <a:xfrm>
              <a:off x="1450058" y="609600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0" name="Square"/>
            <p:cNvSpPr/>
            <p:nvPr/>
          </p:nvSpPr>
          <p:spPr>
            <a:xfrm>
              <a:off x="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1" name="Square"/>
            <p:cNvSpPr/>
            <p:nvPr/>
          </p:nvSpPr>
          <p:spPr>
            <a:xfrm>
              <a:off x="203764" y="1022115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2" name="Square"/>
            <p:cNvSpPr/>
            <p:nvPr/>
          </p:nvSpPr>
          <p:spPr>
            <a:xfrm>
              <a:off x="4064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3" name="Square"/>
            <p:cNvSpPr/>
            <p:nvPr/>
          </p:nvSpPr>
          <p:spPr>
            <a:xfrm>
              <a:off x="619195" y="1022115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4" name="Square"/>
            <p:cNvSpPr/>
            <p:nvPr/>
          </p:nvSpPr>
          <p:spPr>
            <a:xfrm>
              <a:off x="8255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5" name="Square"/>
            <p:cNvSpPr/>
            <p:nvPr/>
          </p:nvSpPr>
          <p:spPr>
            <a:xfrm>
              <a:off x="1034625" y="1022115"/>
              <a:ext cx="207717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6" name="Square"/>
            <p:cNvSpPr/>
            <p:nvPr/>
          </p:nvSpPr>
          <p:spPr>
            <a:xfrm>
              <a:off x="1244600" y="817409"/>
              <a:ext cx="207716" cy="204707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7" name="Square"/>
            <p:cNvSpPr/>
            <p:nvPr/>
          </p:nvSpPr>
          <p:spPr>
            <a:xfrm>
              <a:off x="1450058" y="1022115"/>
              <a:ext cx="207716" cy="204706"/>
            </a:xfrm>
            <a:prstGeom prst="rect">
              <a:avLst/>
            </a:prstGeom>
            <a:solidFill>
              <a:srgbClr val="00F9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8" name="Square"/>
            <p:cNvSpPr/>
            <p:nvPr/>
          </p:nvSpPr>
          <p:spPr>
            <a:xfrm>
              <a:off x="203764" y="0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29" name="Square"/>
            <p:cNvSpPr/>
            <p:nvPr/>
          </p:nvSpPr>
          <p:spPr>
            <a:xfrm>
              <a:off x="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0" name="Square"/>
            <p:cNvSpPr/>
            <p:nvPr/>
          </p:nvSpPr>
          <p:spPr>
            <a:xfrm>
              <a:off x="619195" y="0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1" name="Square"/>
            <p:cNvSpPr/>
            <p:nvPr/>
          </p:nvSpPr>
          <p:spPr>
            <a:xfrm>
              <a:off x="4064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2" name="Square"/>
            <p:cNvSpPr/>
            <p:nvPr/>
          </p:nvSpPr>
          <p:spPr>
            <a:xfrm>
              <a:off x="1034625" y="0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3" name="Square"/>
            <p:cNvSpPr/>
            <p:nvPr/>
          </p:nvSpPr>
          <p:spPr>
            <a:xfrm>
              <a:off x="8255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4" name="Square"/>
            <p:cNvSpPr/>
            <p:nvPr/>
          </p:nvSpPr>
          <p:spPr>
            <a:xfrm>
              <a:off x="1450058" y="0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5" name="Square"/>
            <p:cNvSpPr/>
            <p:nvPr/>
          </p:nvSpPr>
          <p:spPr>
            <a:xfrm>
              <a:off x="1244600" y="203294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6" name="Square"/>
            <p:cNvSpPr/>
            <p:nvPr/>
          </p:nvSpPr>
          <p:spPr>
            <a:xfrm>
              <a:off x="203764" y="407999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7" name="Square"/>
            <p:cNvSpPr/>
            <p:nvPr/>
          </p:nvSpPr>
          <p:spPr>
            <a:xfrm>
              <a:off x="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8" name="Square"/>
            <p:cNvSpPr/>
            <p:nvPr/>
          </p:nvSpPr>
          <p:spPr>
            <a:xfrm>
              <a:off x="619195" y="407999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39" name="Square"/>
            <p:cNvSpPr/>
            <p:nvPr/>
          </p:nvSpPr>
          <p:spPr>
            <a:xfrm>
              <a:off x="4064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0" name="Square"/>
            <p:cNvSpPr/>
            <p:nvPr/>
          </p:nvSpPr>
          <p:spPr>
            <a:xfrm>
              <a:off x="1034625" y="407999"/>
              <a:ext cx="207717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1" name="Square"/>
            <p:cNvSpPr/>
            <p:nvPr/>
          </p:nvSpPr>
          <p:spPr>
            <a:xfrm>
              <a:off x="8255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2" name="Square"/>
            <p:cNvSpPr/>
            <p:nvPr/>
          </p:nvSpPr>
          <p:spPr>
            <a:xfrm>
              <a:off x="1450058" y="407999"/>
              <a:ext cx="207716" cy="204706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3" name="Square"/>
            <p:cNvSpPr/>
            <p:nvPr/>
          </p:nvSpPr>
          <p:spPr>
            <a:xfrm>
              <a:off x="1244600" y="609600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4" name="Square"/>
            <p:cNvSpPr/>
            <p:nvPr/>
          </p:nvSpPr>
          <p:spPr>
            <a:xfrm>
              <a:off x="203764" y="817409"/>
              <a:ext cx="207716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5" name="Square"/>
            <p:cNvSpPr/>
            <p:nvPr/>
          </p:nvSpPr>
          <p:spPr>
            <a:xfrm>
              <a:off x="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6" name="Square"/>
            <p:cNvSpPr/>
            <p:nvPr/>
          </p:nvSpPr>
          <p:spPr>
            <a:xfrm>
              <a:off x="619195" y="817409"/>
              <a:ext cx="207717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7" name="Square"/>
            <p:cNvSpPr/>
            <p:nvPr/>
          </p:nvSpPr>
          <p:spPr>
            <a:xfrm>
              <a:off x="4064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8" name="Square"/>
            <p:cNvSpPr/>
            <p:nvPr/>
          </p:nvSpPr>
          <p:spPr>
            <a:xfrm>
              <a:off x="1034625" y="817409"/>
              <a:ext cx="207717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49" name="Square"/>
            <p:cNvSpPr/>
            <p:nvPr/>
          </p:nvSpPr>
          <p:spPr>
            <a:xfrm>
              <a:off x="8255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50" name="Square"/>
            <p:cNvSpPr/>
            <p:nvPr/>
          </p:nvSpPr>
          <p:spPr>
            <a:xfrm>
              <a:off x="1450058" y="817409"/>
              <a:ext cx="207716" cy="204707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751" name="Square"/>
            <p:cNvSpPr/>
            <p:nvPr/>
          </p:nvSpPr>
          <p:spPr>
            <a:xfrm>
              <a:off x="1244600" y="1022115"/>
              <a:ext cx="207716" cy="204706"/>
            </a:xfrm>
            <a:prstGeom prst="rect">
              <a:avLst/>
            </a:prstGeom>
            <a:solidFill>
              <a:srgbClr val="434ED6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pic>
        <p:nvPicPr>
          <p:cNvPr id="3753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23500" y="6978300"/>
            <a:ext cx="2185530" cy="2125061"/>
          </a:xfrm>
          <a:prstGeom prst="rect">
            <a:avLst/>
          </a:prstGeom>
          <a:ln w="12700"/>
        </p:spPr>
      </p:pic>
      <p:pic>
        <p:nvPicPr>
          <p:cNvPr id="3754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546156" y="8204200"/>
            <a:ext cx="2500716" cy="13208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6" name="Demosaicking inver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Demosaicking inversion</a:t>
            </a:r>
          </a:p>
        </p:txBody>
      </p:sp>
      <p:sp>
        <p:nvSpPr>
          <p:cNvPr id="3757" name="http://research.microsoft.com/en-us/UM/people/yasumat/papers/cvpr2010_Takamatsu.pdf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http://research.microsoft.com/en-us/UM/people/yasumat/papers/cvpr2010_Takamatsu.pdf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9" name="Lin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Links</a:t>
            </a:r>
          </a:p>
        </p:txBody>
      </p:sp>
      <p:sp>
        <p:nvSpPr>
          <p:cNvPr id="3760" name="What we do essentially follows https://patents.google.com/patent/US5382976A/en , Inventor Robert H. Hibbard (Kodak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100"/>
            </a:pPr>
            <a:r>
              <a:t>What we do essentially follows </a:t>
            </a:r>
            <a:r>
              <a:rPr u="sng">
                <a:hlinkClick r:id="rId2" invalidUrl="" action="" tgtFrame="" tooltip="" history="1" highlightClick="0" endSnd="0"/>
              </a:rPr>
              <a:t>https://patents.google.com/patent/US5382976A/en</a:t>
            </a:r>
            <a:r>
              <a:t> , Inventor Robert H. Hibbard (Kodak)</a:t>
            </a:r>
          </a:p>
          <a:p>
            <a:pPr>
              <a:defRPr sz="3100"/>
            </a:pPr>
          </a:p>
          <a:p>
            <a:pPr>
              <a:defRPr sz="3100"/>
            </a:pPr>
            <a:r>
              <a:rPr u="sng">
                <a:hlinkClick r:id="rId3" invalidUrl="" action="" tgtFrame="" tooltip="" history="1" highlightClick="0" endSnd="0"/>
              </a:rPr>
              <a:t>http://citeseerx.ist.psu.edu/viewdoc/download?doi=10.1.1.141.634&amp;rep=rep1&amp;type=pdf</a:t>
            </a:r>
            <a:r>
              <a:t> </a:t>
            </a:r>
          </a:p>
          <a:p>
            <a:pPr lvl="1">
              <a:spcBef>
                <a:spcPts val="1000"/>
              </a:spcBef>
              <a:defRPr sz="3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u="sng">
                <a:hlinkClick r:id="rId4" invalidUrl="" action="" tgtFrame="" tooltip="" history="1" highlightClick="0" endSnd="0"/>
              </a:rPr>
              <a:t>http://www.unc.edu/~rjean/demosaicing/demosaicing.pdf</a:t>
            </a:r>
            <a:r>
              <a:t> — NEEDS TO BE FIXED</a:t>
            </a:r>
          </a:p>
          <a:p>
            <a:pPr>
              <a:defRPr sz="3100"/>
            </a:pPr>
            <a:r>
              <a:rPr u="sng">
                <a:hlinkClick r:id="rId5" invalidUrl="" action="" tgtFrame="" tooltip="" history="1" highlightClick="0" endSnd="0"/>
              </a:rPr>
              <a:t>http://www.pages.drexel.edu/~par24/rawhistogram/40D_Demosaicing/40D_DemosaicingArtifacts.html</a:t>
            </a:r>
          </a:p>
          <a:p>
            <a:pPr>
              <a:defRPr sz="3100"/>
            </a:pPr>
            <a:r>
              <a:rPr u="sng">
                <a:hlinkClick r:id="rId6" invalidUrl="" action="" tgtFrame="" tooltip="" history="1" highlightClick="0" endSnd="0"/>
              </a:rPr>
              <a:t>http://www.guillermoluijk.com/tutorial/dcraw/index_en.htm</a:t>
            </a:r>
          </a:p>
          <a:p>
            <a:pPr>
              <a:defRPr sz="3100"/>
            </a:pPr>
            <a:r>
              <a:rPr u="sng">
                <a:hlinkClick r:id="rId7" invalidUrl="" action="" tgtFrame="" tooltip="" history="1" highlightClick="0" endSnd="0"/>
              </a:rPr>
              <a:t>http://www.cambridgeincolour.com/tutorials/RAW-file-format.htm</a:t>
            </a:r>
          </a:p>
          <a:p>
            <a:pPr>
              <a:defRPr sz="3100"/>
            </a:pPr>
            <a:r>
              <a:rPr u="sng">
                <a:hlinkClick r:id="rId8" invalidUrl="" action="" tgtFrame="" tooltip="" history="1" highlightClick="0" endSnd="0"/>
              </a:rPr>
              <a:t>http://www.cambridgeincolour.com/tutorials/camera-sensors.htm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2" name="Mo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</a:t>
            </a:r>
          </a:p>
        </p:txBody>
      </p:sp>
      <p:sp>
        <p:nvSpPr>
          <p:cNvPr id="3763" name="http://www.ists.dartmouth.edu/library/edf0205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http://www.ists.dartmouth.edu/library/edf0205.pdf</a:t>
            </a:r>
          </a:p>
          <a:p>
            <a:pPr/>
            <a:r>
              <a:t>http://ieeexplore.ieee.org/iel5/79/30519/01407714.pdf?isnumber=30519&amp;prod=JNL&amp;arnumber=1407714&amp;arSt=+44&amp;ared=+54&amp;arAuthor=Gunturk%2C+B.K.%3B+Glotzbach%2C+J.%3B+Altunbasak%2C+Y.%3B+Schafer%2C+R.W.%3B+Mersereau%2C+R.M.</a:t>
            </a:r>
          </a:p>
        </p:txBody>
      </p:sp>
      <p:sp>
        <p:nvSpPr>
          <p:cNvPr id="37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