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28575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12700" cap="flat">
              <a:solidFill>
                <a:srgbClr val="FFFED5"/>
              </a:solidFill>
              <a:prstDash val="solid"/>
              <a:miter lim="400000"/>
            </a:ln>
          </a:top>
          <a:bottom>
            <a:ln w="28575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FFFED5"/>
      </a:tcTxStyle>
      <a:tcStyle>
        <a:tcBdr>
          <a:left>
            <a:ln w="12700" cap="flat">
              <a:solidFill>
                <a:srgbClr val="FFFED5"/>
              </a:solidFill>
              <a:prstDash val="solid"/>
              <a:miter lim="400000"/>
            </a:ln>
          </a:left>
          <a:right>
            <a:ln w="12700" cap="flat">
              <a:solidFill>
                <a:srgbClr val="FFFED5"/>
              </a:solidFill>
              <a:prstDash val="solid"/>
              <a:miter lim="400000"/>
            </a:ln>
          </a:right>
          <a:top>
            <a:ln w="28575" cap="flat">
              <a:solidFill>
                <a:srgbClr val="FFFED5"/>
              </a:solidFill>
              <a:prstDash val="solid"/>
              <a:miter lim="400000"/>
            </a:ln>
          </a:top>
          <a:bottom>
            <a:ln w="12700" cap="flat">
              <a:solidFill>
                <a:srgbClr val="FFFED5"/>
              </a:solidFill>
              <a:prstDash val="solid"/>
              <a:miter lim="400000"/>
            </a:ln>
          </a:bottom>
          <a:insideH>
            <a:ln w="12700" cap="flat">
              <a:solidFill>
                <a:srgbClr val="FFFED5"/>
              </a:solidFill>
              <a:prstDash val="solid"/>
              <a:miter lim="400000"/>
            </a:ln>
          </a:insideH>
          <a:insideV>
            <a:ln w="12700" cap="flat">
              <a:solidFill>
                <a:srgbClr val="FFFED5"/>
              </a:solidFill>
              <a:prstDash val="solid"/>
              <a:miter lim="400000"/>
            </a:ln>
          </a:insideV>
        </a:tcBdr>
        <a:fill>
          <a:solidFill>
            <a:srgbClr val="FFFFFF">
              <a:alpha val="35000"/>
            </a:srgbClr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 anchor="ctr"/>
          <a:lstStyle>
            <a:lvl1pPr algn="l">
              <a:defRPr b="1" sz="64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indent="-406400" algn="l">
              <a:spcBef>
                <a:spcPts val="1000"/>
              </a:spcBef>
              <a:buSzPct val="75000"/>
              <a:buChar char="•"/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indent="-406400" algn="l">
              <a:buSzPct val="100000"/>
              <a:buChar char="-"/>
              <a:defRPr sz="4200">
                <a:latin typeface="Helvetica"/>
                <a:ea typeface="Helvetica"/>
                <a:cs typeface="Helvetica"/>
                <a:sym typeface="Helvetica"/>
              </a:defRPr>
            </a:lvl2pPr>
            <a:lvl3pPr marL="1612900" indent="-406400" algn="l">
              <a:spcBef>
                <a:spcPts val="1500"/>
              </a:spcBef>
              <a:buSzPct val="100000"/>
              <a:buChar char="-"/>
              <a:defRPr sz="4200">
                <a:latin typeface="Helvetica"/>
                <a:ea typeface="Helvetica"/>
                <a:cs typeface="Helvetica"/>
                <a:sym typeface="Helvetica"/>
              </a:defRPr>
            </a:lvl3pPr>
            <a:lvl4pPr marL="2057400" indent="-406400" algn="l">
              <a:spcBef>
                <a:spcPts val="1500"/>
              </a:spcBef>
              <a:buSzPct val="100000"/>
              <a:buChar char="-"/>
              <a:defRPr sz="4200">
                <a:latin typeface="Helvetica"/>
                <a:ea typeface="Helvetica"/>
                <a:cs typeface="Helvetica"/>
                <a:sym typeface="Helvetica"/>
              </a:defRPr>
            </a:lvl4pPr>
            <a:lvl5pPr marL="2501900" indent="-406400" algn="l">
              <a:spcBef>
                <a:spcPts val="1500"/>
              </a:spcBef>
              <a:buSzPct val="100000"/>
              <a:buChar char="-"/>
              <a:defRPr sz="42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 anchor="ctr"/>
          <a:lstStyle>
            <a:lvl1pPr algn="l">
              <a:defRPr b="1" sz="144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3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 defTabSz="8255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xfrm>
            <a:off x="977900" y="2819400"/>
            <a:ext cx="11049000" cy="3683000"/>
          </a:xfrm>
          <a:prstGeom prst="rect">
            <a:avLst/>
          </a:prstGeom>
        </p:spPr>
        <p:txBody>
          <a:bodyPr anchor="t"/>
          <a:lstStyle>
            <a:lvl1pPr marL="58702" marR="58702" defTabSz="1295400">
              <a:defRPr b="1" sz="68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 defTabSz="8255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 defTabSz="8255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 indent="-342900" algn="l" defTabSz="1295400">
              <a:spcBef>
                <a:spcPts val="1000"/>
              </a:spcBef>
              <a:buClr>
                <a:srgbClr val="FFD479"/>
              </a:buClr>
              <a:buSzPct val="100000"/>
              <a:buFont typeface="Times New Roman"/>
              <a:buChar char="•"/>
              <a:defRPr sz="4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FFD479"/>
              </a:buClr>
              <a:buSzPct val="100000"/>
              <a:buFont typeface="Times New Roman"/>
              <a:buChar char="–"/>
              <a:defRPr sz="38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FFD479"/>
              </a:buClr>
              <a:buSzPct val="100000"/>
              <a:buFont typeface="Times New Roman"/>
              <a:buChar char="•"/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FFD479"/>
              </a:buClr>
              <a:buSzPct val="100000"/>
              <a:buFont typeface="Times New Roman"/>
              <a:buChar char="–"/>
              <a:defRPr sz="28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FFD479"/>
              </a:buClr>
              <a:buSzPct val="100000"/>
              <a:buFont typeface="Times New Roman"/>
              <a:buChar char="•"/>
              <a:defRPr sz="28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5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6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/>
          <a:lstStyle>
            <a:lvl1pPr marL="58702" marR="58702" algn="l" defTabSz="1295400">
              <a:defRPr b="1"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•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 indent="-285750" algn="l" defTabSz="1295400">
              <a:spcBef>
                <a:spcPts val="9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 indent="-228600" algn="l" defTabSz="1295400"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 indent="-228600" algn="l" defTabSz="1295400"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584200"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4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0" marR="0" indent="355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0" marR="0" indent="711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0" marR="0" indent="1066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0" marR="0" indent="1422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600" u="none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5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://www.stuckincustoms.com/2011/04/30/hdr-before-after/" TargetMode="External"/><Relationship Id="rId4" Type="http://schemas.openxmlformats.org/officeDocument/2006/relationships/image" Target="../media/image2.tif"/><Relationship Id="rId5" Type="http://schemas.openxmlformats.org/officeDocument/2006/relationships/image" Target="../media/image3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://fstoppers.com/best-technique-for-shooting-interiors-hdr-or-flash" TargetMode="External"/><Relationship Id="rId4" Type="http://schemas.openxmlformats.org/officeDocument/2006/relationships/image" Target="../media/image11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hyperlink" Target="http://inckurei.deviantart.com/" TargetMode="External"/><Relationship Id="rId4" Type="http://schemas.openxmlformats.org/officeDocument/2006/relationships/hyperlink" Target="http://abduzeedo.com/20-beautiful-hdr-pictures-part-3" TargetMode="External"/><Relationship Id="rId5" Type="http://schemas.openxmlformats.org/officeDocument/2006/relationships/image" Target="../media/image1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hyperlink" Target="http://luminous-landscape.com/essays/hdr-plea.shtml" TargetMode="Externa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http://luminous-landscape.com/essays/hdr-plea.shtml" TargetMode="External"/><Relationship Id="rId4" Type="http://schemas.openxmlformats.org/officeDocument/2006/relationships/image" Target="../media/image14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etmuseum.org/collection/the-collection-online/search/283124" TargetMode="External"/><Relationship Id="rId3" Type="http://schemas.openxmlformats.org/officeDocument/2006/relationships/image" Target="../media/image26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it.edu/~kimo/blog/linear.html" TargetMode="External"/><Relationship Id="rId3" Type="http://schemas.openxmlformats.org/officeDocument/2006/relationships/hyperlink" Target="http://www.luminous-landscape.com/forum/index.php?topic=25064" TargetMode="External"/><Relationship Id="rId4" Type="http://schemas.openxmlformats.org/officeDocument/2006/relationships/hyperlink" Target="http://www.guillermoluijk.com/tutorial/dcraw/index_en.htm" TargetMode="Externa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5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genesis.eecg.toronto.edu/wyckoff/index.html" TargetMode="External"/><Relationship Id="rId4" Type="http://schemas.openxmlformats.org/officeDocument/2006/relationships/hyperlink" Target="http://www.debevec.org/Research/HDR/" TargetMode="External"/><Relationship Id="rId5" Type="http://schemas.openxmlformats.org/officeDocument/2006/relationships/hyperlink" Target="http://www1.cs.columbia.edu/CAVE/projects/rad_cal/rad_cal.php" TargetMode="External"/><Relationship Id="rId6" Type="http://schemas.openxmlformats.org/officeDocument/2006/relationships/hyperlink" Target="http://people.csail.mit.edu/hasinoff/hdrnoise/" TargetMode="External"/><Relationship Id="rId7" Type="http://schemas.openxmlformats.org/officeDocument/2006/relationships/image" Target="../media/image39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static.googleusercontent.com/media/hdrplusdata.org/en//hdrplus.pdf" TargetMode="External"/><Relationship Id="rId4" Type="http://schemas.openxmlformats.org/officeDocument/2006/relationships/image" Target="../media/image40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1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2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4.pn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5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6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7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8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2.png"/><Relationship Id="rId4" Type="http://schemas.openxmlformats.org/officeDocument/2006/relationships/image" Target="../media/image3.jpe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Relationship Id="rId3" Type="http://schemas.openxmlformats.org/officeDocument/2006/relationships/image" Target="../media/image4.tif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Relationship Id="rId3" Type="http://schemas.openxmlformats.org/officeDocument/2006/relationships/image" Target="../media/image4.jpeg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69.png"/><Relationship Id="rId4" Type="http://schemas.openxmlformats.org/officeDocument/2006/relationships/hyperlink" Target="http://www.artwolfe.com/" TargetMode="External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0.png"/><Relationship Id="rId4" Type="http://schemas.openxmlformats.org/officeDocument/2006/relationships/hyperlink" Target="http://www.artwolfe.com/" TargetMode="External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hyperlink" Target="http://hanjies.blogspot.com/2009/10/black-card-photography-part-i.html" TargetMode="External"/><Relationship Id="rId4" Type="http://schemas.openxmlformats.org/officeDocument/2006/relationships/image" Target="../media/image5.tif"/><Relationship Id="rId5" Type="http://schemas.openxmlformats.org/officeDocument/2006/relationships/image" Target="../media/image6.tif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3.png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4.png"/><Relationship Id="rId4" Type="http://schemas.openxmlformats.org/officeDocument/2006/relationships/image" Target="../media/image75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81.png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82.png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83.png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10.png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www.cs.northwestern.edu/%257Ejet/Publications/Tumblin_LCIS99.pdf" TargetMode="External"/><Relationship Id="rId4" Type="http://schemas.openxmlformats.org/officeDocument/2006/relationships/hyperlink" Target="http://www.cs.utah.edu/~reinhard/cdrom/source.html" TargetMode="External"/><Relationship Id="rId5" Type="http://schemas.openxmlformats.org/officeDocument/2006/relationships/hyperlink" Target="http://www.cs.northwestern.edu/~jet/publications.html" TargetMode="External"/><Relationship Id="rId6" Type="http://schemas.openxmlformats.org/officeDocument/2006/relationships/hyperlink" Target="http://www.cs.northwestern.edu/%257Ejet/Publications/dissert.html" TargetMode="External"/><Relationship Id="rId7" Type="http://schemas.openxmlformats.org/officeDocument/2006/relationships/hyperlink" Target="http://www.cs.utah.edu/%257Ereinhard/cdrom/" TargetMode="External"/><Relationship Id="rId8" Type="http://schemas.openxmlformats.org/officeDocument/2006/relationships/hyperlink" Target="http://www.cs.sunysb.edu/~ash/tm.pdf" TargetMode="External"/><Relationship Id="rId9" Type="http://schemas.openxmlformats.org/officeDocument/2006/relationships/hyperlink" Target="http://www-isl.stanford.edu/%257Eabbas/group/papers_and_pub/spie00_jeff.pdf" TargetMode="External"/><Relationship Id="rId10" Type="http://schemas.openxmlformats.org/officeDocument/2006/relationships/hyperlink" Target="http://dragon.larc.nasa.gov/retinex/background/retpubs.html" TargetMode="External"/><Relationship Id="rId11" Type="http://schemas.openxmlformats.org/officeDocument/2006/relationships/hyperlink" Target="http://www.cs.utah.edu/%257Ereinhard/cdrom/hdr.html" TargetMode="External"/><Relationship Id="rId12" Type="http://schemas.openxmlformats.org/officeDocument/2006/relationships/hyperlink" Target="http://www.sachform.de/download_EN.html" TargetMode="External"/><Relationship Id="rId13" Type="http://schemas.openxmlformats.org/officeDocument/2006/relationships/hyperlink" Target="http://web.mit.edu/yzli/www/hdr_companding.htm" TargetMode="External"/><Relationship Id="rId14" Type="http://schemas.openxmlformats.org/officeDocument/2006/relationships/hyperlink" Target="http://www.cis.rit.edu/mcsl/icam/hdr/" TargetMode="Externa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www.mpi-sb.mpg.de/resources/pfstools/" TargetMode="External"/><Relationship Id="rId4" Type="http://schemas.openxmlformats.org/officeDocument/2006/relationships/hyperlink" Target="http://scanline.ca/exrtools/" TargetMode="External"/><Relationship Id="rId5" Type="http://schemas.openxmlformats.org/officeDocument/2006/relationships/hyperlink" Target="http://lcavwww.epfl.ch/%257Elmeylan/HdrImages/February06/February06.html" TargetMode="External"/><Relationship Id="rId6" Type="http://schemas.openxmlformats.org/officeDocument/2006/relationships/hyperlink" Target="http://lcavwww.epfl.ch/%257Elmeylan/HdrImages/April04/april04.html" TargetMode="Externa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people.csail.mit.edu/sparis/bf_course/" TargetMode="External"/><Relationship Id="rId4" Type="http://schemas.openxmlformats.org/officeDocument/2006/relationships/hyperlink" Target="http://people.csail.mit.edu/fredo/PUBLI/Siggraph2002/" TargetMode="External"/><Relationship Id="rId5" Type="http://schemas.openxmlformats.org/officeDocument/2006/relationships/hyperlink" Target="http://www.hdrsoft.com/resources/dri.html" TargetMode="External"/><Relationship Id="rId6" Type="http://schemas.openxmlformats.org/officeDocument/2006/relationships/hyperlink" Target="http://www.clarkvision.com/imagedetail/dynamicrange2/" TargetMode="External"/><Relationship Id="rId7" Type="http://schemas.openxmlformats.org/officeDocument/2006/relationships/hyperlink" Target="http://www.debevec.org/HDRI2004/" TargetMode="External"/><Relationship Id="rId8" Type="http://schemas.openxmlformats.org/officeDocument/2006/relationships/hyperlink" Target="http://www.luminous-landscape.com/tutorials/hdr.shtml" TargetMode="External"/><Relationship Id="rId9" Type="http://schemas.openxmlformats.org/officeDocument/2006/relationships/hyperlink" Target="http://www.anyhere.com/gward/hdrenc/" TargetMode="External"/><Relationship Id="rId10" Type="http://schemas.openxmlformats.org/officeDocument/2006/relationships/hyperlink" Target="http://www.debevec.org/IBL2001/NOTES/42-gward-cic98.pdf" TargetMode="External"/><Relationship Id="rId11" Type="http://schemas.openxmlformats.org/officeDocument/2006/relationships/hyperlink" Target="http://www.openexr.com/" TargetMode="External"/><Relationship Id="rId12" Type="http://schemas.openxmlformats.org/officeDocument/2006/relationships/hyperlink" Target="http://gl.ict.usc.edu/HDRShop/" TargetMode="External"/><Relationship Id="rId13" Type="http://schemas.openxmlformats.org/officeDocument/2006/relationships/hyperlink" Target="http://www.dpreview.com/learn/?/Glossary/Digital_Imaging/Dynamic_Range_01.htm" TargetMode="External"/><Relationship Id="rId14" Type="http://schemas.openxmlformats.org/officeDocument/2006/relationships/hyperlink" Target="http://www.normankoren.com/digital_tonality.html" TargetMode="External"/><Relationship Id="rId15" Type="http://schemas.openxmlformats.org/officeDocument/2006/relationships/hyperlink" Target="http://www.anyhere.com/" TargetMode="External"/><Relationship Id="rId16" Type="http://schemas.openxmlformats.org/officeDocument/2006/relationships/hyperlink" Target="http://www.supportingcomputers.net/Applications/Artizen/Artizen.htm" TargetMode="External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3.png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High-Dynamic-Range Imaging…"/>
          <p:cNvSpPr txBox="1"/>
          <p:nvPr>
            <p:ph type="ctrTitle"/>
          </p:nvPr>
        </p:nvSpPr>
        <p:spPr>
          <a:xfrm>
            <a:off x="1270000" y="1638300"/>
            <a:ext cx="10464800" cy="4051300"/>
          </a:xfrm>
          <a:prstGeom prst="rect">
            <a:avLst/>
          </a:prstGeom>
        </p:spPr>
        <p:txBody>
          <a:bodyPr/>
          <a:lstStyle/>
          <a:p>
            <a:pPr/>
            <a:r>
              <a:t>High-Dynamic-Range Imaging </a:t>
            </a:r>
          </a:p>
          <a:p>
            <a:pPr/>
            <a:r>
              <a:t>&amp; Tone Mapping</a:t>
            </a:r>
          </a:p>
        </p:txBody>
      </p:sp>
      <p:sp>
        <p:nvSpPr>
          <p:cNvPr id="138" name="Fredo Durand…"/>
          <p:cNvSpPr txBox="1"/>
          <p:nvPr>
            <p:ph type="subTitle" sz="quarter" idx="1"/>
          </p:nvPr>
        </p:nvSpPr>
        <p:spPr>
          <a:xfrm>
            <a:off x="1270000" y="6908800"/>
            <a:ext cx="10464800" cy="1435100"/>
          </a:xfrm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</a:p>
          <a:p>
            <a:pPr/>
            <a:r>
              <a:t>MIT EECS 6.8370/6.8371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National voter registration 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National voter registration day</a:t>
            </a:r>
          </a:p>
        </p:txBody>
      </p:sp>
      <p:sp>
        <p:nvSpPr>
          <p:cNvPr id="141" name="https://mit.turbovote.org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https://mit.turbovote.org</a:t>
            </a:r>
          </a:p>
        </p:txBody>
      </p:sp>
      <p:pic>
        <p:nvPicPr>
          <p:cNvPr id="1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674" y="3022160"/>
            <a:ext cx="5485094" cy="3120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82572" y="3676498"/>
            <a:ext cx="7212120" cy="62090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erform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Performance</a:t>
            </a:r>
          </a:p>
        </p:txBody>
      </p:sp>
      <p:sp>
        <p:nvSpPr>
          <p:cNvPr id="146" name="-O3 in makefil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-O3 in makefile</a:t>
            </a:r>
          </a:p>
          <a:p>
            <a:pPr/>
          </a:p>
          <a:p>
            <a:pPr/>
          </a:p>
          <a:p>
            <a:pPr/>
            <a:r>
              <a:t>Loop order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Learn Halide ;-)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We all have bug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all have bugs</a:t>
            </a:r>
          </a:p>
        </p:txBody>
      </p:sp>
      <p:sp>
        <p:nvSpPr>
          <p:cNvPr id="14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ebug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</a:t>
            </a:r>
          </a:p>
        </p:txBody>
      </p:sp>
      <p:sp>
        <p:nvSpPr>
          <p:cNvPr id="152" name="Doubt everyth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Doubt everything</a:t>
            </a:r>
          </a:p>
          <a:p>
            <a:pPr>
              <a:defRPr sz="3200"/>
            </a:pPr>
            <a:r>
              <a:t>Debug pieces in isolation</a:t>
            </a:r>
          </a:p>
          <a:p>
            <a:pPr lvl="1" marL="1081314" indent="-319314">
              <a:defRPr sz="3200"/>
            </a:pPr>
            <a:r>
              <a:t>Binary search/divide and conquer</a:t>
            </a:r>
          </a:p>
          <a:p>
            <a:pPr>
              <a:defRPr sz="3200"/>
            </a:pPr>
            <a:r>
              <a:t>Display/print everything - save images</a:t>
            </a:r>
          </a:p>
          <a:p>
            <a:pPr lvl="1" marL="1081314" indent="-319314">
              <a:defRPr sz="3200"/>
            </a:pPr>
            <a:r>
              <a:t>In particular intermediate results</a:t>
            </a:r>
          </a:p>
          <a:p>
            <a:pPr>
              <a:defRPr sz="3200"/>
            </a:pPr>
            <a:r>
              <a:t>Create simple inputs</a:t>
            </a:r>
          </a:p>
          <a:p>
            <a:pPr lvl="1" marL="1081314" indent="-319314">
              <a:defRPr sz="3200"/>
            </a:pPr>
            <a:r>
              <a:t>where you can easily manually compute the result</a:t>
            </a:r>
          </a:p>
          <a:p>
            <a:pPr lvl="1" marL="1081314" indent="-319314">
              <a:defRPr sz="3200"/>
            </a:pPr>
            <a:r>
              <a:t>e.g. constant image, edge image, rectangle, etc.</a:t>
            </a:r>
          </a:p>
          <a:p>
            <a:pPr lvl="1" marL="1081314" indent="-319314">
              <a:defRPr sz="3200"/>
            </a:pPr>
            <a:r>
              <a:t>use small images (e.g. 3x3)</a:t>
            </a:r>
          </a:p>
          <a:p>
            <a:pPr lvl="1" marL="1081314" indent="-319314">
              <a:defRPr sz="3200"/>
            </a:pPr>
            <a:r>
              <a:t>including (especially) inputs to intermediate stages</a:t>
            </a:r>
          </a:p>
          <a:p>
            <a:pPr lvl="1" marL="1081314" indent="-319314">
              <a:defRPr sz="3200"/>
            </a:pPr>
            <a:r>
              <a:t>use input thats isolate different failure modes</a:t>
            </a:r>
          </a:p>
          <a:p>
            <a:pPr>
              <a:defRPr sz="3200"/>
            </a:pPr>
            <a:r>
              <a:t>Change one thing at a time</a:t>
            </a:r>
          </a:p>
          <a:p>
            <a:pPr lvl="1" marL="1081314" indent="-319314">
              <a:defRPr sz="3200"/>
            </a:pPr>
            <a:r>
              <a:t>e.g. to verify that a given command has the effect you want, modify it to break it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Debugging — seg fau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 — seg fault</a:t>
            </a:r>
          </a:p>
        </p:txBody>
      </p:sp>
      <p:sp>
        <p:nvSpPr>
          <p:cNvPr id="155" name="Often occurs much later than the actual proble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Often occurs much later than the actual problem</a:t>
            </a:r>
          </a:p>
          <a:p>
            <a:pPr/>
            <a:r>
              <a:t>Probably due to some array (vector) operation</a:t>
            </a:r>
          </a:p>
          <a:p>
            <a:pPr lvl="1"/>
            <a:r>
              <a:t>print indices and array size</a:t>
            </a:r>
          </a:p>
          <a:p>
            <a:pPr lvl="1"/>
            <a:r>
              <a:t>Assert that index is between 0 and size</a:t>
            </a:r>
          </a:p>
          <a:p>
            <a:pPr lvl="2"/>
            <a:r>
              <a:t>possibly in some debug mode to avoid performance penalty in release mode</a:t>
            </a:r>
          </a:p>
          <a:p>
            <a:pPr/>
            <a:r>
              <a:t>Could also be due to initialized pointer, but we’ll avoid pointers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ebugging: e.g. convol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Debugging: e.g. convolution</a:t>
            </a:r>
          </a:p>
        </p:txBody>
      </p:sp>
      <p:sp>
        <p:nvSpPr>
          <p:cNvPr id="158" name="Try constant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Try constant image</a:t>
            </a:r>
          </a:p>
          <a:p>
            <a:pPr/>
            <a:r>
              <a:t>Try impulse</a:t>
            </a:r>
          </a:p>
          <a:p>
            <a:pPr lvl="1"/>
            <a:r>
              <a:t>try asymmetric kernels, e.g. shift</a:t>
            </a:r>
          </a:p>
          <a:p>
            <a:pPr/>
            <a:r>
              <a:t>Try half plane (half black half white)</a:t>
            </a:r>
          </a:p>
          <a:p>
            <a:pPr/>
            <a:r>
              <a:t>Use 1D kernels, maybe 3x3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  <p:sp>
        <p:nvSpPr>
          <p:cNvPr id="161" name="Large range variance should yield Gaussian blu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Large range variance should yield Gaussian blur</a:t>
            </a:r>
          </a:p>
          <a:p>
            <a:pPr/>
            <a:r>
              <a:t>Tiny range variance should leave edges unaffected</a:t>
            </a:r>
          </a:p>
          <a:p>
            <a:pPr/>
            <a:r>
              <a:t>Try half white - half black image. </a:t>
            </a:r>
          </a:p>
          <a:p>
            <a:pPr lvl="1"/>
            <a:r>
              <a:t>maybe add noise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ebugging: next p-se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Debugging: next p-set</a:t>
            </a:r>
          </a:p>
        </p:txBody>
      </p:sp>
      <p:sp>
        <p:nvSpPr>
          <p:cNvPr id="164" name="alignment debugg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800"/>
            </a:pPr>
            <a:r>
              <a:t>alignment debugging </a:t>
            </a:r>
          </a:p>
          <a:p>
            <a:pPr lvl="1">
              <a:defRPr sz="3800"/>
            </a:pPr>
            <a:r>
              <a:t>Test difference code</a:t>
            </a:r>
          </a:p>
          <a:p>
            <a:pPr lvl="2">
              <a:defRPr sz="3800"/>
            </a:pPr>
            <a:r>
              <a:t>is it actually small at correct translation? Same image? </a:t>
            </a:r>
          </a:p>
          <a:p>
            <a:pPr lvl="1">
              <a:defRPr sz="3800"/>
            </a:pPr>
            <a:r>
              <a:t>Test translation code</a:t>
            </a:r>
          </a:p>
          <a:p>
            <a:pPr lvl="1">
              <a:defRPr sz="3800"/>
            </a:pPr>
            <a:r>
              <a:t>Create synthetic inputs, e.g. rectangle shifted by 1 or 2 pixels</a:t>
            </a:r>
          </a:p>
          <a:p>
            <a:pPr>
              <a:defRPr sz="3800"/>
            </a:pPr>
            <a:r>
              <a:t>demosaicking</a:t>
            </a:r>
          </a:p>
          <a:p>
            <a:pPr lvl="1">
              <a:defRPr sz="3800"/>
            </a:pPr>
            <a:r>
              <a:t>slightly harder to generate synthetic inputs</a:t>
            </a:r>
          </a:p>
          <a:p>
            <a:pPr lvl="1">
              <a:defRPr sz="3800"/>
            </a:pPr>
            <a:r>
              <a:t>constant image</a:t>
            </a:r>
          </a:p>
          <a:p>
            <a:pPr lvl="1">
              <a:defRPr sz="3800"/>
            </a:pPr>
            <a:r>
              <a:t>rectangle</a:t>
            </a:r>
          </a:p>
          <a:p>
            <a:pPr lvl="1">
              <a:defRPr sz="3800"/>
            </a:pPr>
            <a:r>
              <a:t>tiny crops of an image, do calculation manually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rimary col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Primary colors</a:t>
            </a:r>
          </a:p>
        </p:txBody>
      </p:sp>
      <p:sp>
        <p:nvSpPr>
          <p:cNvPr id="16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Dichroic pris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Dichroic prism</a:t>
            </a:r>
          </a:p>
        </p:txBody>
      </p:sp>
      <p:sp>
        <p:nvSpPr>
          <p:cNvPr id="17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he dynamic range challe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dynamic range challenge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7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Light, exposure and dynamic range"/>
          <p:cNvSpPr txBox="1"/>
          <p:nvPr>
            <p:ph type="title"/>
          </p:nvPr>
        </p:nvSpPr>
        <p:spPr>
          <a:xfrm>
            <a:off x="431800" y="0"/>
            <a:ext cx="12573000" cy="1193800"/>
          </a:xfrm>
          <a:prstGeom prst="rect">
            <a:avLst/>
          </a:prstGeom>
        </p:spPr>
        <p:txBody>
          <a:bodyPr/>
          <a:lstStyle/>
          <a:p>
            <a:pPr/>
            <a:r>
              <a:t>Light, exposure and dynamic range</a:t>
            </a:r>
          </a:p>
        </p:txBody>
      </p:sp>
      <p:sp>
        <p:nvSpPr>
          <p:cNvPr id="177" name="Exposure: how bright is the scene overall?…"/>
          <p:cNvSpPr txBox="1"/>
          <p:nvPr>
            <p:ph type="body" idx="1"/>
          </p:nvPr>
        </p:nvSpPr>
        <p:spPr>
          <a:xfrm>
            <a:off x="492195" y="1641404"/>
            <a:ext cx="12002348" cy="5109352"/>
          </a:xfrm>
          <a:prstGeom prst="rect">
            <a:avLst/>
          </a:prstGeom>
        </p:spPr>
        <p:txBody>
          <a:bodyPr/>
          <a:lstStyle/>
          <a:p>
            <a:pPr/>
            <a:r>
              <a:t>Exposure: how bright is the scene overall?</a:t>
            </a:r>
          </a:p>
          <a:p>
            <a:pPr/>
            <a:r>
              <a:t>Dynamic range: contrast in the scene</a:t>
            </a:r>
          </a:p>
          <a:p>
            <a:pPr lvl="1"/>
            <a:r>
              <a:t>Range between darkest and brightest pixel</a:t>
            </a:r>
            <a:br/>
            <a:r>
              <a:t>(usually as a ratio or db)</a:t>
            </a:r>
          </a:p>
          <a:p>
            <a:pPr/>
          </a:p>
          <a:p>
            <a:pPr/>
            <a:r>
              <a:t>Bottom-line problem: </a:t>
            </a:r>
          </a:p>
          <a:p>
            <a:pPr/>
            <a:r>
              <a:t>display/print have limited contrast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Examp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Examples</a:t>
            </a:r>
          </a:p>
        </p:txBody>
      </p:sp>
      <p:sp>
        <p:nvSpPr>
          <p:cNvPr id="182" name="Inside is too dark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Inside is too dark</a:t>
            </a:r>
          </a:p>
          <a:p>
            <a:pPr/>
            <a:r>
              <a:t>Outside is too bright</a:t>
            </a:r>
          </a:p>
          <a:p>
            <a:pPr/>
          </a:p>
          <a:p>
            <a:pPr/>
          </a:p>
          <a:p>
            <a:pPr/>
            <a:r>
              <a:t>Sun overexposed</a:t>
            </a:r>
          </a:p>
          <a:p>
            <a:pPr/>
            <a:r>
              <a:t>Foreground too dark</a:t>
            </a:r>
          </a:p>
        </p:txBody>
      </p:sp>
      <p:pic>
        <p:nvPicPr>
          <p:cNvPr id="18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91300" y="-1239"/>
            <a:ext cx="6400800" cy="9757318"/>
          </a:xfrm>
          <a:prstGeom prst="rect">
            <a:avLst/>
          </a:prstGeom>
          <a:ln w="12700"/>
        </p:spPr>
      </p:pic>
      <p:pic>
        <p:nvPicPr>
          <p:cNvPr id="18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100" y="5440680"/>
            <a:ext cx="6184900" cy="417830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Real world dynamic 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Real world dynamic range</a:t>
            </a:r>
          </a:p>
        </p:txBody>
      </p:sp>
      <p:sp>
        <p:nvSpPr>
          <p:cNvPr id="189" name="Eye can adapt from ~ 10-6 to 106 cd/m2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Eye can adapt from ~ 10</a:t>
            </a:r>
            <a:r>
              <a:rPr baseline="30526"/>
              <a:t>-6</a:t>
            </a:r>
            <a:r>
              <a:t> to 10</a:t>
            </a:r>
            <a:r>
              <a:rPr baseline="30526"/>
              <a:t>6</a:t>
            </a:r>
            <a:r>
              <a:t> cd/m</a:t>
            </a:r>
            <a:r>
              <a:rPr baseline="30526"/>
              <a:t>2</a:t>
            </a:r>
            <a:endParaRPr baseline="30526"/>
          </a:p>
          <a:p>
            <a:pPr/>
            <a:r>
              <a:t>Often 1  :  100,000 in a scene</a:t>
            </a:r>
          </a:p>
        </p:txBody>
      </p:sp>
      <p:sp>
        <p:nvSpPr>
          <p:cNvPr id="190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191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2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3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4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5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6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7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8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9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0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1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2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3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4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205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6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07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208" name="High dynamic range"/>
          <p:cNvSpPr txBox="1"/>
          <p:nvPr/>
        </p:nvSpPr>
        <p:spPr>
          <a:xfrm>
            <a:off x="5207000" y="6003431"/>
            <a:ext cx="4734176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pic>
        <p:nvPicPr>
          <p:cNvPr id="20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28300" y="5854700"/>
            <a:ext cx="2476500" cy="3898900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spotmeter"/>
          <p:cNvSpPr txBox="1"/>
          <p:nvPr/>
        </p:nvSpPr>
        <p:spPr>
          <a:xfrm>
            <a:off x="8458200" y="8890000"/>
            <a:ext cx="187484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spotmeter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The world is high dynamic 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The world is high dynamic range</a:t>
            </a:r>
          </a:p>
        </p:txBody>
      </p:sp>
      <p:sp>
        <p:nvSpPr>
          <p:cNvPr id="215" name="Slide from Paul Debevec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from Paul Debevec</a:t>
            </a:r>
          </a:p>
        </p:txBody>
      </p:sp>
      <p:pic>
        <p:nvPicPr>
          <p:cNvPr id="21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100" y="2057400"/>
            <a:ext cx="11379200" cy="76132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0" name="Picture dynamic range: Guess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Picture dynamic range: Guess!</a:t>
            </a:r>
          </a:p>
        </p:txBody>
      </p:sp>
      <p:sp>
        <p:nvSpPr>
          <p:cNvPr id="221" name="Double-click to edit"/>
          <p:cNvSpPr txBox="1"/>
          <p:nvPr>
            <p:ph type="body" sz="half" idx="1"/>
          </p:nvPr>
        </p:nvSpPr>
        <p:spPr>
          <a:xfrm>
            <a:off x="431235" y="1409700"/>
            <a:ext cx="6070601" cy="8343900"/>
          </a:xfrm>
          <a:prstGeom prst="rect">
            <a:avLst/>
          </a:prstGeom>
        </p:spPr>
        <p:txBody>
          <a:bodyPr/>
          <a:lstStyle/>
          <a:p>
            <a:pPr marL="348080" indent="-306805">
              <a:defRPr baseline="30588" sz="3400"/>
            </a:pPr>
          </a:p>
        </p:txBody>
      </p:sp>
      <p:sp>
        <p:nvSpPr>
          <p:cNvPr id="222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223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4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5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6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7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8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9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0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1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2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3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4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5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6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237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8" name="10-6"/>
          <p:cNvSpPr txBox="1"/>
          <p:nvPr/>
        </p:nvSpPr>
        <p:spPr>
          <a:xfrm>
            <a:off x="2387600" y="7202311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239" name="Line"/>
          <p:cNvSpPr/>
          <p:nvPr/>
        </p:nvSpPr>
        <p:spPr>
          <a:xfrm>
            <a:off x="2705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0" name="Line"/>
          <p:cNvSpPr/>
          <p:nvPr/>
        </p:nvSpPr>
        <p:spPr>
          <a:xfrm>
            <a:off x="3467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1" name="Line"/>
          <p:cNvSpPr/>
          <p:nvPr/>
        </p:nvSpPr>
        <p:spPr>
          <a:xfrm>
            <a:off x="4229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2" name="Line"/>
          <p:cNvSpPr/>
          <p:nvPr/>
        </p:nvSpPr>
        <p:spPr>
          <a:xfrm>
            <a:off x="4991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3" name="Line"/>
          <p:cNvSpPr/>
          <p:nvPr/>
        </p:nvSpPr>
        <p:spPr>
          <a:xfrm>
            <a:off x="5740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4" name="Line"/>
          <p:cNvSpPr/>
          <p:nvPr/>
        </p:nvSpPr>
        <p:spPr>
          <a:xfrm>
            <a:off x="6502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5" name="Line"/>
          <p:cNvSpPr/>
          <p:nvPr/>
        </p:nvSpPr>
        <p:spPr>
          <a:xfrm>
            <a:off x="7264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6" name="Line"/>
          <p:cNvSpPr/>
          <p:nvPr/>
        </p:nvSpPr>
        <p:spPr>
          <a:xfrm>
            <a:off x="8013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7" name="Line"/>
          <p:cNvSpPr/>
          <p:nvPr/>
        </p:nvSpPr>
        <p:spPr>
          <a:xfrm>
            <a:off x="8775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8" name="Line"/>
          <p:cNvSpPr/>
          <p:nvPr/>
        </p:nvSpPr>
        <p:spPr>
          <a:xfrm>
            <a:off x="9537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9" name="Line"/>
          <p:cNvSpPr/>
          <p:nvPr/>
        </p:nvSpPr>
        <p:spPr>
          <a:xfrm>
            <a:off x="10299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0" name="Line"/>
          <p:cNvSpPr/>
          <p:nvPr/>
        </p:nvSpPr>
        <p:spPr>
          <a:xfrm>
            <a:off x="11049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1" name="Line"/>
          <p:cNvSpPr/>
          <p:nvPr/>
        </p:nvSpPr>
        <p:spPr>
          <a:xfrm>
            <a:off x="11811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2" name="106"/>
          <p:cNvSpPr txBox="1"/>
          <p:nvPr/>
        </p:nvSpPr>
        <p:spPr>
          <a:xfrm>
            <a:off x="11379200" y="7202311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253" name="Line"/>
          <p:cNvSpPr/>
          <p:nvPr/>
        </p:nvSpPr>
        <p:spPr>
          <a:xfrm>
            <a:off x="2387600" y="8394417"/>
            <a:ext cx="1061720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4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494949"/>
              </a:buClr>
              <a:buFont typeface="Times New Roman"/>
              <a:defRPr sz="3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255" name="Picture"/>
          <p:cNvSpPr txBox="1"/>
          <p:nvPr/>
        </p:nvSpPr>
        <p:spPr>
          <a:xfrm>
            <a:off x="431800" y="7809653"/>
            <a:ext cx="150692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256" name="Rectangle"/>
          <p:cNvSpPr/>
          <p:nvPr/>
        </p:nvSpPr>
        <p:spPr>
          <a:xfrm>
            <a:off x="431800" y="1409700"/>
            <a:ext cx="3251200" cy="284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7" name="Rectangle"/>
          <p:cNvSpPr/>
          <p:nvPr/>
        </p:nvSpPr>
        <p:spPr>
          <a:xfrm>
            <a:off x="3683000" y="1409700"/>
            <a:ext cx="3251200" cy="284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8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424242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59" name="pure black"/>
          <p:cNvSpPr txBox="1"/>
          <p:nvPr/>
        </p:nvSpPr>
        <p:spPr>
          <a:xfrm>
            <a:off x="546100" y="4229100"/>
            <a:ext cx="198237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pure black</a:t>
            </a:r>
          </a:p>
        </p:txBody>
      </p:sp>
      <p:sp>
        <p:nvSpPr>
          <p:cNvPr id="260" name="pure white"/>
          <p:cNvSpPr txBox="1"/>
          <p:nvPr/>
        </p:nvSpPr>
        <p:spPr>
          <a:xfrm>
            <a:off x="4546600" y="4229100"/>
            <a:ext cx="200661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pure white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6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268" name="Group"/>
          <p:cNvGrpSpPr/>
          <p:nvPr/>
        </p:nvGrpSpPr>
        <p:grpSpPr>
          <a:xfrm>
            <a:off x="0" y="-152400"/>
            <a:ext cx="13004800" cy="10032987"/>
            <a:chOff x="0" y="0"/>
            <a:chExt cx="13004800" cy="10032986"/>
          </a:xfrm>
        </p:grpSpPr>
        <p:sp>
          <p:nvSpPr>
            <p:cNvPr id="266" name="Rectangle"/>
            <p:cNvSpPr/>
            <p:nvPr/>
          </p:nvSpPr>
          <p:spPr>
            <a:xfrm>
              <a:off x="0" y="0"/>
              <a:ext cx="6502400" cy="10032987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CBCBC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67" name="Rectangle"/>
            <p:cNvSpPr/>
            <p:nvPr/>
          </p:nvSpPr>
          <p:spPr>
            <a:xfrm>
              <a:off x="6502400" y="0"/>
              <a:ext cx="6502400" cy="10032987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BCBC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7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Picture dynamic 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Picture dynamic range</a:t>
            </a:r>
          </a:p>
        </p:txBody>
      </p:sp>
      <p:sp>
        <p:nvSpPr>
          <p:cNvPr id="273" name="Typically   1: 20 or 1:50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Typically   1: 20 or 1:50</a:t>
            </a:r>
          </a:p>
          <a:p>
            <a:pPr lvl="1"/>
            <a:r>
              <a:t>Black              is   ~ 50x darker than white</a:t>
            </a:r>
          </a:p>
          <a:p>
            <a:pPr lvl="4"/>
          </a:p>
          <a:p>
            <a:pPr/>
            <a:r>
              <a:t>Max 1:500</a:t>
            </a:r>
          </a:p>
        </p:txBody>
      </p:sp>
      <p:sp>
        <p:nvSpPr>
          <p:cNvPr id="274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275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6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7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8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9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0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1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2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3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4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5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6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7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8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289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0" name="10-6"/>
          <p:cNvSpPr txBox="1"/>
          <p:nvPr/>
        </p:nvSpPr>
        <p:spPr>
          <a:xfrm>
            <a:off x="2387600" y="7202311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291" name="Line"/>
          <p:cNvSpPr/>
          <p:nvPr/>
        </p:nvSpPr>
        <p:spPr>
          <a:xfrm>
            <a:off x="2705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2" name="Line"/>
          <p:cNvSpPr/>
          <p:nvPr/>
        </p:nvSpPr>
        <p:spPr>
          <a:xfrm>
            <a:off x="3467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3" name="Line"/>
          <p:cNvSpPr/>
          <p:nvPr/>
        </p:nvSpPr>
        <p:spPr>
          <a:xfrm>
            <a:off x="4229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4" name="Line"/>
          <p:cNvSpPr/>
          <p:nvPr/>
        </p:nvSpPr>
        <p:spPr>
          <a:xfrm>
            <a:off x="4991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5" name="Line"/>
          <p:cNvSpPr/>
          <p:nvPr/>
        </p:nvSpPr>
        <p:spPr>
          <a:xfrm>
            <a:off x="5740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6" name="Line"/>
          <p:cNvSpPr/>
          <p:nvPr/>
        </p:nvSpPr>
        <p:spPr>
          <a:xfrm>
            <a:off x="6502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7" name="Line"/>
          <p:cNvSpPr/>
          <p:nvPr/>
        </p:nvSpPr>
        <p:spPr>
          <a:xfrm>
            <a:off x="7264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8" name="Line"/>
          <p:cNvSpPr/>
          <p:nvPr/>
        </p:nvSpPr>
        <p:spPr>
          <a:xfrm>
            <a:off x="8013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9" name="Line"/>
          <p:cNvSpPr/>
          <p:nvPr/>
        </p:nvSpPr>
        <p:spPr>
          <a:xfrm>
            <a:off x="8775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0" name="Line"/>
          <p:cNvSpPr/>
          <p:nvPr/>
        </p:nvSpPr>
        <p:spPr>
          <a:xfrm>
            <a:off x="9537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1" name="Line"/>
          <p:cNvSpPr/>
          <p:nvPr/>
        </p:nvSpPr>
        <p:spPr>
          <a:xfrm>
            <a:off x="10299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2" name="Line"/>
          <p:cNvSpPr/>
          <p:nvPr/>
        </p:nvSpPr>
        <p:spPr>
          <a:xfrm>
            <a:off x="11049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3" name="Line"/>
          <p:cNvSpPr/>
          <p:nvPr/>
        </p:nvSpPr>
        <p:spPr>
          <a:xfrm>
            <a:off x="11811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4" name="106"/>
          <p:cNvSpPr txBox="1"/>
          <p:nvPr/>
        </p:nvSpPr>
        <p:spPr>
          <a:xfrm>
            <a:off x="11379200" y="7202311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305" name="Line"/>
          <p:cNvSpPr/>
          <p:nvPr/>
        </p:nvSpPr>
        <p:spPr>
          <a:xfrm>
            <a:off x="2387600" y="8394417"/>
            <a:ext cx="1061720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6" name="Rectangle"/>
          <p:cNvSpPr/>
          <p:nvPr/>
        </p:nvSpPr>
        <p:spPr>
          <a:xfrm>
            <a:off x="4991100" y="8394417"/>
            <a:ext cx="12954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07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494949"/>
              </a:buClr>
              <a:buFont typeface="Times New Roman"/>
              <a:defRPr sz="3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308" name="Picture"/>
          <p:cNvSpPr txBox="1"/>
          <p:nvPr/>
        </p:nvSpPr>
        <p:spPr>
          <a:xfrm>
            <a:off x="431800" y="7809653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309" name="Rectangle"/>
          <p:cNvSpPr/>
          <p:nvPr/>
        </p:nvSpPr>
        <p:spPr>
          <a:xfrm>
            <a:off x="2908300" y="2171700"/>
            <a:ext cx="863600" cy="762000"/>
          </a:xfrm>
          <a:prstGeom prst="rect">
            <a:avLst/>
          </a:prstGeom>
          <a:solidFill>
            <a:srgbClr val="000000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0" name="Rectangle"/>
          <p:cNvSpPr/>
          <p:nvPr/>
        </p:nvSpPr>
        <p:spPr>
          <a:xfrm>
            <a:off x="10401300" y="2171700"/>
            <a:ext cx="8636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11" name="Low contrast"/>
          <p:cNvSpPr txBox="1"/>
          <p:nvPr/>
        </p:nvSpPr>
        <p:spPr>
          <a:xfrm>
            <a:off x="4289777" y="85598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312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424242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1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Picture dynamic range: Guess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Picture dynamic range: Guess!</a:t>
            </a:r>
          </a:p>
        </p:txBody>
      </p:sp>
      <p:sp>
        <p:nvSpPr>
          <p:cNvPr id="317" name="Double-click to edit"/>
          <p:cNvSpPr txBox="1"/>
          <p:nvPr>
            <p:ph type="body" sz="half" idx="1"/>
          </p:nvPr>
        </p:nvSpPr>
        <p:spPr>
          <a:xfrm>
            <a:off x="431235" y="1409700"/>
            <a:ext cx="6070601" cy="8343900"/>
          </a:xfrm>
          <a:prstGeom prst="rect">
            <a:avLst/>
          </a:prstGeom>
        </p:spPr>
        <p:txBody>
          <a:bodyPr/>
          <a:lstStyle/>
          <a:p>
            <a:pPr marL="348080" indent="-306805">
              <a:defRPr baseline="30588" sz="3400"/>
            </a:pPr>
          </a:p>
        </p:txBody>
      </p:sp>
      <p:sp>
        <p:nvSpPr>
          <p:cNvPr id="318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319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0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1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2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3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4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5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6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7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8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9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0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1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2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333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4" name="10-6"/>
          <p:cNvSpPr txBox="1"/>
          <p:nvPr/>
        </p:nvSpPr>
        <p:spPr>
          <a:xfrm>
            <a:off x="2387600" y="7202311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335" name="Line"/>
          <p:cNvSpPr/>
          <p:nvPr/>
        </p:nvSpPr>
        <p:spPr>
          <a:xfrm>
            <a:off x="2705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6" name="Line"/>
          <p:cNvSpPr/>
          <p:nvPr/>
        </p:nvSpPr>
        <p:spPr>
          <a:xfrm>
            <a:off x="3467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7" name="Line"/>
          <p:cNvSpPr/>
          <p:nvPr/>
        </p:nvSpPr>
        <p:spPr>
          <a:xfrm>
            <a:off x="4229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8" name="Line"/>
          <p:cNvSpPr/>
          <p:nvPr/>
        </p:nvSpPr>
        <p:spPr>
          <a:xfrm>
            <a:off x="4991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9" name="Line"/>
          <p:cNvSpPr/>
          <p:nvPr/>
        </p:nvSpPr>
        <p:spPr>
          <a:xfrm>
            <a:off x="5740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0" name="Line"/>
          <p:cNvSpPr/>
          <p:nvPr/>
        </p:nvSpPr>
        <p:spPr>
          <a:xfrm>
            <a:off x="6502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1" name="Line"/>
          <p:cNvSpPr/>
          <p:nvPr/>
        </p:nvSpPr>
        <p:spPr>
          <a:xfrm>
            <a:off x="7264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2" name="Line"/>
          <p:cNvSpPr/>
          <p:nvPr/>
        </p:nvSpPr>
        <p:spPr>
          <a:xfrm>
            <a:off x="8013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3" name="Line"/>
          <p:cNvSpPr/>
          <p:nvPr/>
        </p:nvSpPr>
        <p:spPr>
          <a:xfrm>
            <a:off x="8775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4" name="Line"/>
          <p:cNvSpPr/>
          <p:nvPr/>
        </p:nvSpPr>
        <p:spPr>
          <a:xfrm>
            <a:off x="9537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5" name="Line"/>
          <p:cNvSpPr/>
          <p:nvPr/>
        </p:nvSpPr>
        <p:spPr>
          <a:xfrm>
            <a:off x="10299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6" name="Line"/>
          <p:cNvSpPr/>
          <p:nvPr/>
        </p:nvSpPr>
        <p:spPr>
          <a:xfrm>
            <a:off x="11049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7" name="Line"/>
          <p:cNvSpPr/>
          <p:nvPr/>
        </p:nvSpPr>
        <p:spPr>
          <a:xfrm>
            <a:off x="11811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48" name="106"/>
          <p:cNvSpPr txBox="1"/>
          <p:nvPr/>
        </p:nvSpPr>
        <p:spPr>
          <a:xfrm>
            <a:off x="11379200" y="7202311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349" name="Line"/>
          <p:cNvSpPr/>
          <p:nvPr/>
        </p:nvSpPr>
        <p:spPr>
          <a:xfrm>
            <a:off x="2387600" y="8394417"/>
            <a:ext cx="1061720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0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494949"/>
              </a:buClr>
              <a:buFont typeface="Times New Roman"/>
              <a:defRPr sz="3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351" name="Picture"/>
          <p:cNvSpPr txBox="1"/>
          <p:nvPr/>
        </p:nvSpPr>
        <p:spPr>
          <a:xfrm>
            <a:off x="431800" y="7809653"/>
            <a:ext cx="150692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352" name="Rectangle"/>
          <p:cNvSpPr/>
          <p:nvPr/>
        </p:nvSpPr>
        <p:spPr>
          <a:xfrm>
            <a:off x="431800" y="1409700"/>
            <a:ext cx="3251200" cy="284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3" name="Rectangle"/>
          <p:cNvSpPr/>
          <p:nvPr/>
        </p:nvSpPr>
        <p:spPr>
          <a:xfrm>
            <a:off x="3683000" y="1409700"/>
            <a:ext cx="3251200" cy="284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4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424242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55" name="pure black"/>
          <p:cNvSpPr txBox="1"/>
          <p:nvPr/>
        </p:nvSpPr>
        <p:spPr>
          <a:xfrm>
            <a:off x="546100" y="4229100"/>
            <a:ext cx="198237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pure black</a:t>
            </a:r>
          </a:p>
        </p:txBody>
      </p:sp>
      <p:sp>
        <p:nvSpPr>
          <p:cNvPr id="356" name="pure white"/>
          <p:cNvSpPr txBox="1"/>
          <p:nvPr/>
        </p:nvSpPr>
        <p:spPr>
          <a:xfrm>
            <a:off x="4546600" y="4229100"/>
            <a:ext cx="200661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pure white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5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6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364" name="Group"/>
          <p:cNvGrpSpPr/>
          <p:nvPr/>
        </p:nvGrpSpPr>
        <p:grpSpPr>
          <a:xfrm>
            <a:off x="0" y="0"/>
            <a:ext cx="13004800" cy="5689600"/>
            <a:chOff x="0" y="0"/>
            <a:chExt cx="13004800" cy="5689600"/>
          </a:xfrm>
        </p:grpSpPr>
        <p:sp>
          <p:nvSpPr>
            <p:cNvPr id="362" name="Rectangle"/>
            <p:cNvSpPr/>
            <p:nvPr/>
          </p:nvSpPr>
          <p:spPr>
            <a:xfrm>
              <a:off x="0" y="0"/>
              <a:ext cx="6502400" cy="56896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CBCBC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363" name="Rectangle"/>
            <p:cNvSpPr/>
            <p:nvPr/>
          </p:nvSpPr>
          <p:spPr>
            <a:xfrm>
              <a:off x="6502400" y="0"/>
              <a:ext cx="6502400" cy="56896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BCBCB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6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00" y="6297"/>
            <a:ext cx="12896427" cy="9566682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7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Picture dynamic 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Picture dynamic range</a:t>
            </a:r>
          </a:p>
        </p:txBody>
      </p:sp>
      <p:sp>
        <p:nvSpPr>
          <p:cNvPr id="372" name="Typically   1: 20 or 1:50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Typically   1: 20 or 1:50</a:t>
            </a:r>
          </a:p>
          <a:p>
            <a:pPr lvl="1"/>
            <a:r>
              <a:t>Black              is   ~ 50x darker than white</a:t>
            </a:r>
          </a:p>
        </p:txBody>
      </p:sp>
      <p:sp>
        <p:nvSpPr>
          <p:cNvPr id="373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374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5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6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7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8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9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0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1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2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3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4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5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6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7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388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9" name="10-6"/>
          <p:cNvSpPr txBox="1"/>
          <p:nvPr/>
        </p:nvSpPr>
        <p:spPr>
          <a:xfrm>
            <a:off x="2387600" y="7202311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390" name="Line"/>
          <p:cNvSpPr/>
          <p:nvPr/>
        </p:nvSpPr>
        <p:spPr>
          <a:xfrm>
            <a:off x="2705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1" name="Line"/>
          <p:cNvSpPr/>
          <p:nvPr/>
        </p:nvSpPr>
        <p:spPr>
          <a:xfrm>
            <a:off x="3467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2" name="Line"/>
          <p:cNvSpPr/>
          <p:nvPr/>
        </p:nvSpPr>
        <p:spPr>
          <a:xfrm>
            <a:off x="4229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3" name="Line"/>
          <p:cNvSpPr/>
          <p:nvPr/>
        </p:nvSpPr>
        <p:spPr>
          <a:xfrm>
            <a:off x="49911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4" name="Line"/>
          <p:cNvSpPr/>
          <p:nvPr/>
        </p:nvSpPr>
        <p:spPr>
          <a:xfrm>
            <a:off x="5740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5" name="Line"/>
          <p:cNvSpPr/>
          <p:nvPr/>
        </p:nvSpPr>
        <p:spPr>
          <a:xfrm>
            <a:off x="6502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6" name="Line"/>
          <p:cNvSpPr/>
          <p:nvPr/>
        </p:nvSpPr>
        <p:spPr>
          <a:xfrm>
            <a:off x="72644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7" name="Line"/>
          <p:cNvSpPr/>
          <p:nvPr/>
        </p:nvSpPr>
        <p:spPr>
          <a:xfrm>
            <a:off x="8013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8" name="Line"/>
          <p:cNvSpPr/>
          <p:nvPr/>
        </p:nvSpPr>
        <p:spPr>
          <a:xfrm>
            <a:off x="8775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9" name="Line"/>
          <p:cNvSpPr/>
          <p:nvPr/>
        </p:nvSpPr>
        <p:spPr>
          <a:xfrm>
            <a:off x="9537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0" name="Line"/>
          <p:cNvSpPr/>
          <p:nvPr/>
        </p:nvSpPr>
        <p:spPr>
          <a:xfrm>
            <a:off x="102997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1" name="Line"/>
          <p:cNvSpPr/>
          <p:nvPr/>
        </p:nvSpPr>
        <p:spPr>
          <a:xfrm>
            <a:off x="11049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2" name="Line"/>
          <p:cNvSpPr/>
          <p:nvPr/>
        </p:nvSpPr>
        <p:spPr>
          <a:xfrm>
            <a:off x="11811000" y="8069298"/>
            <a:ext cx="2258" cy="33020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3" name="106"/>
          <p:cNvSpPr txBox="1"/>
          <p:nvPr/>
        </p:nvSpPr>
        <p:spPr>
          <a:xfrm>
            <a:off x="11379200" y="7202311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404" name="Line"/>
          <p:cNvSpPr/>
          <p:nvPr/>
        </p:nvSpPr>
        <p:spPr>
          <a:xfrm>
            <a:off x="2387600" y="8394417"/>
            <a:ext cx="1061720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5" name="Rectangle"/>
          <p:cNvSpPr/>
          <p:nvPr/>
        </p:nvSpPr>
        <p:spPr>
          <a:xfrm>
            <a:off x="4991100" y="8394417"/>
            <a:ext cx="12954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6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494949"/>
              </a:buClr>
              <a:buFont typeface="Times New Roman"/>
              <a:defRPr sz="3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407" name="Picture"/>
          <p:cNvSpPr txBox="1"/>
          <p:nvPr/>
        </p:nvSpPr>
        <p:spPr>
          <a:xfrm>
            <a:off x="431800" y="7809653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408" name="Rectangle"/>
          <p:cNvSpPr/>
          <p:nvPr/>
        </p:nvSpPr>
        <p:spPr>
          <a:xfrm>
            <a:off x="2768566" y="2171700"/>
            <a:ext cx="863601" cy="762000"/>
          </a:xfrm>
          <a:prstGeom prst="rect">
            <a:avLst/>
          </a:prstGeom>
          <a:solidFill>
            <a:srgbClr val="000000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9" name="Rectangle"/>
          <p:cNvSpPr/>
          <p:nvPr/>
        </p:nvSpPr>
        <p:spPr>
          <a:xfrm>
            <a:off x="10401300" y="2171700"/>
            <a:ext cx="863600" cy="762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BCBCB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10" name="Low contrast"/>
          <p:cNvSpPr txBox="1"/>
          <p:nvPr/>
        </p:nvSpPr>
        <p:spPr>
          <a:xfrm>
            <a:off x="4289777" y="85598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411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424242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1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15" name="Problem 1: record the inform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1: record the information</a:t>
            </a:r>
          </a:p>
        </p:txBody>
      </p:sp>
      <p:sp>
        <p:nvSpPr>
          <p:cNvPr id="416" name="The range of illumination levels that we encounter is 10 to 12 orders of magnitudes…"/>
          <p:cNvSpPr txBox="1"/>
          <p:nvPr>
            <p:ph type="body" idx="1"/>
          </p:nvPr>
        </p:nvSpPr>
        <p:spPr>
          <a:xfrm>
            <a:off x="492195" y="1641404"/>
            <a:ext cx="12002348" cy="4969370"/>
          </a:xfrm>
          <a:prstGeom prst="rect">
            <a:avLst/>
          </a:prstGeom>
        </p:spPr>
        <p:txBody>
          <a:bodyPr/>
          <a:lstStyle/>
          <a:p>
            <a:pPr/>
            <a:r>
              <a:t>The range of illumination levels that we encounter is 10 to 12 orders of magnitudes</a:t>
            </a:r>
          </a:p>
          <a:p>
            <a:pPr/>
            <a:r>
              <a:t>Negatives/sensors can record 2 to 3 orders of magnitude</a:t>
            </a:r>
          </a:p>
        </p:txBody>
      </p:sp>
      <p:sp>
        <p:nvSpPr>
          <p:cNvPr id="417" name="10-6"/>
          <p:cNvSpPr txBox="1"/>
          <p:nvPr/>
        </p:nvSpPr>
        <p:spPr>
          <a:xfrm>
            <a:off x="863600" y="4759395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-6</a:t>
            </a:r>
          </a:p>
        </p:txBody>
      </p:sp>
      <p:sp>
        <p:nvSpPr>
          <p:cNvPr id="418" name="Line"/>
          <p:cNvSpPr/>
          <p:nvPr/>
        </p:nvSpPr>
        <p:spPr>
          <a:xfrm>
            <a:off x="11938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19" name="Line"/>
          <p:cNvSpPr/>
          <p:nvPr/>
        </p:nvSpPr>
        <p:spPr>
          <a:xfrm>
            <a:off x="19558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0" name="Line"/>
          <p:cNvSpPr/>
          <p:nvPr/>
        </p:nvSpPr>
        <p:spPr>
          <a:xfrm>
            <a:off x="27051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1" name="Line"/>
          <p:cNvSpPr/>
          <p:nvPr/>
        </p:nvSpPr>
        <p:spPr>
          <a:xfrm>
            <a:off x="34671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2" name="Line"/>
          <p:cNvSpPr/>
          <p:nvPr/>
        </p:nvSpPr>
        <p:spPr>
          <a:xfrm>
            <a:off x="42291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3" name="Line"/>
          <p:cNvSpPr/>
          <p:nvPr/>
        </p:nvSpPr>
        <p:spPr>
          <a:xfrm>
            <a:off x="49911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4" name="Line"/>
          <p:cNvSpPr/>
          <p:nvPr/>
        </p:nvSpPr>
        <p:spPr>
          <a:xfrm>
            <a:off x="57404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5" name="Line"/>
          <p:cNvSpPr/>
          <p:nvPr/>
        </p:nvSpPr>
        <p:spPr>
          <a:xfrm>
            <a:off x="65024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6" name="Line"/>
          <p:cNvSpPr/>
          <p:nvPr/>
        </p:nvSpPr>
        <p:spPr>
          <a:xfrm>
            <a:off x="72644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7" name="Line"/>
          <p:cNvSpPr/>
          <p:nvPr/>
        </p:nvSpPr>
        <p:spPr>
          <a:xfrm>
            <a:off x="80137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8" name="Line"/>
          <p:cNvSpPr/>
          <p:nvPr/>
        </p:nvSpPr>
        <p:spPr>
          <a:xfrm>
            <a:off x="87757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9" name="Line"/>
          <p:cNvSpPr/>
          <p:nvPr/>
        </p:nvSpPr>
        <p:spPr>
          <a:xfrm>
            <a:off x="95377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0" name="Line"/>
          <p:cNvSpPr/>
          <p:nvPr/>
        </p:nvSpPr>
        <p:spPr>
          <a:xfrm>
            <a:off x="10299700" y="5626382"/>
            <a:ext cx="2258" cy="33020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1" name="106"/>
          <p:cNvSpPr txBox="1"/>
          <p:nvPr/>
        </p:nvSpPr>
        <p:spPr>
          <a:xfrm>
            <a:off x="9867900" y="4759395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6</a:t>
            </a:r>
          </a:p>
        </p:txBody>
      </p:sp>
      <p:sp>
        <p:nvSpPr>
          <p:cNvPr id="432" name="Line"/>
          <p:cNvSpPr/>
          <p:nvPr/>
        </p:nvSpPr>
        <p:spPr>
          <a:xfrm>
            <a:off x="863600" y="5951502"/>
            <a:ext cx="1061720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3" name="Line"/>
          <p:cNvSpPr/>
          <p:nvPr/>
        </p:nvSpPr>
        <p:spPr>
          <a:xfrm>
            <a:off x="5910862" y="8013700"/>
            <a:ext cx="2259" cy="330200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4" name="Line"/>
          <p:cNvSpPr/>
          <p:nvPr/>
        </p:nvSpPr>
        <p:spPr>
          <a:xfrm>
            <a:off x="6671733" y="8013700"/>
            <a:ext cx="2259" cy="330200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5" name="Line"/>
          <p:cNvSpPr/>
          <p:nvPr/>
        </p:nvSpPr>
        <p:spPr>
          <a:xfrm>
            <a:off x="7430346" y="8013700"/>
            <a:ext cx="2259" cy="330200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6" name="Line"/>
          <p:cNvSpPr/>
          <p:nvPr/>
        </p:nvSpPr>
        <p:spPr>
          <a:xfrm>
            <a:off x="8186702" y="8013700"/>
            <a:ext cx="2259" cy="330200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7" name="100"/>
          <p:cNvSpPr txBox="1"/>
          <p:nvPr/>
        </p:nvSpPr>
        <p:spPr>
          <a:xfrm>
            <a:off x="5000978" y="7150100"/>
            <a:ext cx="91716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0</a:t>
            </a:r>
          </a:p>
        </p:txBody>
      </p:sp>
      <p:sp>
        <p:nvSpPr>
          <p:cNvPr id="438" name="Line"/>
          <p:cNvSpPr/>
          <p:nvPr/>
        </p:nvSpPr>
        <p:spPr>
          <a:xfrm>
            <a:off x="5892800" y="8331200"/>
            <a:ext cx="2269067" cy="2258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9" name="Rectangle"/>
          <p:cNvSpPr/>
          <p:nvPr/>
        </p:nvSpPr>
        <p:spPr>
          <a:xfrm>
            <a:off x="8013700" y="6062133"/>
            <a:ext cx="1738489" cy="322863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0" name="Rectangle"/>
          <p:cNvSpPr/>
          <p:nvPr/>
        </p:nvSpPr>
        <p:spPr>
          <a:xfrm>
            <a:off x="5910862" y="8343900"/>
            <a:ext cx="1851379" cy="330200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1" name="Negative/sensor"/>
          <p:cNvSpPr txBox="1"/>
          <p:nvPr/>
        </p:nvSpPr>
        <p:spPr>
          <a:xfrm>
            <a:off x="4529102" y="8559800"/>
            <a:ext cx="3772102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Negative/sensor</a:t>
            </a:r>
          </a:p>
        </p:txBody>
      </p:sp>
      <p:sp>
        <p:nvSpPr>
          <p:cNvPr id="442" name="103"/>
          <p:cNvSpPr txBox="1"/>
          <p:nvPr/>
        </p:nvSpPr>
        <p:spPr>
          <a:xfrm>
            <a:off x="7762240" y="7245208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/>
              <a:t>10</a:t>
            </a:r>
            <a:r>
              <a:rPr baseline="30545" sz="4400"/>
              <a:t>3</a:t>
            </a:r>
          </a:p>
        </p:txBody>
      </p:sp>
      <p:sp>
        <p:nvSpPr>
          <p:cNvPr id="443" name="Rectangle"/>
          <p:cNvSpPr/>
          <p:nvPr/>
        </p:nvSpPr>
        <p:spPr>
          <a:xfrm>
            <a:off x="7093938" y="6486595"/>
            <a:ext cx="173849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44" name="Real scenes"/>
          <p:cNvSpPr txBox="1"/>
          <p:nvPr/>
        </p:nvSpPr>
        <p:spPr>
          <a:xfrm>
            <a:off x="4727786" y="4777458"/>
            <a:ext cx="2794202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scenes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4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4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50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0" y="1409700"/>
            <a:ext cx="11366500" cy="2240773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54" name="Problem 2: Display the inform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2: Display the information</a:t>
            </a:r>
          </a:p>
        </p:txBody>
      </p:sp>
      <p:sp>
        <p:nvSpPr>
          <p:cNvPr id="455" name="Match limited contrast of the medium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Match limited contrast of the medium</a:t>
            </a:r>
          </a:p>
          <a:p>
            <a:pPr/>
            <a:r>
              <a:t>Preserve details</a:t>
            </a:r>
          </a:p>
        </p:txBody>
      </p:sp>
      <p:sp>
        <p:nvSpPr>
          <p:cNvPr id="456" name="10-6"/>
          <p:cNvSpPr txBox="1"/>
          <p:nvPr/>
        </p:nvSpPr>
        <p:spPr>
          <a:xfrm>
            <a:off x="2387600" y="438460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457" name="Line"/>
          <p:cNvSpPr/>
          <p:nvPr/>
        </p:nvSpPr>
        <p:spPr>
          <a:xfrm>
            <a:off x="2705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8" name="Line"/>
          <p:cNvSpPr/>
          <p:nvPr/>
        </p:nvSpPr>
        <p:spPr>
          <a:xfrm>
            <a:off x="3467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59" name="Line"/>
          <p:cNvSpPr/>
          <p:nvPr/>
        </p:nvSpPr>
        <p:spPr>
          <a:xfrm>
            <a:off x="4229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0" name="Line"/>
          <p:cNvSpPr/>
          <p:nvPr/>
        </p:nvSpPr>
        <p:spPr>
          <a:xfrm>
            <a:off x="49911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1" name="Line"/>
          <p:cNvSpPr/>
          <p:nvPr/>
        </p:nvSpPr>
        <p:spPr>
          <a:xfrm>
            <a:off x="5740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2" name="Line"/>
          <p:cNvSpPr/>
          <p:nvPr/>
        </p:nvSpPr>
        <p:spPr>
          <a:xfrm>
            <a:off x="6502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3" name="Line"/>
          <p:cNvSpPr/>
          <p:nvPr/>
        </p:nvSpPr>
        <p:spPr>
          <a:xfrm>
            <a:off x="72644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4" name="Line"/>
          <p:cNvSpPr/>
          <p:nvPr/>
        </p:nvSpPr>
        <p:spPr>
          <a:xfrm>
            <a:off x="8013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5" name="Line"/>
          <p:cNvSpPr/>
          <p:nvPr/>
        </p:nvSpPr>
        <p:spPr>
          <a:xfrm>
            <a:off x="8775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6" name="Line"/>
          <p:cNvSpPr/>
          <p:nvPr/>
        </p:nvSpPr>
        <p:spPr>
          <a:xfrm>
            <a:off x="9537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7" name="Line"/>
          <p:cNvSpPr/>
          <p:nvPr/>
        </p:nvSpPr>
        <p:spPr>
          <a:xfrm>
            <a:off x="102997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8" name="Line"/>
          <p:cNvSpPr/>
          <p:nvPr/>
        </p:nvSpPr>
        <p:spPr>
          <a:xfrm>
            <a:off x="11049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69" name="Line"/>
          <p:cNvSpPr/>
          <p:nvPr/>
        </p:nvSpPr>
        <p:spPr>
          <a:xfrm>
            <a:off x="11811000" y="525159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0" name="106"/>
          <p:cNvSpPr txBox="1"/>
          <p:nvPr/>
        </p:nvSpPr>
        <p:spPr>
          <a:xfrm>
            <a:off x="11379200" y="438460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471" name="Line"/>
          <p:cNvSpPr/>
          <p:nvPr/>
        </p:nvSpPr>
        <p:spPr>
          <a:xfrm>
            <a:off x="2387600" y="5576711"/>
            <a:ext cx="10617200" cy="2258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2" name="10-6"/>
          <p:cNvSpPr txBox="1"/>
          <p:nvPr/>
        </p:nvSpPr>
        <p:spPr>
          <a:xfrm>
            <a:off x="2387600" y="7202311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473" name="Line"/>
          <p:cNvSpPr/>
          <p:nvPr/>
        </p:nvSpPr>
        <p:spPr>
          <a:xfrm>
            <a:off x="27051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4" name="Line"/>
          <p:cNvSpPr/>
          <p:nvPr/>
        </p:nvSpPr>
        <p:spPr>
          <a:xfrm>
            <a:off x="34671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5" name="Line"/>
          <p:cNvSpPr/>
          <p:nvPr/>
        </p:nvSpPr>
        <p:spPr>
          <a:xfrm>
            <a:off x="42291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6" name="Line"/>
          <p:cNvSpPr/>
          <p:nvPr/>
        </p:nvSpPr>
        <p:spPr>
          <a:xfrm>
            <a:off x="49911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7" name="Line"/>
          <p:cNvSpPr/>
          <p:nvPr/>
        </p:nvSpPr>
        <p:spPr>
          <a:xfrm>
            <a:off x="57404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8" name="Line"/>
          <p:cNvSpPr/>
          <p:nvPr/>
        </p:nvSpPr>
        <p:spPr>
          <a:xfrm>
            <a:off x="65024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79" name="Line"/>
          <p:cNvSpPr/>
          <p:nvPr/>
        </p:nvSpPr>
        <p:spPr>
          <a:xfrm>
            <a:off x="72644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0" name="Line"/>
          <p:cNvSpPr/>
          <p:nvPr/>
        </p:nvSpPr>
        <p:spPr>
          <a:xfrm>
            <a:off x="80137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1" name="Line"/>
          <p:cNvSpPr/>
          <p:nvPr/>
        </p:nvSpPr>
        <p:spPr>
          <a:xfrm>
            <a:off x="87757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2" name="Line"/>
          <p:cNvSpPr/>
          <p:nvPr/>
        </p:nvSpPr>
        <p:spPr>
          <a:xfrm>
            <a:off x="95377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3" name="Line"/>
          <p:cNvSpPr/>
          <p:nvPr/>
        </p:nvSpPr>
        <p:spPr>
          <a:xfrm>
            <a:off x="102997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4" name="Line"/>
          <p:cNvSpPr/>
          <p:nvPr/>
        </p:nvSpPr>
        <p:spPr>
          <a:xfrm>
            <a:off x="110490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5" name="Line"/>
          <p:cNvSpPr/>
          <p:nvPr/>
        </p:nvSpPr>
        <p:spPr>
          <a:xfrm>
            <a:off x="11811000" y="8069298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6" name="106"/>
          <p:cNvSpPr txBox="1"/>
          <p:nvPr/>
        </p:nvSpPr>
        <p:spPr>
          <a:xfrm>
            <a:off x="11379200" y="7202311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487" name="Line"/>
          <p:cNvSpPr/>
          <p:nvPr/>
        </p:nvSpPr>
        <p:spPr>
          <a:xfrm>
            <a:off x="2387600" y="8394417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8" name="Real world"/>
          <p:cNvSpPr txBox="1"/>
          <p:nvPr/>
        </p:nvSpPr>
        <p:spPr>
          <a:xfrm>
            <a:off x="114300" y="4991946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489" name="Picture"/>
          <p:cNvSpPr txBox="1"/>
          <p:nvPr/>
        </p:nvSpPr>
        <p:spPr>
          <a:xfrm>
            <a:off x="431800" y="7809653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490" name="Low contrast"/>
          <p:cNvSpPr txBox="1"/>
          <p:nvPr/>
        </p:nvSpPr>
        <p:spPr>
          <a:xfrm>
            <a:off x="4289777" y="85598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491" name="Line"/>
          <p:cNvSpPr/>
          <p:nvPr/>
        </p:nvSpPr>
        <p:spPr>
          <a:xfrm flipH="1">
            <a:off x="6536266" y="6388100"/>
            <a:ext cx="2892215" cy="1659467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2" name="Line"/>
          <p:cNvSpPr/>
          <p:nvPr/>
        </p:nvSpPr>
        <p:spPr>
          <a:xfrm flipH="1">
            <a:off x="4991100" y="6286500"/>
            <a:ext cx="7620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93" name="Rectangle"/>
          <p:cNvSpPr/>
          <p:nvPr/>
        </p:nvSpPr>
        <p:spPr>
          <a:xfrm>
            <a:off x="5740400" y="5685084"/>
            <a:ext cx="37973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4" name="Rectangle"/>
          <p:cNvSpPr/>
          <p:nvPr/>
        </p:nvSpPr>
        <p:spPr>
          <a:xfrm>
            <a:off x="4991100" y="8394417"/>
            <a:ext cx="12954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5" name="High dynamic range"/>
          <p:cNvSpPr txBox="1"/>
          <p:nvPr/>
        </p:nvSpPr>
        <p:spPr>
          <a:xfrm>
            <a:off x="5207000" y="44450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9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99" name="Without HDR &amp; tone mapp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rgbClr val="B51A00"/>
                </a:solidFill>
                <a:uFill>
                  <a:solidFill>
                    <a:srgbClr val="B51A00"/>
                  </a:solidFill>
                </a:uFill>
              </a:rPr>
              <a:t>Without</a:t>
            </a:r>
            <a:r>
              <a:t> HDR &amp; tone mapping</a:t>
            </a:r>
          </a:p>
        </p:txBody>
      </p:sp>
      <p:sp>
        <p:nvSpPr>
          <p:cNvPr id="50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0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054773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With HDR &amp; tone mapp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rgbClr val="E32400"/>
                </a:solidFill>
                <a:uFill>
                  <a:solidFill>
                    <a:srgbClr val="E32400"/>
                  </a:solidFill>
                </a:uFill>
              </a:rPr>
              <a:t>With</a:t>
            </a:r>
            <a:r>
              <a:t> HDR &amp; tone mapping</a:t>
            </a:r>
          </a:p>
        </p:txBody>
      </p:sp>
      <p:sp>
        <p:nvSpPr>
          <p:cNvPr id="50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0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111500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12" name="http://www.stuckincustoms.com/2011/04/30/hdr-before-after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http://www.stuckincustoms.com/2011/04/30/hdr-before-after/</a:t>
            </a:r>
          </a:p>
        </p:txBody>
      </p:sp>
      <p:grpSp>
        <p:nvGrpSpPr>
          <p:cNvPr id="515" name="Group"/>
          <p:cNvGrpSpPr/>
          <p:nvPr/>
        </p:nvGrpSpPr>
        <p:grpSpPr>
          <a:xfrm>
            <a:off x="582203" y="5128490"/>
            <a:ext cx="12192017" cy="3956819"/>
            <a:chOff x="0" y="0"/>
            <a:chExt cx="12192015" cy="3956817"/>
          </a:xfrm>
        </p:grpSpPr>
        <p:pic>
          <p:nvPicPr>
            <p:cNvPr id="513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5942220" cy="3956818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514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249801" y="0"/>
              <a:ext cx="5942215" cy="3872924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1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20" name="http://fstoppers.com/best-technique-for-shooting-interiors-hdr-or-flash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http://fstoppers.com/best-technique-for-shooting-interiors-hdr-or-flash</a:t>
            </a:r>
          </a:p>
        </p:txBody>
      </p:sp>
      <p:pic>
        <p:nvPicPr>
          <p:cNvPr id="521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2800" y="2936668"/>
            <a:ext cx="7188765" cy="6816933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2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Can be extre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Can be extreme</a:t>
            </a:r>
          </a:p>
        </p:txBody>
      </p:sp>
      <p:sp>
        <p:nvSpPr>
          <p:cNvPr id="526" name="By Anthony Wong, http://abduzeedo.com/20-beautiful-hdr-pictures-part-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By </a:t>
            </a:r>
            <a:r>
              <a:rPr>
                <a:hlinkClick r:id="rId3" invalidUrl="" action="" tgtFrame="" tooltip="" history="1" highlightClick="0" endSnd="0"/>
              </a:rPr>
              <a:t>Anthony Wong</a:t>
            </a:r>
            <a:r>
              <a:t>, </a:t>
            </a:r>
            <a:r>
              <a:rPr u="sng">
                <a:hlinkClick r:id="rId4" invalidUrl="" action="" tgtFrame="" tooltip="" history="1" highlightClick="0" endSnd="0"/>
              </a:rPr>
              <a:t>http://abduzeedo.com/20-beautiful-hdr-pictures-part-3</a:t>
            </a:r>
          </a:p>
        </p:txBody>
      </p:sp>
      <p:pic>
        <p:nvPicPr>
          <p:cNvPr id="527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31800" y="2882128"/>
            <a:ext cx="10210800" cy="6875273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Not always chees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 always cheesy</a:t>
            </a:r>
          </a:p>
        </p:txBody>
      </p:sp>
      <p:sp>
        <p:nvSpPr>
          <p:cNvPr id="53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3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3410057"/>
            <a:ext cx="9554916" cy="6162922"/>
          </a:xfrm>
          <a:prstGeom prst="rect">
            <a:avLst/>
          </a:prstGeom>
          <a:ln w="12700"/>
        </p:spPr>
      </p:pic>
      <p:sp>
        <p:nvSpPr>
          <p:cNvPr id="534" name="By Alexandre Buisse…"/>
          <p:cNvSpPr txBox="1"/>
          <p:nvPr/>
        </p:nvSpPr>
        <p:spPr>
          <a:xfrm>
            <a:off x="9982200" y="5575300"/>
            <a:ext cx="3022600" cy="264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647700">
              <a:spcBef>
                <a:spcPts val="2000"/>
              </a:spcBef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By Alexandre Buisse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hlinkClick r:id="rId4" invalidUrl="" action="" tgtFrame="" tooltip="" history="1" highlightClick="0" endSnd="0"/>
              </a:rPr>
              <a:t>http://luminous-landscape.com/essays/hdr-plea.shtml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Not always chees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 always cheesy</a:t>
            </a:r>
          </a:p>
        </p:txBody>
      </p:sp>
      <p:sp>
        <p:nvSpPr>
          <p:cNvPr id="5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0" name="By Alexandre Buisse…"/>
          <p:cNvSpPr txBox="1"/>
          <p:nvPr/>
        </p:nvSpPr>
        <p:spPr>
          <a:xfrm>
            <a:off x="9982200" y="5575300"/>
            <a:ext cx="3022600" cy="264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defTabSz="647700">
              <a:spcBef>
                <a:spcPts val="2000"/>
              </a:spcBef>
              <a:defRPr b="1" sz="24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By Alexandre Buisse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u="sng">
                <a:hlinkClick r:id="rId3" invalidUrl="" action="" tgtFrame="" tooltip="" history="1" highlightClick="0" endSnd="0"/>
              </a:rPr>
              <a:t>http://luminous-landscape.com/essays/hdr-plea.shtml</a:t>
            </a:r>
          </a:p>
        </p:txBody>
      </p:sp>
      <p:pic>
        <p:nvPicPr>
          <p:cNvPr id="541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9401" y="3175000"/>
            <a:ext cx="9561163" cy="6394027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4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45" name="Pla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Plan</a:t>
            </a:r>
          </a:p>
        </p:txBody>
      </p:sp>
      <p:sp>
        <p:nvSpPr>
          <p:cNvPr id="546" name="Multiple-exposure High-Dynamic-Range imag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Multiple-exposure High-Dynamic-Range imaging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Tone mapping using the bilateral filter</a:t>
            </a:r>
          </a:p>
        </p:txBody>
      </p:sp>
      <p:grpSp>
        <p:nvGrpSpPr>
          <p:cNvPr id="552" name="Group"/>
          <p:cNvGrpSpPr/>
          <p:nvPr/>
        </p:nvGrpSpPr>
        <p:grpSpPr>
          <a:xfrm>
            <a:off x="1739899" y="2273300"/>
            <a:ext cx="8989062" cy="2603500"/>
            <a:chOff x="0" y="0"/>
            <a:chExt cx="8989060" cy="2603500"/>
          </a:xfrm>
        </p:grpSpPr>
        <p:pic>
          <p:nvPicPr>
            <p:cNvPr id="547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8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4150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9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20064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0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462411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1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304758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53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rcRect l="0" t="0" r="0" b="16893"/>
          <a:stretch>
            <a:fillRect/>
          </a:stretch>
        </p:blipFill>
        <p:spPr>
          <a:xfrm>
            <a:off x="4916774" y="5674098"/>
            <a:ext cx="2613757" cy="3973546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57" name="At the end of these slid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 the end of these slides</a:t>
            </a:r>
          </a:p>
        </p:txBody>
      </p:sp>
      <p:sp>
        <p:nvSpPr>
          <p:cNvPr id="558" name="How traditional photography deals with dynamic ran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traditional photography deals with dynamic range.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Multiple expos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64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565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566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567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8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9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0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1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2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3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4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5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6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7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8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9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0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581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2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583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4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5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6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7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8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9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0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1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2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3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4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5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6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597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98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599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600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601" name="Rectangle"/>
          <p:cNvSpPr/>
          <p:nvPr/>
        </p:nvSpPr>
        <p:spPr>
          <a:xfrm>
            <a:off x="4762500" y="3517617"/>
            <a:ext cx="47879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2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3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604" name="Line"/>
          <p:cNvSpPr/>
          <p:nvPr/>
        </p:nvSpPr>
        <p:spPr>
          <a:xfrm flipH="1">
            <a:off x="6286500" y="4013200"/>
            <a:ext cx="3581400" cy="18415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5" name="Line"/>
          <p:cNvSpPr/>
          <p:nvPr/>
        </p:nvSpPr>
        <p:spPr>
          <a:xfrm>
            <a:off x="4762500" y="4114800"/>
            <a:ext cx="2159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6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10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611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612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613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4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5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6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7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8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9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0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1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2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3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4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5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6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627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8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629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0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1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2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3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4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5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6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7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8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9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0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1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2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643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4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645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646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647" name="Rectangle"/>
          <p:cNvSpPr/>
          <p:nvPr/>
        </p:nvSpPr>
        <p:spPr>
          <a:xfrm>
            <a:off x="4762500" y="3517617"/>
            <a:ext cx="47879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8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9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650" name="Line"/>
          <p:cNvSpPr/>
          <p:nvPr/>
        </p:nvSpPr>
        <p:spPr>
          <a:xfrm>
            <a:off x="6070600" y="4114800"/>
            <a:ext cx="2159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1" name="Line"/>
          <p:cNvSpPr/>
          <p:nvPr/>
        </p:nvSpPr>
        <p:spPr>
          <a:xfrm>
            <a:off x="4762500" y="4114800"/>
            <a:ext cx="2159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2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65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658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659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660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1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2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3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4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5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6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7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8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9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0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1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2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3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674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5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676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7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8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9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0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1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2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3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4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5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6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7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8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89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690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1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692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693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694" name="Line"/>
          <p:cNvSpPr/>
          <p:nvPr/>
        </p:nvSpPr>
        <p:spPr>
          <a:xfrm flipH="1">
            <a:off x="4991100" y="4114800"/>
            <a:ext cx="7620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5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6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697" name="Line"/>
          <p:cNvSpPr/>
          <p:nvPr/>
        </p:nvSpPr>
        <p:spPr>
          <a:xfrm flipH="1">
            <a:off x="6286500" y="4114800"/>
            <a:ext cx="7620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98" name="Rectangle"/>
          <p:cNvSpPr/>
          <p:nvPr/>
        </p:nvSpPr>
        <p:spPr>
          <a:xfrm>
            <a:off x="4762500" y="3517617"/>
            <a:ext cx="47879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99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0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814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05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706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707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708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09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0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1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2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3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4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5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6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7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8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19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0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1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722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3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724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5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6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7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8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9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0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1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2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3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4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5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6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7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738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9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740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741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742" name="Line"/>
          <p:cNvSpPr/>
          <p:nvPr/>
        </p:nvSpPr>
        <p:spPr>
          <a:xfrm flipH="1">
            <a:off x="4991100" y="4114800"/>
            <a:ext cx="17399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3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4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745" name="Line"/>
          <p:cNvSpPr/>
          <p:nvPr/>
        </p:nvSpPr>
        <p:spPr>
          <a:xfrm flipH="1">
            <a:off x="6286500" y="4114800"/>
            <a:ext cx="17399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46" name="Rectangle"/>
          <p:cNvSpPr/>
          <p:nvPr/>
        </p:nvSpPr>
        <p:spPr>
          <a:xfrm>
            <a:off x="4762500" y="3517617"/>
            <a:ext cx="47879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47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4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4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814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50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59964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54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755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756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757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8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59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0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1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2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3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4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5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6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7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8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69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0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771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2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773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4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5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6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7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8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9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0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1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2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3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4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5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6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787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88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789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790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791" name="Line"/>
          <p:cNvSpPr/>
          <p:nvPr/>
        </p:nvSpPr>
        <p:spPr>
          <a:xfrm flipH="1">
            <a:off x="4991100" y="4114800"/>
            <a:ext cx="27051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92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93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794" name="Line"/>
          <p:cNvSpPr/>
          <p:nvPr/>
        </p:nvSpPr>
        <p:spPr>
          <a:xfrm flipH="1">
            <a:off x="6286500" y="4114800"/>
            <a:ext cx="27051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95" name="Rectangle"/>
          <p:cNvSpPr/>
          <p:nvPr/>
        </p:nvSpPr>
        <p:spPr>
          <a:xfrm>
            <a:off x="4762500" y="3517617"/>
            <a:ext cx="47879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96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79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8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814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59964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202311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Multiple exposure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exposure photography</a:t>
            </a:r>
          </a:p>
        </p:txBody>
      </p:sp>
      <p:sp>
        <p:nvSpPr>
          <p:cNvPr id="805" name="Sequentially measure all segments of the range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Sequentially measure all segments of the range</a:t>
            </a:r>
          </a:p>
        </p:txBody>
      </p:sp>
      <p:sp>
        <p:nvSpPr>
          <p:cNvPr id="806" name="10-6"/>
          <p:cNvSpPr txBox="1"/>
          <p:nvPr/>
        </p:nvSpPr>
        <p:spPr>
          <a:xfrm>
            <a:off x="2387600" y="2217137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807" name="Line"/>
          <p:cNvSpPr/>
          <p:nvPr/>
        </p:nvSpPr>
        <p:spPr>
          <a:xfrm>
            <a:off x="2705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08" name="Line"/>
          <p:cNvSpPr/>
          <p:nvPr/>
        </p:nvSpPr>
        <p:spPr>
          <a:xfrm>
            <a:off x="3467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09" name="Line"/>
          <p:cNvSpPr/>
          <p:nvPr/>
        </p:nvSpPr>
        <p:spPr>
          <a:xfrm>
            <a:off x="4229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0" name="Line"/>
          <p:cNvSpPr/>
          <p:nvPr/>
        </p:nvSpPr>
        <p:spPr>
          <a:xfrm>
            <a:off x="49911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1" name="Line"/>
          <p:cNvSpPr/>
          <p:nvPr/>
        </p:nvSpPr>
        <p:spPr>
          <a:xfrm>
            <a:off x="5740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2" name="Line"/>
          <p:cNvSpPr/>
          <p:nvPr/>
        </p:nvSpPr>
        <p:spPr>
          <a:xfrm>
            <a:off x="6502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3" name="Line"/>
          <p:cNvSpPr/>
          <p:nvPr/>
        </p:nvSpPr>
        <p:spPr>
          <a:xfrm>
            <a:off x="72644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4" name="Line"/>
          <p:cNvSpPr/>
          <p:nvPr/>
        </p:nvSpPr>
        <p:spPr>
          <a:xfrm>
            <a:off x="8013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5" name="Line"/>
          <p:cNvSpPr/>
          <p:nvPr/>
        </p:nvSpPr>
        <p:spPr>
          <a:xfrm>
            <a:off x="8775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6" name="Line"/>
          <p:cNvSpPr/>
          <p:nvPr/>
        </p:nvSpPr>
        <p:spPr>
          <a:xfrm>
            <a:off x="9537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7" name="Line"/>
          <p:cNvSpPr/>
          <p:nvPr/>
        </p:nvSpPr>
        <p:spPr>
          <a:xfrm>
            <a:off x="102997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8" name="Line"/>
          <p:cNvSpPr/>
          <p:nvPr/>
        </p:nvSpPr>
        <p:spPr>
          <a:xfrm>
            <a:off x="11049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9" name="Line"/>
          <p:cNvSpPr/>
          <p:nvPr/>
        </p:nvSpPr>
        <p:spPr>
          <a:xfrm>
            <a:off x="11811000" y="3084124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0" name="106"/>
          <p:cNvSpPr txBox="1"/>
          <p:nvPr/>
        </p:nvSpPr>
        <p:spPr>
          <a:xfrm>
            <a:off x="11379200" y="2217137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821" name="Line"/>
          <p:cNvSpPr/>
          <p:nvPr/>
        </p:nvSpPr>
        <p:spPr>
          <a:xfrm>
            <a:off x="2387600" y="3409244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2" name="10-6"/>
          <p:cNvSpPr txBox="1"/>
          <p:nvPr/>
        </p:nvSpPr>
        <p:spPr>
          <a:xfrm>
            <a:off x="2387600" y="5034844"/>
            <a:ext cx="1041221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-6</a:t>
            </a:r>
          </a:p>
        </p:txBody>
      </p:sp>
      <p:sp>
        <p:nvSpPr>
          <p:cNvPr id="823" name="Line"/>
          <p:cNvSpPr/>
          <p:nvPr/>
        </p:nvSpPr>
        <p:spPr>
          <a:xfrm>
            <a:off x="2705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4" name="Line"/>
          <p:cNvSpPr/>
          <p:nvPr/>
        </p:nvSpPr>
        <p:spPr>
          <a:xfrm>
            <a:off x="3467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5" name="Line"/>
          <p:cNvSpPr/>
          <p:nvPr/>
        </p:nvSpPr>
        <p:spPr>
          <a:xfrm>
            <a:off x="4229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6" name="Line"/>
          <p:cNvSpPr/>
          <p:nvPr/>
        </p:nvSpPr>
        <p:spPr>
          <a:xfrm>
            <a:off x="49911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7" name="Line"/>
          <p:cNvSpPr/>
          <p:nvPr/>
        </p:nvSpPr>
        <p:spPr>
          <a:xfrm>
            <a:off x="5740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8" name="Line"/>
          <p:cNvSpPr/>
          <p:nvPr/>
        </p:nvSpPr>
        <p:spPr>
          <a:xfrm>
            <a:off x="6502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29" name="Line"/>
          <p:cNvSpPr/>
          <p:nvPr/>
        </p:nvSpPr>
        <p:spPr>
          <a:xfrm>
            <a:off x="72644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0" name="Line"/>
          <p:cNvSpPr/>
          <p:nvPr/>
        </p:nvSpPr>
        <p:spPr>
          <a:xfrm>
            <a:off x="8013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1" name="Line"/>
          <p:cNvSpPr/>
          <p:nvPr/>
        </p:nvSpPr>
        <p:spPr>
          <a:xfrm>
            <a:off x="8775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2" name="Line"/>
          <p:cNvSpPr/>
          <p:nvPr/>
        </p:nvSpPr>
        <p:spPr>
          <a:xfrm>
            <a:off x="9537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3" name="Line"/>
          <p:cNvSpPr/>
          <p:nvPr/>
        </p:nvSpPr>
        <p:spPr>
          <a:xfrm>
            <a:off x="102997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4" name="Line"/>
          <p:cNvSpPr/>
          <p:nvPr/>
        </p:nvSpPr>
        <p:spPr>
          <a:xfrm>
            <a:off x="11049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5" name="Line"/>
          <p:cNvSpPr/>
          <p:nvPr/>
        </p:nvSpPr>
        <p:spPr>
          <a:xfrm>
            <a:off x="11811000" y="5901831"/>
            <a:ext cx="2258" cy="330201"/>
          </a:xfrm>
          <a:prstGeom prst="line">
            <a:avLst/>
          </a:prstGeom>
          <a:ln w="12700">
            <a:solidFill>
              <a:srgbClr val="49494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6" name="106"/>
          <p:cNvSpPr txBox="1"/>
          <p:nvPr/>
        </p:nvSpPr>
        <p:spPr>
          <a:xfrm>
            <a:off x="11379200" y="5034844"/>
            <a:ext cx="917165" cy="7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7" marR="57797" defTabSz="1295400">
              <a:spcBef>
                <a:spcPts val="2600"/>
              </a:spcBef>
              <a:buClr>
                <a:srgbClr val="494949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10</a:t>
            </a:r>
            <a:r>
              <a:rPr baseline="30545" sz="4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</a:rPr>
              <a:t>6</a:t>
            </a:r>
          </a:p>
        </p:txBody>
      </p:sp>
      <p:sp>
        <p:nvSpPr>
          <p:cNvPr id="837" name="Line"/>
          <p:cNvSpPr/>
          <p:nvPr/>
        </p:nvSpPr>
        <p:spPr>
          <a:xfrm>
            <a:off x="2387600" y="6226951"/>
            <a:ext cx="10617200" cy="2259"/>
          </a:xfrm>
          <a:prstGeom prst="line">
            <a:avLst/>
          </a:prstGeom>
          <a:ln w="38100">
            <a:solidFill>
              <a:srgbClr val="494949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38" name="Real world"/>
          <p:cNvSpPr txBox="1"/>
          <p:nvPr/>
        </p:nvSpPr>
        <p:spPr>
          <a:xfrm>
            <a:off x="114300" y="2824480"/>
            <a:ext cx="207872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Real world</a:t>
            </a:r>
          </a:p>
        </p:txBody>
      </p:sp>
      <p:sp>
        <p:nvSpPr>
          <p:cNvPr id="839" name="Picture"/>
          <p:cNvSpPr txBox="1"/>
          <p:nvPr/>
        </p:nvSpPr>
        <p:spPr>
          <a:xfrm>
            <a:off x="431800" y="5642186"/>
            <a:ext cx="139518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Picture</a:t>
            </a:r>
          </a:p>
        </p:txBody>
      </p:sp>
      <p:sp>
        <p:nvSpPr>
          <p:cNvPr id="840" name="Low contrast"/>
          <p:cNvSpPr txBox="1"/>
          <p:nvPr/>
        </p:nvSpPr>
        <p:spPr>
          <a:xfrm>
            <a:off x="4289777" y="6388100"/>
            <a:ext cx="310498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contrast</a:t>
            </a:r>
          </a:p>
        </p:txBody>
      </p:sp>
      <p:sp>
        <p:nvSpPr>
          <p:cNvPr id="841" name="Line"/>
          <p:cNvSpPr/>
          <p:nvPr/>
        </p:nvSpPr>
        <p:spPr>
          <a:xfrm flipH="1">
            <a:off x="4991100" y="4114800"/>
            <a:ext cx="35814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42" name="Rectangle"/>
          <p:cNvSpPr/>
          <p:nvPr/>
        </p:nvSpPr>
        <p:spPr>
          <a:xfrm>
            <a:off x="4991100" y="6226951"/>
            <a:ext cx="13208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43" name="High dynamic range"/>
          <p:cNvSpPr txBox="1"/>
          <p:nvPr/>
        </p:nvSpPr>
        <p:spPr>
          <a:xfrm>
            <a:off x="5207000" y="2273300"/>
            <a:ext cx="4734176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7" marR="57797" defTabSz="1295400">
              <a:spcBef>
                <a:spcPts val="2600"/>
              </a:spcBef>
              <a:buClr>
                <a:srgbClr val="000000"/>
              </a:buClr>
              <a:buFont typeface="Times New Roman"/>
              <a:defRPr sz="4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dynamic range</a:t>
            </a:r>
          </a:p>
        </p:txBody>
      </p:sp>
      <p:sp>
        <p:nvSpPr>
          <p:cNvPr id="844" name="Line"/>
          <p:cNvSpPr/>
          <p:nvPr/>
        </p:nvSpPr>
        <p:spPr>
          <a:xfrm flipH="1">
            <a:off x="6388100" y="4114800"/>
            <a:ext cx="3581400" cy="17399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45" name="Rectangle"/>
          <p:cNvSpPr/>
          <p:nvPr/>
        </p:nvSpPr>
        <p:spPr>
          <a:xfrm>
            <a:off x="4762500" y="3517617"/>
            <a:ext cx="5219700" cy="330201"/>
          </a:xfrm>
          <a:prstGeom prst="rect">
            <a:avLst/>
          </a:prstGeom>
          <a:solidFill>
            <a:srgbClr val="0000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84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814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59964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49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202311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50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044658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54" name="How do we vary exposur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vary exposure?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5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58" name="How do we vary exposur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vary exposure? </a:t>
            </a:r>
          </a:p>
        </p:txBody>
      </p:sp>
      <p:sp>
        <p:nvSpPr>
          <p:cNvPr id="859" name="Option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Options:</a:t>
            </a:r>
          </a:p>
          <a:p>
            <a:pPr lvl="1"/>
            <a:r>
              <a:t>Shutter speed</a:t>
            </a:r>
          </a:p>
          <a:p>
            <a:pPr lvl="1"/>
          </a:p>
          <a:p>
            <a:pPr lvl="1"/>
            <a:r>
              <a:t>Aperture </a:t>
            </a:r>
          </a:p>
          <a:p>
            <a:pPr lvl="1"/>
          </a:p>
          <a:p>
            <a:pPr lvl="1"/>
            <a:r>
              <a:t>ISO </a:t>
            </a:r>
          </a:p>
          <a:p>
            <a:pPr lvl="1"/>
          </a:p>
          <a:p>
            <a:pPr lvl="1"/>
            <a:r>
              <a:t>Neutral density filter</a:t>
            </a:r>
          </a:p>
        </p:txBody>
      </p:sp>
      <p:sp>
        <p:nvSpPr>
          <p:cNvPr id="860" name="Slide inspired by  Siggraph 2005 course on HDR"/>
          <p:cNvSpPr txBox="1"/>
          <p:nvPr/>
        </p:nvSpPr>
        <p:spPr>
          <a:xfrm>
            <a:off x="7782559" y="9321800"/>
            <a:ext cx="4654804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inspired by  Siggraph 2005 course on HDR</a:t>
            </a:r>
          </a:p>
        </p:txBody>
      </p:sp>
      <p:pic>
        <p:nvPicPr>
          <p:cNvPr id="86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70600" y="3467100"/>
            <a:ext cx="4114800" cy="1485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6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rcRect l="6882" t="26467" r="0" b="29154"/>
          <a:stretch>
            <a:fillRect/>
          </a:stretch>
        </p:blipFill>
        <p:spPr>
          <a:xfrm>
            <a:off x="6502400" y="1511299"/>
            <a:ext cx="2921000" cy="1650437"/>
          </a:xfrm>
          <a:prstGeom prst="rect">
            <a:avLst/>
          </a:prstGeom>
          <a:ln w="12700">
            <a:miter lim="400000"/>
          </a:ln>
        </p:spPr>
      </p:pic>
      <p:pic>
        <p:nvPicPr>
          <p:cNvPr id="863" name="nd_filters.jpg" descr="nd_filters.jp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72200" y="6172200"/>
            <a:ext cx="3365500" cy="1709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6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67" name="Tradeoff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Tradeoffs</a:t>
            </a:r>
          </a:p>
        </p:txBody>
      </p:sp>
      <p:sp>
        <p:nvSpPr>
          <p:cNvPr id="868" name="Shutter speed…"/>
          <p:cNvSpPr txBox="1"/>
          <p:nvPr>
            <p:ph type="body" idx="1"/>
          </p:nvPr>
        </p:nvSpPr>
        <p:spPr>
          <a:xfrm>
            <a:off x="431800" y="1244600"/>
            <a:ext cx="12357100" cy="8343900"/>
          </a:xfrm>
          <a:prstGeom prst="rect">
            <a:avLst/>
          </a:prstGeom>
        </p:spPr>
        <p:txBody>
          <a:bodyPr/>
          <a:lstStyle/>
          <a:p>
            <a:pPr marL="293938" indent="-252663">
              <a:lnSpc>
                <a:spcPct val="80000"/>
              </a:lnSpc>
              <a:defRPr sz="2800"/>
            </a:pPr>
            <a:r>
              <a:t>Shutter speed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Range: ~30 sec to 1/4000sec (6 orders of magnitude)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Pros: reliable, linear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Cons: sometimes noise for long exposure</a:t>
            </a:r>
          </a:p>
          <a:p>
            <a:pPr marL="293938" indent="-252663">
              <a:lnSpc>
                <a:spcPct val="80000"/>
              </a:lnSpc>
              <a:defRPr sz="2800"/>
            </a:pPr>
            <a:r>
              <a:t>Aperture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Range: ~f/1.4 to f/22 (2.5 orders of magnitude)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Cons: changes depth of field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Useful when desperate</a:t>
            </a:r>
          </a:p>
          <a:p>
            <a:pPr marL="293938" indent="-252663">
              <a:lnSpc>
                <a:spcPct val="80000"/>
              </a:lnSpc>
              <a:defRPr sz="2800"/>
            </a:pPr>
            <a:r>
              <a:t>ISO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Range: ~100 to 1600 (1.5 orders of magnitude)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Cons: noise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Useful when desperate</a:t>
            </a:r>
          </a:p>
          <a:p>
            <a:pPr marL="293938" indent="-252663">
              <a:lnSpc>
                <a:spcPct val="80000"/>
              </a:lnSpc>
              <a:defRPr sz="2800"/>
            </a:pPr>
            <a:r>
              <a:t>Neutral density filter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Range: up to 4 densities (4 orders of magnitude) </a:t>
            </a:r>
            <a:br/>
            <a:r>
              <a:t>&amp; can be stacked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Cons: not perfectly neutral (color shift), </a:t>
            </a:r>
            <a:br/>
            <a:r>
              <a:t>not very precise, need to touch camera (shake)</a:t>
            </a:r>
          </a:p>
          <a:p>
            <a:pPr lvl="1" marL="709027" indent="-210552">
              <a:lnSpc>
                <a:spcPct val="80000"/>
              </a:lnSpc>
              <a:defRPr sz="2800"/>
            </a:pPr>
            <a:r>
              <a:t>Pros: works with strobe/flash, </a:t>
            </a:r>
            <a:br/>
            <a:r>
              <a:t>good complement when desperate</a:t>
            </a:r>
          </a:p>
        </p:txBody>
      </p:sp>
      <p:sp>
        <p:nvSpPr>
          <p:cNvPr id="869" name="Slide after Siggraph 2005 course on HDR"/>
          <p:cNvSpPr txBox="1"/>
          <p:nvPr/>
        </p:nvSpPr>
        <p:spPr>
          <a:xfrm>
            <a:off x="215900" y="9372600"/>
            <a:ext cx="399411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after Siggraph 2005 course on HDR</a:t>
            </a:r>
          </a:p>
        </p:txBody>
      </p:sp>
      <p:pic>
        <p:nvPicPr>
          <p:cNvPr id="87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57391" t="64674" r="5216" b="3536"/>
          <a:stretch>
            <a:fillRect/>
          </a:stretch>
        </p:blipFill>
        <p:spPr>
          <a:xfrm>
            <a:off x="9216249" y="7335520"/>
            <a:ext cx="3596641" cy="2260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7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rcRect l="0" t="0" r="0" b="57301"/>
          <a:stretch>
            <a:fillRect/>
          </a:stretch>
        </p:blipFill>
        <p:spPr>
          <a:xfrm>
            <a:off x="9207500" y="4940017"/>
            <a:ext cx="3621476" cy="2359379"/>
          </a:xfrm>
          <a:prstGeom prst="rect">
            <a:avLst/>
          </a:prstGeom>
          <a:ln w="12700">
            <a:miter lim="400000"/>
          </a:ln>
        </p:spPr>
      </p:pic>
      <p:pic>
        <p:nvPicPr>
          <p:cNvPr id="87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rcRect l="0" t="8598" r="51440" b="187"/>
          <a:stretch>
            <a:fillRect/>
          </a:stretch>
        </p:blipFill>
        <p:spPr>
          <a:xfrm>
            <a:off x="9184640" y="2578100"/>
            <a:ext cx="3632765" cy="23322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68" grpId="2"/>
      <p:bldP build="whole" bldLvl="1" animBg="1" rev="0" advAuto="0" spid="872" grpId="1"/>
      <p:bldP build="whole" bldLvl="1" animBg="1" rev="0" advAuto="0" spid="871" grpId="3"/>
      <p:bldP build="whole" bldLvl="1" animBg="1" rev="0" advAuto="0" spid="870" grpId="4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ustave Le Gray, 1857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Gustave Le Gray, 1857</a:t>
            </a:r>
          </a:p>
        </p:txBody>
      </p:sp>
      <p:sp>
        <p:nvSpPr>
          <p:cNvPr id="875" name="http://www.metmuseum.org/collection/the-collection-online/search/283124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http://www.metmuseum.org/collection/the-collection-online/search/283124</a:t>
            </a:r>
            <a:r>
              <a:t> </a:t>
            </a:r>
          </a:p>
        </p:txBody>
      </p:sp>
      <p:pic>
        <p:nvPicPr>
          <p:cNvPr id="87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0993" y="3113468"/>
            <a:ext cx="8424330" cy="6514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HDR merging: linear 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merging: linear case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roblem stat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statement</a:t>
            </a:r>
          </a:p>
        </p:txBody>
      </p:sp>
      <p:sp>
        <p:nvSpPr>
          <p:cNvPr id="881" name="We have N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N images</a:t>
            </a:r>
          </a:p>
          <a:p>
            <a:pPr lvl="1"/>
            <a:r>
              <a:t>Images are encoded linearly</a:t>
            </a:r>
          </a:p>
          <a:p>
            <a:pPr lvl="1"/>
            <a:r>
              <a:t>Only the exposure changes: no motion</a:t>
            </a:r>
          </a:p>
          <a:p>
            <a:pPr/>
            <a:r>
              <a:t>We want 1 single HDR image</a:t>
            </a:r>
          </a:p>
          <a:p>
            <a:pPr lvl="1"/>
            <a:r>
              <a:t>encoded with same Image class</a:t>
            </a:r>
          </a:p>
          <a:p>
            <a:pPr lvl="1"/>
            <a:r>
              <a:t>one value per x, y, c</a:t>
            </a:r>
          </a:p>
          <a:p>
            <a:pPr lvl="1"/>
            <a:r>
              <a:t>values may be &gt;1</a:t>
            </a:r>
          </a:p>
        </p:txBody>
      </p:sp>
      <p:pic>
        <p:nvPicPr>
          <p:cNvPr id="882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9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81400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59964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5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02311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6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044658" y="7150100"/>
            <a:ext cx="1684303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1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etting linear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Getting linear images</a:t>
            </a:r>
          </a:p>
        </p:txBody>
      </p:sp>
      <p:sp>
        <p:nvSpPr>
          <p:cNvPr id="889" name="http://www.mit.edu/~kimo/blog/linear.htm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http://www.mit.edu/~kimo/blog/linear.html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http://www.luminous-landscape.com/forum/index.php?topic=25064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http://www.guillermoluijk.com/tutorial/dcraw/index_en.htm</a:t>
            </a:r>
          </a:p>
          <a:p>
            <a:pPr/>
            <a:r>
              <a:t>./dcrawx86 -v -H 0 -g 2.2 0 -o 1 DSC_*nef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Image formation: photons to floa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800"/>
            </a:lvl1pPr>
          </a:lstStyle>
          <a:p>
            <a:pPr/>
            <a:r>
              <a:t>Image formation: photons to floats</a:t>
            </a:r>
          </a:p>
        </p:txBody>
      </p:sp>
      <p:sp>
        <p:nvSpPr>
          <p:cNvPr id="892" name="Scene radiance L(x,y) reaches the sensor at a pixel x, 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Scene radiance L(x,y) reaches the sensor at a pixel x, y</a:t>
            </a:r>
          </a:p>
          <a:p>
            <a:pPr/>
            <a:r>
              <a:t>Value of pixel?</a:t>
            </a:r>
          </a:p>
          <a:p>
            <a:pPr lvl="1">
              <a:spcBef>
                <a:spcPts val="100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depends on shutter speed, aperture, ISO</a:t>
            </a:r>
          </a:p>
          <a:p>
            <a:pPr lvl="2">
              <a:spcBef>
                <a:spcPts val="100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multiplicative factor</a:t>
            </a:r>
          </a:p>
          <a:p>
            <a:pPr lvl="1">
              <a:spcBef>
                <a:spcPts val="100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clips if &gt;1</a:t>
            </a:r>
          </a:p>
          <a:p>
            <a:pPr lvl="1">
              <a:spcBef>
                <a:spcPts val="100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noise gets added</a:t>
            </a:r>
          </a:p>
        </p:txBody>
      </p:sp>
      <p:pic>
        <p:nvPicPr>
          <p:cNvPr id="893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2552" y="6882041"/>
            <a:ext cx="3910213" cy="2602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2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Image form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Image formation</a:t>
            </a:r>
          </a:p>
        </p:txBody>
      </p:sp>
      <p:sp>
        <p:nvSpPr>
          <p:cNvPr id="896" name="Scene radiance L(x,y) reaches the sensor at a pixel x, 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Scene radiance L(x,y) reaches the sensor at a pixel x, y</a:t>
            </a:r>
          </a:p>
          <a:p>
            <a:pPr/>
            <a:r>
              <a:t>For each image i, </a:t>
            </a:r>
            <a:br/>
            <a:r>
              <a:t>radiance gets multiplied by exposure factor k</a:t>
            </a:r>
            <a:r>
              <a:rPr baseline="-5999"/>
              <a:t>i</a:t>
            </a:r>
          </a:p>
          <a:p>
            <a:pPr lvl="1"/>
            <a:r>
              <a:t>depends on shutter speed, ISO, etc</a:t>
            </a:r>
          </a:p>
          <a:p>
            <a:pPr/>
            <a:r>
              <a:t>Noise n gets added</a:t>
            </a:r>
          </a:p>
          <a:p>
            <a:pPr/>
            <a:r>
              <a:t>values above 1 get clipped</a:t>
            </a:r>
          </a:p>
          <a:p>
            <a:pPr lvl="1"/>
            <a:r>
              <a:t>depends on photosite well capacity</a:t>
            </a:r>
          </a:p>
        </p:txBody>
      </p:sp>
      <p:sp>
        <p:nvSpPr>
          <p:cNvPr id="897" name="Ii(x, y)=clip(ki L(x,y)+n)"/>
          <p:cNvSpPr txBox="1"/>
          <p:nvPr/>
        </p:nvSpPr>
        <p:spPr>
          <a:xfrm>
            <a:off x="3530600" y="8216900"/>
            <a:ext cx="5868213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7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Dynamic ran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Dynamic range</a:t>
            </a:r>
          </a:p>
        </p:txBody>
      </p:sp>
      <p:sp>
        <p:nvSpPr>
          <p:cNvPr id="900" name="In the highlights, we are limited by clipping…"/>
          <p:cNvSpPr txBox="1"/>
          <p:nvPr>
            <p:ph type="body" idx="1"/>
          </p:nvPr>
        </p:nvSpPr>
        <p:spPr>
          <a:xfrm>
            <a:off x="304800" y="1358900"/>
            <a:ext cx="12484100" cy="8077200"/>
          </a:xfrm>
          <a:prstGeom prst="rect">
            <a:avLst/>
          </a:prstGeom>
        </p:spPr>
        <p:txBody>
          <a:bodyPr/>
          <a:lstStyle/>
          <a:p>
            <a:pPr/>
            <a:r>
              <a:t>In the highlights, we are limited by clipping</a:t>
            </a:r>
          </a:p>
          <a:p>
            <a:pPr lvl="1"/>
            <a:r>
              <a:t>Value &gt;1 saturate to 1</a:t>
            </a:r>
          </a:p>
          <a:p>
            <a:pPr/>
            <a:r>
              <a:t>In the shadows, we are limited by noise</a:t>
            </a:r>
          </a:p>
        </p:txBody>
      </p:sp>
      <p:pic>
        <p:nvPicPr>
          <p:cNvPr id="90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400" y="3566213"/>
            <a:ext cx="8839201" cy="5882587"/>
          </a:xfrm>
          <a:prstGeom prst="rect">
            <a:avLst/>
          </a:prstGeom>
          <a:ln w="12700">
            <a:miter lim="400000"/>
          </a:ln>
        </p:spPr>
      </p:pic>
      <p:pic>
        <p:nvPicPr>
          <p:cNvPr id="902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63100" y="7187115"/>
            <a:ext cx="3225801" cy="2261686"/>
          </a:xfrm>
          <a:prstGeom prst="rect">
            <a:avLst/>
          </a:prstGeom>
          <a:ln w="12700">
            <a:miter lim="400000"/>
          </a:ln>
        </p:spPr>
      </p:pic>
      <p:sp>
        <p:nvSpPr>
          <p:cNvPr id="903" name="Rectangle"/>
          <p:cNvSpPr/>
          <p:nvPr/>
        </p:nvSpPr>
        <p:spPr>
          <a:xfrm>
            <a:off x="8343900" y="8813800"/>
            <a:ext cx="787400" cy="546100"/>
          </a:xfrm>
          <a:prstGeom prst="rect">
            <a:avLst/>
          </a:prstGeom>
          <a:ln w="25400">
            <a:solidFill>
              <a:srgbClr val="B51A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904" name="Line"/>
          <p:cNvSpPr/>
          <p:nvPr/>
        </p:nvSpPr>
        <p:spPr>
          <a:xfrm flipH="1">
            <a:off x="8350386" y="7200017"/>
            <a:ext cx="1197773" cy="1620270"/>
          </a:xfrm>
          <a:prstGeom prst="line">
            <a:avLst/>
          </a:prstGeom>
          <a:ln w="38100">
            <a:solidFill>
              <a:srgbClr val="B51A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05" name="Line"/>
          <p:cNvSpPr/>
          <p:nvPr/>
        </p:nvSpPr>
        <p:spPr>
          <a:xfrm flipH="1" flipV="1">
            <a:off x="8327083" y="9363650"/>
            <a:ext cx="1234999" cy="66127"/>
          </a:xfrm>
          <a:prstGeom prst="line">
            <a:avLst/>
          </a:prstGeom>
          <a:ln w="38100">
            <a:solidFill>
              <a:srgbClr val="B51A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06" name="Brightened  many times"/>
          <p:cNvSpPr txBox="1"/>
          <p:nvPr/>
        </p:nvSpPr>
        <p:spPr>
          <a:xfrm>
            <a:off x="8954622" y="5899150"/>
            <a:ext cx="4991101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Brightened </a:t>
            </a:r>
            <a:br/>
            <a:r>
              <a:t>many times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Merging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Merging HDR</a:t>
            </a:r>
          </a:p>
        </p:txBody>
      </p:sp>
      <p:sp>
        <p:nvSpPr>
          <p:cNvPr id="909" name="Ii(x, y)=clip(ki L(x,y)+n)"/>
          <p:cNvSpPr txBox="1"/>
          <p:nvPr/>
        </p:nvSpPr>
        <p:spPr>
          <a:xfrm>
            <a:off x="3530600" y="1866900"/>
            <a:ext cx="5868213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  <p:pic>
        <p:nvPicPr>
          <p:cNvPr id="910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7700" y="1676400"/>
            <a:ext cx="6553200" cy="1219200"/>
          </a:xfrm>
          <a:prstGeom prst="rect">
            <a:avLst/>
          </a:prstGeom>
        </p:spPr>
      </p:pic>
      <p:grpSp>
        <p:nvGrpSpPr>
          <p:cNvPr id="932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912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3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4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5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6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17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18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19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20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21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22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23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24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25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26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27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28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29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30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31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Merging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Merging HDR</a:t>
            </a:r>
          </a:p>
        </p:txBody>
      </p:sp>
      <p:sp>
        <p:nvSpPr>
          <p:cNvPr id="935" name="For each pixel…"/>
          <p:cNvSpPr txBox="1"/>
          <p:nvPr>
            <p:ph type="body" idx="1"/>
          </p:nvPr>
        </p:nvSpPr>
        <p:spPr>
          <a:xfrm>
            <a:off x="304800" y="3187700"/>
            <a:ext cx="12484100" cy="6540500"/>
          </a:xfrm>
          <a:prstGeom prst="rect">
            <a:avLst/>
          </a:prstGeom>
        </p:spPr>
        <p:txBody>
          <a:bodyPr/>
          <a:lstStyle/>
          <a:p>
            <a:pPr/>
            <a:r>
              <a:t>For each pixel</a:t>
            </a:r>
          </a:p>
          <a:p>
            <a:pPr lvl="1"/>
            <a:r>
              <a:t>figure out which images are useful</a:t>
            </a:r>
          </a:p>
          <a:p>
            <a:pPr lvl="1"/>
            <a:r>
              <a:t>scale values appropriately according, ideally, to ki</a:t>
            </a:r>
          </a:p>
          <a:p>
            <a:pPr lvl="1"/>
            <a:r>
              <a:t>Voila!</a:t>
            </a:r>
          </a:p>
        </p:txBody>
      </p:sp>
      <p:sp>
        <p:nvSpPr>
          <p:cNvPr id="936" name="Ii(x, y)=clip(ki L(x,y)+n)"/>
          <p:cNvSpPr txBox="1"/>
          <p:nvPr/>
        </p:nvSpPr>
        <p:spPr>
          <a:xfrm>
            <a:off x="3530600" y="1866900"/>
            <a:ext cx="5868213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  <p:pic>
        <p:nvPicPr>
          <p:cNvPr id="937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7700" y="1676400"/>
            <a:ext cx="6553200" cy="1219200"/>
          </a:xfrm>
          <a:prstGeom prst="rect">
            <a:avLst/>
          </a:prstGeom>
        </p:spPr>
      </p:pic>
      <p:grpSp>
        <p:nvGrpSpPr>
          <p:cNvPr id="959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939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0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1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2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43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44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45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46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47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48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49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50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51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52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53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54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55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56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57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58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962" name="For each pixel…"/>
          <p:cNvSpPr txBox="1"/>
          <p:nvPr>
            <p:ph type="body" idx="1"/>
          </p:nvPr>
        </p:nvSpPr>
        <p:spPr>
          <a:xfrm>
            <a:off x="304800" y="3187700"/>
            <a:ext cx="12484100" cy="6540500"/>
          </a:xfrm>
          <a:prstGeom prst="rect">
            <a:avLst/>
          </a:prstGeom>
        </p:spPr>
        <p:txBody>
          <a:bodyPr/>
          <a:lstStyle/>
          <a:p>
            <a:pPr/>
            <a:r>
              <a:t>For each pixel</a:t>
            </a:r>
          </a:p>
          <a:p>
            <a:pPr lvl="1"/>
            <a:r>
              <a:t>figure out which images are useful</a:t>
            </a:r>
          </a:p>
          <a:p>
            <a:pPr lvl="1"/>
            <a:r>
              <a:t>scale values appropriately according, ideally, to ki</a:t>
            </a:r>
          </a:p>
          <a:p>
            <a:pPr lvl="1"/>
            <a:r>
              <a:t>Voila!</a:t>
            </a:r>
          </a:p>
        </p:txBody>
      </p:sp>
      <p:sp>
        <p:nvSpPr>
          <p:cNvPr id="963" name="Ii(x, y)=clip(ki L(x,y)+n)"/>
          <p:cNvSpPr txBox="1"/>
          <p:nvPr/>
        </p:nvSpPr>
        <p:spPr>
          <a:xfrm>
            <a:off x="3530600" y="1866900"/>
            <a:ext cx="5868213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  <p:pic>
        <p:nvPicPr>
          <p:cNvPr id="964" name="Rectangle Rectangle" descr="Rectangle Rectangle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87700" y="1676400"/>
            <a:ext cx="6553200" cy="1219200"/>
          </a:xfrm>
          <a:prstGeom prst="rect">
            <a:avLst/>
          </a:prstGeom>
        </p:spPr>
      </p:pic>
      <p:grpSp>
        <p:nvGrpSpPr>
          <p:cNvPr id="986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966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7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8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9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70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71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72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73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74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75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76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77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78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79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80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81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82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83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84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85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  <p:sp>
        <p:nvSpPr>
          <p:cNvPr id="987" name="Rectangle"/>
          <p:cNvSpPr/>
          <p:nvPr/>
        </p:nvSpPr>
        <p:spPr>
          <a:xfrm>
            <a:off x="167020" y="1525280"/>
            <a:ext cx="12458701" cy="7936254"/>
          </a:xfrm>
          <a:prstGeom prst="rect">
            <a:avLst/>
          </a:prstGeom>
          <a:solidFill>
            <a:srgbClr val="FFFFFF">
              <a:alpha val="4825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Which images are usefu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Which images are useful</a:t>
            </a:r>
          </a:p>
        </p:txBody>
      </p:sp>
      <p:sp>
        <p:nvSpPr>
          <p:cNvPr id="990" name="Eliminate clipped pixel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Eliminate clipped pixels </a:t>
            </a:r>
          </a:p>
          <a:p>
            <a:pPr lvl="1"/>
            <a:r>
              <a:t>e.g. &gt;0.99</a:t>
            </a:r>
          </a:p>
          <a:p>
            <a:pPr/>
            <a:r>
              <a:t>Eliminate pixels that are too dark / too noisy</a:t>
            </a:r>
          </a:p>
          <a:p>
            <a:pPr lvl="1"/>
            <a:r>
              <a:t>e.g. &lt;0.002</a:t>
            </a:r>
          </a:p>
        </p:txBody>
      </p:sp>
      <p:grpSp>
        <p:nvGrpSpPr>
          <p:cNvPr id="1011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991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2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3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4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95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96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997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998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999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000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001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002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003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004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005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006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007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008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009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010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  <p:grpSp>
        <p:nvGrpSpPr>
          <p:cNvPr id="1016" name="Group"/>
          <p:cNvGrpSpPr/>
          <p:nvPr/>
        </p:nvGrpSpPr>
        <p:grpSpPr>
          <a:xfrm>
            <a:off x="1699493" y="7404100"/>
            <a:ext cx="421358" cy="304801"/>
            <a:chOff x="-50800" y="-50800"/>
            <a:chExt cx="421356" cy="304800"/>
          </a:xfrm>
        </p:grpSpPr>
        <p:pic>
          <p:nvPicPr>
            <p:cNvPr id="101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1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21" name="Group"/>
          <p:cNvGrpSpPr/>
          <p:nvPr/>
        </p:nvGrpSpPr>
        <p:grpSpPr>
          <a:xfrm>
            <a:off x="937493" y="8153400"/>
            <a:ext cx="421358" cy="304801"/>
            <a:chOff x="-50800" y="-50800"/>
            <a:chExt cx="421356" cy="304800"/>
          </a:xfrm>
        </p:grpSpPr>
        <p:pic>
          <p:nvPicPr>
            <p:cNvPr id="1017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19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26" name="Group"/>
          <p:cNvGrpSpPr/>
          <p:nvPr/>
        </p:nvGrpSpPr>
        <p:grpSpPr>
          <a:xfrm>
            <a:off x="6004793" y="6756400"/>
            <a:ext cx="421358" cy="304801"/>
            <a:chOff x="-50800" y="-50800"/>
            <a:chExt cx="421356" cy="304800"/>
          </a:xfrm>
        </p:grpSpPr>
        <p:pic>
          <p:nvPicPr>
            <p:cNvPr id="102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2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31" name="Group"/>
          <p:cNvGrpSpPr/>
          <p:nvPr/>
        </p:nvGrpSpPr>
        <p:grpSpPr>
          <a:xfrm>
            <a:off x="8328893" y="6756400"/>
            <a:ext cx="421357" cy="304801"/>
            <a:chOff x="-50800" y="-50800"/>
            <a:chExt cx="421356" cy="304800"/>
          </a:xfrm>
        </p:grpSpPr>
        <p:pic>
          <p:nvPicPr>
            <p:cNvPr id="1027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29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36" name="Group"/>
          <p:cNvGrpSpPr/>
          <p:nvPr/>
        </p:nvGrpSpPr>
        <p:grpSpPr>
          <a:xfrm>
            <a:off x="10843493" y="6756400"/>
            <a:ext cx="421357" cy="304801"/>
            <a:chOff x="-50800" y="-50800"/>
            <a:chExt cx="421356" cy="304800"/>
          </a:xfrm>
        </p:grpSpPr>
        <p:pic>
          <p:nvPicPr>
            <p:cNvPr id="103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3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41" name="Group"/>
          <p:cNvGrpSpPr/>
          <p:nvPr/>
        </p:nvGrpSpPr>
        <p:grpSpPr>
          <a:xfrm>
            <a:off x="11402293" y="7404100"/>
            <a:ext cx="421357" cy="304801"/>
            <a:chOff x="-50800" y="-50800"/>
            <a:chExt cx="421356" cy="304800"/>
          </a:xfrm>
        </p:grpSpPr>
        <p:pic>
          <p:nvPicPr>
            <p:cNvPr id="1037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39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46" name="Group"/>
          <p:cNvGrpSpPr/>
          <p:nvPr/>
        </p:nvGrpSpPr>
        <p:grpSpPr>
          <a:xfrm>
            <a:off x="10665693" y="8153400"/>
            <a:ext cx="421357" cy="304801"/>
            <a:chOff x="-50800" y="-50800"/>
            <a:chExt cx="421356" cy="304800"/>
          </a:xfrm>
        </p:grpSpPr>
        <p:pic>
          <p:nvPicPr>
            <p:cNvPr id="104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4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51" name="Group"/>
          <p:cNvGrpSpPr/>
          <p:nvPr/>
        </p:nvGrpSpPr>
        <p:grpSpPr>
          <a:xfrm>
            <a:off x="8874993" y="7404100"/>
            <a:ext cx="421357" cy="304801"/>
            <a:chOff x="-50800" y="-50800"/>
            <a:chExt cx="421356" cy="304800"/>
          </a:xfrm>
        </p:grpSpPr>
        <p:pic>
          <p:nvPicPr>
            <p:cNvPr id="1047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49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56" name="Group"/>
          <p:cNvGrpSpPr/>
          <p:nvPr/>
        </p:nvGrpSpPr>
        <p:grpSpPr>
          <a:xfrm>
            <a:off x="6588993" y="7404100"/>
            <a:ext cx="421357" cy="304801"/>
            <a:chOff x="-50800" y="-50800"/>
            <a:chExt cx="421356" cy="304800"/>
          </a:xfrm>
        </p:grpSpPr>
        <p:pic>
          <p:nvPicPr>
            <p:cNvPr id="105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5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61" name="Group"/>
          <p:cNvGrpSpPr/>
          <p:nvPr/>
        </p:nvGrpSpPr>
        <p:grpSpPr>
          <a:xfrm>
            <a:off x="8138393" y="8153400"/>
            <a:ext cx="421357" cy="304801"/>
            <a:chOff x="-50800" y="-50800"/>
            <a:chExt cx="421356" cy="304800"/>
          </a:xfrm>
        </p:grpSpPr>
        <p:pic>
          <p:nvPicPr>
            <p:cNvPr id="1057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59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  <p:grpSp>
        <p:nvGrpSpPr>
          <p:cNvPr id="1066" name="Group"/>
          <p:cNvGrpSpPr/>
          <p:nvPr/>
        </p:nvGrpSpPr>
        <p:grpSpPr>
          <a:xfrm>
            <a:off x="3680693" y="6756400"/>
            <a:ext cx="421357" cy="304801"/>
            <a:chOff x="-50800" y="-50800"/>
            <a:chExt cx="421356" cy="304800"/>
          </a:xfrm>
        </p:grpSpPr>
        <p:pic>
          <p:nvPicPr>
            <p:cNvPr id="1062" name="Line Line" descr="Line Lin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48494" y="-50800"/>
              <a:ext cx="419051" cy="304801"/>
            </a:xfrm>
            <a:prstGeom prst="rect">
              <a:avLst/>
            </a:prstGeom>
            <a:effectLst/>
          </p:spPr>
        </p:pic>
        <p:pic>
          <p:nvPicPr>
            <p:cNvPr id="1064" name="Line Line" descr="Line Line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50800" y="-50800"/>
              <a:ext cx="408707" cy="30153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Eliminate bad pixe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Eliminate bad pixels</a:t>
            </a:r>
          </a:p>
        </p:txBody>
      </p:sp>
      <p:sp>
        <p:nvSpPr>
          <p:cNvPr id="1069" name="In PSet 5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PSet 5</a:t>
            </a:r>
          </a:p>
          <a:p>
            <a:pPr/>
            <a:r>
              <a:t>We compute a weight map for each image</a:t>
            </a:r>
          </a:p>
          <a:p>
            <a:pPr/>
            <a:r>
              <a:t>We use binary weights (0 or 1)</a:t>
            </a:r>
          </a:p>
          <a:p>
            <a:pPr lvl="1"/>
            <a:r>
              <a:t>But can be extended to full scalar</a:t>
            </a:r>
          </a:p>
          <a:p>
            <a:pPr lvl="1"/>
            <a:r>
              <a:t>In particular for better handling noise</a:t>
            </a:r>
          </a:p>
          <a:p>
            <a:pPr/>
            <a:r>
              <a:t>Weights can be different for different channels</a:t>
            </a:r>
          </a:p>
        </p:txBody>
      </p:sp>
      <p:grpSp>
        <p:nvGrpSpPr>
          <p:cNvPr id="1076" name="Group"/>
          <p:cNvGrpSpPr/>
          <p:nvPr/>
        </p:nvGrpSpPr>
        <p:grpSpPr>
          <a:xfrm>
            <a:off x="520700" y="6501734"/>
            <a:ext cx="12052301" cy="3010569"/>
            <a:chOff x="0" y="0"/>
            <a:chExt cx="12052300" cy="3010567"/>
          </a:xfrm>
        </p:grpSpPr>
        <p:pic>
          <p:nvPicPr>
            <p:cNvPr id="1070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46"/>
              <a:ext cx="1966905" cy="2995287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1071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47184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2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054228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3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61271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4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068318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75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075360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Weight m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 map</a:t>
            </a:r>
          </a:p>
        </p:txBody>
      </p:sp>
      <p:sp>
        <p:nvSpPr>
          <p:cNvPr id="1079" name="We compute a weight map for each imag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compute a weight map for each image</a:t>
            </a:r>
          </a:p>
        </p:txBody>
      </p:sp>
      <p:grpSp>
        <p:nvGrpSpPr>
          <p:cNvPr id="1086" name="Group"/>
          <p:cNvGrpSpPr/>
          <p:nvPr/>
        </p:nvGrpSpPr>
        <p:grpSpPr>
          <a:xfrm>
            <a:off x="520700" y="6501734"/>
            <a:ext cx="12052301" cy="3010569"/>
            <a:chOff x="0" y="0"/>
            <a:chExt cx="12052300" cy="3010567"/>
          </a:xfrm>
        </p:grpSpPr>
        <p:pic>
          <p:nvPicPr>
            <p:cNvPr id="1080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46"/>
              <a:ext cx="1966905" cy="2995287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1081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47184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2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054228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3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6061271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4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8068318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85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075360" y="0"/>
              <a:ext cx="1976941" cy="30105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Naive python threshol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Naive python thresholding</a:t>
            </a:r>
          </a:p>
        </p:txBody>
      </p:sp>
      <p:sp>
        <p:nvSpPr>
          <p:cNvPr id="1089" name="for y, x, c in imIter(im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y, x, c in imIter(im)</a:t>
            </a:r>
          </a:p>
          <a:p>
            <a:pPr lvl="1"/>
            <a:r>
              <a:t>if im[y, x, c]&lt;threshold: out[y, x, c]=0</a:t>
            </a:r>
          </a:p>
          <a:p>
            <a:pPr lvl="1"/>
            <a:r>
              <a:t>else out[y, x, c]=1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Smart numpy logical index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Smart numpy logical indexing</a:t>
            </a:r>
          </a:p>
        </p:txBody>
      </p:sp>
      <p:sp>
        <p:nvSpPr>
          <p:cNvPr id="1092" name="Smart numpy code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Smart numpy code: </a:t>
            </a:r>
          </a:p>
          <a:p>
            <a:pPr lvl="1"/>
            <a:r>
              <a:t>out=ones(im.shape)</a:t>
            </a:r>
          </a:p>
          <a:p>
            <a:pPr lvl="1"/>
            <a:r>
              <a:t>out[im&lt;thresholding]=0  </a:t>
            </a:r>
          </a:p>
          <a:p>
            <a:pPr lvl="1"/>
          </a:p>
          <a:p>
            <a:pPr/>
            <a:r>
              <a:t>affects only the locations in the array where the condition is true</a:t>
            </a:r>
          </a:p>
          <a:p>
            <a:pPr/>
            <a:r>
              <a:t>Note that we can use two different arrays (im and out)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Assembling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Assembling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Assembling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Assembling HDR</a:t>
            </a:r>
          </a:p>
        </p:txBody>
      </p:sp>
      <p:sp>
        <p:nvSpPr>
          <p:cNvPr id="1097" name="Figure out scale factor between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Figure out scale factor between images</a:t>
            </a:r>
          </a:p>
          <a:p>
            <a:pPr lvl="1"/>
            <a:r>
              <a:t>From exposure data</a:t>
            </a:r>
          </a:p>
          <a:p>
            <a:pPr lvl="1"/>
            <a:r>
              <a:t>Or by looking at ratios I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i</a:t>
            </a:r>
            <a:r>
              <a:t>(x,y)/I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j</a:t>
            </a:r>
            <a:r>
              <a:t>(x,y)</a:t>
            </a:r>
          </a:p>
          <a:p>
            <a:pPr lvl="2"/>
            <a:r>
              <a:t>but only when both are good</a:t>
            </a:r>
          </a:p>
          <a:p>
            <a:pPr/>
            <a:r>
              <a:t>Compute weight map w</a:t>
            </a:r>
            <a:r>
              <a:rPr baseline="-5999"/>
              <a:t>i</a:t>
            </a:r>
            <a:r>
              <a:t> for each image</a:t>
            </a:r>
          </a:p>
          <a:p>
            <a:pPr/>
            <a:r>
              <a:t>Reconstruct full image using weighted combination per pixel</a:t>
            </a:r>
          </a:p>
        </p:txBody>
      </p:sp>
      <p:pic>
        <p:nvPicPr>
          <p:cNvPr id="109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8100" y="7632700"/>
            <a:ext cx="8712200" cy="1054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Computing k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ki</a:t>
            </a:r>
          </a:p>
        </p:txBody>
      </p:sp>
      <p:sp>
        <p:nvSpPr>
          <p:cNvPr id="110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122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1102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3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4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5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06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07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08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09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10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11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12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13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14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15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16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17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18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19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20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21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Computing k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ki</a:t>
            </a:r>
          </a:p>
        </p:txBody>
      </p:sp>
      <p:sp>
        <p:nvSpPr>
          <p:cNvPr id="1125" name="compute ki/kj for adjacent exposur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compute ki/kj for adjacent exposures</a:t>
            </a:r>
          </a:p>
          <a:p>
            <a:pPr/>
            <a:r>
              <a:t>just look at ratio of corresponding pixels</a:t>
            </a:r>
          </a:p>
          <a:p>
            <a:pPr lvl="1">
              <a:spcBef>
                <a:spcPts val="1000"/>
              </a:spcBef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only for useful pixels</a:t>
            </a:r>
          </a:p>
        </p:txBody>
      </p:sp>
      <p:grpSp>
        <p:nvGrpSpPr>
          <p:cNvPr id="1146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1126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27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28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29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30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31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32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33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34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35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36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37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38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39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40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41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42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43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44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45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Computing ki in pset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ki in pset 5</a:t>
            </a:r>
          </a:p>
        </p:txBody>
      </p:sp>
      <p:sp>
        <p:nvSpPr>
          <p:cNvPr id="1149" name="Only up to global scale factor…"/>
          <p:cNvSpPr txBox="1"/>
          <p:nvPr>
            <p:ph type="body" idx="1"/>
          </p:nvPr>
        </p:nvSpPr>
        <p:spPr>
          <a:xfrm>
            <a:off x="304800" y="2705100"/>
            <a:ext cx="12484100" cy="7023100"/>
          </a:xfrm>
          <a:prstGeom prst="rect">
            <a:avLst/>
          </a:prstGeom>
        </p:spPr>
        <p:txBody>
          <a:bodyPr/>
          <a:lstStyle/>
          <a:p>
            <a:pPr/>
            <a:r>
              <a:t>Only up to global scale factor</a:t>
            </a:r>
          </a:p>
          <a:p>
            <a:pPr/>
            <a:r>
              <a:t>Actually compute ki/kj for pairs of images</a:t>
            </a:r>
          </a:p>
          <a:p>
            <a:pPr/>
            <a:r>
              <a:t>Focus on pixels where </a:t>
            </a:r>
          </a:p>
          <a:p>
            <a:pPr lvl="1"/>
            <a:r>
              <a:t>no clipping occurs &amp; noise is negligible</a:t>
            </a:r>
          </a:p>
          <a:p>
            <a:pPr/>
            <a:r>
              <a:t> Ii(x, y)=ki L(x,y)</a:t>
            </a:r>
          </a:p>
          <a:p>
            <a:pPr/>
            <a:r>
              <a:t>get ki/kj by considering Ii/Ij </a:t>
            </a:r>
          </a:p>
          <a:p>
            <a:pPr/>
            <a:r>
              <a:t>If linearity holds, should be the same for all pixels</a:t>
            </a:r>
          </a:p>
          <a:p>
            <a:pPr/>
            <a:r>
              <a:t>Use median for extra robustness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Computing ki in pset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ki in pset 5</a:t>
            </a:r>
          </a:p>
        </p:txBody>
      </p:sp>
      <p:sp>
        <p:nvSpPr>
          <p:cNvPr id="1152" name="Only up to global scale factor, e.g. ki/k0…"/>
          <p:cNvSpPr txBox="1"/>
          <p:nvPr>
            <p:ph type="body" idx="1"/>
          </p:nvPr>
        </p:nvSpPr>
        <p:spPr>
          <a:xfrm>
            <a:off x="304800" y="2705100"/>
            <a:ext cx="12484100" cy="7023100"/>
          </a:xfrm>
          <a:prstGeom prst="rect">
            <a:avLst/>
          </a:prstGeom>
        </p:spPr>
        <p:txBody>
          <a:bodyPr/>
          <a:lstStyle/>
          <a:p>
            <a:pPr/>
            <a:r>
              <a:t>Only up to global scale factor, e.g. ki/k0</a:t>
            </a:r>
          </a:p>
          <a:p>
            <a:pPr/>
            <a:r>
              <a:t>Actually compute ki/kj for pairs of images</a:t>
            </a:r>
          </a:p>
          <a:p>
            <a:pPr/>
            <a:r>
              <a:t>ki/kj=median(Ii(x,y)/Ij(x,y) </a:t>
            </a:r>
          </a:p>
          <a:p>
            <a:pPr lvl="1"/>
            <a:r>
              <a:t>for pixels st. wi(x,y)&gt;0 AND wj(x,y)&gt;0</a:t>
            </a:r>
          </a:p>
          <a:p>
            <a:pPr lvl="1"/>
          </a:p>
          <a:p>
            <a:pPr/>
            <a:r>
              <a:t>Then compute ki/k0 by chaining these ratios</a:t>
            </a:r>
          </a:p>
        </p:txBody>
      </p:sp>
      <p:sp>
        <p:nvSpPr>
          <p:cNvPr id="1153" name="Ii(x, y)=clip(ki L(x,y)+n)"/>
          <p:cNvSpPr txBox="1"/>
          <p:nvPr/>
        </p:nvSpPr>
        <p:spPr>
          <a:xfrm>
            <a:off x="3530600" y="1676400"/>
            <a:ext cx="5868213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Cleaner w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 algn="l">
              <a:defRPr b="1" sz="6400">
                <a:latin typeface="+mj-lt"/>
                <a:ea typeface="+mj-ea"/>
                <a:cs typeface="+mj-cs"/>
                <a:sym typeface="Helvetica Neue"/>
              </a:defRPr>
            </a:pPr>
            <a:r>
              <a:t>Cleaner way</a:t>
            </a:r>
          </a:p>
        </p:txBody>
      </p:sp>
      <p:sp>
        <p:nvSpPr>
          <p:cNvPr id="1156" name="You could use a (robust) regression to avoid computing ratio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 could use a (robust) regression to avoid computing ratios</a:t>
            </a:r>
          </a:p>
          <a:p>
            <a:pPr/>
            <a:r>
              <a:t>Would also make it easy to directly model uncertainty due to noise</a:t>
            </a:r>
          </a:p>
          <a:p>
            <a:pPr/>
          </a:p>
          <a:p>
            <a:pPr/>
            <a:r>
              <a:t>Also generalizes to full non-linear response</a:t>
            </a:r>
          </a:p>
          <a:p>
            <a:pPr lvl="1"/>
            <a:r>
              <a:t>See Debevec and Malik 96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Special ca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Special cases</a:t>
            </a:r>
          </a:p>
        </p:txBody>
      </p:sp>
      <p:sp>
        <p:nvSpPr>
          <p:cNvPr id="1159" name="Some pixels might be underexposed or overexposed in all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700"/>
            </a:pPr>
            <a:r>
              <a:t>Some pixels might be underexposed or overexposed in </a:t>
            </a:r>
            <a:r>
              <a:rPr b="1">
                <a:latin typeface="+mj-lt"/>
                <a:ea typeface="+mj-ea"/>
                <a:cs typeface="+mj-cs"/>
                <a:sym typeface="Helvetica Neue"/>
              </a:rPr>
              <a:t>all</a:t>
            </a:r>
            <a:r>
              <a:t> images</a:t>
            </a:r>
          </a:p>
          <a:p>
            <a:pPr>
              <a:defRPr sz="3700"/>
            </a:pPr>
            <a:r>
              <a:t>Simple solution: don’t eliminate dark pixels in the brightest image or bright pixels in the darkest one. </a:t>
            </a:r>
          </a:p>
          <a:p>
            <a:pPr lvl="1">
              <a:defRPr sz="3700"/>
            </a:pPr>
            <a:r>
              <a:t>Pay attention: dark pixels in the brightest (and vice versa), not other way around. </a:t>
            </a:r>
          </a:p>
          <a:p>
            <a:pPr lvl="1">
              <a:defRPr sz="3700"/>
            </a:pPr>
            <a:r>
              <a:t>Careful is you implement it by changing the thresholds that values 0.0 (resp. 1.0) are actually kept</a:t>
            </a:r>
          </a:p>
        </p:txBody>
      </p:sp>
      <p:grpSp>
        <p:nvGrpSpPr>
          <p:cNvPr id="1180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1160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1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2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3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164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5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66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67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68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69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70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71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72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73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74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75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76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177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178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179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  <p:sp>
        <p:nvSpPr>
          <p:cNvPr id="1181" name="I call this the brightest image"/>
          <p:cNvSpPr txBox="1"/>
          <p:nvPr/>
        </p:nvSpPr>
        <p:spPr>
          <a:xfrm>
            <a:off x="661681" y="9300187"/>
            <a:ext cx="2045643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 call this the brightest image</a:t>
            </a:r>
          </a:p>
        </p:txBody>
      </p:sp>
      <p:sp>
        <p:nvSpPr>
          <p:cNvPr id="1182" name="I call this the darkest image"/>
          <p:cNvSpPr txBox="1"/>
          <p:nvPr/>
        </p:nvSpPr>
        <p:spPr>
          <a:xfrm>
            <a:off x="10352238" y="9300187"/>
            <a:ext cx="196088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 call this the darkest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8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In the end: HDR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the end: HDR image</a:t>
            </a:r>
          </a:p>
        </p:txBody>
      </p:sp>
      <p:sp>
        <p:nvSpPr>
          <p:cNvPr id="1188" name="Encoded with same image clas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Encoded with same image class</a:t>
            </a:r>
          </a:p>
          <a:p>
            <a:pPr/>
            <a:r>
              <a:t>One single float value per x, y, c</a:t>
            </a:r>
          </a:p>
          <a:p>
            <a:pPr/>
            <a:r>
              <a:t>numbers may be &gt;1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9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92" name="HDR combination pap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HDR combination papers</a:t>
            </a:r>
          </a:p>
        </p:txBody>
      </p:sp>
      <p:sp>
        <p:nvSpPr>
          <p:cNvPr id="1193" name="Steve Mann http://genesis.eecg.toronto.edu/wyckoff/index.htm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Steve Mann </a:t>
            </a:r>
            <a:r>
              <a:rPr u="sng">
                <a:hlinkClick r:id="rId3" invalidUrl="" action="" tgtFrame="" tooltip="" history="1" highlightClick="0" endSnd="0"/>
              </a:rPr>
              <a:t>http://genesis.eecg.toronto.edu/wyckoff/index.html</a:t>
            </a:r>
            <a:r>
              <a:t> </a:t>
            </a:r>
          </a:p>
          <a:p>
            <a:pPr/>
            <a:r>
              <a:t>Paul Debevec </a:t>
            </a:r>
            <a:r>
              <a:rPr u="sng">
                <a:hlinkClick r:id="rId4" invalidUrl="" action="" tgtFrame="" tooltip="" history="1" highlightClick="0" endSnd="0"/>
              </a:rPr>
              <a:t>http://www.debevec.org/Research/HDR/</a:t>
            </a:r>
            <a:r>
              <a:t> </a:t>
            </a:r>
          </a:p>
          <a:p>
            <a:pPr/>
            <a:r>
              <a:t>Mitsunaga, Nayar , Grossberg </a:t>
            </a:r>
            <a:r>
              <a:rPr u="sng">
                <a:hlinkClick r:id="rId5" invalidUrl="" action="" tgtFrame="" tooltip="" history="1" highlightClick="0" endSnd="0"/>
              </a:rPr>
              <a:t>http://www1.cs.columbia.edu/CAVE/projects/rad_cal/rad_cal.php</a:t>
            </a:r>
          </a:p>
          <a:p>
            <a:pPr/>
            <a:r>
              <a:rPr u="sng">
                <a:hlinkClick r:id="rId6" invalidUrl="" action="" tgtFrame="" tooltip="" history="1" highlightClick="0" endSnd="0"/>
              </a:rPr>
              <a:t>http://people.csail.mit.edu/hasinoff/hdrnoise/</a:t>
            </a:r>
          </a:p>
        </p:txBody>
      </p:sp>
      <p:pic>
        <p:nvPicPr>
          <p:cNvPr id="1194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034344" y="6235699"/>
            <a:ext cx="3619501" cy="3517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9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98" name="HDR+ on Andro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HDR+ on Android</a:t>
            </a:r>
          </a:p>
        </p:txBody>
      </p:sp>
      <p:sp>
        <p:nvSpPr>
          <p:cNvPr id="1199" name="http://static.googleusercontent.com/media/hdrplusdata.org/en//hdrplus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84175" indent="-342900">
              <a:defRPr sz="2900"/>
            </a:pPr>
            <a:r>
              <a:rPr u="sng">
                <a:hlinkClick r:id="rId3" invalidUrl="" action="" tgtFrame="" tooltip="" history="1" highlightClick="0" endSnd="0"/>
              </a:rPr>
              <a:t>http://static.googleusercontent.com/media/hdrplusdata.org/en//hdrplus.pdf</a:t>
            </a:r>
          </a:p>
          <a:p>
            <a:pPr marL="384175" indent="-342900">
              <a:defRPr sz="2900"/>
            </a:pPr>
            <a:r>
              <a:t>https://ai.googleblog.com/2018/02/introducing-hdr-burst-photography.html</a:t>
            </a:r>
          </a:p>
        </p:txBody>
      </p:sp>
      <p:pic>
        <p:nvPicPr>
          <p:cNvPr id="120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4719" y="2979503"/>
            <a:ext cx="10325101" cy="6565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HDR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05" name="What is it, how to view it, what range do we actually ge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it, how to view it, what range do we actually get</a:t>
            </a:r>
          </a:p>
          <a:p>
            <a:pPr/>
            <a:r>
              <a:t>Pixel peeping</a:t>
            </a:r>
          </a:p>
          <a:p>
            <a:pPr/>
            <a:r>
              <a:t>File format</a:t>
            </a:r>
          </a:p>
          <a:p>
            <a:pPr/>
            <a:r>
              <a:t>in python: how can we save it?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Traditional Darkroo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Traditional Darkroom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11" name="Limited dynamic range can be good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Limited dynamic range can be good!</a:t>
            </a:r>
          </a:p>
        </p:txBody>
      </p:sp>
      <p:sp>
        <p:nvSpPr>
          <p:cNvPr id="1212" name="W. Eugene Smith photo of Albert Schweitzer…"/>
          <p:cNvSpPr txBox="1"/>
          <p:nvPr>
            <p:ph type="body" idx="1"/>
          </p:nvPr>
        </p:nvSpPr>
        <p:spPr>
          <a:xfrm>
            <a:off x="431800" y="1409700"/>
            <a:ext cx="12357100" cy="4826000"/>
          </a:xfrm>
          <a:prstGeom prst="rect">
            <a:avLst/>
          </a:prstGeom>
        </p:spPr>
        <p:txBody>
          <a:bodyPr/>
          <a:lstStyle/>
          <a:p>
            <a:pPr marL="348080" indent="-306805">
              <a:lnSpc>
                <a:spcPct val="90000"/>
              </a:lnSpc>
              <a:defRPr sz="3400"/>
            </a:pPr>
            <a:r>
              <a:t>W. Eugene Smith photo of Albert Schweitzer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5 days to print!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Things can be related because the intensity is more similar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Balance, composition</a:t>
            </a:r>
          </a:p>
        </p:txBody>
      </p:sp>
      <p:pic>
        <p:nvPicPr>
          <p:cNvPr id="121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05100" y="3683000"/>
            <a:ext cx="8961121" cy="5935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17" name="Negative and response cur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Negative and response curve</a:t>
            </a:r>
          </a:p>
        </p:txBody>
      </p:sp>
      <p:sp>
        <p:nvSpPr>
          <p:cNvPr id="1218" name="Negatives typically afford 3 orders of magnitud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Negatives typically afford 3 orders of magnitude</a:t>
            </a:r>
          </a:p>
          <a:p>
            <a:pPr/>
            <a:r>
              <a:t>More than printing paper</a:t>
            </a:r>
          </a:p>
          <a:p>
            <a:pPr/>
            <a:r>
              <a:t>shoulder region provides a little more dynamic range (but less precision there)</a:t>
            </a:r>
          </a:p>
        </p:txBody>
      </p:sp>
      <p:sp>
        <p:nvSpPr>
          <p:cNvPr id="1219" name="Line"/>
          <p:cNvSpPr/>
          <p:nvPr/>
        </p:nvSpPr>
        <p:spPr>
          <a:xfrm>
            <a:off x="2756133" y="4824633"/>
            <a:ext cx="7827602" cy="4134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600" fill="norm" stroke="1" extrusionOk="0">
                <a:moveTo>
                  <a:pt x="6" y="21600"/>
                </a:moveTo>
                <a:cubicBezTo>
                  <a:pt x="-99" y="21600"/>
                  <a:pt x="1399" y="21335"/>
                  <a:pt x="2270" y="20805"/>
                </a:cubicBezTo>
                <a:cubicBezTo>
                  <a:pt x="3141" y="20275"/>
                  <a:pt x="5858" y="17227"/>
                  <a:pt x="7078" y="15306"/>
                </a:cubicBezTo>
                <a:cubicBezTo>
                  <a:pt x="8297" y="13384"/>
                  <a:pt x="12319" y="5244"/>
                  <a:pt x="14707" y="2253"/>
                </a:cubicBezTo>
                <a:cubicBezTo>
                  <a:pt x="16136" y="464"/>
                  <a:pt x="17181" y="66"/>
                  <a:pt x="18296" y="66"/>
                </a:cubicBezTo>
                <a:cubicBezTo>
                  <a:pt x="19411" y="66"/>
                  <a:pt x="21501" y="0"/>
                  <a:pt x="21501" y="0"/>
                </a:cubicBezTo>
              </a:path>
            </a:pathLst>
          </a:custGeom>
          <a:ln w="12700">
            <a:solidFill>
              <a:srgbClr val="FF4013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220" name="Line"/>
          <p:cNvSpPr/>
          <p:nvPr/>
        </p:nvSpPr>
        <p:spPr>
          <a:xfrm flipH="1">
            <a:off x="1832129" y="4298997"/>
            <a:ext cx="1" cy="4749237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21" name="Line"/>
          <p:cNvSpPr/>
          <p:nvPr/>
        </p:nvSpPr>
        <p:spPr>
          <a:xfrm flipH="1">
            <a:off x="1844812" y="8977910"/>
            <a:ext cx="9766285" cy="1"/>
          </a:xfrm>
          <a:prstGeom prst="line">
            <a:avLst/>
          </a:prstGeom>
          <a:ln w="254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22" name="Log exposure"/>
          <p:cNvSpPr txBox="1"/>
          <p:nvPr/>
        </p:nvSpPr>
        <p:spPr>
          <a:xfrm>
            <a:off x="5422900" y="8953500"/>
            <a:ext cx="253434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Log exposure</a:t>
            </a:r>
          </a:p>
        </p:txBody>
      </p:sp>
      <p:sp>
        <p:nvSpPr>
          <p:cNvPr id="1223" name="Density"/>
          <p:cNvSpPr txBox="1"/>
          <p:nvPr/>
        </p:nvSpPr>
        <p:spPr>
          <a:xfrm>
            <a:off x="88900" y="6019800"/>
            <a:ext cx="151536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Density</a:t>
            </a:r>
          </a:p>
        </p:txBody>
      </p:sp>
      <p:sp>
        <p:nvSpPr>
          <p:cNvPr id="1224" name="Linear region"/>
          <p:cNvSpPr txBox="1"/>
          <p:nvPr/>
        </p:nvSpPr>
        <p:spPr>
          <a:xfrm>
            <a:off x="3759200" y="6146800"/>
            <a:ext cx="25098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Linear region</a:t>
            </a:r>
          </a:p>
        </p:txBody>
      </p:sp>
      <p:sp>
        <p:nvSpPr>
          <p:cNvPr id="1225" name="slope:gamma"/>
          <p:cNvSpPr txBox="1"/>
          <p:nvPr/>
        </p:nvSpPr>
        <p:spPr>
          <a:xfrm>
            <a:off x="3429000" y="6591300"/>
            <a:ext cx="247447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slope:gamma</a:t>
            </a:r>
          </a:p>
        </p:txBody>
      </p:sp>
      <p:sp>
        <p:nvSpPr>
          <p:cNvPr id="1226" name="shoulder region"/>
          <p:cNvSpPr txBox="1"/>
          <p:nvPr/>
        </p:nvSpPr>
        <p:spPr>
          <a:xfrm>
            <a:off x="5461000" y="4737100"/>
            <a:ext cx="287021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shoulder region</a:t>
            </a:r>
          </a:p>
        </p:txBody>
      </p:sp>
      <p:sp>
        <p:nvSpPr>
          <p:cNvPr id="1227" name="max density"/>
          <p:cNvSpPr txBox="1"/>
          <p:nvPr/>
        </p:nvSpPr>
        <p:spPr>
          <a:xfrm>
            <a:off x="1790700" y="4279900"/>
            <a:ext cx="227079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max density</a:t>
            </a:r>
          </a:p>
        </p:txBody>
      </p:sp>
      <p:sp>
        <p:nvSpPr>
          <p:cNvPr id="1228" name="Line"/>
          <p:cNvSpPr/>
          <p:nvPr/>
        </p:nvSpPr>
        <p:spPr>
          <a:xfrm>
            <a:off x="2701582" y="8729741"/>
            <a:ext cx="1" cy="22970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29" name="Line"/>
          <p:cNvSpPr/>
          <p:nvPr/>
        </p:nvSpPr>
        <p:spPr>
          <a:xfrm>
            <a:off x="9348479" y="8747059"/>
            <a:ext cx="1" cy="21239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30" name="Line"/>
          <p:cNvSpPr/>
          <p:nvPr/>
        </p:nvSpPr>
        <p:spPr>
          <a:xfrm>
            <a:off x="1737608" y="4841262"/>
            <a:ext cx="7863744" cy="1"/>
          </a:xfrm>
          <a:prstGeom prst="line">
            <a:avLst/>
          </a:prstGeom>
          <a:ln w="12700">
            <a:solidFill>
              <a:srgbClr val="000000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3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34" name="Response curve manipul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Response curve manipulation</a:t>
            </a:r>
          </a:p>
        </p:txBody>
      </p:sp>
      <p:sp>
        <p:nvSpPr>
          <p:cNvPr id="1235" name="Traditional photograph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Traditional photography</a:t>
            </a:r>
          </a:p>
          <a:p>
            <a:pPr lvl="1"/>
            <a:r>
              <a:t>Chemicals and duration of development</a:t>
            </a:r>
          </a:p>
          <a:p>
            <a:pPr lvl="1"/>
            <a:r>
              <a:t>Paper grade (~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g</a:t>
            </a:r>
            <a:r>
              <a:t>)</a:t>
            </a:r>
          </a:p>
          <a:p>
            <a:pPr lvl="1"/>
            <a:r>
              <a:t>Flashing the paper before printing</a:t>
            </a:r>
          </a:p>
          <a:p>
            <a:pPr lvl="1"/>
            <a:r>
              <a:t>Various chemicals on paper</a:t>
            </a:r>
          </a:p>
          <a:p>
            <a:pPr lvl="1"/>
            <a:r>
              <a:t>Note: you have one curve for negative, one for paper</a:t>
            </a:r>
            <a:br/>
            <a:r>
              <a:t>Usually they have inverse gamma (but not strictly, enables contrast control)</a:t>
            </a:r>
          </a:p>
          <a:p>
            <a:pPr/>
            <a:r>
              <a:t>Digital</a:t>
            </a:r>
          </a:p>
          <a:p>
            <a:pPr lvl="1"/>
            <a:r>
              <a:t>Curve tool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3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39" name="Photoshop cur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Photoshop curves</a:t>
            </a:r>
          </a:p>
        </p:txBody>
      </p:sp>
      <p:sp>
        <p:nvSpPr>
          <p:cNvPr id="1240" name="Specify an arbitrary remapping curv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Specify an arbitrary remapping curve</a:t>
            </a:r>
          </a:p>
          <a:p>
            <a:pPr/>
            <a:r>
              <a:t>Especially useful for black and white</a:t>
            </a:r>
          </a:p>
        </p:txBody>
      </p:sp>
      <p:pic>
        <p:nvPicPr>
          <p:cNvPr id="124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762500"/>
            <a:ext cx="13004800" cy="4610100"/>
          </a:xfrm>
          <a:prstGeom prst="rect">
            <a:avLst/>
          </a:prstGeom>
          <a:ln w="12700">
            <a:miter lim="400000"/>
          </a:ln>
        </p:spPr>
      </p:pic>
      <p:sp>
        <p:nvSpPr>
          <p:cNvPr id="1242" name="From Photography by London et al."/>
          <p:cNvSpPr txBox="1"/>
          <p:nvPr/>
        </p:nvSpPr>
        <p:spPr>
          <a:xfrm>
            <a:off x="8775700" y="9321800"/>
            <a:ext cx="3505552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 by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4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46" name="Examples of cur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Examples of curves</a:t>
            </a:r>
          </a:p>
        </p:txBody>
      </p:sp>
      <p:sp>
        <p:nvSpPr>
          <p:cNvPr id="1247" name="Bright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Brighten</a:t>
            </a:r>
          </a:p>
          <a:p>
            <a:pPr/>
            <a:r>
              <a:t>Darken</a:t>
            </a:r>
          </a:p>
          <a:p>
            <a:pPr/>
            <a:r>
              <a:t>Contrast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51" name="Chemical curves: developt tim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Chemical curves: developt time</a:t>
            </a:r>
          </a:p>
        </p:txBody>
      </p:sp>
      <p:sp>
        <p:nvSpPr>
          <p:cNvPr id="125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5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7700" y="1126631"/>
            <a:ext cx="9753600" cy="8012854"/>
          </a:xfrm>
          <a:prstGeom prst="rect">
            <a:avLst/>
          </a:prstGeom>
          <a:ln w="12700">
            <a:miter lim="400000"/>
          </a:ln>
        </p:spPr>
      </p:pic>
      <p:sp>
        <p:nvSpPr>
          <p:cNvPr id="1254" name="From The Manual of Photography, Jacobson et al."/>
          <p:cNvSpPr txBox="1"/>
          <p:nvPr/>
        </p:nvSpPr>
        <p:spPr>
          <a:xfrm>
            <a:off x="7048500" y="9321800"/>
            <a:ext cx="4743318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The Manual of Photography, Jacobson et al.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5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58" name="Reduced develop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pPr/>
            <a:r>
              <a:t>Reduced development</a:t>
            </a:r>
          </a:p>
        </p:txBody>
      </p:sp>
      <p:sp>
        <p:nvSpPr>
          <p:cNvPr id="125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6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11049000" cy="7599681"/>
          </a:xfrm>
          <a:prstGeom prst="rect">
            <a:avLst/>
          </a:prstGeom>
          <a:ln w="12700">
            <a:miter lim="400000"/>
          </a:ln>
        </p:spPr>
      </p:pic>
      <p:sp>
        <p:nvSpPr>
          <p:cNvPr id="1261" name="Source: Ansel Adams"/>
          <p:cNvSpPr txBox="1"/>
          <p:nvPr/>
        </p:nvSpPr>
        <p:spPr>
          <a:xfrm>
            <a:off x="10534791" y="9321800"/>
            <a:ext cx="214042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  <p:sp>
        <p:nvSpPr>
          <p:cNvPr id="1262" name="Normal development"/>
          <p:cNvSpPr txBox="1"/>
          <p:nvPr/>
        </p:nvSpPr>
        <p:spPr>
          <a:xfrm>
            <a:off x="519288" y="8620195"/>
            <a:ext cx="382932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Normal development</a:t>
            </a:r>
          </a:p>
        </p:txBody>
      </p:sp>
      <p:sp>
        <p:nvSpPr>
          <p:cNvPr id="1263" name="Contraction (short development)"/>
          <p:cNvSpPr txBox="1"/>
          <p:nvPr/>
        </p:nvSpPr>
        <p:spPr>
          <a:xfrm>
            <a:off x="6286500" y="8620195"/>
            <a:ext cx="580806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Contraction (short development)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6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67" name="Two solu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Two solutions</a:t>
            </a:r>
          </a:p>
        </p:txBody>
      </p:sp>
      <p:sp>
        <p:nvSpPr>
          <p:cNvPr id="126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6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11709400" cy="6960730"/>
          </a:xfrm>
          <a:prstGeom prst="rect">
            <a:avLst/>
          </a:prstGeom>
          <a:ln w="12700">
            <a:miter lim="400000"/>
          </a:ln>
        </p:spPr>
      </p:pic>
      <p:sp>
        <p:nvSpPr>
          <p:cNvPr id="1270" name="Source: Ansel Adams"/>
          <p:cNvSpPr txBox="1"/>
          <p:nvPr/>
        </p:nvSpPr>
        <p:spPr>
          <a:xfrm>
            <a:off x="863600" y="9321800"/>
            <a:ext cx="214042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  <p:sp>
        <p:nvSpPr>
          <p:cNvPr id="1271" name="One development solution"/>
          <p:cNvSpPr txBox="1"/>
          <p:nvPr/>
        </p:nvSpPr>
        <p:spPr>
          <a:xfrm>
            <a:off x="410915" y="8306364"/>
            <a:ext cx="3925000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One development solution</a:t>
            </a:r>
          </a:p>
        </p:txBody>
      </p:sp>
      <p:sp>
        <p:nvSpPr>
          <p:cNvPr id="1272" name="Two development solution:  the dark areas are the same,  but bright areas are different"/>
          <p:cNvSpPr txBox="1"/>
          <p:nvPr/>
        </p:nvSpPr>
        <p:spPr>
          <a:xfrm>
            <a:off x="7048500" y="8306364"/>
            <a:ext cx="4367937" cy="130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Two development solution: </a:t>
            </a:r>
            <a:br/>
            <a:r>
              <a:t>the dark areas are the same, </a:t>
            </a:r>
            <a:br/>
            <a:r>
              <a:t>but bright areas are different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7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76" name="Pre-expos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Pre-exposure</a:t>
            </a:r>
          </a:p>
        </p:txBody>
      </p:sp>
      <p:sp>
        <p:nvSpPr>
          <p:cNvPr id="1277" name="Briefly expose negative to a uniform ligh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938" indent="-252663">
              <a:defRPr sz="2800"/>
            </a:pPr>
            <a:r>
              <a:t>Briefly expose negative to a uniform light</a:t>
            </a:r>
          </a:p>
          <a:p>
            <a:pPr marL="293938" indent="-252663">
              <a:defRPr sz="2800"/>
            </a:pPr>
            <a:r>
              <a:t>Raises the values of everything  (in particular puts dark values above the low-contrast toe of response curve)</a:t>
            </a:r>
          </a:p>
        </p:txBody>
      </p:sp>
      <p:pic>
        <p:nvPicPr>
          <p:cNvPr id="127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2874151"/>
            <a:ext cx="10299700" cy="6445956"/>
          </a:xfrm>
          <a:prstGeom prst="rect">
            <a:avLst/>
          </a:prstGeom>
          <a:ln w="12700">
            <a:miter lim="400000"/>
          </a:ln>
        </p:spPr>
      </p:pic>
      <p:sp>
        <p:nvSpPr>
          <p:cNvPr id="1279" name="Source: Ansel Adams"/>
          <p:cNvSpPr txBox="1"/>
          <p:nvPr/>
        </p:nvSpPr>
        <p:spPr>
          <a:xfrm>
            <a:off x="10617200" y="9293013"/>
            <a:ext cx="2140426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  <p:sp>
        <p:nvSpPr>
          <p:cNvPr id="1280" name="Without pre-exposure"/>
          <p:cNvSpPr txBox="1"/>
          <p:nvPr/>
        </p:nvSpPr>
        <p:spPr>
          <a:xfrm>
            <a:off x="519288" y="9189156"/>
            <a:ext cx="3268321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Without pre-exposure</a:t>
            </a:r>
          </a:p>
        </p:txBody>
      </p:sp>
      <p:sp>
        <p:nvSpPr>
          <p:cNvPr id="1281" name="With pre-exposure"/>
          <p:cNvSpPr txBox="1"/>
          <p:nvPr/>
        </p:nvSpPr>
        <p:spPr>
          <a:xfrm>
            <a:off x="6718300" y="9189156"/>
            <a:ext cx="281392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With pre-exposure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85" name="Pap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Paper</a:t>
            </a:r>
          </a:p>
        </p:txBody>
      </p:sp>
      <p:sp>
        <p:nvSpPr>
          <p:cNvPr id="1286" name="Paper grade = contrast (think γ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Paper grade = contrast (think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g</a:t>
            </a:r>
            <a:r>
              <a:t>)</a:t>
            </a:r>
          </a:p>
          <a:p>
            <a:pPr/>
            <a:r>
              <a:t>Multigrade paper </a:t>
            </a:r>
          </a:p>
          <a:p>
            <a:pPr lvl="1"/>
            <a:r>
              <a:t>For black and white</a:t>
            </a:r>
          </a:p>
          <a:p>
            <a:pPr lvl="1"/>
            <a:r>
              <a:t>grade depends on wavelength</a:t>
            </a:r>
          </a:p>
          <a:p>
            <a:pPr lvl="1"/>
            <a:r>
              <a:t>Use filters to choose grade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90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29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9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95" name="The Zone syst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Zone system</a:t>
            </a:r>
          </a:p>
        </p:txBody>
      </p:sp>
      <p:sp>
        <p:nvSpPr>
          <p:cNvPr id="1296" name="Formalism for exposure, density: essentially curv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Formalism for exposure, density: essentially curves</a:t>
            </a:r>
          </a:p>
          <a:p>
            <a:pPr/>
            <a:r>
              <a:t>Zone = intensity range, in powers of two</a:t>
            </a:r>
          </a:p>
          <a:p>
            <a:pPr/>
            <a:r>
              <a:t>In the scene, on the negative, on the print</a:t>
            </a:r>
          </a:p>
        </p:txBody>
      </p:sp>
      <p:pic>
        <p:nvPicPr>
          <p:cNvPr id="129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3497297"/>
            <a:ext cx="6718300" cy="6197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98" name="Source: Ansel Adams"/>
          <p:cNvSpPr txBox="1"/>
          <p:nvPr/>
        </p:nvSpPr>
        <p:spPr>
          <a:xfrm>
            <a:off x="9297529" y="9010791"/>
            <a:ext cx="2140426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0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02" name="The Zon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Zones</a:t>
            </a:r>
          </a:p>
        </p:txBody>
      </p:sp>
      <p:sp>
        <p:nvSpPr>
          <p:cNvPr id="130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0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51110" r="0" b="0"/>
          <a:stretch>
            <a:fillRect/>
          </a:stretch>
        </p:blipFill>
        <p:spPr>
          <a:xfrm>
            <a:off x="6388100" y="1511300"/>
            <a:ext cx="6644641" cy="823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51075"/>
          <a:stretch>
            <a:fillRect/>
          </a:stretch>
        </p:blipFill>
        <p:spPr>
          <a:xfrm>
            <a:off x="0" y="1409700"/>
            <a:ext cx="6644641" cy="8242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09" name="The Zone syst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Zone system</a:t>
            </a:r>
          </a:p>
        </p:txBody>
      </p:sp>
      <p:sp>
        <p:nvSpPr>
          <p:cNvPr id="1310" name="You decide to put part of the system in a given z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You decide to put part of the system in a given zone</a:t>
            </a:r>
          </a:p>
          <a:p>
            <a:pPr/>
            <a:r>
              <a:t>Decision: exposure, development, print</a:t>
            </a:r>
          </a:p>
        </p:txBody>
      </p:sp>
      <p:pic>
        <p:nvPicPr>
          <p:cNvPr id="131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200" y="2810933"/>
            <a:ext cx="11709400" cy="6432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1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1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7" name="Line"/>
          <p:cNvSpPr/>
          <p:nvPr/>
        </p:nvSpPr>
        <p:spPr>
          <a:xfrm flipH="1">
            <a:off x="7611195" y="6070600"/>
            <a:ext cx="4837322" cy="0"/>
          </a:xfrm>
          <a:prstGeom prst="line">
            <a:avLst/>
          </a:prstGeom>
          <a:ln w="25400">
            <a:solidFill>
              <a:srgbClr val="000000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1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52711" t="443" r="108" b="0"/>
          <a:stretch>
            <a:fillRect/>
          </a:stretch>
        </p:blipFill>
        <p:spPr>
          <a:xfrm>
            <a:off x="520700" y="1231900"/>
            <a:ext cx="5524500" cy="6403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19" name="Line"/>
          <p:cNvSpPr/>
          <p:nvPr/>
        </p:nvSpPr>
        <p:spPr>
          <a:xfrm flipH="1">
            <a:off x="7606261" y="1408005"/>
            <a:ext cx="1" cy="4642958"/>
          </a:xfrm>
          <a:prstGeom prst="line">
            <a:avLst/>
          </a:prstGeom>
          <a:ln w="25400">
            <a:solidFill>
              <a:srgbClr val="000000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20" name="I"/>
          <p:cNvSpPr txBox="1"/>
          <p:nvPr/>
        </p:nvSpPr>
        <p:spPr>
          <a:xfrm>
            <a:off x="7607300" y="6159500"/>
            <a:ext cx="2820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</a:t>
            </a:r>
          </a:p>
        </p:txBody>
      </p:sp>
      <p:sp>
        <p:nvSpPr>
          <p:cNvPr id="1321" name="IX"/>
          <p:cNvSpPr txBox="1"/>
          <p:nvPr/>
        </p:nvSpPr>
        <p:spPr>
          <a:xfrm>
            <a:off x="11887200" y="61595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IX</a:t>
            </a:r>
          </a:p>
        </p:txBody>
      </p:sp>
      <p:sp>
        <p:nvSpPr>
          <p:cNvPr id="1322" name="IV"/>
          <p:cNvSpPr txBox="1"/>
          <p:nvPr/>
        </p:nvSpPr>
        <p:spPr>
          <a:xfrm>
            <a:off x="9105900" y="61595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IV</a:t>
            </a:r>
          </a:p>
        </p:txBody>
      </p:sp>
      <p:sp>
        <p:nvSpPr>
          <p:cNvPr id="1323" name="V"/>
          <p:cNvSpPr txBox="1"/>
          <p:nvPr/>
        </p:nvSpPr>
        <p:spPr>
          <a:xfrm>
            <a:off x="9702800" y="6159500"/>
            <a:ext cx="4105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</a:t>
            </a:r>
          </a:p>
        </p:txBody>
      </p:sp>
      <p:sp>
        <p:nvSpPr>
          <p:cNvPr id="1324" name="VI"/>
          <p:cNvSpPr txBox="1"/>
          <p:nvPr/>
        </p:nvSpPr>
        <p:spPr>
          <a:xfrm>
            <a:off x="10210800" y="61595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</a:t>
            </a:r>
          </a:p>
        </p:txBody>
      </p:sp>
      <p:sp>
        <p:nvSpPr>
          <p:cNvPr id="1325" name="VII"/>
          <p:cNvSpPr txBox="1"/>
          <p:nvPr/>
        </p:nvSpPr>
        <p:spPr>
          <a:xfrm>
            <a:off x="10655300" y="6159500"/>
            <a:ext cx="630478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VII</a:t>
            </a:r>
          </a:p>
        </p:txBody>
      </p:sp>
      <p:sp>
        <p:nvSpPr>
          <p:cNvPr id="1326" name="VIII"/>
          <p:cNvSpPr txBox="1"/>
          <p:nvPr/>
        </p:nvSpPr>
        <p:spPr>
          <a:xfrm>
            <a:off x="11239500" y="6159500"/>
            <a:ext cx="740437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VIII</a:t>
            </a:r>
          </a:p>
        </p:txBody>
      </p:sp>
      <p:sp>
        <p:nvSpPr>
          <p:cNvPr id="1327" name="II"/>
          <p:cNvSpPr txBox="1"/>
          <p:nvPr/>
        </p:nvSpPr>
        <p:spPr>
          <a:xfrm>
            <a:off x="8089900" y="6159500"/>
            <a:ext cx="392018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II</a:t>
            </a:r>
          </a:p>
        </p:txBody>
      </p:sp>
      <p:sp>
        <p:nvSpPr>
          <p:cNvPr id="1328" name="III"/>
          <p:cNvSpPr txBox="1"/>
          <p:nvPr/>
        </p:nvSpPr>
        <p:spPr>
          <a:xfrm>
            <a:off x="8559800" y="6159500"/>
            <a:ext cx="501977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III</a:t>
            </a:r>
          </a:p>
        </p:txBody>
      </p:sp>
      <p:sp>
        <p:nvSpPr>
          <p:cNvPr id="1329" name="I"/>
          <p:cNvSpPr txBox="1"/>
          <p:nvPr/>
        </p:nvSpPr>
        <p:spPr>
          <a:xfrm>
            <a:off x="7175500" y="5486400"/>
            <a:ext cx="2820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</a:t>
            </a:r>
          </a:p>
        </p:txBody>
      </p:sp>
      <p:sp>
        <p:nvSpPr>
          <p:cNvPr id="1330" name="II"/>
          <p:cNvSpPr txBox="1"/>
          <p:nvPr/>
        </p:nvSpPr>
        <p:spPr>
          <a:xfrm>
            <a:off x="7112000" y="5054600"/>
            <a:ext cx="392018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II</a:t>
            </a:r>
          </a:p>
        </p:txBody>
      </p:sp>
      <p:sp>
        <p:nvSpPr>
          <p:cNvPr id="1331" name="III"/>
          <p:cNvSpPr txBox="1"/>
          <p:nvPr/>
        </p:nvSpPr>
        <p:spPr>
          <a:xfrm>
            <a:off x="7061200" y="4610100"/>
            <a:ext cx="501977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III</a:t>
            </a:r>
          </a:p>
        </p:txBody>
      </p:sp>
      <p:sp>
        <p:nvSpPr>
          <p:cNvPr id="1332" name="IV"/>
          <p:cNvSpPr txBox="1"/>
          <p:nvPr/>
        </p:nvSpPr>
        <p:spPr>
          <a:xfrm>
            <a:off x="7061200" y="41783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IV</a:t>
            </a:r>
          </a:p>
        </p:txBody>
      </p:sp>
      <p:sp>
        <p:nvSpPr>
          <p:cNvPr id="1333" name="V"/>
          <p:cNvSpPr txBox="1"/>
          <p:nvPr/>
        </p:nvSpPr>
        <p:spPr>
          <a:xfrm>
            <a:off x="7112000" y="3771900"/>
            <a:ext cx="4105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</a:t>
            </a:r>
          </a:p>
        </p:txBody>
      </p:sp>
      <p:sp>
        <p:nvSpPr>
          <p:cNvPr id="1334" name="VI"/>
          <p:cNvSpPr txBox="1"/>
          <p:nvPr/>
        </p:nvSpPr>
        <p:spPr>
          <a:xfrm>
            <a:off x="7048500" y="33274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</a:t>
            </a:r>
          </a:p>
        </p:txBody>
      </p:sp>
      <p:sp>
        <p:nvSpPr>
          <p:cNvPr id="1335" name="0"/>
          <p:cNvSpPr txBox="1"/>
          <p:nvPr/>
        </p:nvSpPr>
        <p:spPr>
          <a:xfrm>
            <a:off x="7277100" y="6159500"/>
            <a:ext cx="337200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336" name="X"/>
          <p:cNvSpPr txBox="1"/>
          <p:nvPr/>
        </p:nvSpPr>
        <p:spPr>
          <a:xfrm>
            <a:off x="12280900" y="6159500"/>
            <a:ext cx="4105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337" name="0"/>
          <p:cNvSpPr txBox="1"/>
          <p:nvPr/>
        </p:nvSpPr>
        <p:spPr>
          <a:xfrm>
            <a:off x="7150100" y="5829300"/>
            <a:ext cx="337200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1338" name="VII"/>
          <p:cNvSpPr txBox="1"/>
          <p:nvPr/>
        </p:nvSpPr>
        <p:spPr>
          <a:xfrm>
            <a:off x="6985000" y="2895600"/>
            <a:ext cx="630478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VII</a:t>
            </a:r>
          </a:p>
        </p:txBody>
      </p:sp>
      <p:sp>
        <p:nvSpPr>
          <p:cNvPr id="1339" name="VIII"/>
          <p:cNvSpPr txBox="1"/>
          <p:nvPr/>
        </p:nvSpPr>
        <p:spPr>
          <a:xfrm>
            <a:off x="6858000" y="2489200"/>
            <a:ext cx="740437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VIII</a:t>
            </a:r>
          </a:p>
        </p:txBody>
      </p:sp>
      <p:sp>
        <p:nvSpPr>
          <p:cNvPr id="1340" name="IX"/>
          <p:cNvSpPr txBox="1"/>
          <p:nvPr/>
        </p:nvSpPr>
        <p:spPr>
          <a:xfrm>
            <a:off x="7061200" y="2095500"/>
            <a:ext cx="52051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IX</a:t>
            </a:r>
          </a:p>
        </p:txBody>
      </p:sp>
      <p:sp>
        <p:nvSpPr>
          <p:cNvPr id="1341" name="X"/>
          <p:cNvSpPr txBox="1"/>
          <p:nvPr/>
        </p:nvSpPr>
        <p:spPr>
          <a:xfrm>
            <a:off x="7150100" y="1663700"/>
            <a:ext cx="410559" cy="46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4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45" name="Recap for fil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 for film</a:t>
            </a:r>
          </a:p>
        </p:txBody>
      </p:sp>
      <p:sp>
        <p:nvSpPr>
          <p:cNvPr id="134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4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9500" y="1343377"/>
            <a:ext cx="8890000" cy="8410224"/>
          </a:xfrm>
          <a:prstGeom prst="rect">
            <a:avLst/>
          </a:prstGeom>
          <a:ln w="12700">
            <a:miter lim="400000"/>
          </a:ln>
        </p:spPr>
      </p:pic>
      <p:sp>
        <p:nvSpPr>
          <p:cNvPr id="1348" name="Take picture"/>
          <p:cNvSpPr txBox="1"/>
          <p:nvPr/>
        </p:nvSpPr>
        <p:spPr>
          <a:xfrm>
            <a:off x="9931400" y="3263900"/>
            <a:ext cx="231170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Take picture</a:t>
            </a:r>
          </a:p>
        </p:txBody>
      </p:sp>
      <p:sp>
        <p:nvSpPr>
          <p:cNvPr id="1349" name="Develop negative"/>
          <p:cNvSpPr txBox="1"/>
          <p:nvPr/>
        </p:nvSpPr>
        <p:spPr>
          <a:xfrm>
            <a:off x="10083800" y="4991100"/>
            <a:ext cx="30734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Develop negative</a:t>
            </a:r>
          </a:p>
        </p:txBody>
      </p:sp>
      <p:sp>
        <p:nvSpPr>
          <p:cNvPr id="1350" name="Print"/>
          <p:cNvSpPr txBox="1"/>
          <p:nvPr/>
        </p:nvSpPr>
        <p:spPr>
          <a:xfrm>
            <a:off x="10083800" y="6883400"/>
            <a:ext cx="30734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Print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54" name="Limited dynamic range can be good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Limited dynamic range can be good!</a:t>
            </a:r>
          </a:p>
        </p:txBody>
      </p:sp>
      <p:sp>
        <p:nvSpPr>
          <p:cNvPr id="135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6" name="From Photography by London et al."/>
          <p:cNvSpPr txBox="1"/>
          <p:nvPr/>
        </p:nvSpPr>
        <p:spPr>
          <a:xfrm>
            <a:off x="8775700" y="9321800"/>
            <a:ext cx="3505552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 by London et al. </a:t>
            </a:r>
          </a:p>
        </p:txBody>
      </p:sp>
      <p:pic>
        <p:nvPicPr>
          <p:cNvPr id="135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057400"/>
            <a:ext cx="13004800" cy="60892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6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61" name="Contrast modification by the curv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Contrast modification by the curve?</a:t>
            </a:r>
          </a:p>
        </p:txBody>
      </p:sp>
      <p:sp>
        <p:nvSpPr>
          <p:cNvPr id="1362" name="Look at the remapping in log-lo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Look at the remapping in log-log</a:t>
            </a:r>
          </a:p>
          <a:p>
            <a:pPr/>
            <a:r>
              <a:t>Slope = local exponent=contrast modification</a:t>
            </a:r>
          </a:p>
        </p:txBody>
      </p:sp>
      <p:grpSp>
        <p:nvGrpSpPr>
          <p:cNvPr id="1369" name="Group"/>
          <p:cNvGrpSpPr/>
          <p:nvPr/>
        </p:nvGrpSpPr>
        <p:grpSpPr>
          <a:xfrm>
            <a:off x="977900" y="3136900"/>
            <a:ext cx="6502400" cy="5832407"/>
            <a:chOff x="0" y="0"/>
            <a:chExt cx="6502399" cy="5832406"/>
          </a:xfrm>
        </p:grpSpPr>
        <p:sp>
          <p:nvSpPr>
            <p:cNvPr id="1363" name="Line"/>
            <p:cNvSpPr/>
            <p:nvPr/>
          </p:nvSpPr>
          <p:spPr>
            <a:xfrm flipV="1">
              <a:off x="863600" y="0"/>
              <a:ext cx="2258" cy="5524500"/>
            </a:xfrm>
            <a:prstGeom prst="line">
              <a:avLst/>
            </a:prstGeom>
            <a:noFill/>
            <a:ln w="12700" cap="flat">
              <a:solidFill>
                <a:srgbClr val="0433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64" name="Line"/>
            <p:cNvSpPr/>
            <p:nvPr/>
          </p:nvSpPr>
          <p:spPr>
            <a:xfrm flipV="1">
              <a:off x="533400" y="5321300"/>
              <a:ext cx="5422900" cy="2258"/>
            </a:xfrm>
            <a:prstGeom prst="line">
              <a:avLst/>
            </a:prstGeom>
            <a:noFill/>
            <a:ln w="12700" cap="flat">
              <a:solidFill>
                <a:srgbClr val="0433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65" name="Line"/>
            <p:cNvSpPr/>
            <p:nvPr/>
          </p:nvSpPr>
          <p:spPr>
            <a:xfrm>
              <a:off x="863600" y="0"/>
              <a:ext cx="5638800" cy="5308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77" y="21233"/>
                    <a:pt x="623" y="20204"/>
                    <a:pt x="1662" y="19396"/>
                  </a:cubicBezTo>
                  <a:cubicBezTo>
                    <a:pt x="2700" y="18588"/>
                    <a:pt x="4777" y="18514"/>
                    <a:pt x="6231" y="16751"/>
                  </a:cubicBezTo>
                  <a:cubicBezTo>
                    <a:pt x="7685" y="14988"/>
                    <a:pt x="8723" y="10286"/>
                    <a:pt x="10385" y="8816"/>
                  </a:cubicBezTo>
                  <a:cubicBezTo>
                    <a:pt x="12046" y="7347"/>
                    <a:pt x="15101" y="8082"/>
                    <a:pt x="16970" y="6612"/>
                  </a:cubicBezTo>
                  <a:cubicBezTo>
                    <a:pt x="18839" y="5143"/>
                    <a:pt x="20639" y="1378"/>
                    <a:pt x="21600" y="0"/>
                  </a:cubicBezTo>
                </a:path>
              </a:pathLst>
            </a:custGeom>
            <a:noFill/>
            <a:ln w="127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6" name="Line"/>
            <p:cNvSpPr/>
            <p:nvPr/>
          </p:nvSpPr>
          <p:spPr>
            <a:xfrm flipV="1">
              <a:off x="2921000" y="1625600"/>
              <a:ext cx="1079500" cy="1295400"/>
            </a:xfrm>
            <a:prstGeom prst="line">
              <a:avLst/>
            </a:prstGeom>
            <a:noFill/>
            <a:ln w="635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67" name="log"/>
            <p:cNvSpPr txBox="1"/>
            <p:nvPr/>
          </p:nvSpPr>
          <p:spPr>
            <a:xfrm>
              <a:off x="3226082" y="5266549"/>
              <a:ext cx="723868" cy="5658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log</a:t>
              </a:r>
            </a:p>
          </p:txBody>
        </p:sp>
        <p:sp>
          <p:nvSpPr>
            <p:cNvPr id="1368" name="log"/>
            <p:cNvSpPr txBox="1"/>
            <p:nvPr/>
          </p:nvSpPr>
          <p:spPr>
            <a:xfrm>
              <a:off x="0" y="1854200"/>
              <a:ext cx="723867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log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362" grpId="1"/>
      <p:bldP build="whole" bldLvl="1" animBg="1" rev="0" advAuto="0" spid="1369" grpId="2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7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73" name="Ligh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Lighting </a:t>
            </a:r>
          </a:p>
        </p:txBody>
      </p:sp>
      <p:sp>
        <p:nvSpPr>
          <p:cNvPr id="1374" name="E.g. 3-point lighting…"/>
          <p:cNvSpPr txBox="1"/>
          <p:nvPr>
            <p:ph type="body" sz="half" idx="1"/>
          </p:nvPr>
        </p:nvSpPr>
        <p:spPr>
          <a:xfrm>
            <a:off x="431800" y="1409700"/>
            <a:ext cx="6070600" cy="8343900"/>
          </a:xfrm>
          <a:prstGeom prst="rect">
            <a:avLst/>
          </a:prstGeom>
        </p:spPr>
        <p:txBody>
          <a:bodyPr/>
          <a:lstStyle/>
          <a:p>
            <a:pPr/>
            <a:r>
              <a:t>E.g. 3-point lighting</a:t>
            </a:r>
          </a:p>
          <a:p>
            <a:pPr lvl="1"/>
            <a:r>
              <a:t>Reduce dynamic range</a:t>
            </a:r>
          </a:p>
          <a:p>
            <a:pPr lvl="1"/>
            <a:r>
              <a:t>Emphasize silhouettes </a:t>
            </a:r>
            <a:br/>
            <a:r>
              <a:rPr>
                <a:latin typeface="Helvetica"/>
                <a:ea typeface="Helvetica"/>
                <a:cs typeface="Helvetica"/>
                <a:sym typeface="Helvetica"/>
              </a:rPr>
              <a:t>!</a:t>
            </a:r>
            <a:r>
              <a:t> 3D cues</a:t>
            </a:r>
          </a:p>
          <a:p>
            <a:pPr lvl="1"/>
          </a:p>
          <a:p>
            <a:pPr/>
            <a:r>
              <a:t>Goals of lighting:</a:t>
            </a:r>
          </a:p>
          <a:p>
            <a:pPr lvl="1"/>
            <a:r>
              <a:t>Manage dynamic range</a:t>
            </a:r>
          </a:p>
          <a:p>
            <a:pPr lvl="1"/>
            <a:r>
              <a:t>Reveal shape, layout, material</a:t>
            </a:r>
          </a:p>
          <a:p>
            <a:pPr lvl="1"/>
            <a:r>
              <a:t>Tell story</a:t>
            </a:r>
          </a:p>
        </p:txBody>
      </p:sp>
      <p:pic>
        <p:nvPicPr>
          <p:cNvPr id="137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50950" y="3975100"/>
            <a:ext cx="5253850" cy="5778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6" name="threePt.jpg" descr="threePt.jp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696200" y="0"/>
            <a:ext cx="5308600" cy="4077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7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80" name="Portrait light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Portrait lighting</a:t>
            </a:r>
          </a:p>
        </p:txBody>
      </p:sp>
      <p:sp>
        <p:nvSpPr>
          <p:cNvPr id="138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6344356" cy="8242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1193800"/>
            <a:ext cx="5899574" cy="834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8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87" name="Fill-in fla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Fill-in flash</a:t>
            </a:r>
          </a:p>
        </p:txBody>
      </p:sp>
      <p:sp>
        <p:nvSpPr>
          <p:cNvPr id="138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8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9423400" cy="8428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21156" y="7366000"/>
            <a:ext cx="1783645" cy="2387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94" name="Without fla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Without flash</a:t>
            </a:r>
          </a:p>
        </p:txBody>
      </p:sp>
      <p:sp>
        <p:nvSpPr>
          <p:cNvPr id="139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96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00" y="1409700"/>
            <a:ext cx="12649200" cy="84328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9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00" name="With fill fla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fill flash</a:t>
            </a:r>
          </a:p>
        </p:txBody>
      </p:sp>
      <p:sp>
        <p:nvSpPr>
          <p:cNvPr id="140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02" name="20100620_at_13h23m16__MG_3183.jpg" descr="20100620_at_13h23m16__MG_3183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100" y="1409700"/>
            <a:ext cx="12649200" cy="84328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0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06" name="Fill-in fla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Fill-in flash</a:t>
            </a:r>
          </a:p>
        </p:txBody>
      </p:sp>
      <p:sp>
        <p:nvSpPr>
          <p:cNvPr id="140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0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00" y="1295400"/>
            <a:ext cx="8152836" cy="8458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34880" y="6337300"/>
            <a:ext cx="2654301" cy="3416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73333" t="0" r="64" b="64090"/>
          <a:stretch>
            <a:fillRect/>
          </a:stretch>
        </p:blipFill>
        <p:spPr>
          <a:xfrm>
            <a:off x="5943600" y="1295400"/>
            <a:ext cx="3759200" cy="5257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14" name="Fill-in fla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Fill-in flash</a:t>
            </a:r>
          </a:p>
        </p:txBody>
      </p:sp>
      <p:sp>
        <p:nvSpPr>
          <p:cNvPr id="1415" name="Use flash to reduce contra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 flash to reduce contrast</a:t>
            </a:r>
          </a:p>
        </p:txBody>
      </p:sp>
      <p:pic>
        <p:nvPicPr>
          <p:cNvPr id="141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2387600"/>
            <a:ext cx="6083300" cy="594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847840" y="4660900"/>
            <a:ext cx="6156961" cy="3562774"/>
          </a:xfrm>
          <a:prstGeom prst="rect">
            <a:avLst/>
          </a:prstGeom>
          <a:ln w="12700">
            <a:miter lim="400000"/>
          </a:ln>
        </p:spPr>
      </p:pic>
      <p:sp>
        <p:nvSpPr>
          <p:cNvPr id="1418" name="Rectangle"/>
          <p:cNvSpPr/>
          <p:nvPr/>
        </p:nvSpPr>
        <p:spPr>
          <a:xfrm>
            <a:off x="6718300" y="4445000"/>
            <a:ext cx="2171700" cy="1511300"/>
          </a:xfrm>
          <a:prstGeom prst="rect">
            <a:avLst/>
          </a:pr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19" name="Rectangle"/>
          <p:cNvSpPr/>
          <p:nvPr/>
        </p:nvSpPr>
        <p:spPr>
          <a:xfrm>
            <a:off x="330200" y="2273300"/>
            <a:ext cx="2921000" cy="2705100"/>
          </a:xfrm>
          <a:prstGeom prst="rect">
            <a:avLst/>
          </a:prstGeom>
          <a:solidFill>
            <a:srgbClr val="FFFFFF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20" name="Exposure for outside"/>
          <p:cNvSpPr txBox="1"/>
          <p:nvPr/>
        </p:nvSpPr>
        <p:spPr>
          <a:xfrm>
            <a:off x="3365500" y="4876800"/>
            <a:ext cx="2711554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Exposure for outside</a:t>
            </a:r>
          </a:p>
        </p:txBody>
      </p:sp>
      <p:sp>
        <p:nvSpPr>
          <p:cNvPr id="1421" name="Exposure for inside"/>
          <p:cNvSpPr txBox="1"/>
          <p:nvPr/>
        </p:nvSpPr>
        <p:spPr>
          <a:xfrm>
            <a:off x="114300" y="8013700"/>
            <a:ext cx="2559154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Exposure for inside</a:t>
            </a:r>
          </a:p>
        </p:txBody>
      </p:sp>
      <p:sp>
        <p:nvSpPr>
          <p:cNvPr id="1422" name="Average exposure"/>
          <p:cNvSpPr txBox="1"/>
          <p:nvPr/>
        </p:nvSpPr>
        <p:spPr>
          <a:xfrm>
            <a:off x="3365500" y="8013700"/>
            <a:ext cx="2358236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Average exposure</a:t>
            </a:r>
          </a:p>
        </p:txBody>
      </p:sp>
      <p:sp>
        <p:nvSpPr>
          <p:cNvPr id="1423" name="Using fill flash"/>
          <p:cNvSpPr txBox="1"/>
          <p:nvPr/>
        </p:nvSpPr>
        <p:spPr>
          <a:xfrm>
            <a:off x="9423400" y="8148320"/>
            <a:ext cx="2000751" cy="431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Using fill flash</a:t>
            </a:r>
          </a:p>
        </p:txBody>
      </p:sp>
      <p:sp>
        <p:nvSpPr>
          <p:cNvPr id="1424" name="From Le Livre de la Photo Couleur (Larousse)"/>
          <p:cNvSpPr txBox="1"/>
          <p:nvPr/>
        </p:nvSpPr>
        <p:spPr>
          <a:xfrm>
            <a:off x="8033173" y="9321800"/>
            <a:ext cx="4431896" cy="35858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Le Livre de la Photo Couleur (Larousse)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28" name="Interior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Interior photography</a:t>
            </a:r>
          </a:p>
        </p:txBody>
      </p:sp>
      <p:sp>
        <p:nvSpPr>
          <p:cNvPr id="1429" name="Balancing exterior and interior is challenging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Balancing exterior and interior is challenging!</a:t>
            </a:r>
          </a:p>
        </p:txBody>
      </p:sp>
      <p:pic>
        <p:nvPicPr>
          <p:cNvPr id="143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3000" y="5956300"/>
            <a:ext cx="3467100" cy="38675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5956300"/>
            <a:ext cx="3467100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683000" y="2171700"/>
            <a:ext cx="3467100" cy="3878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3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2171700"/>
            <a:ext cx="3467100" cy="38630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3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37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43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4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42" name="Filtering: black and whit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Filtering: black and white</a:t>
            </a:r>
          </a:p>
        </p:txBody>
      </p:sp>
      <p:sp>
        <p:nvSpPr>
          <p:cNvPr id="1443" name="Red/orange/yellow filters darken the sk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Red/orange/yellow filters darken the sky</a:t>
            </a:r>
          </a:p>
        </p:txBody>
      </p:sp>
      <p:pic>
        <p:nvPicPr>
          <p:cNvPr id="144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2171700"/>
            <a:ext cx="4766170" cy="632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22900" y="2171700"/>
            <a:ext cx="4592321" cy="6324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46" name="Source: Ansel Adams"/>
          <p:cNvSpPr txBox="1"/>
          <p:nvPr/>
        </p:nvSpPr>
        <p:spPr>
          <a:xfrm>
            <a:off x="9297529" y="9010791"/>
            <a:ext cx="2140426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  <p:sp>
        <p:nvSpPr>
          <p:cNvPr id="1447" name="No filter"/>
          <p:cNvSpPr txBox="1"/>
          <p:nvPr/>
        </p:nvSpPr>
        <p:spPr>
          <a:xfrm>
            <a:off x="519288" y="8728568"/>
            <a:ext cx="164692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 filter</a:t>
            </a:r>
          </a:p>
        </p:txBody>
      </p:sp>
      <p:sp>
        <p:nvSpPr>
          <p:cNvPr id="1448" name="With red filter"/>
          <p:cNvSpPr txBox="1"/>
          <p:nvPr/>
        </p:nvSpPr>
        <p:spPr>
          <a:xfrm>
            <a:off x="5207000" y="8728568"/>
            <a:ext cx="2624589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With red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52" name="Graduated neutral dens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Graduated neutral density </a:t>
            </a:r>
          </a:p>
        </p:txBody>
      </p:sp>
      <p:sp>
        <p:nvSpPr>
          <p:cNvPr id="145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5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7071360" cy="41701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1800" y="5594773"/>
            <a:ext cx="7096196" cy="4158828"/>
          </a:xfrm>
          <a:prstGeom prst="rect">
            <a:avLst/>
          </a:prstGeom>
          <a:ln w="12700">
            <a:miter lim="400000"/>
          </a:ln>
        </p:spPr>
      </p:pic>
      <p:sp>
        <p:nvSpPr>
          <p:cNvPr id="1456" name="No filter: sky is too bright"/>
          <p:cNvSpPr txBox="1"/>
          <p:nvPr/>
        </p:nvSpPr>
        <p:spPr>
          <a:xfrm>
            <a:off x="8231858" y="2057400"/>
            <a:ext cx="466973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 filter: sky is too bright</a:t>
            </a:r>
          </a:p>
        </p:txBody>
      </p:sp>
      <p:sp>
        <p:nvSpPr>
          <p:cNvPr id="1457" name="Vertical neutral  density gradient"/>
          <p:cNvSpPr txBox="1"/>
          <p:nvPr/>
        </p:nvSpPr>
        <p:spPr>
          <a:xfrm>
            <a:off x="8775700" y="6832600"/>
            <a:ext cx="3126313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Vertical neutral </a:t>
            </a:r>
            <a:br/>
            <a:r>
              <a:t>density gradient</a:t>
            </a:r>
          </a:p>
        </p:txBody>
      </p:sp>
      <p:sp>
        <p:nvSpPr>
          <p:cNvPr id="1458" name="Rectangle"/>
          <p:cNvSpPr/>
          <p:nvPr/>
        </p:nvSpPr>
        <p:spPr>
          <a:xfrm>
            <a:off x="7797800" y="5638800"/>
            <a:ext cx="546100" cy="41148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898989"/>
              </a:gs>
            </a:gsLst>
            <a:lin ang="16200000"/>
          </a:gra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6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62" name="Graduated ND &amp; landsca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Graduated ND &amp; landscape</a:t>
            </a:r>
          </a:p>
        </p:txBody>
      </p:sp>
      <p:sp>
        <p:nvSpPr>
          <p:cNvPr id="1463" name="Art Wolfe: In the late evening light, I composed this image using a graduated neutral-density filter to bring the overall exposure into alignment, thus preserving the detail in the clouds in the sky and the reflections on the water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348080" indent="-306805">
              <a:defRPr sz="3400"/>
            </a:lvl1pPr>
          </a:lstStyle>
          <a:p>
            <a:pPr/>
            <a:r>
              <a:t>Art Wolfe: In the late evening light, I composed this image using a graduated neutral-density filter to bring the overall exposure into alignment, thus preserving the detail in the clouds in the sky and the reflections on the water. </a:t>
            </a:r>
          </a:p>
        </p:txBody>
      </p:sp>
      <p:pic>
        <p:nvPicPr>
          <p:cNvPr id="146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3693724"/>
            <a:ext cx="8458200" cy="6059877"/>
          </a:xfrm>
          <a:prstGeom prst="rect">
            <a:avLst/>
          </a:prstGeom>
          <a:ln w="12700">
            <a:miter lim="400000"/>
          </a:ln>
        </p:spPr>
      </p:pic>
      <p:sp>
        <p:nvSpPr>
          <p:cNvPr id="1465" name="http://www.artwolfe.com/"/>
          <p:cNvSpPr txBox="1"/>
          <p:nvPr/>
        </p:nvSpPr>
        <p:spPr>
          <a:xfrm>
            <a:off x="8890000" y="8775700"/>
            <a:ext cx="3490372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500"/>
              </a:spcBef>
              <a:buClr>
                <a:srgbClr val="000000"/>
              </a:buClr>
              <a:buFont typeface="Times New Roman"/>
              <a:defRPr b="1"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  <a:hlinkClick r:id="rId4" invalidUrl="" action="" tgtFrame="" tooltip="" history="1" highlightClick="0" endSnd="0"/>
              </a:defRPr>
            </a:lvl1pPr>
          </a:lstStyle>
          <a:p>
            <a:pPr>
              <a:defRPr b="0" sz="3400" u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b="1"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http://www.artwolfe.com/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6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69" name="Graduated ND &amp; landsca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Graduated ND &amp; landscape</a:t>
            </a:r>
          </a:p>
        </p:txBody>
      </p:sp>
      <p:sp>
        <p:nvSpPr>
          <p:cNvPr id="1470" name="Art Wolfe: Here I had to use a combination of filters and settings that greatly reduced my chance of success. I used my zoom to bring in Denali and the moose. A polarizing filter brought out the rich colors of the tundra and darkening the sky and a grad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93938" indent="-252663">
              <a:defRPr sz="2800"/>
            </a:lvl1pPr>
          </a:lstStyle>
          <a:p>
            <a:pPr/>
            <a:r>
              <a:t>Art Wolfe: Here I had to use a combination of filters and settings that greatly reduced my chance of success. I used my zoom to bring in Denali and the moose. A polarizing filter brought out the rich colors of the tundra and darkening the sky and a graduated, neutral-density filter to bring the entire scene into the same exposure. </a:t>
            </a:r>
          </a:p>
        </p:txBody>
      </p:sp>
      <p:pic>
        <p:nvPicPr>
          <p:cNvPr id="147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200" y="3759200"/>
            <a:ext cx="8128000" cy="58547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2" name="http://www.artwolfe.com/"/>
          <p:cNvSpPr txBox="1"/>
          <p:nvPr/>
        </p:nvSpPr>
        <p:spPr>
          <a:xfrm>
            <a:off x="8890000" y="8775700"/>
            <a:ext cx="3490372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500"/>
              </a:spcBef>
              <a:buClr>
                <a:srgbClr val="000000"/>
              </a:buClr>
              <a:buFont typeface="Times New Roman"/>
              <a:defRPr b="1"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  <a:hlinkClick r:id="rId4" invalidUrl="" action="" tgtFrame="" tooltip="" history="1" highlightClick="0" endSnd="0"/>
              </a:defRPr>
            </a:lvl1pPr>
          </a:lstStyle>
          <a:p>
            <a:pPr>
              <a:defRPr b="0" sz="3400" u="none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pPr>
            <a:r>
              <a:rPr b="1"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http://www.artwolfe.com/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7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76" name="Alternative: Black car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Alternative: Black card</a:t>
            </a:r>
          </a:p>
        </p:txBody>
      </p:sp>
      <p:sp>
        <p:nvSpPr>
          <p:cNvPr id="1477" name="http://hanjies.blogspot.com/2009/10/black-card-photography-part-i.html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http://hanjies.blogspot.com/2009/10/black-card-photography-part-i.html</a:t>
            </a:r>
          </a:p>
        </p:txBody>
      </p:sp>
      <p:pic>
        <p:nvPicPr>
          <p:cNvPr id="1478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2500" y="2768600"/>
            <a:ext cx="3838647" cy="2552700"/>
          </a:xfrm>
          <a:prstGeom prst="rect">
            <a:avLst/>
          </a:prstGeom>
          <a:ln w="12700"/>
        </p:spPr>
      </p:pic>
      <p:pic>
        <p:nvPicPr>
          <p:cNvPr id="1479" name="droppedImage.tiff" descr="dropped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27600" y="2759004"/>
            <a:ext cx="7950200" cy="596265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8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83" name="Graduated ND &amp; landsca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Graduated ND &amp; landscape</a:t>
            </a:r>
          </a:p>
        </p:txBody>
      </p:sp>
      <p:sp>
        <p:nvSpPr>
          <p:cNvPr id="148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8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95400"/>
            <a:ext cx="11264900" cy="843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68569" y="7480300"/>
            <a:ext cx="1736232" cy="2273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90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149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9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95" name="Dodging and bu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Dodging and burning</a:t>
            </a:r>
          </a:p>
        </p:txBody>
      </p:sp>
      <p:sp>
        <p:nvSpPr>
          <p:cNvPr id="1496" name="During the prin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During the print</a:t>
            </a:r>
          </a:p>
          <a:p>
            <a:pPr/>
            <a:r>
              <a:t>Hide part of the print during exposure</a:t>
            </a:r>
          </a:p>
          <a:p>
            <a:pPr lvl="1"/>
            <a:r>
              <a:t>Makes it brighter</a:t>
            </a:r>
          </a:p>
        </p:txBody>
      </p:sp>
      <p:pic>
        <p:nvPicPr>
          <p:cNvPr id="149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3600" y="4330700"/>
            <a:ext cx="11264900" cy="4833903"/>
          </a:xfrm>
          <a:prstGeom prst="rect">
            <a:avLst/>
          </a:prstGeom>
          <a:ln w="12700">
            <a:miter lim="400000"/>
          </a:ln>
        </p:spPr>
      </p:pic>
      <p:sp>
        <p:nvSpPr>
          <p:cNvPr id="1498" name="From The Master Printing Course, Rudman"/>
          <p:cNvSpPr txBox="1"/>
          <p:nvPr/>
        </p:nvSpPr>
        <p:spPr>
          <a:xfrm>
            <a:off x="8128000" y="9105900"/>
            <a:ext cx="415541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The Master Printing Course, Rudman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0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02" name="Dodging and bu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Dodging and burning</a:t>
            </a:r>
          </a:p>
        </p:txBody>
      </p:sp>
      <p:sp>
        <p:nvSpPr>
          <p:cNvPr id="150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0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251200"/>
            <a:ext cx="6181796" cy="6100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88100" y="3251200"/>
            <a:ext cx="6172201" cy="6129867"/>
          </a:xfrm>
          <a:prstGeom prst="rect">
            <a:avLst/>
          </a:prstGeom>
          <a:ln w="12700">
            <a:miter lim="400000"/>
          </a:ln>
        </p:spPr>
      </p:pic>
      <p:sp>
        <p:nvSpPr>
          <p:cNvPr id="1506" name="From Photography by London et al."/>
          <p:cNvSpPr txBox="1"/>
          <p:nvPr/>
        </p:nvSpPr>
        <p:spPr>
          <a:xfrm>
            <a:off x="8775700" y="9321800"/>
            <a:ext cx="3505552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 by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10" name="Dodging and bu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Dodging and burning</a:t>
            </a:r>
          </a:p>
        </p:txBody>
      </p:sp>
      <p:sp>
        <p:nvSpPr>
          <p:cNvPr id="1511" name="Must be done for every single print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Must be done for every single print!</a:t>
            </a:r>
          </a:p>
        </p:txBody>
      </p:sp>
      <p:pic>
        <p:nvPicPr>
          <p:cNvPr id="151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2400" y="3199271"/>
            <a:ext cx="6502400" cy="51432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3199271"/>
            <a:ext cx="6403059" cy="5145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4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37700" y="0"/>
            <a:ext cx="3291841" cy="2578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5" name="Straight print"/>
          <p:cNvSpPr txBox="1"/>
          <p:nvPr/>
        </p:nvSpPr>
        <p:spPr>
          <a:xfrm>
            <a:off x="410915" y="8403449"/>
            <a:ext cx="246287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Straight print</a:t>
            </a:r>
          </a:p>
        </p:txBody>
      </p:sp>
      <p:sp>
        <p:nvSpPr>
          <p:cNvPr id="1516" name="After dodging and burning"/>
          <p:cNvSpPr txBox="1"/>
          <p:nvPr/>
        </p:nvSpPr>
        <p:spPr>
          <a:xfrm>
            <a:off x="6502400" y="8403449"/>
            <a:ext cx="478907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After dodging and burning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1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20" name="Dodging and bu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Dodging and burning</a:t>
            </a:r>
          </a:p>
        </p:txBody>
      </p:sp>
      <p:sp>
        <p:nvSpPr>
          <p:cNvPr id="15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2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200" y="3077351"/>
            <a:ext cx="6064392" cy="4989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502400" y="3043484"/>
            <a:ext cx="6286500" cy="5258366"/>
          </a:xfrm>
          <a:prstGeom prst="rect">
            <a:avLst/>
          </a:prstGeom>
          <a:ln w="12700">
            <a:miter lim="400000"/>
          </a:ln>
        </p:spPr>
      </p:pic>
      <p:sp>
        <p:nvSpPr>
          <p:cNvPr id="1524" name="Source: Ansel Adams"/>
          <p:cNvSpPr txBox="1"/>
          <p:nvPr/>
        </p:nvSpPr>
        <p:spPr>
          <a:xfrm>
            <a:off x="9297529" y="9010791"/>
            <a:ext cx="2140426" cy="35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Ansel Adams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2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2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30200"/>
            <a:ext cx="10731500" cy="9094330"/>
          </a:xfrm>
          <a:prstGeom prst="rect">
            <a:avLst/>
          </a:prstGeom>
          <a:ln w="12700">
            <a:miter lim="400000"/>
          </a:ln>
        </p:spPr>
      </p:pic>
      <p:sp>
        <p:nvSpPr>
          <p:cNvPr id="1531" name="From Photography by London et al."/>
          <p:cNvSpPr txBox="1"/>
          <p:nvPr/>
        </p:nvSpPr>
        <p:spPr>
          <a:xfrm>
            <a:off x="8775700" y="9321800"/>
            <a:ext cx="3505552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 by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35" name="Dodging &amp; burning is difficult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Dodging &amp; burning is difficult!</a:t>
            </a:r>
          </a:p>
        </p:txBody>
      </p:sp>
      <p:sp>
        <p:nvSpPr>
          <p:cNvPr id="153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3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0" b="41847"/>
          <a:stretch>
            <a:fillRect/>
          </a:stretch>
        </p:blipFill>
        <p:spPr>
          <a:xfrm>
            <a:off x="431800" y="1402080"/>
            <a:ext cx="6181796" cy="726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58149" r="0" b="0"/>
          <a:stretch>
            <a:fillRect/>
          </a:stretch>
        </p:blipFill>
        <p:spPr>
          <a:xfrm>
            <a:off x="6616700" y="3467100"/>
            <a:ext cx="6181796" cy="5228280"/>
          </a:xfrm>
          <a:prstGeom prst="rect">
            <a:avLst/>
          </a:prstGeom>
          <a:ln w="12700">
            <a:miter lim="400000"/>
          </a:ln>
        </p:spPr>
      </p:pic>
      <p:sp>
        <p:nvSpPr>
          <p:cNvPr id="1539" name="Source: Rudman"/>
          <p:cNvSpPr txBox="1"/>
          <p:nvPr/>
        </p:nvSpPr>
        <p:spPr>
          <a:xfrm>
            <a:off x="10566400" y="9232053"/>
            <a:ext cx="2212236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Source: Rudman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4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43" name="Advanced ver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Advanced versions</a:t>
            </a:r>
          </a:p>
        </p:txBody>
      </p:sp>
      <p:sp>
        <p:nvSpPr>
          <p:cNvPr id="1544" name="Dodging car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Dodging card</a:t>
            </a:r>
          </a:p>
          <a:p>
            <a:pPr lvl="1">
              <a:lnSpc>
                <a:spcPct val="90000"/>
              </a:lnSpc>
            </a:pPr>
            <a:r>
              <a:t>Precisely cut out shapes in the image</a:t>
            </a:r>
          </a:p>
          <a:p>
            <a:pPr>
              <a:lnSpc>
                <a:spcPct val="90000"/>
              </a:lnSpc>
            </a:pPr>
            <a:r>
              <a:t>Multigrade paper</a:t>
            </a:r>
          </a:p>
          <a:p>
            <a:pPr lvl="1">
              <a:lnSpc>
                <a:spcPct val="90000"/>
              </a:lnSpc>
            </a:pPr>
            <a:r>
              <a:t>Dodge/burn with different filter/grade</a:t>
            </a:r>
          </a:p>
          <a:p>
            <a:pPr lvl="1">
              <a:lnSpc>
                <a:spcPct val="90000"/>
              </a:lnSpc>
            </a:pPr>
            <a:r>
              <a:t>Vary local contrast (not only brightness)</a:t>
            </a:r>
          </a:p>
          <a:p>
            <a:pPr>
              <a:lnSpc>
                <a:spcPct val="90000"/>
              </a:lnSpc>
            </a:pPr>
            <a:r>
              <a:t>Focus</a:t>
            </a:r>
          </a:p>
          <a:p>
            <a:pPr lvl="1">
              <a:lnSpc>
                <a:spcPct val="90000"/>
              </a:lnSpc>
            </a:pPr>
            <a:r>
              <a:t>Change focus of enlarger and doge and burn</a:t>
            </a:r>
          </a:p>
          <a:p>
            <a:pPr lvl="1">
              <a:lnSpc>
                <a:spcPct val="90000"/>
              </a:lnSpc>
            </a:pPr>
            <a:r>
              <a:t>Local control of sharpness</a:t>
            </a:r>
          </a:p>
          <a:p>
            <a:pPr>
              <a:lnSpc>
                <a:spcPct val="90000"/>
              </a:lnSpc>
            </a:pPr>
            <a:r>
              <a:t>Locally paint chemical on print</a:t>
            </a:r>
          </a:p>
          <a:p>
            <a:pPr lvl="1">
              <a:lnSpc>
                <a:spcPct val="90000"/>
              </a:lnSpc>
            </a:pPr>
            <a:r>
              <a:t>Can have a multiplicative, additive or exponential effect depending on chemical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4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48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549" name="Gordon Park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Gordon Parks</a:t>
            </a:r>
          </a:p>
        </p:txBody>
      </p:sp>
      <p:pic>
        <p:nvPicPr>
          <p:cNvPr id="155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2171700"/>
            <a:ext cx="10083800" cy="7540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54" name="Digital dodge-burn and graduated N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Digital dodge-burn and graduated ND</a:t>
            </a:r>
          </a:p>
        </p:txBody>
      </p:sp>
      <p:sp>
        <p:nvSpPr>
          <p:cNvPr id="1555" name="Use adjustment layer and gradient too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8080" indent="-306805">
              <a:defRPr sz="3400"/>
            </a:pPr>
            <a:r>
              <a:t>Use adjustment layer and gradient tool</a:t>
            </a:r>
          </a:p>
          <a:p>
            <a:pPr lvl="1" marL="754146" indent="-255671">
              <a:defRPr sz="3400"/>
            </a:pPr>
            <a:r>
              <a:t>Use curve adjustment layer</a:t>
            </a:r>
          </a:p>
          <a:p>
            <a:pPr lvl="1" marL="754146" indent="-255671">
              <a:defRPr sz="3400"/>
            </a:pPr>
            <a:r>
              <a:t>Modulate its effect using the layer mask</a:t>
            </a:r>
          </a:p>
          <a:p>
            <a:pPr marL="348080" indent="-306805">
              <a:defRPr sz="3400"/>
            </a:pPr>
            <a:r>
              <a:t>Just paint in black </a:t>
            </a:r>
          </a:p>
          <a:p>
            <a:pPr lvl="1" marL="754146" indent="-255671">
              <a:defRPr sz="3400"/>
            </a:pPr>
            <a:r>
              <a:t>On a separate layer</a:t>
            </a:r>
          </a:p>
          <a:p>
            <a:pPr lvl="1" marL="754146" indent="-255671">
              <a:defRPr sz="3400"/>
            </a:pPr>
            <a:r>
              <a:t>With a low opacity</a:t>
            </a:r>
          </a:p>
          <a:p>
            <a:pPr marL="348080" indent="-306805">
              <a:defRPr sz="3400"/>
            </a:pPr>
            <a:r>
              <a:t>Multiple exposure photography</a:t>
            </a:r>
          </a:p>
          <a:p>
            <a:pPr lvl="1" marL="754146" indent="-255671">
              <a:defRPr sz="3400"/>
            </a:pPr>
            <a:r>
              <a:t>Use a tripod</a:t>
            </a:r>
          </a:p>
          <a:p>
            <a:pPr lvl="1" marL="754146" indent="-255671">
              <a:defRPr sz="3400"/>
            </a:pPr>
            <a:r>
              <a:t>“Bracket” your exposure</a:t>
            </a:r>
          </a:p>
          <a:p>
            <a:pPr lvl="1" marL="754146" indent="-255671">
              <a:defRPr sz="3400"/>
            </a:pPr>
            <a:r>
              <a:t>Stack exposures as layers in photoshop</a:t>
            </a:r>
          </a:p>
          <a:p>
            <a:pPr lvl="1" marL="754146" indent="-255671">
              <a:defRPr sz="3400"/>
            </a:pPr>
            <a:r>
              <a:t>Use layer masks to select which region comes from which exposure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59" name="What have we lear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What have we learnt?</a:t>
            </a:r>
          </a:p>
        </p:txBody>
      </p:sp>
      <p:sp>
        <p:nvSpPr>
          <p:cNvPr id="1560" name="Log is goo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Log is good</a:t>
            </a:r>
          </a:p>
          <a:p>
            <a:pPr/>
            <a:r>
              <a:t>Luminance is different from chrominance</a:t>
            </a:r>
          </a:p>
          <a:p>
            <a:pPr/>
            <a:r>
              <a:t>Separate components: </a:t>
            </a:r>
          </a:p>
          <a:p>
            <a:pPr lvl="1"/>
            <a:r>
              <a:t>Low and high frequencies</a:t>
            </a:r>
          </a:p>
          <a:p>
            <a:pPr/>
            <a:r>
              <a:t>Strong edges are important</a:t>
            </a:r>
          </a:p>
        </p:txBody>
      </p:sp>
      <p:grpSp>
        <p:nvGrpSpPr>
          <p:cNvPr id="1569" name="Group"/>
          <p:cNvGrpSpPr/>
          <p:nvPr/>
        </p:nvGrpSpPr>
        <p:grpSpPr>
          <a:xfrm>
            <a:off x="761999" y="5102578"/>
            <a:ext cx="8661401" cy="4434276"/>
            <a:chOff x="0" y="0"/>
            <a:chExt cx="8661399" cy="4434275"/>
          </a:xfrm>
        </p:grpSpPr>
        <p:pic>
          <p:nvPicPr>
            <p:cNvPr id="1561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3018982"/>
              <a:ext cx="2092727" cy="1415294"/>
            </a:xfrm>
            <a:prstGeom prst="rect">
              <a:avLst/>
            </a:prstGeom>
            <a:ln w="12700" cap="flat">
              <a:solidFill>
                <a:srgbClr val="494949"/>
              </a:solidFill>
              <a:prstDash val="solid"/>
              <a:miter lim="400000"/>
            </a:ln>
            <a:effectLst/>
          </p:spPr>
        </p:pic>
        <p:pic>
          <p:nvPicPr>
            <p:cNvPr id="1562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1499370"/>
              <a:ext cx="2092727" cy="1415294"/>
            </a:xfrm>
            <a:prstGeom prst="rect">
              <a:avLst/>
            </a:prstGeom>
            <a:ln w="12700" cap="flat">
              <a:solidFill>
                <a:srgbClr val="494949"/>
              </a:solidFill>
              <a:prstDash val="solid"/>
              <a:miter lim="400000"/>
            </a:ln>
            <a:effectLst/>
          </p:spPr>
        </p:pic>
        <p:pic>
          <p:nvPicPr>
            <p:cNvPr id="1563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092727" cy="1415294"/>
            </a:xfrm>
            <a:prstGeom prst="rect">
              <a:avLst/>
            </a:prstGeom>
            <a:ln w="12700" cap="flat">
              <a:solidFill>
                <a:srgbClr val="494949"/>
              </a:solidFill>
              <a:prstDash val="solid"/>
              <a:miter lim="400000"/>
            </a:ln>
            <a:effectLst/>
          </p:spPr>
        </p:pic>
        <p:pic>
          <p:nvPicPr>
            <p:cNvPr id="1564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159000" y="0"/>
              <a:ext cx="6502400" cy="4395352"/>
            </a:xfrm>
            <a:prstGeom prst="rect">
              <a:avLst/>
            </a:prstGeom>
            <a:ln w="12700" cap="flat">
              <a:solidFill>
                <a:srgbClr val="494949"/>
              </a:solidFill>
              <a:prstDash val="solid"/>
              <a:miter lim="400000"/>
            </a:ln>
            <a:effectLst/>
          </p:spPr>
        </p:pic>
        <p:sp>
          <p:nvSpPr>
            <p:cNvPr id="1565" name="Output"/>
            <p:cNvSpPr txBox="1"/>
            <p:nvPr/>
          </p:nvSpPr>
          <p:spPr>
            <a:xfrm>
              <a:off x="2159000" y="0"/>
              <a:ext cx="1270000" cy="41993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7" marR="57797" defTabSz="1295400">
                <a:spcBef>
                  <a:spcPts val="1300"/>
                </a:spcBef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Output</a:t>
              </a:r>
            </a:p>
          </p:txBody>
        </p:sp>
        <p:sp>
          <p:nvSpPr>
            <p:cNvPr id="1566" name="Large-scale"/>
            <p:cNvSpPr txBox="1"/>
            <p:nvPr/>
          </p:nvSpPr>
          <p:spPr>
            <a:xfrm>
              <a:off x="0" y="0"/>
              <a:ext cx="1714500" cy="41993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7" marR="57797" defTabSz="1295400">
                <a:spcBef>
                  <a:spcPts val="1300"/>
                </a:spcBef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Large-scale</a:t>
              </a:r>
            </a:p>
          </p:txBody>
        </p:sp>
        <p:sp>
          <p:nvSpPr>
            <p:cNvPr id="1567" name="Detail"/>
            <p:cNvSpPr txBox="1"/>
            <p:nvPr/>
          </p:nvSpPr>
          <p:spPr>
            <a:xfrm>
              <a:off x="0" y="1569434"/>
              <a:ext cx="1714500" cy="41993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7" marR="57797" defTabSz="1295400">
                <a:spcBef>
                  <a:spcPts val="1300"/>
                </a:spcBef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Detail</a:t>
              </a:r>
            </a:p>
          </p:txBody>
        </p:sp>
        <p:sp>
          <p:nvSpPr>
            <p:cNvPr id="1568" name="Color"/>
            <p:cNvSpPr txBox="1"/>
            <p:nvPr/>
          </p:nvSpPr>
          <p:spPr>
            <a:xfrm>
              <a:off x="0" y="3064133"/>
              <a:ext cx="1714500" cy="41993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7" marR="57797" defTabSz="1295400">
                <a:spcBef>
                  <a:spcPts val="1300"/>
                </a:spcBef>
                <a:buClr>
                  <a:srgbClr val="000000"/>
                </a:buClr>
                <a:buFont typeface="Times New Roman"/>
                <a:defRPr sz="22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Color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7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73" name="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References</a:t>
            </a:r>
          </a:p>
        </p:txBody>
      </p:sp>
      <p:sp>
        <p:nvSpPr>
          <p:cNvPr id="157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09368" y="5420924"/>
            <a:ext cx="3318935" cy="4332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05955" y="5422900"/>
            <a:ext cx="3402473" cy="433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1193800"/>
            <a:ext cx="3752427" cy="422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8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0" y="5422900"/>
            <a:ext cx="3707272" cy="433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9" name="droppedImage.png" descr="droppedImag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759200" y="1193800"/>
            <a:ext cx="4140200" cy="4140200"/>
          </a:xfrm>
          <a:prstGeom prst="rect">
            <a:avLst/>
          </a:prstGeom>
          <a:ln w="12700"/>
        </p:spPr>
      </p:pic>
      <p:pic>
        <p:nvPicPr>
          <p:cNvPr id="1580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rcRect l="19920" t="16700" r="26329" b="0"/>
          <a:stretch>
            <a:fillRect/>
          </a:stretch>
        </p:blipFill>
        <p:spPr>
          <a:xfrm>
            <a:off x="8051800" y="1193800"/>
            <a:ext cx="2673210" cy="4142819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8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84" name="Other tone mapping 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Other tone mapping references</a:t>
            </a:r>
          </a:p>
        </p:txBody>
      </p:sp>
      <p:sp>
        <p:nvSpPr>
          <p:cNvPr id="1585" name="J. DiCarlo and B. Wandell, Rendering High Dynamic Range Images http://www-isl.stanford.edu/%7Eabbas/group/papers_and_pub/spie00_jeff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938" indent="-252663">
              <a:lnSpc>
                <a:spcPct val="80000"/>
              </a:lnSpc>
            </a:pPr>
            <a:r>
              <a:rPr sz="2800"/>
              <a:t>J. DiCarlo and B. Wandell, </a:t>
            </a: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Rendering High Dynamic Range Images</a:t>
            </a:r>
            <a:r>
              <a:rPr sz="2800"/>
              <a:t>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http://www-isl.stanford.edu/%7Eabbas/group/papers_and_pub/spie00_jeff.pdf</a:t>
            </a:r>
          </a:p>
          <a:p>
            <a:pPr marL="293938" indent="-252663">
              <a:lnSpc>
                <a:spcPct val="80000"/>
              </a:lnSpc>
            </a:pPr>
            <a:r>
              <a:rPr sz="2800"/>
              <a:t>Choudhury, P., Tumblin, J., "</a:t>
            </a: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The Trilateral Filter for High Contrast Images and Meshes"</a:t>
            </a:r>
            <a:r>
              <a:rPr sz="2800"/>
              <a:t>.  </a:t>
            </a:r>
            <a:r>
              <a:rPr sz="1800"/>
              <a:t>http://www.cs.northwestern.edu/~jet/publications.html</a:t>
            </a:r>
            <a:endParaRPr sz="1800"/>
          </a:p>
          <a:p>
            <a:pPr marL="293938" indent="-252663">
              <a:lnSpc>
                <a:spcPct val="80000"/>
              </a:lnSpc>
            </a:pPr>
            <a:r>
              <a:rPr sz="2800"/>
              <a:t>Tumblin, J., Turk, G., "</a:t>
            </a: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Low Curvature Image Simplifiers (LCIS): A Boundary Hierarchy for Detail-Preserving Contrast Reduction</a:t>
            </a:r>
            <a:r>
              <a:rPr sz="2800"/>
              <a:t>.''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http://www.cs.northwestern.edu/~jet/publications.html</a:t>
            </a:r>
          </a:p>
          <a:p>
            <a:pPr marL="293938" indent="-252663">
              <a:lnSpc>
                <a:spcPct val="80000"/>
              </a:lnSpc>
            </a:pPr>
            <a:r>
              <a:rPr sz="2800"/>
              <a:t>Tumblin, J., </a:t>
            </a: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"Three Methods For Detail-Preserving Contrast Reduction For Displayed Images''</a:t>
            </a:r>
            <a:r>
              <a:rPr sz="2800"/>
              <a:t>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http://www.cs.northwestern.edu/~jet/publications.html</a:t>
            </a:r>
            <a:r>
              <a:rPr sz="1800"/>
              <a:t> </a:t>
            </a:r>
            <a:endParaRPr sz="1800"/>
          </a:p>
          <a:p>
            <a:pPr marL="293938" indent="-252663">
              <a:lnSpc>
                <a:spcPct val="80000"/>
              </a:lnSpc>
            </a:pPr>
            <a:r>
              <a:rPr sz="2800"/>
              <a:t>Photographic Tone Reproduction for Digital Images </a:t>
            </a:r>
            <a:br>
              <a:rPr sz="2800"/>
            </a:br>
            <a:r>
              <a:rPr sz="2800"/>
              <a:t>Erik Reinhard, Mike Stark, Peter Shirley and Jim Ferwerda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http://www.cs.utah.edu/%7Ereinhard/cdrom/</a:t>
            </a:r>
          </a:p>
          <a:p>
            <a:pPr marL="293938" indent="-252663">
              <a:lnSpc>
                <a:spcPct val="80000"/>
              </a:lnSpc>
            </a:pPr>
            <a:r>
              <a:rPr sz="2800"/>
              <a:t>Ashikhmin, M. ``A Tone Mapping Algorithm for High Contrast Images'' </a:t>
            </a:r>
            <a:r>
              <a:rPr i="1" sz="2800"/>
              <a:t>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http://www.cs.sunysb.edu/~ash/tm.pdf</a:t>
            </a:r>
            <a:r>
              <a:rPr sz="1800"/>
              <a:t> </a:t>
            </a:r>
            <a:endParaRPr sz="1800"/>
          </a:p>
          <a:p>
            <a:pPr marL="293938" indent="-252663">
              <a:lnSpc>
                <a:spcPct val="80000"/>
              </a:lnSpc>
            </a:pPr>
            <a:r>
              <a:rPr sz="2800"/>
              <a:t>Retinex at Nasa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http://dragon.larc.nasa.gov/retinex/background/retpubs.html</a:t>
            </a:r>
          </a:p>
          <a:p>
            <a:pPr marL="293938" indent="-252663">
              <a:lnSpc>
                <a:spcPct val="80000"/>
              </a:lnSpc>
            </a:pPr>
            <a:r>
              <a:rPr sz="2800"/>
              <a:t>Gradient Domain High Dynamic Range Compression Raanan Fattal, Dani Lischinski, Michael Werman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3" invalidUrl="" action="" tgtFrame="" tooltip="" history="1" highlightClick="0" endSnd="0"/>
              </a:rPr>
              <a:t>http://www.cs.huji.ac.il/~danix/hdr/</a:t>
            </a:r>
            <a:r>
              <a:rPr sz="1800"/>
              <a:t> </a:t>
            </a:r>
            <a:endParaRPr sz="1800"/>
          </a:p>
          <a:p>
            <a:pPr marL="293938" indent="-252663">
              <a:lnSpc>
                <a:spcPct val="80000"/>
              </a:lnSpc>
            </a:pPr>
            <a:r>
              <a:rPr sz="2800"/>
              <a:t>Li et al. : Wavelets and activity maps </a:t>
            </a:r>
            <a:r>
              <a:rPr sz="1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4" invalidUrl="" action="" tgtFrame="" tooltip="" history="1" highlightClick="0" endSnd="0"/>
              </a:rPr>
              <a:t>http://web.mit.edu/yzli/www/hdr_companding.htm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8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89" name="Tone mapping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Tone mapping code</a:t>
            </a:r>
          </a:p>
        </p:txBody>
      </p:sp>
      <p:sp>
        <p:nvSpPr>
          <p:cNvPr id="1590" name="http://www.mpi-sb.mpg.de/resources/pfstools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http://www.mpi-sb.mpg.de/resources/pfstools/</a:t>
            </a:r>
          </a:p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http://scanline.ca/exrtools/</a:t>
            </a:r>
          </a:p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http://www.cs.utah.edu/~reinhard/cdrom/source.html</a:t>
            </a:r>
          </a:p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http://www.cis.rit.edu/mcsl/icam/hdr/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94" name="Ref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Refs</a:t>
            </a:r>
          </a:p>
        </p:txBody>
      </p:sp>
      <p:sp>
        <p:nvSpPr>
          <p:cNvPr id="1595" name="http://people.csail.mit.edu/sparis/bf_course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/>
            </a:pPr>
            <a:r>
              <a:rPr u="sng">
                <a:hlinkClick r:id="rId3" invalidUrl="" action="" tgtFrame="" tooltip="" history="1" highlightClick="0" endSnd="0"/>
              </a:rPr>
              <a:t>http://people.csail.mit.edu/sparis/bf_course/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hlinkClick r:id="rId4" invalidUrl="" action="" tgtFrame="" tooltip="" history="1" highlightClick="0" endSnd="0"/>
              </a:rPr>
              <a:t>http://people.csail.mit.edu/fredo/PUBLI/Siggraph2002/</a:t>
            </a:r>
            <a:r>
              <a:t> 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http://www.hdrsoft.com/resources/dri.html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http://www.clarkvision.com/imagedetail/dynamicrange2/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http://www.debevec.org/HDRI2004/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http://www.luminous-landscape.com/tutorials/hdr.shtml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http://www.anyhere.com/gward/hdrenc/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http://www.debevec.org/IBL2001/NOTES/42-gward-cic98.pdf</a:t>
            </a:r>
            <a:r>
              <a:rPr b="0"/>
              <a:t> </a:t>
            </a:r>
            <a:endParaRPr b="0"/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http://www.openexr.com/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http://gl.ict.usc.edu/HDRShop/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3" invalidUrl="" action="" tgtFrame="" tooltip="" history="1" highlightClick="0" endSnd="0"/>
              </a:rPr>
              <a:t>http://www.dpreview.com/learn/?/Glossary/Digital_Imaging/Dynamic_Range_01.htm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4" invalidUrl="" action="" tgtFrame="" tooltip="" history="1" highlightClick="0" endSnd="0"/>
              </a:rPr>
              <a:t>http://www.normankoren.com/digital_tonality.html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5" invalidUrl="" action="" tgtFrame="" tooltip="" history="1" highlightClick="0" endSnd="0"/>
              </a:rPr>
              <a:t>http://www.anyhere.com/</a:t>
            </a:r>
            <a:r>
              <a:t> </a:t>
            </a:r>
          </a:p>
          <a:p>
            <a:pPr marL="546382" indent="-487679">
              <a:buSzTx/>
              <a:buNone/>
              <a:defRPr sz="2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6" invalidUrl="" action="" tgtFrame="" tooltip="" history="1" highlightClick="0" endSnd="0"/>
              </a:rPr>
              <a:t>http://www.cybergrain.com/tech/hdr/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9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99" name="Available in HDRSho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Available in HDRShop</a:t>
            </a:r>
          </a:p>
        </p:txBody>
      </p:sp>
      <p:sp>
        <p:nvSpPr>
          <p:cNvPr id="160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0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10947400" cy="8137032"/>
          </a:xfrm>
          <a:prstGeom prst="rect">
            <a:avLst/>
          </a:prstGeom>
          <a:ln w="12700">
            <a:miter lim="400000"/>
          </a:ln>
        </p:spPr>
      </p:pic>
      <p:sp>
        <p:nvSpPr>
          <p:cNvPr id="1602" name="Slide from Siggraph 2005 course on HDR"/>
          <p:cNvSpPr txBox="1"/>
          <p:nvPr/>
        </p:nvSpPr>
        <p:spPr>
          <a:xfrm>
            <a:off x="8343900" y="93218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0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0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0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60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100" y="431800"/>
            <a:ext cx="8590845" cy="8343900"/>
          </a:xfrm>
          <a:prstGeom prst="rect">
            <a:avLst/>
          </a:prstGeom>
          <a:ln w="12700">
            <a:miter lim="400000"/>
          </a:ln>
        </p:spPr>
      </p:pic>
      <p:sp>
        <p:nvSpPr>
          <p:cNvPr id="1609" name="From Being Undigital by Mann &amp; Picard"/>
          <p:cNvSpPr txBox="1"/>
          <p:nvPr/>
        </p:nvSpPr>
        <p:spPr>
          <a:xfrm>
            <a:off x="5422900" y="9105900"/>
            <a:ext cx="729616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Being Undigital by Mann &amp; Picard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1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1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61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