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1pPr>
    <a:lvl2pPr marL="0" marR="0" indent="228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2pPr>
    <a:lvl3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3pPr>
    <a:lvl4pPr marL="0" marR="0" indent="685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4pPr>
    <a:lvl5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5pPr>
    <a:lvl6pPr marL="0" marR="0" indent="1143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6pPr>
    <a:lvl7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7pPr>
    <a:lvl8pPr marL="0" marR="0" indent="1600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8pPr>
    <a:lvl9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200" u="none" kumimoji="0" normalizeH="0">
        <a:ln>
          <a:noFill/>
        </a:ln>
        <a:solidFill>
          <a:srgbClr val="000000"/>
        </a:solidFill>
        <a:effectLst/>
        <a:uFillTx/>
        <a:latin typeface="Helvetica"/>
        <a:ea typeface="Helvetica"/>
        <a:cs typeface="Helvetica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8F44A2F1-9E1F-4B54-A3A2-5F16C0AD49E2}" styleName="">
    <a:tblBg/>
    <a:wholeTbl>
      <a:tcTxStyle b="off" i="off">
        <a:font>
          <a:latin typeface="Gill Sans"/>
          <a:ea typeface="Gill Sans"/>
          <a:cs typeface="Gill Sans"/>
        </a:font>
        <a:srgbClr val="000000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Gill Sans"/>
          <a:ea typeface="Gill Sans"/>
          <a:cs typeface="Gill Sans"/>
        </a:font>
        <a:srgbClr val="FFFFFF"/>
      </a:tcTxStyle>
      <a:tcStyle>
        <a:tcBdr>
          <a:left>
            <a:ln w="254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25400" cap="flat">
              <a:solidFill>
                <a:srgbClr val="000000"/>
              </a:solidFill>
              <a:prstDash val="solid"/>
              <a:miter lim="400000"/>
            </a:ln>
          </a:insideH>
          <a:insideV>
            <a:ln w="254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D51ADE6A-740E-44AE-83CC-AE7238B6C88D}" styleName="">
    <a:tblBg/>
    <a:wholeTbl>
      <a:tcTxStyle b="off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ED4"/>
          </a:solidFill>
        </a:fill>
      </a:tcStyle>
    </a:wholeTbl>
    <a:band2H>
      <a:tcTxStyle b="def" i="def"/>
      <a:tcStyle>
        <a:tcBdr/>
        <a:fill>
          <a:solidFill>
            <a:srgbClr val="FFF7EB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A900"/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A900"/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A900"/>
          </a:solidFill>
        </a:fill>
      </a:tcStyle>
    </a:firstRow>
  </a:tblStyle>
  <a:tblStyle styleId="{4A9BC294-FFE2-49D5-8D69-9E1BD2C41BD5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BBFC77FB-9ED0-4EC9-95AA-A1379042E648}" styleName="">
    <a:tblBg/>
    <a:wholeTb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n" i="off">
        <a:font>
          <a:latin typeface="Times New Roman"/>
          <a:ea typeface="Times New Roman"/>
          <a:cs typeface="Times New Roman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3DC5C2F9-1CAC-4260-A1DD-9FCDBB877499}" styleName="">
    <a:tblBg/>
    <a:wholeTbl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6CBB8FF1-D9AA-43F3-AF6F-95CC898621D3}" styleName="">
    <a:tblBg/>
    <a:wholeTbl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8E54927-2AF5-4432-92DA-312B5CB86277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C7B018BB-80A7-4F77-B60F-C8B233D01FF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def" i="def"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de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Shape 202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3" name="Shape 203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92.xml"/><Relationship Id="rId2" Type="http://schemas.openxmlformats.org/officeDocument/2006/relationships/notesMaster" Target="../notesMasters/notesMaster1.xml"/></Relationships>
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93.xml"/><Relationship Id="rId2" Type="http://schemas.openxmlformats.org/officeDocument/2006/relationships/notesMaster" Target="../notesMasters/notesMaster1.xml"/></Relationships>
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108.xml"/><Relationship Id="rId2" Type="http://schemas.openxmlformats.org/officeDocument/2006/relationships/notesMaster" Target="../notesMasters/notesMaster1.xml"/></Relationships>
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109.xml"/><Relationship Id="rId2" Type="http://schemas.openxmlformats.org/officeDocument/2006/relationships/notesMaster" Target="../notesMasters/notesMaster1.xml"/></Relationships>
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126.xml"/><Relationship Id="rId2" Type="http://schemas.openxmlformats.org/officeDocument/2006/relationships/notesMaster" Target="../notesMasters/notesMaster1.xml"/></Relationships>
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127.xml"/><Relationship Id="rId2" Type="http://schemas.openxmlformats.org/officeDocument/2006/relationships/notesMaster" Target="../notesMasters/notesMaster1.xml"/></Relationships>
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129.xml"/><Relationship Id="rId2" Type="http://schemas.openxmlformats.org/officeDocument/2006/relationships/notesMaster" Target="../notesMasters/notesMaster1.xml"/></Relationships>
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134.xml"/><Relationship Id="rId2" Type="http://schemas.openxmlformats.org/officeDocument/2006/relationships/notesMaster" Target="../notesMasters/notesMaster1.xml"/></Relationships>
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135.xml"/><Relationship Id="rId2" Type="http://schemas.openxmlformats.org/officeDocument/2006/relationships/notesMaster" Target="../notesMasters/notesMaster1.xml"/></Relationships>
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36.xml"/><Relationship Id="rId2" Type="http://schemas.openxmlformats.org/officeDocument/2006/relationships/notesMaster" Target="../notesMasters/notesMaster1.xml"/></Relationships>
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43.xml"/><Relationship Id="rId2" Type="http://schemas.openxmlformats.org/officeDocument/2006/relationships/notesMaster" Target="../notesMasters/notesMaster1.xml"/></Relationships>
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44.xml"/><Relationship Id="rId2" Type="http://schemas.openxmlformats.org/officeDocument/2006/relationships/notesMaster" Target="../notesMasters/notesMaster1.xml"/></Relationships>
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" name="Shape 1405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06" name="Shape 1406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[Use coarser version]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First we create a bilateral grid from a 2d image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[less recipe like]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Emphasize that it’s a very simple gaussian blur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[don’t mention sparse constraints]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[give more of a roadmap: first we create the grid…]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[Slowly!]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On the left once again is our favorite image scanline and intensity plot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On the right is the bilateral grid again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For each pixel at position x, we look up its intensity value I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We put the value I itself into the grid at the grid location corresponding to (x,I)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And we do this for every pixel x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57799" marR="57799" defTabSz="1295400">
              <a:spcBef>
                <a:spcPts val="500"/>
              </a:spcBef>
              <a:buClr>
                <a:srgbClr val="000000"/>
              </a:buClr>
              <a:buFont typeface="Arial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TODO: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Even coarser, a few samples on edge straddle one column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One bin that goes across the edge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Nearest neighbor problems, etc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Fold in big images and downsampling story in here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Need a downsmpling slide?</a:t>
            </a:r>
          </a:p>
          <a:p>
            <a:pPr marL="4978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At an edge, you have to decide</a:t>
            </a:r>
          </a:p>
          <a:p>
            <a:pPr marL="4978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With the grid, just keep both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1" name="Shape 147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72" name="Shape 147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… now let me show you a video of our bilateral filter using the grid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Put the arrows on the left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Try it n just one column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Keep only (0,1) and (1,0)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Text: blur in grid is bilateral filter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Make some labels bold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Output scanline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Make the pixels on the left brighter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Re-state that downsampling is important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Next, we perform a *standard gaussian blur* on the bilateral grid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 gaussian blur on the bilateral grid is equivalent</a:t>
            </a:r>
          </a:p>
          <a:p>
            <a:pPr marL="4978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to a bilateral filter in image space once we slice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&lt;Next x4&gt;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Recall the edge-aware property of the bilateral grid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 smooth function on the grid becomes piecewise-smooth in image space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There are some technical details that I didn’t mention about the bilateral filter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Please see the paper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let me show how fast our bilateral filter is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Shape 174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41" name="Shape 174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[Use coarser version]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First we create a bilateral grid from a 2d image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[less recipe like]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Emphasize that it’s a very simple gaussian blur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[don’t mention sparse constraints]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[give more of a roadmap: first we create the grid…]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[Slowly!]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On the left once again is our favorite image scanline and intensity plot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On the right is the bilateral grid again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For each pixel at position x, we look up its intensity value I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We put the value I itself into the grid at the grid location corresponding to (x,I)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And we do this for every pixel x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57799" marR="57799" defTabSz="1295400">
              <a:spcBef>
                <a:spcPts val="500"/>
              </a:spcBef>
              <a:buClr>
                <a:srgbClr val="000000"/>
              </a:buClr>
              <a:buFont typeface="Arial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TODO: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Even coarser, a few samples on edge straddle one column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One bin that goes across the edge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Nearest neighbor problems, etc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Fold in big images and downsampling story in here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Need a downsmpling slide?</a:t>
            </a:r>
          </a:p>
          <a:p>
            <a:pPr marL="4978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At an edge, you have to decide</a:t>
            </a:r>
          </a:p>
          <a:p>
            <a:pPr marL="4978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With the grid, just keep both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Shape 1806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07" name="Shape 1807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… now let me show you a video of our bilateral filter using the grid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Put the arrows on the left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Try it n just one column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Keep only (0,1) and (1,0)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Text: blur in grid is bilateral filter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Make some labels bold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Output scanline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Make the pixels on the left brighter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Re-state that downsampling is important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Next, we perform a *standard gaussian blur* on the bilateral grid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 gaussian blur on the bilateral grid is equivalent</a:t>
            </a:r>
          </a:p>
          <a:p>
            <a:pPr marL="4978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to a bilateral filter in image space once we slice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&lt;Next x4&gt;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Recall the edge-aware property of the bilateral grid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A smooth function on the grid becomes piecewise-smooth in image space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There are some technical details that I didn’t mention about the bilateral filter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Please see the paper</a:t>
            </a: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  <a:p>
            <a:pPr marL="40640" marR="57799" defTabSz="1295400">
              <a:spcBef>
                <a:spcPts val="500"/>
              </a:spcBef>
              <a:buClr>
                <a:srgbClr val="000000"/>
              </a:buClr>
              <a:buSzPct val="100000"/>
              <a:buFont typeface="Arial"/>
              <a:buChar char="-"/>
              <a:defRPr sz="16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let me show how fast our bilateral filter is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Shape 1891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92" name="Shape 1892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\sigma^2[ax+(1-a)y]=a^2\sigma^2[x]+(1-a)^2\sigma^2[y]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2a \sigma^2[x]-2(1-a)\sigma^2[y]=0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a\left( \sigma^2[x]+\sigma^2[y]]\right)=\sigma^2[y]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a=\frac{\sigma^2[y]}{\sigma^2[x]+\sigma^2[y]]}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9" name="Shape 189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0" name="Shape 190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\frac{\sigma^2[x]\sigma^2[y]}{\sigma^2[x]+\sigma^2[y]}\left(\frac{1}{\sigma^2[x]} x+ \frac{1}{\sigma^2 y} y\right)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8" name="Shape 190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09" name="Shape 190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defTabSz="457200">
              <a:defRPr sz="1200">
                <a:latin typeface="Monaco"/>
                <a:ea typeface="Monaco"/>
                <a:cs typeface="Monaco"/>
                <a:sym typeface="Monaco"/>
              </a:defRPr>
            </a:lvl1pPr>
          </a:lstStyle>
          <a:p>
            <a:pPr/>
            <a:r>
              <a:t>\frac{1}{\sum \frac{1}{\sigma^2[x_i]}}\sum \frac{x_i}{\sigma^2[x_i]}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Shape 193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31" name="Shape 193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[\frac{1}{k_i} I_i(x,y) ]=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\frac{1}{k_i^2}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\left[ 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a I_i(x,y)+\sigma^2_{read}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\right]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9" name="Shape 1939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40" name="Shape 1940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[\frac{1}{k_i} I_i(x,y) ]=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\frac{1}{k_i^2}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\left[ 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a I_i(x,y)+\sigma^2_{read}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\right]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Shape 1950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51" name="Shape 1951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\sigma^2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[\frac{1}{k_i} I_i(x,y) ]=</a:t>
            </a:r>
          </a:p>
          <a:p>
            <a:pPr defTabSz="457200">
              <a:defRPr sz="1200">
                <a:latin typeface="Monaco"/>
                <a:ea typeface="Monaco"/>
                <a:cs typeface="Monaco"/>
                <a:sym typeface="Monaco"/>
              </a:defRPr>
            </a:pPr>
            <a:r>
              <a:t>\frac{a}{k_i} L(x,y)+\frac{1}{k_i^2}\sigma^2_{read}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Shape 2048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49" name="Shape 2049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These results were simulated, starting from a ground truth HDR image,</a:t>
            </a: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using the noise properties from a real camera to generate the input, and then doing the merge.</a:t>
            </a: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You can see that the standard method, captured using exposure bracketing, is quite noisy in the darker parts of the scene.</a:t>
            </a: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By comparison, the optimal capture sequence found using our method is dramatically better quality.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3" name="Shape 2103"/>
          <p:cNvSpPr/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04" name="Shape 2104"/>
          <p:cNvSpPr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We also performed experiments on real scenes.. where as a stand-in for ground truth, we captured and merged together a</a:t>
            </a:r>
            <a:r>
              <a:t> </a:t>
            </a:r>
            <a:r>
              <a:t>densely sampled set of images</a:t>
            </a: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In the top row, the standard capture method </a:t>
            </a:r>
            <a:r>
              <a:t>is again </a:t>
            </a:r>
            <a:r>
              <a:t>quite noisy in the darker parts of the scene.</a:t>
            </a:r>
            <a:r>
              <a:t> </a:t>
            </a: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In the second row, b</a:t>
            </a:r>
            <a:r>
              <a:t>y</a:t>
            </a:r>
            <a:r>
              <a:t> capturing the optimal sequence, our method achieves dramatically better quality.</a:t>
            </a: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Taking a look at a bright region for comparison, the difference in quality is hardly noticeable. Even though our worst-case optimal sequence is at an SNR disadvantage for this part of the scene, it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’</a:t>
            </a:r>
            <a:r>
              <a:t>s hard to tell these images apart, because they all meet a subjective threshold for acceptable SNR.</a:t>
            </a: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</a:p>
          <a:p>
            <a:pPr defTabSz="1295400">
              <a:spcBef>
                <a:spcPts val="600"/>
              </a:spcBef>
              <a:buClr>
                <a:srgbClr val="FFFFFF"/>
              </a:buClr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Unicode MS"/>
                <a:ea typeface="Arial Unicode MS"/>
                <a:cs typeface="Arial Unicode MS"/>
                <a:sym typeface="Arial Unicode MS"/>
              </a:defRPr>
            </a:pPr>
            <a:r>
              <a:t>In practice,</a:t>
            </a:r>
            <a:r>
              <a:t> when faced with </a:t>
            </a:r>
            <a:r>
              <a:t>strong noise in the deep shadows, a common approach is just to clip the darkest part of the scene, </a:t>
            </a:r>
            <a:r>
              <a:t>setting everything to zero. Unfortunately, doing this means that </a:t>
            </a:r>
            <a:r>
              <a:t>dynamic range is thrown away, and detail in the darkest regions is lost.</a:t>
            </a:r>
          </a:p>
        </p:txBody>
      </p:sp>
    </p:spTree>
  </p:cSld>
  <p:clrMapOvr>
    <a:masterClrMapping/>
  </p:clrMapOvr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&amp; Subtitl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effectLst/>
        </p:spPr>
        <p:txBody>
          <a:bodyPr anchor="b"/>
          <a:lstStyle>
            <a:lvl1pPr marL="0" marR="0" algn="ctr" defTabSz="584200">
              <a:defRPr b="0" sz="840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270000" y="6261100"/>
            <a:ext cx="10464800" cy="1435100"/>
          </a:xfrm>
          <a:prstGeom prst="rect">
            <a:avLst/>
          </a:prstGeom>
        </p:spPr>
        <p:txBody>
          <a:bodyPr/>
          <a:lstStyle>
            <a:lvl1pPr marL="0" marR="0" indent="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Neue"/>
              </a:defRPr>
            </a:lvl1pPr>
            <a:lvl2pPr marL="0" marR="0" indent="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Neue"/>
              </a:defRPr>
            </a:lvl2pPr>
            <a:lvl3pPr marL="0" marR="0" indent="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Neue"/>
              </a:defRPr>
            </a:lvl3pPr>
            <a:lvl4pPr marL="0" marR="0" indent="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Neue"/>
              </a:defRPr>
            </a:lvl4pPr>
            <a:lvl5pPr marL="0" marR="0" indent="0" algn="ctr" defTabSz="584200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  <a:defRPr sz="36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"/>
          <p:cNvSpPr/>
          <p:nvPr/>
        </p:nvSpPr>
        <p:spPr>
          <a:xfrm>
            <a:off x="317500" y="1485900"/>
            <a:ext cx="12471354" cy="81"/>
          </a:xfrm>
          <a:prstGeom prst="line">
            <a:avLst/>
          </a:prstGeom>
          <a:ln w="38100">
            <a:solidFill>
              <a:srgbClr val="000000"/>
            </a:solidFill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304800" y="254000"/>
            <a:ext cx="12484100" cy="12192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64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22" name="Body Level One…"/>
          <p:cNvSpPr txBox="1"/>
          <p:nvPr>
            <p:ph type="body" idx="1"/>
          </p:nvPr>
        </p:nvSpPr>
        <p:spPr>
          <a:xfrm>
            <a:off x="304800" y="1651000"/>
            <a:ext cx="12484100" cy="8077200"/>
          </a:xfrm>
          <a:prstGeom prst="rect">
            <a:avLst/>
          </a:prstGeom>
        </p:spPr>
        <p:txBody>
          <a:bodyPr/>
          <a:lstStyle>
            <a:lvl1pPr marL="723900" marR="0" indent="-406400" defTabSz="584200">
              <a:lnSpc>
                <a:spcPct val="100000"/>
              </a:lnSpc>
              <a:spcBef>
                <a:spcPts val="1000"/>
              </a:spcBef>
              <a:buClrTx/>
              <a:buSzPct val="75000"/>
              <a:buFontTx/>
              <a:defRPr sz="4200">
                <a:solidFill>
                  <a:srgbClr val="000000"/>
                </a:solidFill>
                <a:uFillTx/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1168400" marR="0" indent="-406400" defTabSz="584200">
              <a:lnSpc>
                <a:spcPct val="100000"/>
              </a:lnSpc>
              <a:spcBef>
                <a:spcPts val="0"/>
              </a:spcBef>
              <a:buClrTx/>
              <a:buSzPct val="100000"/>
              <a:buFontTx/>
              <a:buChar char="-"/>
              <a:defRPr sz="4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2pPr>
            <a:lvl3pPr marL="1612900" marR="0" indent="-406400" defTabSz="584200">
              <a:lnSpc>
                <a:spcPct val="100000"/>
              </a:lnSpc>
              <a:spcBef>
                <a:spcPts val="1500"/>
              </a:spcBef>
              <a:buClrTx/>
              <a:buSzPct val="100000"/>
              <a:buFontTx/>
              <a:buChar char="-"/>
              <a:defRPr sz="4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3pPr>
            <a:lvl4pPr marL="2057400" marR="0" indent="-406400" defTabSz="584200">
              <a:lnSpc>
                <a:spcPct val="100000"/>
              </a:lnSpc>
              <a:spcBef>
                <a:spcPts val="1500"/>
              </a:spcBef>
              <a:buClrTx/>
              <a:buSzPct val="100000"/>
              <a:buFontTx/>
              <a:buChar char="-"/>
              <a:defRPr sz="4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4pPr>
            <a:lvl5pPr marL="2501900" marR="0" indent="-406400" defTabSz="584200">
              <a:lnSpc>
                <a:spcPct val="100000"/>
              </a:lnSpc>
              <a:spcBef>
                <a:spcPts val="1500"/>
              </a:spcBef>
              <a:buClrTx/>
              <a:buSzPct val="100000"/>
              <a:buFontTx/>
              <a:buChar char="-"/>
              <a:defRPr sz="420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"/>
          <p:cNvSpPr/>
          <p:nvPr/>
        </p:nvSpPr>
        <p:spPr>
          <a:xfrm>
            <a:off x="12700" y="-114300"/>
            <a:ext cx="13296900" cy="1778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1" name="Rectangle"/>
          <p:cNvSpPr/>
          <p:nvPr/>
        </p:nvSpPr>
        <p:spPr>
          <a:xfrm>
            <a:off x="12700" y="8293100"/>
            <a:ext cx="13296900" cy="1651000"/>
          </a:xfrm>
          <a:prstGeom prst="rect">
            <a:avLst/>
          </a:prstGeom>
          <a:blipFill>
            <a:blip r:embed="rId2"/>
          </a:blipFill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254000" y="1676400"/>
            <a:ext cx="12484100" cy="6604000"/>
          </a:xfrm>
          <a:prstGeom prst="rect">
            <a:avLst/>
          </a:prstGeom>
          <a:effectLst/>
        </p:spPr>
        <p:txBody>
          <a:bodyPr/>
          <a:lstStyle>
            <a:lvl1pPr marL="0" marR="0" defTabSz="584200">
              <a:defRPr sz="14400">
                <a:solidFill>
                  <a:srgbClr val="000000"/>
                </a:solidFill>
                <a:uFillTx/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" name="Slide Number"/>
          <p:cNvSpPr txBox="1"/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 defTabSz="584200">
              <a:defRPr sz="1800">
                <a:solidFill>
                  <a:srgbClr val="000000"/>
                </a:solidFill>
                <a:uFillTx/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 - Title Slide">
    <p:bg>
      <p:bgPr>
        <a:solidFill>
          <a:srgbClr val="4B4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itle Text"/>
          <p:cNvSpPr txBox="1"/>
          <p:nvPr>
            <p:ph type="title"/>
          </p:nvPr>
        </p:nvSpPr>
        <p:spPr>
          <a:xfrm>
            <a:off x="977900" y="1739900"/>
            <a:ext cx="11049000" cy="3365500"/>
          </a:xfrm>
          <a:prstGeom prst="rect">
            <a:avLst/>
          </a:prstGeom>
          <a:effectLst/>
        </p:spPr>
        <p:txBody>
          <a:bodyPr lIns="38100" tIns="38100" rIns="38100" bIns="38100"/>
          <a:lstStyle>
            <a:lvl1pPr marL="0" marR="0" algn="ctr">
              <a:defRPr b="0" sz="6800">
                <a:solidFill>
                  <a:srgbClr val="FFD479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uFill>
                  <a:solidFill>
                    <a:srgbClr val="FFD4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1" name="Body Level One…"/>
          <p:cNvSpPr txBox="1"/>
          <p:nvPr>
            <p:ph type="body" sz="half" idx="1"/>
          </p:nvPr>
        </p:nvSpPr>
        <p:spPr>
          <a:xfrm>
            <a:off x="1955800" y="5092700"/>
            <a:ext cx="9105900" cy="4660900"/>
          </a:xfrm>
          <a:prstGeom prst="rect">
            <a:avLst/>
          </a:prstGeom>
        </p:spPr>
        <p:txBody>
          <a:bodyPr lIns="38100" tIns="38100" rIns="38100" bIns="38100"/>
          <a:lstStyle>
            <a:lvl1pPr marL="482600" marR="0" indent="-482600" algn="ctr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SzTx/>
              <a:buFont typeface="Calibri"/>
              <a:buNone/>
              <a:defRPr sz="5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  <a:lvl2pPr marL="742950" marR="0">
              <a:lnSpc>
                <a:spcPct val="100000"/>
              </a:lnSpc>
              <a:buClr>
                <a:srgbClr val="FFFFFF"/>
              </a:buClr>
              <a:buSzPct val="100000"/>
              <a:buFont typeface="Calibri"/>
              <a:buChar char="•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2pPr>
            <a:lvl3pPr marL="1143000" marR="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Calibri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3pPr>
            <a:lvl4pPr marL="1600200" marR="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Calibri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4pPr>
            <a:lvl5pPr marL="2057400" marR="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Calibri"/>
              <a:buChar char="»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xfrm>
            <a:off x="12684174" y="292100"/>
            <a:ext cx="320626" cy="317848"/>
          </a:xfrm>
          <a:prstGeom prst="rect">
            <a:avLst/>
          </a:prstGeom>
        </p:spPr>
        <p:txBody>
          <a:bodyPr lIns="38100" tIns="38100" rIns="38100" bIns="38100"/>
          <a:lstStyle>
            <a:lvl1pPr algn="r" defTabSz="1295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 - Title Slide copy">
    <p:bg>
      <p:bgPr>
        <a:solidFill>
          <a:srgbClr val="4B4B4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Text"/>
          <p:cNvSpPr txBox="1"/>
          <p:nvPr>
            <p:ph type="title"/>
          </p:nvPr>
        </p:nvSpPr>
        <p:spPr>
          <a:xfrm>
            <a:off x="977900" y="1739900"/>
            <a:ext cx="11049000" cy="3365500"/>
          </a:xfrm>
          <a:prstGeom prst="rect">
            <a:avLst/>
          </a:prstGeom>
          <a:effectLst/>
        </p:spPr>
        <p:txBody>
          <a:bodyPr lIns="38100" tIns="38100" rIns="38100" bIns="38100"/>
          <a:lstStyle>
            <a:lvl1pPr marL="0" marR="0" algn="ctr">
              <a:defRPr b="0" sz="6800">
                <a:solidFill>
                  <a:srgbClr val="FFD479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uFill>
                  <a:solidFill>
                    <a:srgbClr val="FFD4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0" name="Body Level One…"/>
          <p:cNvSpPr txBox="1"/>
          <p:nvPr>
            <p:ph type="body" sz="half" idx="1"/>
          </p:nvPr>
        </p:nvSpPr>
        <p:spPr>
          <a:xfrm>
            <a:off x="1955800" y="5092700"/>
            <a:ext cx="9105900" cy="4660900"/>
          </a:xfrm>
          <a:prstGeom prst="rect">
            <a:avLst/>
          </a:prstGeom>
        </p:spPr>
        <p:txBody>
          <a:bodyPr lIns="38100" tIns="38100" rIns="38100" bIns="38100"/>
          <a:lstStyle>
            <a:lvl1pPr marL="482600" marR="0" indent="-482600" algn="ctr">
              <a:lnSpc>
                <a:spcPct val="100000"/>
              </a:lnSpc>
              <a:spcBef>
                <a:spcPts val="1200"/>
              </a:spcBef>
              <a:buClr>
                <a:srgbClr val="FFFFFF"/>
              </a:buClr>
              <a:buSzTx/>
              <a:buFont typeface="Calibri"/>
              <a:buNone/>
              <a:defRPr sz="5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1pPr>
            <a:lvl2pPr marL="742950" marR="0">
              <a:lnSpc>
                <a:spcPct val="100000"/>
              </a:lnSpc>
              <a:buClr>
                <a:srgbClr val="FFFFFF"/>
              </a:buClr>
              <a:buSzPct val="100000"/>
              <a:buFont typeface="Calibri"/>
              <a:buChar char="•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2pPr>
            <a:lvl3pPr marL="1143000" marR="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Calibri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3pPr>
            <a:lvl4pPr marL="1600200" marR="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Calibri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4pPr>
            <a:lvl5pPr marL="2057400" marR="0">
              <a:lnSpc>
                <a:spcPct val="100000"/>
              </a:lnSpc>
              <a:spcBef>
                <a:spcPts val="700"/>
              </a:spcBef>
              <a:buClr>
                <a:srgbClr val="FFFFFF"/>
              </a:buClr>
              <a:buSzPct val="100000"/>
              <a:buFont typeface="Calibri"/>
              <a:buChar char="»"/>
              <a:defRPr sz="3000"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latin typeface="+mn-lt"/>
                <a:ea typeface="+mn-ea"/>
                <a:cs typeface="+mn-cs"/>
                <a:sym typeface="Calibri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1" name="Slide Number"/>
          <p:cNvSpPr txBox="1"/>
          <p:nvPr>
            <p:ph type="sldNum" sz="quarter" idx="2"/>
          </p:nvPr>
        </p:nvSpPr>
        <p:spPr>
          <a:xfrm>
            <a:off x="12684174" y="292100"/>
            <a:ext cx="320626" cy="317848"/>
          </a:xfrm>
          <a:prstGeom prst="rect">
            <a:avLst/>
          </a:prstGeom>
        </p:spPr>
        <p:txBody>
          <a:bodyPr lIns="38100" tIns="38100" rIns="38100" bIns="38100"/>
          <a:lstStyle>
            <a:lvl1pPr algn="r" defTabSz="1295400">
              <a:defRPr sz="180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1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2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1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2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3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 defTabSz="647700"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2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83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3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94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04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05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6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5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16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27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xfrm>
            <a:off x="6229773" y="9080500"/>
            <a:ext cx="546101" cy="565857"/>
          </a:xfrm>
          <a:prstGeom prst="rect">
            <a:avLst/>
          </a:prstGeom>
        </p:spPr>
        <p:txBody>
          <a:bodyPr/>
          <a:lstStyle>
            <a:lvl1pPr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ophiaArtScience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sz="5600">
                <a:solidFill>
                  <a:srgbClr val="D77A00"/>
                </a:solidFill>
                <a:uFill>
                  <a:solidFill>
                    <a:srgbClr val="D77A00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38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4" marR="58702" indent="-342899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b="1"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000000"/>
              </a:buClr>
              <a:buSzPct val="100000"/>
              <a:buFont typeface="Times New Roman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000000"/>
              </a:buClr>
              <a:buSzPct val="100000"/>
              <a:buFont typeface="Times New Roman"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000000"/>
              </a:buClr>
              <a:buSzPct val="100000"/>
              <a:buFont typeface="Times New Roman"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9" name="Slide Number"/>
          <p:cNvSpPr txBox="1"/>
          <p:nvPr>
            <p:ph type="sldNum" sz="quarter" idx="2"/>
          </p:nvPr>
        </p:nvSpPr>
        <p:spPr>
          <a:xfrm>
            <a:off x="6229773" y="9207500"/>
            <a:ext cx="546101" cy="565857"/>
          </a:xfrm>
          <a:prstGeom prst="rect">
            <a:avLst/>
          </a:prstGeom>
        </p:spPr>
        <p:txBody>
          <a:bodyPr/>
          <a:lstStyle>
            <a:lvl1pPr defTabSz="647700"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ustom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47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roup"/>
          <p:cNvGrpSpPr/>
          <p:nvPr/>
        </p:nvGrpSpPr>
        <p:grpSpPr>
          <a:xfrm>
            <a:off x="7671928" y="1244600"/>
            <a:ext cx="3973691" cy="2543952"/>
            <a:chOff x="0" y="0"/>
            <a:chExt cx="3973689" cy="2543951"/>
          </a:xfrm>
        </p:grpSpPr>
        <p:pic>
          <p:nvPicPr>
            <p:cNvPr id="155" name="S2007 Centered copy.png" descr="S2007 Centered copy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037" y="14337"/>
              <a:ext cx="3966653" cy="2529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6" name="S2007 Centered copy.png" descr="S2007 Centered copy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82" y="8015"/>
              <a:ext cx="3966653" cy="2529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57" name="S2007 Centered copy.png" descr="S2007 Centered copy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966653" cy="25296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59" name="Title Text"/>
          <p:cNvSpPr txBox="1"/>
          <p:nvPr>
            <p:ph type="title"/>
          </p:nvPr>
        </p:nvSpPr>
        <p:spPr>
          <a:xfrm>
            <a:off x="520700" y="0"/>
            <a:ext cx="5740400" cy="5066454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160" name="Body Level One…"/>
          <p:cNvSpPr txBox="1"/>
          <p:nvPr>
            <p:ph type="body" idx="1"/>
          </p:nvPr>
        </p:nvSpPr>
        <p:spPr>
          <a:xfrm>
            <a:off x="528320" y="5210951"/>
            <a:ext cx="11991059" cy="4542650"/>
          </a:xfrm>
          <a:prstGeom prst="rect">
            <a:avLst/>
          </a:prstGeom>
        </p:spPr>
        <p:txBody>
          <a:bodyPr/>
          <a:lstStyle>
            <a:lvl1pPr marL="57799" indent="0" algn="ctr">
              <a:buSzTx/>
              <a:buNone/>
            </a:lvl1pPr>
            <a:lvl2pPr marL="708039" indent="0" algn="ctr">
              <a:buSzTx/>
              <a:buNone/>
            </a:lvl2pPr>
            <a:lvl3pPr marL="1358279" indent="0" algn="ctr">
              <a:buSzTx/>
              <a:buNone/>
            </a:lvl3pPr>
            <a:lvl4pPr marL="2008518" indent="0" algn="ctr">
              <a:buSzTx/>
              <a:buNone/>
            </a:lvl4pPr>
            <a:lvl5pPr marL="2658759" indent="0" algn="ctr">
              <a:buSzTx/>
              <a:buNone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/>
          <p:nvPr>
            <p:ph type="title"/>
          </p:nvPr>
        </p:nvSpPr>
        <p:spPr>
          <a:xfrm>
            <a:off x="647700" y="130951"/>
            <a:ext cx="11709400" cy="2144889"/>
          </a:xfrm>
          <a:prstGeom prst="rect">
            <a:avLst/>
          </a:prstGeom>
          <a:effectLst/>
        </p:spPr>
        <p:txBody>
          <a:bodyPr/>
          <a:lstStyle>
            <a:lvl1pPr>
              <a:defRPr b="0" sz="6200">
                <a:solidFill>
                  <a:srgbClr val="929292"/>
                </a:solidFill>
                <a:uFill>
                  <a:solidFill>
                    <a:srgbClr val="929292"/>
                  </a:solidFill>
                </a:u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69" name="Body Level One…"/>
          <p:cNvSpPr txBox="1"/>
          <p:nvPr>
            <p:ph type="body" idx="1"/>
          </p:nvPr>
        </p:nvSpPr>
        <p:spPr>
          <a:xfrm>
            <a:off x="647700" y="2273300"/>
            <a:ext cx="11709400" cy="7480300"/>
          </a:xfrm>
          <a:prstGeom prst="rect">
            <a:avLst/>
          </a:prstGeom>
        </p:spPr>
        <p:txBody>
          <a:bodyPr/>
          <a:lstStyle>
            <a:lvl1pPr marL="274002" indent="-233362">
              <a:lnSpc>
                <a:spcPct val="100000"/>
              </a:lnSpc>
              <a:spcBef>
                <a:spcPts val="1000"/>
              </a:spcBef>
              <a:buClrTx/>
              <a:buSzPct val="100000"/>
              <a:buFontTx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  <a:lvl2pPr marL="558165" indent="-169862">
              <a:lnSpc>
                <a:spcPct val="100000"/>
              </a:lnSpc>
              <a:buClrTx/>
              <a:buSzPct val="100000"/>
              <a:buFontTx/>
              <a:buChar char="•"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2pPr>
            <a:lvl3pPr marL="782002" indent="-109537">
              <a:lnSpc>
                <a:spcPct val="100000"/>
              </a:lnSpc>
              <a:spcBef>
                <a:spcPts val="700"/>
              </a:spcBef>
              <a:buClrTx/>
              <a:buSzPct val="100000"/>
              <a:buFontTx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3pPr>
            <a:lvl4pPr marL="1015364" indent="-119062"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4pPr>
            <a:lvl5pPr marL="1239202" indent="-109537"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buChar char="•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0" name="Slide Number"/>
          <p:cNvSpPr txBox="1"/>
          <p:nvPr>
            <p:ph type="sldNum" sz="quarter" idx="2"/>
          </p:nvPr>
        </p:nvSpPr>
        <p:spPr>
          <a:xfrm>
            <a:off x="11303287" y="9293013"/>
            <a:ext cx="368574" cy="360822"/>
          </a:xfrm>
          <a:prstGeom prst="rect">
            <a:avLst/>
          </a:prstGeom>
        </p:spPr>
        <p:txBody>
          <a:bodyPr/>
          <a:lstStyle>
            <a:lvl1pPr defTabSz="647700"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8" name="Title Text"/>
          <p:cNvSpPr txBox="1"/>
          <p:nvPr>
            <p:ph type="title"/>
          </p:nvPr>
        </p:nvSpPr>
        <p:spPr>
          <a:xfrm>
            <a:off x="431800" y="0"/>
            <a:ext cx="12357100" cy="1193800"/>
          </a:xfrm>
          <a:prstGeom prst="rect">
            <a:avLst/>
          </a:prstGeom>
          <a:effectLst/>
        </p:spPr>
        <p:txBody>
          <a:bodyPr anchor="b"/>
          <a:lstStyle>
            <a:lvl1pPr marL="58702" marR="58702">
              <a:defRPr b="0" i="1" sz="6200">
                <a:solidFill>
                  <a:srgbClr val="FFD479"/>
                </a:solidFill>
                <a:uFill>
                  <a:solidFill>
                    <a:srgbClr val="FFD47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9" name="Body Level One…"/>
          <p:cNvSpPr txBox="1"/>
          <p:nvPr>
            <p:ph type="body" idx="1"/>
          </p:nvPr>
        </p:nvSpPr>
        <p:spPr>
          <a:xfrm>
            <a:off x="431800" y="1409700"/>
            <a:ext cx="12357100" cy="8343900"/>
          </a:xfrm>
          <a:prstGeom prst="rect">
            <a:avLst/>
          </a:prstGeom>
        </p:spPr>
        <p:txBody>
          <a:bodyPr/>
          <a:lstStyle>
            <a:lvl1pPr marL="384175" marR="58702">
              <a:lnSpc>
                <a:spcPct val="100000"/>
              </a:lnSpc>
              <a:spcBef>
                <a:spcPts val="1000"/>
              </a:spcBef>
              <a:buClr>
                <a:srgbClr val="FFD479"/>
              </a:buClr>
              <a:buSzPct val="100000"/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784225" marR="58702">
              <a:lnSpc>
                <a:spcPct val="100000"/>
              </a:lnSpc>
              <a:buClr>
                <a:srgbClr val="FFD479"/>
              </a:buClr>
              <a:buSzPct val="100000"/>
              <a:buFont typeface="Times New Roman"/>
              <a:defRPr sz="38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184275" marR="58702">
              <a:lnSpc>
                <a:spcPct val="100000"/>
              </a:lnSpc>
              <a:spcBef>
                <a:spcPts val="700"/>
              </a:spcBef>
              <a:buClr>
                <a:srgbClr val="FFD479"/>
              </a:buClr>
              <a:buSzPct val="100000"/>
              <a:buFont typeface="Times New Roman"/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641475" marR="58702">
              <a:lnSpc>
                <a:spcPct val="100000"/>
              </a:lnSpc>
              <a:spcBef>
                <a:spcPts val="600"/>
              </a:spcBef>
              <a:buClr>
                <a:srgbClr val="FFD479"/>
              </a:buClr>
              <a:buSzPct val="100000"/>
              <a:buFont typeface="Times New Roman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098675" marR="58702">
              <a:lnSpc>
                <a:spcPct val="100000"/>
              </a:lnSpc>
              <a:spcBef>
                <a:spcPts val="600"/>
              </a:spcBef>
              <a:buClr>
                <a:srgbClr val="FFD479"/>
              </a:buClr>
              <a:buSzPct val="100000"/>
              <a:buFont typeface="Times New Roman"/>
              <a:buChar char="•"/>
              <a:defRPr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0" name="Slide Number"/>
          <p:cNvSpPr txBox="1"/>
          <p:nvPr>
            <p:ph type="sldNum" sz="quarter" idx="2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cop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itle Text"/>
          <p:cNvSpPr txBox="1"/>
          <p:nvPr>
            <p:ph type="title"/>
          </p:nvPr>
        </p:nvSpPr>
        <p:spPr>
          <a:xfrm>
            <a:off x="977900" y="546100"/>
            <a:ext cx="11049000" cy="2273300"/>
          </a:xfrm>
          <a:prstGeom prst="rect">
            <a:avLst/>
          </a:prstGeom>
          <a:effectLst/>
        </p:spPr>
        <p:txBody>
          <a:bodyPr/>
          <a:lstStyle>
            <a:lvl1pPr algn="ctr">
              <a:defRPr b="0" sz="62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8" name="Body Level One…"/>
          <p:cNvSpPr txBox="1"/>
          <p:nvPr>
            <p:ph type="body" idx="1"/>
          </p:nvPr>
        </p:nvSpPr>
        <p:spPr>
          <a:xfrm>
            <a:off x="977900" y="2819400"/>
            <a:ext cx="11049000" cy="6934200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Bef>
                <a:spcPts val="1000"/>
              </a:spcBef>
              <a:buClrTx/>
              <a:buSzPct val="100000"/>
              <a:buFontTx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>
              <a:lnSpc>
                <a:spcPct val="100000"/>
              </a:lnSpc>
              <a:buClrTx/>
              <a:buSzPct val="100000"/>
              <a:buFontTx/>
              <a:defRPr sz="3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>
              <a:lnSpc>
                <a:spcPct val="100000"/>
              </a:lnSpc>
              <a:spcBef>
                <a:spcPts val="700"/>
              </a:spcBef>
              <a:buClrTx/>
              <a:buSzPct val="100000"/>
              <a:buFontTx/>
              <a:defRPr sz="34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>
              <a:lnSpc>
                <a:spcPct val="100000"/>
              </a:lnSpc>
              <a:spcBef>
                <a:spcPts val="600"/>
              </a:spcBef>
              <a:buClrTx/>
              <a:buSzPct val="100000"/>
              <a:buFontTx/>
              <a:buChar char="»"/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9" name="Slide Number"/>
          <p:cNvSpPr txBox="1"/>
          <p:nvPr>
            <p:ph type="sldNum" sz="quarter" idx="2"/>
          </p:nvPr>
        </p:nvSpPr>
        <p:spPr>
          <a:xfrm>
            <a:off x="10505158" y="8890000"/>
            <a:ext cx="342901" cy="358589"/>
          </a:xfrm>
          <a:prstGeom prst="rect">
            <a:avLst/>
          </a:prstGeom>
        </p:spPr>
        <p:txBody>
          <a:bodyPr/>
          <a:lstStyle>
            <a:lvl1pPr defTabSz="647700">
              <a:defRPr sz="180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/>
          <p:nvPr>
            <p:ph type="sldNum" sz="quarter" idx="2"/>
          </p:nvPr>
        </p:nvSpPr>
        <p:spPr>
          <a:xfrm>
            <a:off x="11933631" y="7978299"/>
            <a:ext cx="420930" cy="432614"/>
          </a:xfrm>
          <a:prstGeom prst="rect">
            <a:avLst/>
          </a:prstGeom>
        </p:spPr>
        <p:txBody>
          <a:bodyPr lIns="48767" tIns="48767" rIns="48767" bIns="48767" anchor="ctr"/>
          <a:lstStyle>
            <a:lvl1pPr algn="r" defTabSz="1300480">
              <a:defRPr sz="2200">
                <a:uFillTx/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439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431800" y="304800"/>
            <a:ext cx="11950418" cy="2253263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12700" dir="2700000">
              <a:srgbClr val="BEBFC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431800" y="2558062"/>
            <a:ext cx="11968481" cy="7195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buChar char="–"/>
              <a:defRPr sz="3600"/>
            </a:lvl2pPr>
            <a:lvl3pPr marL="1183639" indent="-228600">
              <a:defRPr sz="2800"/>
            </a:lvl3pPr>
            <a:lvl4pPr marL="1640839" indent="-228600">
              <a:buChar char="–"/>
              <a:defRPr sz="2800"/>
            </a:lvl4pPr>
            <a:lvl5pPr marL="2098039" indent="-228600">
              <a:buChar char="›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6275734" y="9080500"/>
            <a:ext cx="453332" cy="44722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 defTabSz="8255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ransition xmlns:p14="http://schemas.microsoft.com/office/powerpoint/2010/main" spd="med" advClick="1"/>
  <p:txStyles>
    <p:titleStyle>
      <a:lvl1pPr marL="57799" marR="57799" indent="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1pPr>
      <a:lvl2pPr marL="57799" marR="57799" indent="228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2pPr>
      <a:lvl3pPr marL="57799" marR="57799" indent="457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3pPr>
      <a:lvl4pPr marL="57799" marR="57799" indent="685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4pPr>
      <a:lvl5pPr marL="57799" marR="57799" indent="9144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5pPr>
      <a:lvl6pPr marL="57799" marR="57799" indent="11430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6pPr>
      <a:lvl7pPr marL="57799" marR="57799" indent="13716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7pPr>
      <a:lvl8pPr marL="57799" marR="57799" indent="16002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8pPr>
      <a:lvl9pPr marL="57799" marR="57799" indent="1828800" algn="l" defTabSz="1295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52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9pPr>
    </p:titleStyle>
    <p:bodyStyle>
      <a:lvl1pPr marL="383540" marR="57799" indent="-342900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1pPr>
      <a:lvl2pPr marL="847089" marR="57799" indent="-349249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2pPr>
      <a:lvl3pPr marL="1314268" marR="57799" indent="-359228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3pPr>
      <a:lvl4pPr marL="1771468" marR="57799" indent="-359228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4pPr>
      <a:lvl5pPr marL="2228668" marR="57799" indent="-359228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5pPr>
      <a:lvl6pPr marL="2228668" marR="57799" indent="-359228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6pPr>
      <a:lvl7pPr marL="2228668" marR="57799" indent="-359228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7pPr>
      <a:lvl8pPr marL="2228668" marR="57799" indent="-359228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8pPr>
      <a:lvl9pPr marL="2228668" marR="57799" indent="-359228" algn="l" defTabSz="1295400" rtl="0" latinLnBrk="0">
        <a:lnSpc>
          <a:spcPct val="110000"/>
        </a:lnSpc>
        <a:spcBef>
          <a:spcPts val="900"/>
        </a:spcBef>
        <a:spcAft>
          <a:spcPts val="0"/>
        </a:spcAft>
        <a:buClr>
          <a:srgbClr val="FEDA61"/>
        </a:buClr>
        <a:buSzPct val="110000"/>
        <a:buFont typeface="Arial"/>
        <a:buChar char="•"/>
        <a:tabLst/>
        <a:defRPr b="0" baseline="0" cap="none" i="0" spc="0" strike="noStrike" sz="4400" u="none">
          <a:solidFill>
            <a:srgbClr val="FFFFFF"/>
          </a:solidFill>
          <a:uFill>
            <a:solidFill>
              <a:srgbClr val="FFFFFF"/>
            </a:solidFill>
          </a:uFill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Relationship Id="rId6" Type="http://schemas.openxmlformats.org/officeDocument/2006/relationships/image" Target="../media/image2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5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26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9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39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hyperlink" Target="http://www.cse.ucsc.edu/~manduchi/Papers/ICCV98.pdf" TargetMode="External"/><Relationship Id="rId4" Type="http://schemas.openxmlformats.org/officeDocument/2006/relationships/image" Target="../media/image40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1.png"/><Relationship Id="rId4" Type="http://schemas.openxmlformats.org/officeDocument/2006/relationships/image" Target="../media/image40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4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hyperlink" Target="http://www.cs.sfu.ca/~stella/papers/blairthesis/main/node33.html" TargetMode="External"/><Relationship Id="rId4" Type="http://schemas.openxmlformats.org/officeDocument/2006/relationships/hyperlink" Target="http://www.springerlink.com/(l1bpumaapconcbjngteojwqv)/app/home/contribution.asp?referrer=parent&amp;backto=issue,11,53;journal,1538,3333;linkingpublicationresults,1:105633,1" TargetMode="Externa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Relationship Id="rId5" Type="http://schemas.openxmlformats.org/officeDocument/2006/relationships/image" Target="../media/image47.png"/><Relationship Id="rId6" Type="http://schemas.openxmlformats.org/officeDocument/2006/relationships/image" Target="../media/image44.pn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hyperlink" Target="http://www.geogr.ku.dk/CHIPS/Manual/f187.htm" TargetMode="External"/><Relationship Id="rId4" Type="http://schemas.openxmlformats.org/officeDocument/2006/relationships/hyperlink" Target="http://citeseer.ist.psu.edu/chan01digital.html" TargetMode="External"/><Relationship Id="rId5" Type="http://schemas.openxmlformats.org/officeDocument/2006/relationships/hyperlink" Target="http://people.csail.mit.edu/sparis/" TargetMode="External"/><Relationship Id="rId6" Type="http://schemas.openxmlformats.org/officeDocument/2006/relationships/hyperlink" Target="http://www.cis.rit.edu/fairchild/PDFs/PRO22.pdf" TargetMode="External"/><Relationship Id="rId7" Type="http://schemas.openxmlformats.org/officeDocument/2006/relationships/hyperlink" Target="http://people.csail.mit.edu/sparis/publi/2009/fntcgv/Paris_09_Bilateral_filtering.pdf" TargetMode="Externa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55.png"/><Relationship Id="rId8" Type="http://schemas.openxmlformats.org/officeDocument/2006/relationships/image" Target="../media/image56.png"/><Relationship Id="rId9" Type="http://schemas.openxmlformats.org/officeDocument/2006/relationships/image" Target="../media/image57.png"/><Relationship Id="rId10" Type="http://schemas.openxmlformats.org/officeDocument/2006/relationships/image" Target="../media/image58.png"/><Relationship Id="rId11" Type="http://schemas.openxmlformats.org/officeDocument/2006/relationships/image" Target="../media/image59.png"/><Relationship Id="rId12" Type="http://schemas.openxmlformats.org/officeDocument/2006/relationships/image" Target="../media/image60.png"/><Relationship Id="rId13" Type="http://schemas.openxmlformats.org/officeDocument/2006/relationships/image" Target="../media/image61.png"/><Relationship Id="rId14" Type="http://schemas.openxmlformats.org/officeDocument/2006/relationships/image" Target="../media/image62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51.png"/><Relationship Id="rId4" Type="http://schemas.openxmlformats.org/officeDocument/2006/relationships/image" Target="../media/image63.png"/><Relationship Id="rId5" Type="http://schemas.openxmlformats.org/officeDocument/2006/relationships/image" Target="../media/image53.png"/><Relationship Id="rId6" Type="http://schemas.openxmlformats.org/officeDocument/2006/relationships/image" Target="../media/image54.png"/><Relationship Id="rId7" Type="http://schemas.openxmlformats.org/officeDocument/2006/relationships/image" Target="../media/image64.png"/><Relationship Id="rId8" Type="http://schemas.openxmlformats.org/officeDocument/2006/relationships/image" Target="../media/image55.png"/><Relationship Id="rId9" Type="http://schemas.openxmlformats.org/officeDocument/2006/relationships/image" Target="../media/image56.png"/><Relationship Id="rId10" Type="http://schemas.openxmlformats.org/officeDocument/2006/relationships/image" Target="../media/image57.png"/><Relationship Id="rId11" Type="http://schemas.openxmlformats.org/officeDocument/2006/relationships/image" Target="../media/image58.png"/><Relationship Id="rId12" Type="http://schemas.openxmlformats.org/officeDocument/2006/relationships/image" Target="../media/image59.png"/><Relationship Id="rId13" Type="http://schemas.openxmlformats.org/officeDocument/2006/relationships/image" Target="../media/image60.png"/><Relationship Id="rId14" Type="http://schemas.openxmlformats.org/officeDocument/2006/relationships/image" Target="../media/image61.png"/><Relationship Id="rId15" Type="http://schemas.openxmlformats.org/officeDocument/2006/relationships/image" Target="../media/image62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51.png"/><Relationship Id="rId4" Type="http://schemas.openxmlformats.org/officeDocument/2006/relationships/image" Target="../media/image53.png"/><Relationship Id="rId5" Type="http://schemas.openxmlformats.org/officeDocument/2006/relationships/image" Target="../media/image65.png"/><Relationship Id="rId6" Type="http://schemas.openxmlformats.org/officeDocument/2006/relationships/image" Target="../media/image66.png"/><Relationship Id="rId7" Type="http://schemas.openxmlformats.org/officeDocument/2006/relationships/image" Target="../media/image67.png"/><Relationship Id="rId8" Type="http://schemas.openxmlformats.org/officeDocument/2006/relationships/image" Target="../media/image68.png"/><Relationship Id="rId9" Type="http://schemas.openxmlformats.org/officeDocument/2006/relationships/image" Target="../media/image69.png"/><Relationship Id="rId10" Type="http://schemas.openxmlformats.org/officeDocument/2006/relationships/image" Target="../media/image70.png"/><Relationship Id="rId11" Type="http://schemas.openxmlformats.org/officeDocument/2006/relationships/image" Target="../media/image71.png"/><Relationship Id="rId12" Type="http://schemas.openxmlformats.org/officeDocument/2006/relationships/image" Target="../media/image64.png"/><Relationship Id="rId13" Type="http://schemas.openxmlformats.org/officeDocument/2006/relationships/image" Target="../media/image72.png"/><Relationship Id="rId14" Type="http://schemas.openxmlformats.org/officeDocument/2006/relationships/image" Target="../media/image55.png"/><Relationship Id="rId15" Type="http://schemas.openxmlformats.org/officeDocument/2006/relationships/image" Target="../media/image73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4" Type="http://schemas.openxmlformats.org/officeDocument/2006/relationships/image" Target="../media/image3.jpeg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0.png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3.png"/><Relationship Id="rId4" Type="http://schemas.openxmlformats.org/officeDocument/2006/relationships/image" Target="../media/image44.png"/><Relationship Id="rId5" Type="http://schemas.openxmlformats.org/officeDocument/2006/relationships/image" Target="../media/image40.png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3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44.png"/><Relationship Id="rId7" Type="http://schemas.openxmlformats.org/officeDocument/2006/relationships/image" Target="../media/image40.png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8.png"/><Relationship Id="rId4" Type="http://schemas.openxmlformats.org/officeDocument/2006/relationships/image" Target="../media/image43.png"/><Relationship Id="rId5" Type="http://schemas.openxmlformats.org/officeDocument/2006/relationships/image" Target="../media/image76.png"/><Relationship Id="rId6" Type="http://schemas.openxmlformats.org/officeDocument/2006/relationships/image" Target="../media/image77.png"/><Relationship Id="rId7" Type="http://schemas.openxmlformats.org/officeDocument/2006/relationships/image" Target="../media/image44.png"/><Relationship Id="rId8" Type="http://schemas.openxmlformats.org/officeDocument/2006/relationships/image" Target="../media/image40.png"/></Relationships>

</file>

<file path=ppt/slides/_rels/slide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78.png"/><Relationship Id="rId4" Type="http://schemas.openxmlformats.org/officeDocument/2006/relationships/image" Target="../media/image48.png"/><Relationship Id="rId5" Type="http://schemas.openxmlformats.org/officeDocument/2006/relationships/image" Target="../media/image43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44.png"/><Relationship Id="rId9" Type="http://schemas.openxmlformats.org/officeDocument/2006/relationships/image" Target="../media/image40.png"/></Relationships>

</file>

<file path=ppt/slides/_rels/slide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8.png"/><Relationship Id="rId4" Type="http://schemas.openxmlformats.org/officeDocument/2006/relationships/image" Target="../media/image78.png"/><Relationship Id="rId5" Type="http://schemas.openxmlformats.org/officeDocument/2006/relationships/image" Target="../media/image43.png"/><Relationship Id="rId6" Type="http://schemas.openxmlformats.org/officeDocument/2006/relationships/image" Target="../media/image76.png"/><Relationship Id="rId7" Type="http://schemas.openxmlformats.org/officeDocument/2006/relationships/image" Target="../media/image77.png"/><Relationship Id="rId8" Type="http://schemas.openxmlformats.org/officeDocument/2006/relationships/image" Target="../media/image44.png"/><Relationship Id="rId9" Type="http://schemas.openxmlformats.org/officeDocument/2006/relationships/image" Target="../media/image40.png"/></Relationships>

</file>

<file path=ppt/slides/_rels/slide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78.png"/><Relationship Id="rId6" Type="http://schemas.openxmlformats.org/officeDocument/2006/relationships/image" Target="../media/image43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50.png"/><Relationship Id="rId10" Type="http://schemas.openxmlformats.org/officeDocument/2006/relationships/image" Target="../media/image40.png"/></Relationships>

</file>

<file path=ppt/slides/_rels/slide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78.png"/><Relationship Id="rId6" Type="http://schemas.openxmlformats.org/officeDocument/2006/relationships/image" Target="../media/image43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50.png"/><Relationship Id="rId10" Type="http://schemas.openxmlformats.org/officeDocument/2006/relationships/image" Target="../media/image40.png"/></Relationships>

</file>

<file path=ppt/slides/_rels/slide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78.png"/><Relationship Id="rId6" Type="http://schemas.openxmlformats.org/officeDocument/2006/relationships/image" Target="../media/image43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50.png"/><Relationship Id="rId10" Type="http://schemas.openxmlformats.org/officeDocument/2006/relationships/image" Target="../media/image40.png"/></Relationships>

</file>

<file path=ppt/slides/_rels/slide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
</file>

<file path=ppt/slides/_rels/slide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79.png"/></Relationships>

</file>

<file path=ppt/slides/_rels/slide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hyperlink" Target="http://www.cs.huji.ac.il/~danix/hdr/" TargetMode="External"/><Relationship Id="rId4" Type="http://schemas.openxmlformats.org/officeDocument/2006/relationships/image" Target="../media/image80.png"/><Relationship Id="rId5" Type="http://schemas.openxmlformats.org/officeDocument/2006/relationships/image" Target="../media/image81.png"/></Relationships>

</file>

<file path=ppt/slides/_rels/slide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82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/Relationships>

</file>

<file path=ppt/slides/_rels/slide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85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50.png"/><Relationship Id="rId7" Type="http://schemas.openxmlformats.org/officeDocument/2006/relationships/image" Target="../media/image40.png"/></Relationships>

</file>

<file path=ppt/slides/_rels/slide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hyperlink" Target="http://vimeo.com/32901501" TargetMode="External"/><Relationship Id="rId4" Type="http://schemas.openxmlformats.org/officeDocument/2006/relationships/image" Target="../media/image88.png"/><Relationship Id="rId5" Type="http://schemas.openxmlformats.org/officeDocument/2006/relationships/image" Target="../media/image89.png"/><Relationship Id="rId6" Type="http://schemas.openxmlformats.org/officeDocument/2006/relationships/image" Target="../media/image90.png"/><Relationship Id="rId7" Type="http://schemas.openxmlformats.org/officeDocument/2006/relationships/image" Target="../media/image91.png"/></Relationships>

</file>

<file path=ppt/slides/_rels/slide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1.tif"/><Relationship Id="rId4" Type="http://schemas.openxmlformats.org/officeDocument/2006/relationships/image" Target="../media/image2.tif"/></Relationships>

</file>

<file path=ppt/slides/_rels/slide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3.tif"/><Relationship Id="rId4" Type="http://schemas.openxmlformats.org/officeDocument/2006/relationships/image" Target="../media/image4.tif"/><Relationship Id="rId5" Type="http://schemas.openxmlformats.org/officeDocument/2006/relationships/image" Target="../media/image92.png"/></Relationships>

</file>

<file path=ppt/slides/_rels/slide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93.png"/></Relationships>

</file>

<file path=ppt/slides/_rels/slide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6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png"/><Relationship Id="rId3" Type="http://schemas.openxmlformats.org/officeDocument/2006/relationships/image" Target="../media/image44.png"/><Relationship Id="rId4" Type="http://schemas.openxmlformats.org/officeDocument/2006/relationships/image" Target="../media/image48.png"/><Relationship Id="rId5" Type="http://schemas.openxmlformats.org/officeDocument/2006/relationships/image" Target="../media/image78.png"/><Relationship Id="rId6" Type="http://schemas.openxmlformats.org/officeDocument/2006/relationships/image" Target="../media/image43.png"/><Relationship Id="rId7" Type="http://schemas.openxmlformats.org/officeDocument/2006/relationships/image" Target="../media/image76.png"/><Relationship Id="rId8" Type="http://schemas.openxmlformats.org/officeDocument/2006/relationships/image" Target="../media/image77.png"/><Relationship Id="rId9" Type="http://schemas.openxmlformats.org/officeDocument/2006/relationships/image" Target="../media/image50.png"/><Relationship Id="rId10" Type="http://schemas.openxmlformats.org/officeDocument/2006/relationships/image" Target="../media/image40.png"/><Relationship Id="rId11" Type="http://schemas.openxmlformats.org/officeDocument/2006/relationships/image" Target="../media/image94.png"/></Relationships>

</file>

<file path=ppt/slides/_rels/slide6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hyperlink" Target="http://people.csail.mit.edu/sparis/publi/2009/ijcv/Paris_09_Fast_Approximation.pdf" TargetMode="External"/><Relationship Id="rId4" Type="http://schemas.openxmlformats.org/officeDocument/2006/relationships/hyperlink" Target="http://graphics.stanford.edu/papers/gkdtrees/" TargetMode="External"/></Relationships>

</file>

<file path=ppt/slides/_rels/slide6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.png"/><Relationship Id="rId3" Type="http://schemas.openxmlformats.org/officeDocument/2006/relationships/image" Target="../media/image95.png"/><Relationship Id="rId4" Type="http://schemas.openxmlformats.org/officeDocument/2006/relationships/image" Target="../media/image96.png"/></Relationships>

</file>

<file path=ppt/slides/_rels/slide7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7.png"/><Relationship Id="rId3" Type="http://schemas.openxmlformats.org/officeDocument/2006/relationships/image" Target="../media/image98.png"/><Relationship Id="rId4" Type="http://schemas.openxmlformats.org/officeDocument/2006/relationships/image" Target="../media/image99.png"/></Relationships>

</file>

<file path=ppt/slides/_rels/slide7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0.png"/><Relationship Id="rId3" Type="http://schemas.openxmlformats.org/officeDocument/2006/relationships/image" Target="../media/image101.png"/></Relationships>

</file>

<file path=ppt/slides/_rels/slide7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
</file>

<file path=ppt/slides/_rels/slide7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/Relationships>

</file>

<file path=ppt/slides/_rels/slide7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7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4.png"/></Relationships>

</file>

<file path=ppt/slides/_rels/slide7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/Relationships>

</file>

<file path=ppt/slides/_rels/slide8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5.png"/><Relationship Id="rId3" Type="http://schemas.openxmlformats.org/officeDocument/2006/relationships/image" Target="../media/image107.png"/></Relationships>

</file>

<file path=ppt/slides/_rels/slide8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8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/Relationships>

</file>

<file path=ppt/slides/_rels/slide8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/Relationships>

</file>

<file path=ppt/slides/_rels/slide8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08.png"/><Relationship Id="rId3" Type="http://schemas.openxmlformats.org/officeDocument/2006/relationships/image" Target="../media/image109.png"/><Relationship Id="rId4" Type="http://schemas.openxmlformats.org/officeDocument/2006/relationships/image" Target="../media/image110.png"/></Relationships>

</file>

<file path=ppt/slides/_rels/slide8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51.png"/></Relationships>

</file>

<file path=ppt/slides/_rels/slide8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1.png"/></Relationships>

</file>

<file path=ppt/slides/_rels/slide8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11.png"/></Relationships>

</file>

<file path=ppt/slides/_rels/slide8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8.png"/><Relationship Id="rId3" Type="http://schemas.openxmlformats.org/officeDocument/2006/relationships/image" Target="../media/image112.png"/></Relationships>

</file>

<file path=ppt/slides/_rels/slide8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10.png"/><Relationship Id="rId4" Type="http://schemas.openxmlformats.org/officeDocument/2006/relationships/image" Target="../media/image112.png"/></Relationships>

</file>

<file path=ppt/slides/_rels/slide9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9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5" Type="http://schemas.openxmlformats.org/officeDocument/2006/relationships/image" Target="../media/image110.png"/></Relationships>

</file>

<file path=ppt/slides/_rels/slide9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png"/></Relationships>

</file>

<file path=ppt/slides/_rels/slide9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3.png"/><Relationship Id="rId4" Type="http://schemas.openxmlformats.org/officeDocument/2006/relationships/image" Target="../media/image116.png"/><Relationship Id="rId5" Type="http://schemas.openxmlformats.org/officeDocument/2006/relationships/image" Target="../media/image117.png"/></Relationships>

</file>

<file path=ppt/slides/_rels/slide9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8.png"/><Relationship Id="rId3" Type="http://schemas.openxmlformats.org/officeDocument/2006/relationships/image" Target="../media/image1.png"/><Relationship Id="rId4" Type="http://schemas.openxmlformats.org/officeDocument/2006/relationships/image" Target="../media/image108.png"/><Relationship Id="rId5" Type="http://schemas.openxmlformats.org/officeDocument/2006/relationships/image" Target="../media/image109.png"/></Relationships>

</file>

<file path=ppt/slides/_rels/slide9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18.png"/></Relationships>

</file>

<file path=ppt/slides/_rels/slide9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19.png"/></Relationships>

</file>

<file path=ppt/slides/_rels/slide9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10.png"/><Relationship Id="rId4" Type="http://schemas.openxmlformats.org/officeDocument/2006/relationships/image" Target="../media/image120.png"/></Relationships>

</file>

<file path=ppt/slides/_rels/slide9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12.png"/><Relationship Id="rId4" Type="http://schemas.openxmlformats.org/officeDocument/2006/relationships/image" Target="../media/image121.png"/></Relationships>

</file>

<file path=ppt/slides/_rels/slide9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22.png"/><Relationship Id="rId4" Type="http://schemas.openxmlformats.org/officeDocument/2006/relationships/image" Target="../media/image123.png"/><Relationship Id="rId5" Type="http://schemas.openxmlformats.org/officeDocument/2006/relationships/image" Target="../media/image124.png"/></Relationships>

</file>

<file path=ppt/slides/_rels/slide10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128.png"/><Relationship Id="rId7" Type="http://schemas.openxmlformats.org/officeDocument/2006/relationships/image" Target="../media/image129.png"/><Relationship Id="rId8" Type="http://schemas.openxmlformats.org/officeDocument/2006/relationships/image" Target="../media/image130.png"/><Relationship Id="rId9" Type="http://schemas.openxmlformats.org/officeDocument/2006/relationships/image" Target="../media/image131.png"/></Relationships>

</file>

<file path=ppt/slides/_rels/slide10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25.png"/><Relationship Id="rId4" Type="http://schemas.openxmlformats.org/officeDocument/2006/relationships/image" Target="../media/image126.png"/><Relationship Id="rId5" Type="http://schemas.openxmlformats.org/officeDocument/2006/relationships/image" Target="../media/image127.png"/><Relationship Id="rId6" Type="http://schemas.openxmlformats.org/officeDocument/2006/relationships/image" Target="../media/image128.png"/><Relationship Id="rId7" Type="http://schemas.openxmlformats.org/officeDocument/2006/relationships/image" Target="../media/image129.png"/><Relationship Id="rId8" Type="http://schemas.openxmlformats.org/officeDocument/2006/relationships/image" Target="../media/image130.png"/><Relationship Id="rId9" Type="http://schemas.openxmlformats.org/officeDocument/2006/relationships/image" Target="../media/image131.png"/></Relationships>

</file>

<file path=ppt/slides/_rels/slide10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Relationship Id="rId3" Type="http://schemas.openxmlformats.org/officeDocument/2006/relationships/image" Target="../media/image117.png"/></Relationships>

</file>

<file path=ppt/slides/_rels/slide10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0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0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0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98.png"/><Relationship Id="rId3" Type="http://schemas.openxmlformats.org/officeDocument/2006/relationships/image" Target="../media/image132.png"/><Relationship Id="rId4" Type="http://schemas.openxmlformats.org/officeDocument/2006/relationships/image" Target="../media/image133.png"/><Relationship Id="rId5" Type="http://schemas.openxmlformats.org/officeDocument/2006/relationships/image" Target="../media/image134.png"/><Relationship Id="rId6" Type="http://schemas.openxmlformats.org/officeDocument/2006/relationships/image" Target="../media/image135.png"/><Relationship Id="rId7" Type="http://schemas.openxmlformats.org/officeDocument/2006/relationships/image" Target="../media/image136.png"/></Relationships>

</file>

<file path=ppt/slides/_rels/slide10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137.png"/><Relationship Id="rId3" Type="http://schemas.openxmlformats.org/officeDocument/2006/relationships/image" Target="../media/image98.png"/><Relationship Id="rId4" Type="http://schemas.openxmlformats.org/officeDocument/2006/relationships/image" Target="../media/image138.png"/><Relationship Id="rId5" Type="http://schemas.openxmlformats.org/officeDocument/2006/relationships/image" Target="../media/image139.png"/><Relationship Id="rId6" Type="http://schemas.openxmlformats.org/officeDocument/2006/relationships/image" Target="../media/image133.png"/><Relationship Id="rId7" Type="http://schemas.openxmlformats.org/officeDocument/2006/relationships/image" Target="../media/image134.png"/></Relationships>

</file>

<file path=ppt/slides/_rels/slide10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png"/></Relationships>

</file>

<file path=ppt/slides/_rels/slide10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3.png"/><Relationship Id="rId4" Type="http://schemas.openxmlformats.org/officeDocument/2006/relationships/image" Target="../media/image116.png"/><Relationship Id="rId5" Type="http://schemas.openxmlformats.org/officeDocument/2006/relationships/image" Target="../media/image117.png"/></Relationships>

</file>

<file path=ppt/slides/_rels/slide1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</Relationships>

</file>

<file path=ppt/slides/_rels/slide1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
</file>

<file path=ppt/slides/_rels/slide1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dspace.mit.edu/handle/1721.1/67030" TargetMode="External"/></Relationships>

</file>

<file path=ppt/slides/_rels/slide1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0.png"/></Relationships>

</file>

<file path=ppt/slides/_rels/slide1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anyhere.com/gward/hdrenc/hdr_encodings.html" TargetMode="External"/><Relationship Id="rId3" Type="http://schemas.openxmlformats.org/officeDocument/2006/relationships/hyperlink" Target="http://www.mpi-sb.mpg.de/resources/hdrvideo/" TargetMode="External"/><Relationship Id="rId4" Type="http://schemas.openxmlformats.org/officeDocument/2006/relationships/hyperlink" Target="http://citeseer.ist.psu.edu/smith95susan.html" TargetMode="External"/></Relationships>

</file>

<file path=ppt/slides/_rels/slide1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
</file>

<file path=ppt/slides/_rels/slide1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1.png"/><Relationship Id="rId3" Type="http://schemas.openxmlformats.org/officeDocument/2006/relationships/image" Target="../media/image142.png"/></Relationships>

</file>

<file path=ppt/slides/_rels/slide1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3.png"/><Relationship Id="rId4" Type="http://schemas.openxmlformats.org/officeDocument/2006/relationships/image" Target="../media/image144.png"/><Relationship Id="rId5" Type="http://schemas.openxmlformats.org/officeDocument/2006/relationships/image" Target="../media/image145.png"/><Relationship Id="rId6" Type="http://schemas.openxmlformats.org/officeDocument/2006/relationships/image" Target="../media/image146.png"/></Relationships>

</file>

<file path=ppt/slides/_rels/slide1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7.png"/><Relationship Id="rId4" Type="http://schemas.openxmlformats.org/officeDocument/2006/relationships/image" Target="../media/image148.png"/></Relationships>

</file>

<file path=ppt/slides/_rels/slide1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9.png"/></Relationships>

</file>

<file path=ppt/slides/_rels/slide1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png"/></Relationships>

</file>

<file path=ppt/slides/_rels/slide1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1.png"/><Relationship Id="rId3" Type="http://schemas.openxmlformats.org/officeDocument/2006/relationships/image" Target="../media/image152.png"/></Relationships>

</file>

<file path=ppt/slides/_rels/slide1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0.png"/></Relationships>

</file>

<file path=ppt/slides/_rels/slide1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0.png"/><Relationship Id="rId4" Type="http://schemas.openxmlformats.org/officeDocument/2006/relationships/image" Target="../media/image153.png"/><Relationship Id="rId5" Type="http://schemas.openxmlformats.org/officeDocument/2006/relationships/image" Target="../media/image154.png"/></Relationships>

</file>

<file path=ppt/slides/_rels/slide1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3.png"/><Relationship Id="rId4" Type="http://schemas.openxmlformats.org/officeDocument/2006/relationships/image" Target="../media/image154.png"/><Relationship Id="rId5" Type="http://schemas.openxmlformats.org/officeDocument/2006/relationships/image" Target="../media/image155.png"/><Relationship Id="rId6" Type="http://schemas.openxmlformats.org/officeDocument/2006/relationships/image" Target="../media/image156.png"/></Relationships>

</file>

<file path=ppt/slides/_rels/slide1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0.png"/><Relationship Id="rId3" Type="http://schemas.openxmlformats.org/officeDocument/2006/relationships/image" Target="../media/image157.png"/><Relationship Id="rId4" Type="http://schemas.openxmlformats.org/officeDocument/2006/relationships/image" Target="../media/image158.png"/></Relationships>

</file>

<file path=ppt/slides/_rels/slide1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8.png"/><Relationship Id="rId3" Type="http://schemas.openxmlformats.org/officeDocument/2006/relationships/image" Target="../media/image159.png"/><Relationship Id="rId4" Type="http://schemas.openxmlformats.org/officeDocument/2006/relationships/image" Target="../media/image160.png"/><Relationship Id="rId5" Type="http://schemas.openxmlformats.org/officeDocument/2006/relationships/image" Target="../media/image161.png"/><Relationship Id="rId6" Type="http://schemas.openxmlformats.org/officeDocument/2006/relationships/image" Target="../media/image162.png"/><Relationship Id="rId7" Type="http://schemas.openxmlformats.org/officeDocument/2006/relationships/image" Target="../media/image163.png"/><Relationship Id="rId8" Type="http://schemas.openxmlformats.org/officeDocument/2006/relationships/image" Target="../media/image164.png"/><Relationship Id="rId9" Type="http://schemas.openxmlformats.org/officeDocument/2006/relationships/image" Target="../media/image165.png"/><Relationship Id="rId10" Type="http://schemas.openxmlformats.org/officeDocument/2006/relationships/image" Target="../media/image166.png"/></Relationships>

</file>

<file path=ppt/slides/_rels/slide1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5.png"/><Relationship Id="rId3" Type="http://schemas.openxmlformats.org/officeDocument/2006/relationships/image" Target="../media/image167.png"/></Relationships>

</file>

<file path=ppt/slides/_rels/slide1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/Relationships>

</file>

<file path=ppt/slides/_rels/slide1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/Relationships>

</file>

<file path=ppt/slides/_rels/slide14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acs.hw.ac.uk/bmvc2006/papers/372.pdf" TargetMode="External"/><Relationship Id="rId3" Type="http://schemas.openxmlformats.org/officeDocument/2006/relationships/hyperlink" Target="http://people.csail.mit.edu/hasinoff/hdrnoise/" TargetMode="External"/><Relationship Id="rId4" Type="http://schemas.openxmlformats.org/officeDocument/2006/relationships/image" Target="../media/image172.png"/></Relationships>

</file>

<file path=ppt/slides/_rels/slide14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73.png"/><Relationship Id="rId4" Type="http://schemas.openxmlformats.org/officeDocument/2006/relationships/image" Target="../media/image174.png"/><Relationship Id="rId5" Type="http://schemas.openxmlformats.org/officeDocument/2006/relationships/image" Target="../media/image175.png"/><Relationship Id="rId6" Type="http://schemas.openxmlformats.org/officeDocument/2006/relationships/image" Target="../media/image176.png"/><Relationship Id="rId7" Type="http://schemas.openxmlformats.org/officeDocument/2006/relationships/image" Target="../media/image177.png"/><Relationship Id="rId8" Type="http://schemas.openxmlformats.org/officeDocument/2006/relationships/image" Target="../media/image178.png"/></Relationships>

</file>

<file path=ppt/slides/_rels/slide14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9.png"/><Relationship Id="rId4" Type="http://schemas.openxmlformats.org/officeDocument/2006/relationships/image" Target="../media/image180.png"/><Relationship Id="rId5" Type="http://schemas.openxmlformats.org/officeDocument/2006/relationships/image" Target="../media/image181.png"/><Relationship Id="rId6" Type="http://schemas.openxmlformats.org/officeDocument/2006/relationships/image" Target="../media/image182.png"/><Relationship Id="rId7" Type="http://schemas.openxmlformats.org/officeDocument/2006/relationships/image" Target="../media/image183.png"/><Relationship Id="rId8" Type="http://schemas.openxmlformats.org/officeDocument/2006/relationships/image" Target="../media/image184.png"/><Relationship Id="rId9" Type="http://schemas.openxmlformats.org/officeDocument/2006/relationships/image" Target="../media/image185.png"/><Relationship Id="rId10" Type="http://schemas.openxmlformats.org/officeDocument/2006/relationships/image" Target="../media/image186.png"/><Relationship Id="rId11" Type="http://schemas.openxmlformats.org/officeDocument/2006/relationships/image" Target="../media/image187.png"/><Relationship Id="rId12" Type="http://schemas.openxmlformats.org/officeDocument/2006/relationships/image" Target="../media/image188.png"/><Relationship Id="rId13" Type="http://schemas.openxmlformats.org/officeDocument/2006/relationships/image" Target="../media/image189.png"/><Relationship Id="rId14" Type="http://schemas.openxmlformats.org/officeDocument/2006/relationships/image" Target="../media/image190.png"/><Relationship Id="rId15" Type="http://schemas.openxmlformats.org/officeDocument/2006/relationships/image" Target="../media/image191.png"/><Relationship Id="rId16" Type="http://schemas.openxmlformats.org/officeDocument/2006/relationships/image" Target="../media/image192.png"/><Relationship Id="rId17" Type="http://schemas.openxmlformats.org/officeDocument/2006/relationships/image" Target="../media/image193.png"/><Relationship Id="rId18" Type="http://schemas.openxmlformats.org/officeDocument/2006/relationships/image" Target="../media/image194.png"/><Relationship Id="rId19" Type="http://schemas.openxmlformats.org/officeDocument/2006/relationships/image" Target="../media/image195.png"/><Relationship Id="rId20" Type="http://schemas.openxmlformats.org/officeDocument/2006/relationships/image" Target="../media/image196.png"/><Relationship Id="rId21" Type="http://schemas.openxmlformats.org/officeDocument/2006/relationships/image" Target="../media/image197.png"/><Relationship Id="rId22" Type="http://schemas.openxmlformats.org/officeDocument/2006/relationships/image" Target="../media/image198.png"/></Relationships>

</file>

<file path=ppt/slides/_rels/slide14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4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199.png"/></Relationships>

</file>

<file path=ppt/slides/_rels/slide14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200.png"/></Relationships>

</file>

<file path=ppt/slides/_rels/slide14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201.png"/></Relationships>

</file>

<file path=ppt/slides/_rels/slide14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202.png"/></Relationships>

</file>

<file path=ppt/slides/_rels/slide15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Relationship Id="rId3" Type="http://schemas.openxmlformats.org/officeDocument/2006/relationships/image" Target="../media/image203.png"/></Relationships>

</file>

<file path=ppt/slides/_rels/slide15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png"/></Relationships>

</file>

<file path=ppt/slides/_rels/slide15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15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hyperlink" Target="http://www.anyhere.com/gward/pickup/CIC13course.pdf" TargetMode="External"/><Relationship Id="rId4" Type="http://schemas.openxmlformats.org/officeDocument/2006/relationships/hyperlink" Target="http://www.openexr.com/" TargetMode="External"/><Relationship Id="rId5" Type="http://schemas.openxmlformats.org/officeDocument/2006/relationships/image" Target="../media/image204.png"/></Relationships>

</file>

<file path=ppt/slides/_rels/slide15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05.png"/><Relationship Id="rId4" Type="http://schemas.openxmlformats.org/officeDocument/2006/relationships/image" Target="../media/image206.png"/></Relationships>

</file>

<file path=ppt/slides/_rels/slide15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07.png"/></Relationships>

</file>

<file path=ppt/slides/_rels/slide15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08.png"/></Relationships>

</file>

<file path=ppt/slides/_rels/slide15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09.png"/></Relationships>

</file>

<file path=ppt/slides/_rels/slide15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10.png"/></Relationships>

</file>

<file path=ppt/slides/_rels/slide15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11.png"/></Relationships>

</file>

<file path=ppt/slides/_rels/slide16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12.png"/></Relationships>

</file>

<file path=ppt/slides/_rels/slide16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13.png"/></Relationships>

</file>

<file path=ppt/slides/_rels/slide16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.png"/><Relationship Id="rId3" Type="http://schemas.openxmlformats.org/officeDocument/2006/relationships/image" Target="../media/image214.png"/></Relationships>

</file>

<file path=ppt/slides/_rels/slide16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3" Type="http://schemas.openxmlformats.org/officeDocument/2006/relationships/hyperlink" Target="http://gl.ict.usc.edu/HDRShop/" TargetMode="External"/><Relationship Id="rId4" Type="http://schemas.openxmlformats.org/officeDocument/2006/relationships/hyperlink" Target="http://www.idruna.com/photogenicshdr.html" TargetMode="External"/><Relationship Id="rId5" Type="http://schemas.openxmlformats.org/officeDocument/2006/relationships/hyperlink" Target="http://www.mpii.mpg.de/resources/hdr/calibration/pfs.html" TargetMode="External"/><Relationship Id="rId6" Type="http://schemas.openxmlformats.org/officeDocument/2006/relationships/hyperlink" Target="http://scanline.ca/exrtools/" TargetMode="External"/><Relationship Id="rId7" Type="http://schemas.openxmlformats.org/officeDocument/2006/relationships/hyperlink" Target="http://www.acm.uiuc.edu/siggraph/HDRIE/" TargetMode="External"/><Relationship Id="rId8" Type="http://schemas.openxmlformats.org/officeDocument/2006/relationships/hyperlink" Target="http://www.astro.leszno.net/easyHDR.php" TargetMode="External"/><Relationship Id="rId9" Type="http://schemas.openxmlformats.org/officeDocument/2006/relationships/hyperlink" Target="http://www.cybergrain.com/tech/hdr/" TargetMode="External"/><Relationship Id="rId10" Type="http://schemas.openxmlformats.org/officeDocument/2006/relationships/hyperlink" Target="http://www2.cs.uh.edu/~somalley/hdri_images.html" TargetMode="External"/><Relationship Id="rId11" Type="http://schemas.openxmlformats.org/officeDocument/2006/relationships/hyperlink" Target="http://www.anyhere.com/gward/hdrenc/pages/originals.html" TargetMode="External"/><Relationship Id="rId12" Type="http://schemas.openxmlformats.org/officeDocument/2006/relationships/hyperlink" Target="http://www.cs.northwestern.edu/%257Ejet/Publications/Tumblin_EGSR2003paper.pdf" TargetMode="External"/></Relationships>

</file>

<file path=ppt/slides/_rels/slide16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3" Type="http://schemas.openxmlformats.org/officeDocument/2006/relationships/hyperlink" Target="http://www.debevec.org/Research/HDR/" TargetMode="External"/><Relationship Id="rId4" Type="http://schemas.openxmlformats.org/officeDocument/2006/relationships/hyperlink" Target="http://www.mpi-sb.mpg.de/resources/hdr/gallery.html" TargetMode="External"/><Relationship Id="rId5" Type="http://schemas.openxmlformats.org/officeDocument/2006/relationships/hyperlink" Target="http://people.csail.mit.edu/fredo/PUBLI/Siggraph2002/" TargetMode="External"/><Relationship Id="rId6" Type="http://schemas.openxmlformats.org/officeDocument/2006/relationships/hyperlink" Target="http://www.openexr.com/samples.html" TargetMode="External"/><Relationship Id="rId7" Type="http://schemas.openxmlformats.org/officeDocument/2006/relationships/hyperlink" Target="http://www.cinepaint.org/" TargetMode="External"/><Relationship Id="rId8" Type="http://schemas.openxmlformats.org/officeDocument/2006/relationships/hyperlink" Target="http://www.cis.rit.edu/mcsl/icam/hdr/rit_hdr/" TargetMode="External"/><Relationship Id="rId9" Type="http://schemas.openxmlformats.org/officeDocument/2006/relationships/hyperlink" Target="http://www.imaging-resource.com/SOFT/OPT/OPT.HTM" TargetMode="External"/><Relationship Id="rId10" Type="http://schemas.openxmlformats.org/officeDocument/2006/relationships/hyperlink" Target="http://www-isl.stanford.edu/%257Eabbas/group/papers_and_pub/spie00_jeff.pdf" TargetMode="External"/><Relationship Id="rId11" Type="http://schemas.openxmlformats.org/officeDocument/2006/relationships/hyperlink" Target="http://www.anyhere.com/gward/papers/jgtpap2.pdf" TargetMode="External"/><Relationship Id="rId12" Type="http://schemas.openxmlformats.org/officeDocument/2006/relationships/hyperlink" Target="http://www.anyhere.com/" TargetMode="External"/><Relationship Id="rId13" Type="http://schemas.openxmlformats.org/officeDocument/2006/relationships/hyperlink" Target="http://books.elsevier.com/companions/0125852630/hdri/html/images.html" TargetMode="External"/></Relationships>

</file>

<file path=ppt/slides/_rels/slide16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.png"/><Relationship Id="rId3" Type="http://schemas.openxmlformats.org/officeDocument/2006/relationships/hyperlink" Target="http://luminous-landscape.com/essays/hdr-plea.shtml" TargetMode="External"/><Relationship Id="rId4" Type="http://schemas.openxmlformats.org/officeDocument/2006/relationships/hyperlink" Target="http://en.wikipedia.org/wiki/High_dynamic_range_imaging" TargetMode="External"/><Relationship Id="rId5" Type="http://schemas.openxmlformats.org/officeDocument/2006/relationships/hyperlink" Target="http://www.cambridgeincolour.com/tutorials/high-dynamic-range.htm" TargetMode="External"/><Relationship Id="rId6" Type="http://schemas.openxmlformats.org/officeDocument/2006/relationships/hyperlink" Target="http://www.luminous-landscape.com/tutorials/hdr.s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HDR and the Bilateral Grid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 and the Bilateral Grid</a:t>
            </a:r>
          </a:p>
        </p:txBody>
      </p:sp>
      <p:sp>
        <p:nvSpPr>
          <p:cNvPr id="206" name="Fredo Durand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Fredo Durand</a:t>
            </a:r>
          </a:p>
          <a:p>
            <a:pPr/>
            <a:r>
              <a:t>MIT EECS 6.8370/6.8371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Office hou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Office hours</a:t>
            </a:r>
          </a:p>
        </p:txBody>
      </p:sp>
      <p:sp>
        <p:nvSpPr>
          <p:cNvPr id="20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Tod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</a:t>
            </a:r>
          </a:p>
        </p:txBody>
      </p:sp>
      <p:sp>
        <p:nvSpPr>
          <p:cNvPr id="214" name="Multiple-exposure High-Dynamic-Range imag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0">
                <a:solidFill>
                  <a:srgbClr val="7A7A7A"/>
                </a:solidFill>
                <a:uFill>
                  <a:solidFill>
                    <a:srgbClr val="7A7A7A"/>
                  </a:solidFill>
                </a:uFill>
              </a:defRPr>
            </a:pPr>
            <a:r>
              <a:t>Multiple-exposure High-Dynamic-Range imaging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Tone mapping using the bilateral filter</a:t>
            </a:r>
          </a:p>
        </p:txBody>
      </p:sp>
      <p:grpSp>
        <p:nvGrpSpPr>
          <p:cNvPr id="220" name="Group"/>
          <p:cNvGrpSpPr/>
          <p:nvPr/>
        </p:nvGrpSpPr>
        <p:grpSpPr>
          <a:xfrm>
            <a:off x="1739899" y="2273300"/>
            <a:ext cx="8989062" cy="2603500"/>
            <a:chOff x="0" y="0"/>
            <a:chExt cx="8989060" cy="2603500"/>
          </a:xfrm>
        </p:grpSpPr>
        <p:pic>
          <p:nvPicPr>
            <p:cNvPr id="215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6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841500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7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20064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8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462411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19" name="image.png" descr="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304758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21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rcRect l="0" t="0" r="0" b="16893"/>
          <a:stretch>
            <a:fillRect/>
          </a:stretch>
        </p:blipFill>
        <p:spPr>
          <a:xfrm>
            <a:off x="4916774" y="5674098"/>
            <a:ext cx="2613757" cy="3973546"/>
          </a:xfrm>
          <a:prstGeom prst="rect">
            <a:avLst/>
          </a:prstGeom>
          <a:ln w="12700"/>
        </p:spPr>
      </p:pic>
      <p:sp>
        <p:nvSpPr>
          <p:cNvPr id="222" name="Rectangle"/>
          <p:cNvSpPr/>
          <p:nvPr/>
        </p:nvSpPr>
        <p:spPr>
          <a:xfrm>
            <a:off x="1193800" y="2273300"/>
            <a:ext cx="9766300" cy="26035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Spatial color vi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Spatial color vision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27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28" name="Contrast Sensitiv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Contrast Sensitivity</a:t>
            </a:r>
          </a:p>
        </p:txBody>
      </p:sp>
      <p:sp>
        <p:nvSpPr>
          <p:cNvPr id="229" name="Sine Wave grat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Sine Wave grating</a:t>
            </a:r>
          </a:p>
          <a:p>
            <a:pPr/>
            <a:r>
              <a:t>What contrast is necessary to make the grating visible?</a:t>
            </a:r>
          </a:p>
          <a:p>
            <a:pPr/>
            <a:r>
              <a:t>How does it change with spatial frequency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3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900" y="-292100"/>
            <a:ext cx="11558558" cy="10312400"/>
          </a:xfrm>
          <a:prstGeom prst="rect">
            <a:avLst/>
          </a:prstGeom>
          <a:ln w="12700"/>
        </p:spPr>
      </p:pic>
      <p:pic>
        <p:nvPicPr>
          <p:cNvPr id="233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23900" y="-292100"/>
            <a:ext cx="11558558" cy="10312400"/>
          </a:xfrm>
          <a:prstGeom prst="rect">
            <a:avLst/>
          </a:prstGeom>
          <a:ln w="12700"/>
        </p:spPr>
      </p:pic>
      <p:pic>
        <p:nvPicPr>
          <p:cNvPr id="234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23900" y="-292100"/>
            <a:ext cx="11558558" cy="10312400"/>
          </a:xfrm>
          <a:prstGeom prst="rect">
            <a:avLst/>
          </a:prstGeom>
          <a:ln w="12700"/>
        </p:spPr>
      </p:pic>
      <p:pic>
        <p:nvPicPr>
          <p:cNvPr id="235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23900" y="-292100"/>
            <a:ext cx="11558558" cy="10312400"/>
          </a:xfrm>
          <a:prstGeom prst="rect">
            <a:avLst/>
          </a:prstGeom>
          <a:ln w="12700"/>
        </p:spPr>
      </p:pic>
      <p:pic>
        <p:nvPicPr>
          <p:cNvPr id="236" name="droppedImage.png" descr="dropped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23900" y="-292100"/>
            <a:ext cx="11558558" cy="10312400"/>
          </a:xfrm>
          <a:prstGeom prst="rect">
            <a:avLst/>
          </a:prstGeom>
          <a:ln w="12700"/>
        </p:spPr>
      </p:pic>
      <p:sp>
        <p:nvSpPr>
          <p:cNvPr id="237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36" grpId="3"/>
      <p:bldP build="whole" bldLvl="1" animBg="1" rev="0" advAuto="0" spid="234" grpId="1"/>
      <p:bldP build="whole" bldLvl="1" animBg="1" rev="0" advAuto="0" spid="233" grpId="4"/>
      <p:bldP build="whole" bldLvl="1" animBg="1" rev="0" advAuto="0" spid="23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4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2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900" y="-292100"/>
            <a:ext cx="11558558" cy="103124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5" name="Contrast Sensitivity Function…"/>
          <p:cNvSpPr txBox="1"/>
          <p:nvPr>
            <p:ph type="title"/>
          </p:nvPr>
        </p:nvSpPr>
        <p:spPr>
          <a:xfrm>
            <a:off x="431800" y="0"/>
            <a:ext cx="12357100" cy="1854200"/>
          </a:xfrm>
          <a:prstGeom prst="rect">
            <a:avLst/>
          </a:prstGeom>
        </p:spPr>
        <p:txBody>
          <a:bodyPr/>
          <a:lstStyle/>
          <a:p>
            <a:pPr/>
            <a:r>
              <a:t>Contrast Sensitivity Function</a:t>
            </a:r>
            <a:endParaRPr sz="4600"/>
          </a:p>
          <a:p>
            <a:pPr/>
            <a:r>
              <a:rPr sz="4600"/>
              <a:t>Campbell-Robson Chart</a:t>
            </a:r>
          </a:p>
        </p:txBody>
      </p:sp>
      <p:sp>
        <p:nvSpPr>
          <p:cNvPr id="24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47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600" y="1930339"/>
            <a:ext cx="10609348" cy="6935895"/>
          </a:xfrm>
          <a:prstGeom prst="rect">
            <a:avLst/>
          </a:prstGeom>
          <a:ln w="12700"/>
        </p:spPr>
      </p:pic>
      <p:sp>
        <p:nvSpPr>
          <p:cNvPr id="248" name="Line"/>
          <p:cNvSpPr/>
          <p:nvPr/>
        </p:nvSpPr>
        <p:spPr>
          <a:xfrm flipH="1">
            <a:off x="1379364" y="9151413"/>
            <a:ext cx="11408690" cy="1"/>
          </a:xfrm>
          <a:prstGeom prst="line">
            <a:avLst/>
          </a:prstGeom>
          <a:ln w="25400">
            <a:solidFill>
              <a:srgbClr val="FFFED5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49" name="increasing spatial frequency"/>
          <p:cNvSpPr txBox="1"/>
          <p:nvPr/>
        </p:nvSpPr>
        <p:spPr>
          <a:xfrm>
            <a:off x="5016500" y="9105900"/>
            <a:ext cx="5015723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increasing spatial frequency</a:t>
            </a:r>
          </a:p>
        </p:txBody>
      </p:sp>
      <p:sp>
        <p:nvSpPr>
          <p:cNvPr id="250" name="decreasing contrast"/>
          <p:cNvSpPr txBox="1"/>
          <p:nvPr/>
        </p:nvSpPr>
        <p:spPr>
          <a:xfrm rot="16200000">
            <a:off x="-1020213" y="4423007"/>
            <a:ext cx="3493038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decreasing contrast</a:t>
            </a:r>
          </a:p>
        </p:txBody>
      </p:sp>
      <p:sp>
        <p:nvSpPr>
          <p:cNvPr id="251" name="Line"/>
          <p:cNvSpPr/>
          <p:nvPr/>
        </p:nvSpPr>
        <p:spPr>
          <a:xfrm flipH="1">
            <a:off x="1054243" y="2052665"/>
            <a:ext cx="1" cy="6816357"/>
          </a:xfrm>
          <a:prstGeom prst="line">
            <a:avLst/>
          </a:prstGeom>
          <a:ln w="25400">
            <a:solidFill>
              <a:srgbClr val="FFFED5"/>
            </a:solidFill>
            <a:headEnd type="stealth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4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55" name="Contrast Sensitivity Function (CSF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Contrast Sensitivity Function (CSF)</a:t>
            </a:r>
          </a:p>
        </p:txBody>
      </p:sp>
      <p:sp>
        <p:nvSpPr>
          <p:cNvPr id="25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57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21000" y="1332088"/>
            <a:ext cx="9867900" cy="80422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0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61" name="Contrast Sensitivity Function (CSF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Contrast Sensitivity Function (CSF)</a:t>
            </a:r>
          </a:p>
        </p:txBody>
      </p:sp>
      <p:sp>
        <p:nvSpPr>
          <p:cNvPr id="26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63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7093" y="1409700"/>
            <a:ext cx="7710312" cy="7775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66" name="Photoshop 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Photoshop demo</a:t>
            </a:r>
          </a:p>
        </p:txBody>
      </p:sp>
      <p:sp>
        <p:nvSpPr>
          <p:cNvPr id="267" name="Image &gt; Mode &gt; Lab colo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368588" indent="-327313">
              <a:defRPr sz="4200"/>
            </a:pPr>
            <a:r>
              <a:t>Image &gt; Mode &gt; Lab color</a:t>
            </a:r>
          </a:p>
          <a:p>
            <a:pPr marL="368588" indent="-327313">
              <a:defRPr sz="4200"/>
            </a:pPr>
            <a:r>
              <a:t>Go to channel panel, select Lightness</a:t>
            </a:r>
          </a:p>
          <a:p>
            <a:pPr marL="368588" indent="-327313">
              <a:defRPr sz="4200"/>
            </a:pPr>
            <a:r>
              <a:t>Filter &gt; Blur &gt; Gaussian Blur , e.g. 4 pixel radius</a:t>
            </a:r>
          </a:p>
          <a:p>
            <a:pPr lvl="1" marL="769185" indent="-270710">
              <a:defRPr sz="3600"/>
            </a:pPr>
            <a:r>
              <a:t>very noticeable</a:t>
            </a:r>
          </a:p>
          <a:p>
            <a:pPr marL="368588" indent="-327313">
              <a:defRPr sz="4200"/>
            </a:pPr>
            <a:r>
              <a:t>Undo, then select a &amp; b channels</a:t>
            </a:r>
          </a:p>
          <a:p>
            <a:pPr marL="368588" indent="-327313">
              <a:defRPr sz="4200"/>
            </a:pPr>
            <a:r>
              <a:t>Filter &gt; Blur &gt; Gaussian Blur , same radius</a:t>
            </a:r>
          </a:p>
          <a:p>
            <a:pPr lvl="1" marL="769185" indent="-270710">
              <a:defRPr sz="3600"/>
            </a:pPr>
            <a:r>
              <a:t>hardly visible effect</a:t>
            </a:r>
          </a:p>
        </p:txBody>
      </p:sp>
      <p:pic>
        <p:nvPicPr>
          <p:cNvPr id="268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222737" y="1536700"/>
            <a:ext cx="1917701" cy="1197438"/>
          </a:xfrm>
          <a:prstGeom prst="rect">
            <a:avLst/>
          </a:prstGeom>
          <a:ln w="12700"/>
        </p:spPr>
      </p:pic>
      <p:grpSp>
        <p:nvGrpSpPr>
          <p:cNvPr id="275" name="Group"/>
          <p:cNvGrpSpPr/>
          <p:nvPr/>
        </p:nvGrpSpPr>
        <p:grpSpPr>
          <a:xfrm>
            <a:off x="431800" y="6451600"/>
            <a:ext cx="12427656" cy="3258257"/>
            <a:chOff x="0" y="0"/>
            <a:chExt cx="12427655" cy="3258256"/>
          </a:xfrm>
        </p:grpSpPr>
        <p:pic>
          <p:nvPicPr>
            <p:cNvPr id="269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200059" y="0"/>
              <a:ext cx="4041126" cy="2692400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270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8386529" y="0"/>
              <a:ext cx="4041127" cy="2692400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271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4041126" cy="2692400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sp>
          <p:nvSpPr>
            <p:cNvPr id="272" name="Original"/>
            <p:cNvSpPr txBox="1"/>
            <p:nvPr/>
          </p:nvSpPr>
          <p:spPr>
            <a:xfrm>
              <a:off x="1193800" y="2692400"/>
              <a:ext cx="1611082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3400">
                  <a:solidFill>
                    <a:srgbClr val="FFFED5"/>
                  </a:solidFill>
                  <a:uFill>
                    <a:solidFill>
                      <a:srgbClr val="FFFED5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Original</a:t>
              </a:r>
            </a:p>
          </p:txBody>
        </p:sp>
        <p:sp>
          <p:nvSpPr>
            <p:cNvPr id="273" name="Blur Lightness"/>
            <p:cNvSpPr txBox="1"/>
            <p:nvPr/>
          </p:nvSpPr>
          <p:spPr>
            <a:xfrm>
              <a:off x="5245100" y="2692400"/>
              <a:ext cx="2726846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3400">
                  <a:solidFill>
                    <a:srgbClr val="FFFED5"/>
                  </a:solidFill>
                  <a:uFill>
                    <a:solidFill>
                      <a:srgbClr val="FFFED5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Blur Lightness</a:t>
              </a:r>
            </a:p>
          </p:txBody>
        </p:sp>
        <p:sp>
          <p:nvSpPr>
            <p:cNvPr id="274" name="Blur a &amp; b"/>
            <p:cNvSpPr txBox="1"/>
            <p:nvPr/>
          </p:nvSpPr>
          <p:spPr>
            <a:xfrm>
              <a:off x="9575800" y="2692400"/>
              <a:ext cx="2007039" cy="5658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defRPr sz="3400">
                  <a:solidFill>
                    <a:srgbClr val="FFFED5"/>
                  </a:solidFill>
                  <a:uFill>
                    <a:solidFill>
                      <a:srgbClr val="FFFED5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Blur a &amp; b</a:t>
              </a:r>
            </a:p>
          </p:txBody>
        </p:sp>
      </p:grpSp>
      <p:pic>
        <p:nvPicPr>
          <p:cNvPr id="276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0222720" y="3683000"/>
            <a:ext cx="1955801" cy="120015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68" grpId="2"/>
      <p:bldP build="whole" bldLvl="1" animBg="1" rev="0" advAuto="0" spid="276" grpId="3"/>
      <p:bldP build="whole" bldLvl="1" animBg="1" rev="0" advAuto="0" spid="275" grpId="4"/>
      <p:bldP build="whole" bldLvl="1" animBg="1" rev="0" advAuto="0" spid="267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9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280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81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527300" y="1549400"/>
            <a:ext cx="7141465" cy="811530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JPE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JPEG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86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87" name="Opponents and image compre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Opponents and image compression</a:t>
            </a:r>
          </a:p>
        </p:txBody>
      </p:sp>
      <p:sp>
        <p:nvSpPr>
          <p:cNvPr id="288" name="JPG, MPG, televis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JPG, MPG, television</a:t>
            </a:r>
          </a:p>
          <a:p>
            <a:pPr/>
            <a:r>
              <a:t>Color opponents instead of RGB</a:t>
            </a:r>
          </a:p>
          <a:p>
            <a:pPr lvl="1"/>
            <a:r>
              <a:t>YCrCB, similar to YUV</a:t>
            </a:r>
          </a:p>
          <a:p>
            <a:pPr/>
            <a:r>
              <a:t>Compress color more than luminance</a:t>
            </a:r>
          </a:p>
          <a:p>
            <a:pPr lvl="1"/>
            <a:r>
              <a:t>downsample by factor of two for jpeg</a:t>
            </a:r>
          </a:p>
          <a:p>
            <a:pPr lvl="1"/>
            <a:r>
              <a:t>less bandwidth for TV</a:t>
            </a:r>
          </a:p>
          <a:p>
            <a:pPr/>
            <a:r>
              <a:t>Exploit contrast sensitivity function</a:t>
            </a:r>
          </a:p>
          <a:p>
            <a:pPr lvl="1"/>
            <a:r>
              <a:t>Compress high frequencies more</a:t>
            </a:r>
          </a:p>
        </p:txBody>
      </p:sp>
      <p:pic>
        <p:nvPicPr>
          <p:cNvPr id="289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020300" y="1333500"/>
            <a:ext cx="2768600" cy="8271193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2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293" name="JPEG Compre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JPEG Compression</a:t>
            </a:r>
          </a:p>
        </p:txBody>
      </p:sp>
      <p:sp>
        <p:nvSpPr>
          <p:cNvPr id="294" name="convert to YCbC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convert to YCbCr</a:t>
            </a:r>
          </a:p>
          <a:p>
            <a:pPr lvl="1"/>
            <a:r>
              <a:t>half the resolution for Cr &amp; Cb</a:t>
            </a:r>
          </a:p>
          <a:p>
            <a:pPr/>
            <a:r>
              <a:t>Perform Discrete Cosine Transform </a:t>
            </a:r>
            <a:br/>
            <a:r>
              <a:t>to work in frequency space</a:t>
            </a:r>
          </a:p>
          <a:p>
            <a:pPr lvl="1"/>
            <a:r>
              <a:t>Local DCT, 8x8 pixel blocks</a:t>
            </a:r>
          </a:p>
          <a:p>
            <a:pPr/>
            <a:r>
              <a:t>Use CSF for quantization </a:t>
            </a:r>
          </a:p>
          <a:p>
            <a:pPr lvl="1"/>
            <a:r>
              <a:t>more bits for frequencies </a:t>
            </a:r>
            <a:br/>
            <a:r>
              <a:t>with more sensitivity (medium)</a:t>
            </a:r>
          </a:p>
          <a:p>
            <a:pPr/>
          </a:p>
          <a:p>
            <a:pPr/>
            <a:r>
              <a:t>Other usual coding tricks</a:t>
            </a:r>
          </a:p>
          <a:p>
            <a:pPr lvl="1"/>
            <a:r>
              <a:t>entropy coding, smart order of blocks</a:t>
            </a:r>
          </a:p>
        </p:txBody>
      </p:sp>
      <p:pic>
        <p:nvPicPr>
          <p:cNvPr id="295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460089" y="5283200"/>
            <a:ext cx="2489201" cy="2514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791700" y="3124200"/>
            <a:ext cx="1930400" cy="1930400"/>
          </a:xfrm>
          <a:prstGeom prst="rect">
            <a:avLst/>
          </a:prstGeom>
          <a:ln w="12700"/>
        </p:spPr>
      </p:pic>
      <p:pic>
        <p:nvPicPr>
          <p:cNvPr id="29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448800" y="8013700"/>
            <a:ext cx="1587500" cy="1587500"/>
          </a:xfrm>
          <a:prstGeom prst="rect">
            <a:avLst/>
          </a:prstGeom>
          <a:ln w="12700"/>
        </p:spPr>
      </p:pic>
      <p:pic>
        <p:nvPicPr>
          <p:cNvPr id="298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204200" y="1241777"/>
            <a:ext cx="1739900" cy="1304926"/>
          </a:xfrm>
          <a:prstGeom prst="rect">
            <a:avLst/>
          </a:prstGeom>
          <a:ln w="12700"/>
        </p:spPr>
      </p:pic>
      <p:grpSp>
        <p:nvGrpSpPr>
          <p:cNvPr id="301" name="Group"/>
          <p:cNvGrpSpPr/>
          <p:nvPr/>
        </p:nvGrpSpPr>
        <p:grpSpPr>
          <a:xfrm>
            <a:off x="10058400" y="1850974"/>
            <a:ext cx="1916854" cy="691440"/>
            <a:chOff x="0" y="0"/>
            <a:chExt cx="1916853" cy="691439"/>
          </a:xfrm>
        </p:grpSpPr>
        <p:pic>
          <p:nvPicPr>
            <p:cNvPr id="299" name="droppedImage.png" descr="droppedImage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2293"/>
              <a:ext cx="918751" cy="689064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300" name="droppedImage.png" descr="droppedImag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988531" y="0"/>
              <a:ext cx="928323" cy="691440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4" name="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</a:t>
            </a:r>
          </a:p>
        </p:txBody>
      </p:sp>
      <p:sp>
        <p:nvSpPr>
          <p:cNvPr id="305" name="800 x 533 imag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800 x 533 image</a:t>
            </a:r>
          </a:p>
        </p:txBody>
      </p:sp>
      <p:pic>
        <p:nvPicPr>
          <p:cNvPr id="306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18296" y="0"/>
            <a:ext cx="5286504" cy="3522134"/>
          </a:xfrm>
          <a:prstGeom prst="rect">
            <a:avLst/>
          </a:prstGeom>
          <a:ln w="12700"/>
        </p:spPr>
      </p:pic>
      <p:pic>
        <p:nvPicPr>
          <p:cNvPr id="307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34488" y="4215723"/>
            <a:ext cx="3523438" cy="2728048"/>
          </a:xfrm>
          <a:prstGeom prst="rect">
            <a:avLst/>
          </a:prstGeom>
          <a:ln w="12700"/>
        </p:spPr>
      </p:pic>
      <p:pic>
        <p:nvPicPr>
          <p:cNvPr id="30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57925" y="4215723"/>
            <a:ext cx="3523438" cy="2728048"/>
          </a:xfrm>
          <a:prstGeom prst="rect">
            <a:avLst/>
          </a:prstGeom>
          <a:ln w="12700"/>
        </p:spPr>
      </p:pic>
      <p:pic>
        <p:nvPicPr>
          <p:cNvPr id="309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481361" y="4215723"/>
            <a:ext cx="3523438" cy="2728048"/>
          </a:xfrm>
          <a:prstGeom prst="rect">
            <a:avLst/>
          </a:prstGeom>
          <a:ln w="12700"/>
        </p:spPr>
      </p:pic>
      <p:pic>
        <p:nvPicPr>
          <p:cNvPr id="310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434488" y="7014715"/>
            <a:ext cx="3523438" cy="2728048"/>
          </a:xfrm>
          <a:prstGeom prst="rect">
            <a:avLst/>
          </a:prstGeom>
          <a:ln w="12700"/>
        </p:spPr>
      </p:pic>
      <p:pic>
        <p:nvPicPr>
          <p:cNvPr id="311" name="droppedImage.pdf" descr="droppedImage.pd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957925" y="7014715"/>
            <a:ext cx="3523438" cy="2728048"/>
          </a:xfrm>
          <a:prstGeom prst="rect">
            <a:avLst/>
          </a:prstGeom>
          <a:ln w="12700"/>
        </p:spPr>
      </p:pic>
      <p:pic>
        <p:nvPicPr>
          <p:cNvPr id="312" name="droppedImage.pdf" descr="droppedImage.pd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463920" y="7014715"/>
            <a:ext cx="3523438" cy="2728048"/>
          </a:xfrm>
          <a:prstGeom prst="rect">
            <a:avLst/>
          </a:prstGeom>
          <a:ln w="12700"/>
        </p:spPr>
      </p:pic>
      <p:sp>
        <p:nvSpPr>
          <p:cNvPr id="313" name="Low quality JPEG (0 in Photoshop, 172 KB)"/>
          <p:cNvSpPr txBox="1"/>
          <p:nvPr/>
        </p:nvSpPr>
        <p:spPr>
          <a:xfrm>
            <a:off x="0" y="4109155"/>
            <a:ext cx="2489200" cy="2019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 quality JPEG (0 in Photoshop, 172 KB)</a:t>
            </a:r>
          </a:p>
        </p:txBody>
      </p:sp>
      <p:sp>
        <p:nvSpPr>
          <p:cNvPr id="314" name="High quality JPEG (12 in Photoshop, 460 KB)"/>
          <p:cNvSpPr txBox="1"/>
          <p:nvPr/>
        </p:nvSpPr>
        <p:spPr>
          <a:xfrm>
            <a:off x="-12700" y="7277100"/>
            <a:ext cx="2489200" cy="201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 quality JPEG (12 in Photoshop, 460 KB)</a:t>
            </a:r>
          </a:p>
        </p:txBody>
      </p:sp>
      <p:sp>
        <p:nvSpPr>
          <p:cNvPr id="315" name="RGB"/>
          <p:cNvSpPr txBox="1"/>
          <p:nvPr/>
        </p:nvSpPr>
        <p:spPr>
          <a:xfrm>
            <a:off x="3136900" y="3585351"/>
            <a:ext cx="24892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RGB</a:t>
            </a:r>
          </a:p>
        </p:txBody>
      </p:sp>
      <p:sp>
        <p:nvSpPr>
          <p:cNvPr id="316" name="Lightness"/>
          <p:cNvSpPr txBox="1"/>
          <p:nvPr/>
        </p:nvSpPr>
        <p:spPr>
          <a:xfrm>
            <a:off x="6985000" y="3585351"/>
            <a:ext cx="24892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Lightness</a:t>
            </a:r>
          </a:p>
        </p:txBody>
      </p:sp>
      <p:sp>
        <p:nvSpPr>
          <p:cNvPr id="317" name="a"/>
          <p:cNvSpPr txBox="1"/>
          <p:nvPr/>
        </p:nvSpPr>
        <p:spPr>
          <a:xfrm>
            <a:off x="9982200" y="3585351"/>
            <a:ext cx="24892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318" name="Rectangle"/>
          <p:cNvSpPr/>
          <p:nvPr/>
        </p:nvSpPr>
        <p:spPr>
          <a:xfrm>
            <a:off x="10147300" y="1549400"/>
            <a:ext cx="850900" cy="635000"/>
          </a:xfrm>
          <a:prstGeom prst="rect">
            <a:avLst/>
          </a:prstGeom>
          <a:ln w="25400">
            <a:solidFill>
              <a:srgbClr val="FF4013"/>
            </a:solidFill>
          </a:ln>
          <a:effectLst>
            <a:outerShdw sx="100000" sy="100000" kx="0" ky="0" algn="b" rotWithShape="0" blurRad="63500" dist="12700" dir="2700000">
              <a:srgbClr val="8A8A8A">
                <a:alpha val="75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Questions?</a:t>
            </a:r>
          </a:p>
        </p:txBody>
      </p:sp>
      <p:sp>
        <p:nvSpPr>
          <p:cNvPr id="32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22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781300" y="546100"/>
            <a:ext cx="7910265" cy="2203316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Tone mapp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Tone mapping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2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Tod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Today</a:t>
            </a:r>
          </a:p>
        </p:txBody>
      </p:sp>
      <p:sp>
        <p:nvSpPr>
          <p:cNvPr id="329" name="Multiple-exposure High-Dynamic-Range imaging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0">
                <a:solidFill>
                  <a:srgbClr val="7A7A7A"/>
                </a:solidFill>
                <a:uFill>
                  <a:solidFill>
                    <a:srgbClr val="7A7A7A"/>
                  </a:solidFill>
                </a:uFill>
              </a:defRPr>
            </a:pPr>
            <a:r>
              <a:t>Multiple-exposure High-Dynamic-Range imaging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Tone mapping using the bilateral filter</a:t>
            </a:r>
          </a:p>
        </p:txBody>
      </p:sp>
      <p:grpSp>
        <p:nvGrpSpPr>
          <p:cNvPr id="335" name="Group"/>
          <p:cNvGrpSpPr/>
          <p:nvPr/>
        </p:nvGrpSpPr>
        <p:grpSpPr>
          <a:xfrm>
            <a:off x="1739899" y="2273300"/>
            <a:ext cx="8989062" cy="2603500"/>
            <a:chOff x="0" y="0"/>
            <a:chExt cx="8989060" cy="2603500"/>
          </a:xfrm>
        </p:grpSpPr>
        <p:pic>
          <p:nvPicPr>
            <p:cNvPr id="330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1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841500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2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3620064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3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5462411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34" name="image.png" descr="imag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7304758" y="0"/>
              <a:ext cx="1684303" cy="26035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36" name="droppedImage.png" descr="droppedImage.png"/>
          <p:cNvPicPr>
            <a:picLocks noChangeAspect="1"/>
          </p:cNvPicPr>
          <p:nvPr/>
        </p:nvPicPr>
        <p:blipFill>
          <a:blip r:embed="rId8">
            <a:extLst/>
          </a:blip>
          <a:srcRect l="0" t="0" r="0" b="16893"/>
          <a:stretch>
            <a:fillRect/>
          </a:stretch>
        </p:blipFill>
        <p:spPr>
          <a:xfrm>
            <a:off x="4916774" y="5674098"/>
            <a:ext cx="2613757" cy="3973546"/>
          </a:xfrm>
          <a:prstGeom prst="rect">
            <a:avLst/>
          </a:prstGeom>
          <a:ln w="12700"/>
        </p:spPr>
      </p:pic>
      <p:sp>
        <p:nvSpPr>
          <p:cNvPr id="337" name="Rectangle"/>
          <p:cNvSpPr/>
          <p:nvPr/>
        </p:nvSpPr>
        <p:spPr>
          <a:xfrm>
            <a:off x="1193800" y="2273300"/>
            <a:ext cx="9766300" cy="2603500"/>
          </a:xfrm>
          <a:prstGeom prst="rect">
            <a:avLst/>
          </a:prstGeom>
          <a:solidFill>
            <a:srgbClr val="FFFFFF">
              <a:alpha val="50000"/>
            </a:srgbClr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4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The second half: contrast reduction"/>
          <p:cNvSpPr txBox="1"/>
          <p:nvPr>
            <p:ph type="title"/>
          </p:nvPr>
        </p:nvSpPr>
        <p:spPr>
          <a:xfrm>
            <a:off x="114300" y="0"/>
            <a:ext cx="12890500" cy="1193800"/>
          </a:xfrm>
          <a:prstGeom prst="rect">
            <a:avLst/>
          </a:prstGeom>
        </p:spPr>
        <p:txBody>
          <a:bodyPr/>
          <a:lstStyle/>
          <a:p>
            <a:pPr/>
            <a:r>
              <a:t>The second half: contrast reduction</a:t>
            </a:r>
          </a:p>
        </p:txBody>
      </p:sp>
      <p:sp>
        <p:nvSpPr>
          <p:cNvPr id="342" name="Input: high-dynamic-range image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Input: high-dynamic-range image</a:t>
            </a:r>
          </a:p>
          <a:p>
            <a:pPr lvl="1"/>
            <a:r>
              <a:t>(floating </a:t>
            </a:r>
            <a:br/>
            <a:r>
              <a:t>point </a:t>
            </a:r>
            <a:br/>
            <a:r>
              <a:t>per </a:t>
            </a:r>
            <a:br/>
            <a:r>
              <a:t>pixel)</a:t>
            </a:r>
          </a:p>
        </p:txBody>
      </p:sp>
      <p:pic>
        <p:nvPicPr>
          <p:cNvPr id="34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65500" y="3054773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4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Naïve techniq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Naïve technique</a:t>
            </a:r>
          </a:p>
        </p:txBody>
      </p:sp>
      <p:sp>
        <p:nvSpPr>
          <p:cNvPr id="348" name="Scene has 1:10,000 contrast, display has 1:100…"/>
          <p:cNvSpPr txBox="1"/>
          <p:nvPr>
            <p:ph type="body" idx="1"/>
          </p:nvPr>
        </p:nvSpPr>
        <p:spPr>
          <a:xfrm>
            <a:off x="431235" y="1409700"/>
            <a:ext cx="12356819" cy="7527432"/>
          </a:xfrm>
          <a:prstGeom prst="rect">
            <a:avLst/>
          </a:prstGeom>
        </p:spPr>
        <p:txBody>
          <a:bodyPr/>
          <a:lstStyle/>
          <a:p>
            <a:pPr/>
            <a:r>
              <a:t>Scene has </a:t>
            </a:r>
            <a:r>
              <a:rPr i="1"/>
              <a:t>1:10,000 </a:t>
            </a:r>
            <a:r>
              <a:t>contrast, display has </a:t>
            </a:r>
            <a:r>
              <a:rPr i="1"/>
              <a:t>1:100</a:t>
            </a:r>
            <a:endParaRPr i="1"/>
          </a:p>
          <a:p>
            <a:pPr/>
            <a:r>
              <a:t>Simplest contrast reduction?</a:t>
            </a:r>
          </a:p>
        </p:txBody>
      </p:sp>
      <p:pic>
        <p:nvPicPr>
          <p:cNvPr id="349" name="image.png" descr="image.png">
            <a:hlinkClick r:id="rId3" invalidUrl="" action="" tgtFrame="" tooltip="" history="1" highlightClick="0" endSnd="0"/>
          </p:cNvPr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365500" y="3054773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5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53" name="Naïve: Gamma compre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Naïve: Gamma compression</a:t>
            </a:r>
          </a:p>
        </p:txBody>
      </p:sp>
      <p:sp>
        <p:nvSpPr>
          <p:cNvPr id="354" name="X −&gt; Xγ  (where γ=0.5 in our case)…"/>
          <p:cNvSpPr txBox="1"/>
          <p:nvPr>
            <p:ph type="body" idx="1"/>
          </p:nvPr>
        </p:nvSpPr>
        <p:spPr>
          <a:xfrm>
            <a:off x="431235" y="1409700"/>
            <a:ext cx="12356819" cy="6172200"/>
          </a:xfrm>
          <a:prstGeom prst="rect">
            <a:avLst/>
          </a:prstGeom>
        </p:spPr>
        <p:txBody>
          <a:bodyPr/>
          <a:lstStyle/>
          <a:p>
            <a:pPr/>
            <a:r>
              <a:t>X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-&gt;</a:t>
            </a:r>
            <a:r>
              <a:t> X</a:t>
            </a:r>
            <a:r>
              <a:rPr b="0" baseline="30580" sz="6200">
                <a:latin typeface="Symbol"/>
                <a:ea typeface="Symbol"/>
                <a:cs typeface="Symbol"/>
                <a:sym typeface="Symbol"/>
              </a:rPr>
              <a:t>g  </a:t>
            </a:r>
            <a:r>
              <a:t>(where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g</a:t>
            </a:r>
            <a:r>
              <a:t>=0.5 in our case)</a:t>
            </a:r>
          </a:p>
          <a:p>
            <a:pPr/>
            <a:r>
              <a:t>But… colors are washed-out. Why?</a:t>
            </a:r>
          </a:p>
        </p:txBody>
      </p:sp>
      <p:pic>
        <p:nvPicPr>
          <p:cNvPr id="35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65500" y="3054773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5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3054773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357" name="Input"/>
          <p:cNvSpPr txBox="1"/>
          <p:nvPr/>
        </p:nvSpPr>
        <p:spPr>
          <a:xfrm>
            <a:off x="215900" y="3054773"/>
            <a:ext cx="1320800" cy="571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358" name="Gamma"/>
          <p:cNvSpPr txBox="1"/>
          <p:nvPr/>
        </p:nvSpPr>
        <p:spPr>
          <a:xfrm>
            <a:off x="3365500" y="3054773"/>
            <a:ext cx="1854200" cy="5715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Gamma</a:t>
            </a:r>
          </a:p>
        </p:txBody>
      </p:sp>
      <p:sp>
        <p:nvSpPr>
          <p:cNvPr id="359" name="applied independently on R, G &amp; B"/>
          <p:cNvSpPr txBox="1"/>
          <p:nvPr/>
        </p:nvSpPr>
        <p:spPr>
          <a:xfrm>
            <a:off x="9829800" y="1409700"/>
            <a:ext cx="31750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applied independently on R, G &amp; 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6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Gamma compression on intens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Gamma compression on intensity</a:t>
            </a:r>
          </a:p>
        </p:txBody>
      </p:sp>
      <p:sp>
        <p:nvSpPr>
          <p:cNvPr id="364" name="Colors are OK,  but details (intensity high-frequency) are muddy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Colors are OK, </a:t>
            </a:r>
            <a:br/>
            <a:r>
              <a:t>but details (intensity high-frequency) are muddy</a:t>
            </a:r>
          </a:p>
        </p:txBody>
      </p:sp>
      <p:pic>
        <p:nvPicPr>
          <p:cNvPr id="36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65500" y="3090897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6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3111500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67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7484533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368" name="Gamma on intensity"/>
          <p:cNvSpPr txBox="1"/>
          <p:nvPr/>
        </p:nvSpPr>
        <p:spPr>
          <a:xfrm>
            <a:off x="3365500" y="3111500"/>
            <a:ext cx="42418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Gamma on intensity</a:t>
            </a:r>
          </a:p>
        </p:txBody>
      </p:sp>
      <p:sp>
        <p:nvSpPr>
          <p:cNvPr id="369" name="Intensity"/>
          <p:cNvSpPr txBox="1"/>
          <p:nvPr/>
        </p:nvSpPr>
        <p:spPr>
          <a:xfrm>
            <a:off x="215900" y="31115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370" name="Color"/>
          <p:cNvSpPr txBox="1"/>
          <p:nvPr/>
        </p:nvSpPr>
        <p:spPr>
          <a:xfrm>
            <a:off x="215900" y="7543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Line"/>
          <p:cNvSpPr/>
          <p:nvPr/>
        </p:nvSpPr>
        <p:spPr>
          <a:xfrm>
            <a:off x="431800" y="1193800"/>
            <a:ext cx="12357100" cy="2258"/>
          </a:xfrm>
          <a:prstGeom prst="line">
            <a:avLst/>
          </a:prstGeom>
          <a:ln w="38100">
            <a:solidFill>
              <a:srgbClr val="FFD479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73" name="Slide Number"/>
          <p:cNvSpPr txBox="1"/>
          <p:nvPr>
            <p:ph type="sldNum" sz="quarter" idx="4294967295"/>
          </p:nvPr>
        </p:nvSpPr>
        <p:spPr>
          <a:xfrm>
            <a:off x="11746230" y="9207500"/>
            <a:ext cx="393701" cy="41993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47700">
              <a:defRPr sz="2200">
                <a:solidFill>
                  <a:srgbClr val="FFFED5"/>
                </a:solidFill>
                <a:uFill>
                  <a:solidFill>
                    <a:srgbClr val="FFFED5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74" name="Contrast Sensitivity Function (CSF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Contrast Sensitivity Function (CSF)</a:t>
            </a:r>
          </a:p>
        </p:txBody>
      </p:sp>
      <p:sp>
        <p:nvSpPr>
          <p:cNvPr id="37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376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07093" y="1409700"/>
            <a:ext cx="7710312" cy="77757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7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Gamma compression on intens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Gamma compression on intensity</a:t>
            </a:r>
          </a:p>
        </p:txBody>
      </p:sp>
      <p:sp>
        <p:nvSpPr>
          <p:cNvPr id="381" name="Colors are OK,  but details (intensity high-frequency) are muddy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Colors are OK, </a:t>
            </a:r>
            <a:br/>
            <a:r>
              <a:t>but details (intensity high-frequency) are muddy</a:t>
            </a:r>
          </a:p>
        </p:txBody>
      </p:sp>
      <p:pic>
        <p:nvPicPr>
          <p:cNvPr id="38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65500" y="3090897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8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3111500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84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7484533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385" name="Gamma on intensity"/>
          <p:cNvSpPr txBox="1"/>
          <p:nvPr/>
        </p:nvSpPr>
        <p:spPr>
          <a:xfrm>
            <a:off x="3365500" y="3111500"/>
            <a:ext cx="42418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Gamma on intensity</a:t>
            </a:r>
          </a:p>
        </p:txBody>
      </p:sp>
      <p:sp>
        <p:nvSpPr>
          <p:cNvPr id="386" name="Intensity"/>
          <p:cNvSpPr txBox="1"/>
          <p:nvPr/>
        </p:nvSpPr>
        <p:spPr>
          <a:xfrm>
            <a:off x="215900" y="31115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387" name="Color"/>
          <p:cNvSpPr txBox="1"/>
          <p:nvPr/>
        </p:nvSpPr>
        <p:spPr>
          <a:xfrm>
            <a:off x="215900" y="7543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39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391" name="Oppenheim 1968, Chiu et al. 1993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Oppenheim 1968, Chiu et al. 1993</a:t>
            </a:r>
          </a:p>
        </p:txBody>
      </p:sp>
      <p:sp>
        <p:nvSpPr>
          <p:cNvPr id="392" name="Reduce contrast of low-frequencies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Reduce contrast of low-frequencies</a:t>
            </a:r>
          </a:p>
          <a:p>
            <a:pPr/>
            <a:r>
              <a:t>Keep mid and high frequencies</a:t>
            </a:r>
          </a:p>
        </p:txBody>
      </p:sp>
      <p:pic>
        <p:nvPicPr>
          <p:cNvPr id="39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3111500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9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5270500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95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65500" y="3111500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396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7484533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397" name="Reduce low frequency"/>
          <p:cNvSpPr txBox="1"/>
          <p:nvPr/>
        </p:nvSpPr>
        <p:spPr>
          <a:xfrm>
            <a:off x="3365500" y="3111500"/>
            <a:ext cx="52197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Reduce low frequency</a:t>
            </a:r>
          </a:p>
        </p:txBody>
      </p:sp>
      <p:sp>
        <p:nvSpPr>
          <p:cNvPr id="398" name="Low-freq."/>
          <p:cNvSpPr txBox="1"/>
          <p:nvPr/>
        </p:nvSpPr>
        <p:spPr>
          <a:xfrm>
            <a:off x="215900" y="31115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Low-freq.</a:t>
            </a:r>
          </a:p>
        </p:txBody>
      </p:sp>
      <p:sp>
        <p:nvSpPr>
          <p:cNvPr id="399" name="High-freq."/>
          <p:cNvSpPr txBox="1"/>
          <p:nvPr/>
        </p:nvSpPr>
        <p:spPr>
          <a:xfrm>
            <a:off x="215900" y="5384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High-freq.</a:t>
            </a:r>
          </a:p>
        </p:txBody>
      </p:sp>
      <p:sp>
        <p:nvSpPr>
          <p:cNvPr id="400" name="Color"/>
          <p:cNvSpPr txBox="1"/>
          <p:nvPr/>
        </p:nvSpPr>
        <p:spPr>
          <a:xfrm>
            <a:off x="215900" y="7543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Homomorphic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Homomorphic filtering</a:t>
            </a:r>
          </a:p>
        </p:txBody>
      </p:sp>
      <p:sp>
        <p:nvSpPr>
          <p:cNvPr id="405" name="Oppenhein, in the sixti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lnSpc>
                <a:spcPct val="90000"/>
              </a:lnSpc>
            </a:pPr>
            <a:r>
              <a:t>Oppenhein, in the sixties</a:t>
            </a:r>
          </a:p>
          <a:p>
            <a:pPr>
              <a:lnSpc>
                <a:spcPct val="90000"/>
              </a:lnSpc>
            </a:pPr>
            <a:r>
              <a:t>Images are the </a:t>
            </a:r>
            <a:r>
              <a:rPr i="1"/>
              <a:t>product </a:t>
            </a:r>
            <a:r>
              <a:t>of illumination and albedo</a:t>
            </a:r>
          </a:p>
          <a:p>
            <a:pPr lvl="1">
              <a:lnSpc>
                <a:spcPct val="90000"/>
              </a:lnSpc>
            </a:pPr>
            <a:r>
              <a:t>Similarly, many sounds are the </a:t>
            </a:r>
            <a:r>
              <a:rPr i="1"/>
              <a:t>product</a:t>
            </a:r>
            <a:r>
              <a:t> of an envelope and a modulation</a:t>
            </a:r>
          </a:p>
          <a:p>
            <a:pPr>
              <a:lnSpc>
                <a:spcPct val="90000"/>
              </a:lnSpc>
            </a:pPr>
            <a:r>
              <a:t>Illumination is usually slow-varying</a:t>
            </a:r>
          </a:p>
          <a:p>
            <a:pPr>
              <a:lnSpc>
                <a:spcPct val="90000"/>
              </a:lnSpc>
            </a:pPr>
            <a:r>
              <a:t>Perform albedo-illumination using low-pass filtering of the </a:t>
            </a:r>
            <a:r>
              <a:rPr>
                <a:solidFill>
                  <a:srgbClr val="371A94"/>
                </a:solidFill>
                <a:uFill>
                  <a:solidFill>
                    <a:srgbClr val="371A94"/>
                  </a:solidFill>
                </a:uFill>
              </a:rPr>
              <a:t>log</a:t>
            </a:r>
            <a:r>
              <a:t> image</a:t>
            </a:r>
          </a:p>
          <a:p>
            <a:pPr>
              <a:lnSpc>
                <a:spcPct val="90000"/>
              </a:lnSpc>
            </a:pP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http://www.cs.sfu.ca/~stella/papers/blairthesis/main/node33.html</a:t>
            </a:r>
            <a:r>
              <a:rPr sz="2800"/>
              <a:t> </a:t>
            </a:r>
            <a:endParaRPr sz="2800"/>
          </a:p>
          <a:p>
            <a:pPr>
              <a:lnSpc>
                <a:spcPct val="90000"/>
              </a:lnSpc>
            </a:pPr>
            <a:r>
              <a:t>See also Koenderink "Image processing done right"</a:t>
            </a:r>
            <a:br/>
            <a:r>
              <a:rPr sz="2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http://www.springerlink.com/(l1bpumaapconcbjngteojwqv)/app/home/contribution.asp?referrer=parent&amp;backto=issue,11,53;journal,1538,3333;linkingpublicationresults,1:105633,1</a:t>
            </a:r>
            <a:r>
              <a:rPr sz="2400"/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09" name="The halo nightma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halo nightmare</a:t>
            </a:r>
          </a:p>
        </p:txBody>
      </p:sp>
      <p:sp>
        <p:nvSpPr>
          <p:cNvPr id="410" name="For strong edges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For strong edges</a:t>
            </a:r>
          </a:p>
          <a:p>
            <a:pPr/>
            <a:r>
              <a:t>Because they contain high frequency</a:t>
            </a:r>
          </a:p>
        </p:txBody>
      </p:sp>
      <p:pic>
        <p:nvPicPr>
          <p:cNvPr id="41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3111500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41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5270500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413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365500" y="3111500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414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7484533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415" name="Reduce low frequency"/>
          <p:cNvSpPr txBox="1"/>
          <p:nvPr/>
        </p:nvSpPr>
        <p:spPr>
          <a:xfrm>
            <a:off x="3365500" y="3111500"/>
            <a:ext cx="52197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Reduce low frequency</a:t>
            </a:r>
          </a:p>
        </p:txBody>
      </p:sp>
      <p:sp>
        <p:nvSpPr>
          <p:cNvPr id="416" name="Low-freq."/>
          <p:cNvSpPr txBox="1"/>
          <p:nvPr/>
        </p:nvSpPr>
        <p:spPr>
          <a:xfrm>
            <a:off x="215900" y="31115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Low-freq.</a:t>
            </a:r>
          </a:p>
        </p:txBody>
      </p:sp>
      <p:sp>
        <p:nvSpPr>
          <p:cNvPr id="417" name="High-freq."/>
          <p:cNvSpPr txBox="1"/>
          <p:nvPr/>
        </p:nvSpPr>
        <p:spPr>
          <a:xfrm>
            <a:off x="215900" y="5384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High-freq.</a:t>
            </a:r>
          </a:p>
        </p:txBody>
      </p:sp>
      <p:sp>
        <p:nvSpPr>
          <p:cNvPr id="418" name="Color"/>
          <p:cNvSpPr txBox="1"/>
          <p:nvPr/>
        </p:nvSpPr>
        <p:spPr>
          <a:xfrm>
            <a:off x="215900" y="7543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419" name="Line"/>
          <p:cNvSpPr/>
          <p:nvPr/>
        </p:nvSpPr>
        <p:spPr>
          <a:xfrm flipV="1">
            <a:off x="4229100" y="6172200"/>
            <a:ext cx="1511300" cy="977900"/>
          </a:xfrm>
          <a:prstGeom prst="line">
            <a:avLst/>
          </a:prstGeom>
          <a:ln w="76200">
            <a:solidFill>
              <a:srgbClr val="0433FF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0" name="Line"/>
          <p:cNvSpPr/>
          <p:nvPr/>
        </p:nvSpPr>
        <p:spPr>
          <a:xfrm flipV="1">
            <a:off x="9321800" y="6172200"/>
            <a:ext cx="977900" cy="1409700"/>
          </a:xfrm>
          <a:prstGeom prst="line">
            <a:avLst/>
          </a:prstGeom>
          <a:ln w="76200">
            <a:solidFill>
              <a:srgbClr val="0433FF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1" name="Line"/>
          <p:cNvSpPr/>
          <p:nvPr/>
        </p:nvSpPr>
        <p:spPr>
          <a:xfrm flipV="1">
            <a:off x="546100" y="4013200"/>
            <a:ext cx="647700" cy="431800"/>
          </a:xfrm>
          <a:prstGeom prst="line">
            <a:avLst/>
          </a:prstGeom>
          <a:ln w="76200">
            <a:solidFill>
              <a:srgbClr val="0433FF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2" name="Line"/>
          <p:cNvSpPr/>
          <p:nvPr/>
        </p:nvSpPr>
        <p:spPr>
          <a:xfrm flipV="1">
            <a:off x="2171700" y="4013200"/>
            <a:ext cx="546100" cy="546100"/>
          </a:xfrm>
          <a:prstGeom prst="line">
            <a:avLst/>
          </a:prstGeom>
          <a:ln w="76200">
            <a:solidFill>
              <a:srgbClr val="0433FF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3" name="Line"/>
          <p:cNvSpPr/>
          <p:nvPr/>
        </p:nvSpPr>
        <p:spPr>
          <a:xfrm flipV="1">
            <a:off x="546100" y="6172200"/>
            <a:ext cx="647700" cy="431800"/>
          </a:xfrm>
          <a:prstGeom prst="line">
            <a:avLst/>
          </a:prstGeom>
          <a:ln w="76200">
            <a:solidFill>
              <a:srgbClr val="0433FF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24" name="Line"/>
          <p:cNvSpPr/>
          <p:nvPr/>
        </p:nvSpPr>
        <p:spPr>
          <a:xfrm flipV="1">
            <a:off x="2171700" y="6172200"/>
            <a:ext cx="546100" cy="546100"/>
          </a:xfrm>
          <a:prstGeom prst="line">
            <a:avLst/>
          </a:prstGeom>
          <a:ln w="76200">
            <a:solidFill>
              <a:srgbClr val="0433FF"/>
            </a:solidFill>
            <a:head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2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28" name="Our approa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Our approach</a:t>
            </a:r>
          </a:p>
        </p:txBody>
      </p:sp>
      <p:sp>
        <p:nvSpPr>
          <p:cNvPr id="429" name="Do not blur across edges…"/>
          <p:cNvSpPr txBox="1"/>
          <p:nvPr>
            <p:ph type="body" idx="1"/>
          </p:nvPr>
        </p:nvSpPr>
        <p:spPr>
          <a:xfrm>
            <a:off x="431235" y="1409700"/>
            <a:ext cx="12356819" cy="8343900"/>
          </a:xfrm>
          <a:prstGeom prst="rect">
            <a:avLst/>
          </a:prstGeom>
        </p:spPr>
        <p:txBody>
          <a:bodyPr/>
          <a:lstStyle/>
          <a:p>
            <a:pPr/>
            <a:r>
              <a:t>Do not blur across edges</a:t>
            </a:r>
          </a:p>
          <a:p>
            <a:pPr/>
            <a:r>
              <a:t>Non-linear filtering</a:t>
            </a:r>
          </a:p>
        </p:txBody>
      </p:sp>
      <p:pic>
        <p:nvPicPr>
          <p:cNvPr id="43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7484533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43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5280942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43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3111500"/>
            <a:ext cx="3035300" cy="2052321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433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365500" y="3111500"/>
            <a:ext cx="9423400" cy="6373708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434" name="Output"/>
          <p:cNvSpPr txBox="1"/>
          <p:nvPr/>
        </p:nvSpPr>
        <p:spPr>
          <a:xfrm>
            <a:off x="3365500" y="3111500"/>
            <a:ext cx="1854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435" name="Large-scale"/>
          <p:cNvSpPr txBox="1"/>
          <p:nvPr/>
        </p:nvSpPr>
        <p:spPr>
          <a:xfrm>
            <a:off x="215900" y="31115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Large-scale</a:t>
            </a:r>
          </a:p>
        </p:txBody>
      </p:sp>
      <p:sp>
        <p:nvSpPr>
          <p:cNvPr id="436" name="Detail"/>
          <p:cNvSpPr txBox="1"/>
          <p:nvPr/>
        </p:nvSpPr>
        <p:spPr>
          <a:xfrm>
            <a:off x="215900" y="5384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sp>
        <p:nvSpPr>
          <p:cNvPr id="437" name="Color"/>
          <p:cNvSpPr txBox="1"/>
          <p:nvPr/>
        </p:nvSpPr>
        <p:spPr>
          <a:xfrm>
            <a:off x="215900" y="7543800"/>
            <a:ext cx="25146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7" marR="57797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4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41" name="Bilateral fil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Bilateral filter</a:t>
            </a:r>
          </a:p>
        </p:txBody>
      </p:sp>
      <p:sp>
        <p:nvSpPr>
          <p:cNvPr id="442" name="Tomasi and Manduc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Tomasi and Manduci 1998]</a:t>
            </a:r>
          </a:p>
          <a:p>
            <a:pPr lvl="1" marL="754146" indent="-255671">
              <a:defRPr sz="3400"/>
            </a:pP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http://www.cse.ucsc.edu/~manduchi/Papers/ICCV98.pdf</a:t>
            </a:r>
            <a:r>
              <a:t> </a:t>
            </a:r>
          </a:p>
          <a:p>
            <a:pPr/>
            <a:r>
              <a:t>Developed</a:t>
            </a:r>
            <a:r>
              <a:t> </a:t>
            </a:r>
            <a:r>
              <a:t>for</a:t>
            </a:r>
            <a:r>
              <a:t> denoising</a:t>
            </a:r>
          </a:p>
          <a:p>
            <a:pPr/>
            <a:r>
              <a:t>Related to </a:t>
            </a:r>
          </a:p>
          <a:p>
            <a:pPr lvl="1"/>
            <a:r>
              <a:t>SUSAN filter</a:t>
            </a:r>
            <a:r>
              <a:t> </a:t>
            </a:r>
            <a:r>
              <a:t>[Smith and Brady 95] </a:t>
            </a:r>
            <a:br/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http://citeseer.ist.psu.edu/smith95susan.html</a:t>
            </a:r>
            <a:endParaRPr sz="3400"/>
          </a:p>
          <a:p>
            <a:pPr lvl="1"/>
            <a:r>
              <a:t>Digital-TV [Chan, Osher and Chen 2001]</a:t>
            </a:r>
            <a:br/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http://citeseer.ist.psu.edu/chan01digital.html</a:t>
            </a:r>
            <a:r>
              <a:rPr sz="3400"/>
              <a:t> </a:t>
            </a:r>
          </a:p>
          <a:p>
            <a:pPr lvl="1"/>
            <a:r>
              <a:t>sigma filter </a:t>
            </a:r>
            <a:r>
              <a:rPr sz="3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http://www.geogr.ku.dk/CHIPS/Manual/f187.htm</a:t>
            </a:r>
            <a:r>
              <a:rPr sz="3400"/>
              <a:t> </a:t>
            </a:r>
            <a:endParaRPr sz="3400"/>
          </a:p>
          <a:p>
            <a:pPr/>
            <a:r>
              <a:t>Full surve</a:t>
            </a:r>
            <a:r>
              <a:t>y: </a:t>
            </a:r>
            <a:r>
              <a:rPr u="sng">
                <a:hlinkClick r:id="rId7" invalidUrl="" action="" tgtFrame="" tooltip="" history="1" highlightClick="0" endSnd="0"/>
              </a:rPr>
              <a:t>http://people.csail.mit.edu/sparis/publi/2009/fntcgv/Paris_09_Bilateral_filtering.pdf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4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44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448" name="Bilateral filte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</a:t>
            </a:r>
          </a:p>
        </p:txBody>
      </p:sp>
      <p:sp>
        <p:nvSpPr>
          <p:cNvPr id="449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/>
            <a:r>
              <a:t>Spatial Gaussian f</a:t>
            </a:r>
          </a:p>
          <a:p>
            <a:pPr/>
            <a:r>
              <a:t>Gaussian</a:t>
            </a:r>
            <a:r>
              <a: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rPr>
              <a:t> g </a:t>
            </a:r>
            <a:r>
              <a:t>on the intensity difference</a:t>
            </a:r>
          </a:p>
        </p:txBody>
      </p:sp>
      <p:pic>
        <p:nvPicPr>
          <p:cNvPr id="450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62500" y="6616700"/>
            <a:ext cx="4330700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51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52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18300" y="4762500"/>
            <a:ext cx="2171700" cy="1557867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4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455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456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7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8" name="Oval"/>
          <p:cNvSpPr/>
          <p:nvPr/>
        </p:nvSpPr>
        <p:spPr>
          <a:xfrm>
            <a:off x="10083800" y="69342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59" name="Line"/>
          <p:cNvSpPr/>
          <p:nvPr/>
        </p:nvSpPr>
        <p:spPr>
          <a:xfrm flipV="1">
            <a:off x="10185400" y="7071359"/>
            <a:ext cx="596900" cy="189655"/>
          </a:xfrm>
          <a:prstGeom prst="line">
            <a:avLst/>
          </a:prstGeom>
          <a:ln w="28575">
            <a:solidFill>
              <a:srgbClr val="0000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60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Oval"/>
          <p:cNvSpPr/>
          <p:nvPr/>
        </p:nvSpPr>
        <p:spPr>
          <a:xfrm>
            <a:off x="4908408" y="5305778"/>
            <a:ext cx="124179" cy="60961"/>
          </a:xfrm>
          <a:prstGeom prst="ellipse">
            <a:avLst/>
          </a:prstGeom>
          <a:ln w="1905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2" name="Oval"/>
          <p:cNvSpPr/>
          <p:nvPr/>
        </p:nvSpPr>
        <p:spPr>
          <a:xfrm>
            <a:off x="7480300" y="5422900"/>
            <a:ext cx="124178" cy="60961"/>
          </a:xfrm>
          <a:prstGeom prst="ellipse">
            <a:avLst/>
          </a:prstGeom>
          <a:ln w="1905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3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4" name="Oval"/>
          <p:cNvSpPr/>
          <p:nvPr/>
        </p:nvSpPr>
        <p:spPr>
          <a:xfrm>
            <a:off x="6172200" y="8013700"/>
            <a:ext cx="215900" cy="114300"/>
          </a:xfrm>
          <a:prstGeom prst="ellipse">
            <a:avLst/>
          </a:prstGeom>
          <a:ln w="381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65" name="Line"/>
          <p:cNvSpPr/>
          <p:nvPr/>
        </p:nvSpPr>
        <p:spPr>
          <a:xfrm flipV="1">
            <a:off x="10833100" y="6172200"/>
            <a:ext cx="2258" cy="731521"/>
          </a:xfrm>
          <a:prstGeom prst="line">
            <a:avLst/>
          </a:prstGeom>
          <a:ln w="38100">
            <a:solidFill>
              <a:srgbClr val="FF26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66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7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8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9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70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471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6070600" y="3639537"/>
            <a:ext cx="4229100" cy="89408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2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x"/>
          <p:cNvSpPr txBox="1"/>
          <p:nvPr/>
        </p:nvSpPr>
        <p:spPr>
          <a:xfrm>
            <a:off x="1193800" y="6172200"/>
            <a:ext cx="451500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474" name="Ι(ξ)"/>
          <p:cNvSpPr txBox="1"/>
          <p:nvPr/>
        </p:nvSpPr>
        <p:spPr>
          <a:xfrm>
            <a:off x="9105900" y="6220178"/>
            <a:ext cx="1536700" cy="66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2300"/>
              </a:spcBef>
              <a:buClr>
                <a:srgbClr val="FFFFFF"/>
              </a:buClr>
              <a:buFont typeface="Symbol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Symbol"/>
                <a:ea typeface="Symbol"/>
                <a:cs typeface="Symbol"/>
                <a:sym typeface="Symbol"/>
              </a:defRPr>
            </a:lvl1pPr>
          </a:lstStyle>
          <a:p>
            <a:pPr/>
            <a:r>
              <a:t>I(x)</a:t>
            </a:r>
          </a:p>
        </p:txBody>
      </p:sp>
      <p:sp>
        <p:nvSpPr>
          <p:cNvPr id="475" name="I(x)"/>
          <p:cNvSpPr txBox="1"/>
          <p:nvPr/>
        </p:nvSpPr>
        <p:spPr>
          <a:xfrm>
            <a:off x="10900551" y="5524500"/>
            <a:ext cx="1009755" cy="725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2600"/>
              </a:spcBef>
              <a:buClr>
                <a:srgbClr val="FFFFFF"/>
              </a:buClr>
              <a:buFont typeface="Times New Roman"/>
              <a:defRPr sz="4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I(x)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47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479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48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481" name="Normalization facto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Normalization factor</a:t>
            </a:r>
          </a:p>
        </p:txBody>
      </p:sp>
      <p:sp>
        <p:nvSpPr>
          <p:cNvPr id="482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>
              <a:def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defRPr>
            </a:pPr>
            <a:r>
              <a:t>k(x)=</a:t>
            </a:r>
          </a:p>
        </p:txBody>
      </p:sp>
      <p:pic>
        <p:nvPicPr>
          <p:cNvPr id="48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762500" y="6616700"/>
            <a:ext cx="4330700" cy="3607930"/>
          </a:xfrm>
          <a:prstGeom prst="rect">
            <a:avLst/>
          </a:prstGeom>
          <a:ln w="12700">
            <a:miter lim="400000"/>
          </a:ln>
        </p:spPr>
      </p:pic>
      <p:pic>
        <p:nvPicPr>
          <p:cNvPr id="484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485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718300" y="4762500"/>
            <a:ext cx="2171700" cy="1557867"/>
          </a:xfrm>
          <a:prstGeom prst="rect">
            <a:avLst/>
          </a:prstGeom>
          <a:ln w="12700">
            <a:miter lim="400000"/>
          </a:ln>
        </p:spPr>
      </p:pic>
      <p:sp>
        <p:nvSpPr>
          <p:cNvPr id="486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87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488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489" name="Oval"/>
          <p:cNvSpPr/>
          <p:nvPr/>
        </p:nvSpPr>
        <p:spPr>
          <a:xfrm>
            <a:off x="10731500" y="60706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490" name="Oval"/>
          <p:cNvSpPr/>
          <p:nvPr/>
        </p:nvSpPr>
        <p:spPr>
          <a:xfrm>
            <a:off x="1625600" y="6172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491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41500" y="5956300"/>
            <a:ext cx="641209" cy="695396"/>
          </a:xfrm>
          <a:prstGeom prst="rect">
            <a:avLst/>
          </a:prstGeom>
          <a:ln w="12700">
            <a:miter lim="400000"/>
          </a:ln>
        </p:spPr>
      </p:pic>
      <p:pic>
        <p:nvPicPr>
          <p:cNvPr id="492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493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494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5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6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7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8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6502400" y="372984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image.pdf" descr="image.pdf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2489200" y="18415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02" name="image.pdf" descr="image.pdf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3251200" y="20574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503" name="image.pdf" descr="image.pdf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5524500" y="1995875"/>
            <a:ext cx="3365500" cy="7134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0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07" name="Arrow"/>
          <p:cNvSpPr/>
          <p:nvPr/>
        </p:nvSpPr>
        <p:spPr>
          <a:xfrm>
            <a:off x="2489200" y="8890000"/>
            <a:ext cx="8343900" cy="330200"/>
          </a:xfrm>
          <a:prstGeom prst="leftArrow">
            <a:avLst>
              <a:gd name="adj1" fmla="val 31944"/>
              <a:gd name="adj2" fmla="val 173579"/>
            </a:avLst>
          </a:prstGeom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50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991600" y="5422900"/>
            <a:ext cx="4013200" cy="3131538"/>
          </a:xfrm>
          <a:prstGeom prst="rect">
            <a:avLst/>
          </a:prstGeom>
          <a:ln w="12700">
            <a:miter lim="400000"/>
          </a:ln>
        </p:spPr>
      </p:pic>
      <p:sp>
        <p:nvSpPr>
          <p:cNvPr id="509" name="Bilateral filtering is non-linea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filtering is non-linear</a:t>
            </a:r>
          </a:p>
        </p:txBody>
      </p:sp>
      <p:sp>
        <p:nvSpPr>
          <p:cNvPr id="510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/>
            <a:r>
              <a:t>The weights are different for each output pixel</a:t>
            </a:r>
          </a:p>
        </p:txBody>
      </p:sp>
      <p:pic>
        <p:nvPicPr>
          <p:cNvPr id="51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5422900"/>
            <a:ext cx="4330700" cy="3391183"/>
          </a:xfrm>
          <a:prstGeom prst="rect">
            <a:avLst/>
          </a:prstGeom>
          <a:ln w="12700">
            <a:miter lim="400000"/>
          </a:ln>
        </p:spPr>
      </p:pic>
      <p:pic>
        <p:nvPicPr>
          <p:cNvPr id="512" name="image.pdf" descr="image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41500" y="4229100"/>
            <a:ext cx="410916" cy="329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513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62000" y="4013200"/>
            <a:ext cx="1070187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4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445000" y="4013200"/>
            <a:ext cx="1564641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616700" y="4013200"/>
            <a:ext cx="2921565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6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185400" y="4013200"/>
            <a:ext cx="1028700" cy="659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517" name="image.pdf" descr="image.pdf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497297" y="3898900"/>
            <a:ext cx="946010" cy="1153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518" name="image.pdf" descr="image.pdf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291644" y="3644053"/>
            <a:ext cx="1113085" cy="1361441"/>
          </a:xfrm>
          <a:prstGeom prst="rect">
            <a:avLst/>
          </a:prstGeom>
          <a:ln w="12700">
            <a:miter lim="400000"/>
          </a:ln>
        </p:spPr>
      </p:pic>
      <p:sp>
        <p:nvSpPr>
          <p:cNvPr id="519" name="output"/>
          <p:cNvSpPr txBox="1"/>
          <p:nvPr/>
        </p:nvSpPr>
        <p:spPr>
          <a:xfrm>
            <a:off x="598316" y="8674100"/>
            <a:ext cx="1275635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520" name="input"/>
          <p:cNvSpPr txBox="1"/>
          <p:nvPr/>
        </p:nvSpPr>
        <p:spPr>
          <a:xfrm>
            <a:off x="11326853" y="8674100"/>
            <a:ext cx="1059736" cy="647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000000"/>
              </a:buClr>
              <a:buFont typeface="Times Roman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input</a:t>
            </a:r>
          </a:p>
        </p:txBody>
      </p:sp>
      <p:sp>
        <p:nvSpPr>
          <p:cNvPr id="521" name="Oval"/>
          <p:cNvSpPr/>
          <p:nvPr/>
        </p:nvSpPr>
        <p:spPr>
          <a:xfrm>
            <a:off x="10299700" y="69342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522" name="Oval"/>
          <p:cNvSpPr/>
          <p:nvPr/>
        </p:nvSpPr>
        <p:spPr>
          <a:xfrm>
            <a:off x="1193800" y="7150100"/>
            <a:ext cx="215900" cy="114300"/>
          </a:xfrm>
          <a:prstGeom prst="ellipse">
            <a:avLst/>
          </a:prstGeom>
          <a:ln w="38100">
            <a:solidFill>
              <a:srgbClr val="FFFB39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523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14300" y="6388100"/>
            <a:ext cx="1241778" cy="1345636"/>
          </a:xfrm>
          <a:prstGeom prst="rect">
            <a:avLst/>
          </a:prstGeom>
          <a:ln w="12700">
            <a:miter lim="400000"/>
          </a:ln>
        </p:spPr>
      </p:pic>
      <p:sp>
        <p:nvSpPr>
          <p:cNvPr id="524" name="Oval"/>
          <p:cNvSpPr/>
          <p:nvPr/>
        </p:nvSpPr>
        <p:spPr>
          <a:xfrm>
            <a:off x="6172200" y="8013700"/>
            <a:ext cx="215900" cy="114300"/>
          </a:xfrm>
          <a:prstGeom prst="ellipse">
            <a:avLst/>
          </a:prstGeom>
          <a:ln w="381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525" name="image.png" descr="image.png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4762500" y="6391769"/>
            <a:ext cx="4224303" cy="3578578"/>
          </a:xfrm>
          <a:prstGeom prst="rect">
            <a:avLst/>
          </a:prstGeom>
          <a:ln w="12700">
            <a:miter lim="400000"/>
          </a:ln>
        </p:spPr>
      </p:pic>
      <p:pic>
        <p:nvPicPr>
          <p:cNvPr id="526" name="image.png" descr="image.png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4229100" y="4748106"/>
            <a:ext cx="2171700" cy="1767841"/>
          </a:xfrm>
          <a:prstGeom prst="rect">
            <a:avLst/>
          </a:prstGeom>
          <a:ln w="12700">
            <a:miter lim="400000"/>
          </a:ln>
        </p:spPr>
      </p:pic>
      <p:sp>
        <p:nvSpPr>
          <p:cNvPr id="527" name="Line"/>
          <p:cNvSpPr/>
          <p:nvPr/>
        </p:nvSpPr>
        <p:spPr>
          <a:xfrm>
            <a:off x="4445000" y="6172200"/>
            <a:ext cx="4330700" cy="3302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528" name="image.pdf" descr="image.pdf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9207500" y="6172200"/>
            <a:ext cx="1241778" cy="1345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529" name="image.png" descr="image.png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6502400" y="4716497"/>
            <a:ext cx="2614507" cy="13524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3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3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34" name="NEEDS WORK TO MAKE GAUSSIAN DETAILS CLEAR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NEEDS WORK TO MAKE GAUSSIAN DETAILS CLEARER</a:t>
            </a:r>
          </a:p>
          <a:p>
            <a:pPr/>
            <a:r>
              <a:t>SHOW EFFECT OF SIGMAS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3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38" name="Basic denois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denoising</a:t>
            </a:r>
          </a:p>
        </p:txBody>
      </p:sp>
      <p:sp>
        <p:nvSpPr>
          <p:cNvPr id="5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40" name="07-07-06-at-20h10m59s-_MG_2137-input.jpg" descr="07-07-06-at-20h10m59s-_MG_2137-input.jp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2442915"/>
            <a:ext cx="7391400" cy="7048783"/>
          </a:xfrm>
          <a:prstGeom prst="rect">
            <a:avLst/>
          </a:prstGeom>
          <a:ln w="38100">
            <a:solidFill>
              <a:srgbClr val="000000"/>
            </a:solidFill>
            <a:miter lim="400000"/>
          </a:ln>
        </p:spPr>
      </p:pic>
      <p:sp>
        <p:nvSpPr>
          <p:cNvPr id="541" name="Noisy input"/>
          <p:cNvSpPr txBox="1"/>
          <p:nvPr/>
        </p:nvSpPr>
        <p:spPr>
          <a:xfrm>
            <a:off x="302542" y="1921368"/>
            <a:ext cx="219932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Noisy input</a:t>
            </a:r>
          </a:p>
        </p:txBody>
      </p:sp>
      <p:grpSp>
        <p:nvGrpSpPr>
          <p:cNvPr id="544" name="Group"/>
          <p:cNvGrpSpPr/>
          <p:nvPr/>
        </p:nvGrpSpPr>
        <p:grpSpPr>
          <a:xfrm>
            <a:off x="5633155" y="1921369"/>
            <a:ext cx="7378419" cy="7554525"/>
            <a:chOff x="0" y="0"/>
            <a:chExt cx="7378417" cy="7554524"/>
          </a:xfrm>
        </p:grpSpPr>
        <p:pic>
          <p:nvPicPr>
            <p:cNvPr id="542" name="07-07-06-at-20h10m59s-_MG_2137.jpg" descr="07-07-06-at-20h10m59s-_MG_2137.jp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521546"/>
              <a:ext cx="7371645" cy="7032979"/>
            </a:xfrm>
            <a:prstGeom prst="rect">
              <a:avLst/>
            </a:prstGeom>
            <a:ln w="38100" cap="flat">
              <a:solidFill>
                <a:srgbClr val="FFA900"/>
              </a:solidFill>
              <a:prstDash val="solid"/>
              <a:miter lim="400000"/>
            </a:ln>
            <a:effectLst/>
          </p:spPr>
        </p:pic>
        <p:sp>
          <p:nvSpPr>
            <p:cNvPr id="543" name="Bilateral filter 7x7 window"/>
            <p:cNvSpPr txBox="1"/>
            <p:nvPr/>
          </p:nvSpPr>
          <p:spPr>
            <a:xfrm>
              <a:off x="2806417" y="0"/>
              <a:ext cx="4572001" cy="1048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FFFFFF"/>
                </a:buClr>
                <a:buFont typeface="Arial"/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Bilateral filter 7x7 window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544" grpId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Recall bilateral denois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 bilateral denoising</a:t>
            </a:r>
          </a:p>
        </p:txBody>
      </p:sp>
      <p:sp>
        <p:nvSpPr>
          <p:cNvPr id="54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48" name="droppedImage.png" descr="dropped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2381" y="1651000"/>
            <a:ext cx="4968120" cy="740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4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62600" y="1651000"/>
            <a:ext cx="4953000" cy="7381569"/>
          </a:xfrm>
          <a:prstGeom prst="rect">
            <a:avLst/>
          </a:prstGeom>
          <a:ln w="12700">
            <a:miter lim="400000"/>
          </a:ln>
        </p:spPr>
      </p:pic>
      <p:sp>
        <p:nvSpPr>
          <p:cNvPr id="550" name="Noisy input"/>
          <p:cNvSpPr txBox="1"/>
          <p:nvPr/>
        </p:nvSpPr>
        <p:spPr>
          <a:xfrm>
            <a:off x="1032408" y="9004300"/>
            <a:ext cx="2623729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Noisy input</a:t>
            </a:r>
          </a:p>
        </p:txBody>
      </p:sp>
      <p:sp>
        <p:nvSpPr>
          <p:cNvPr id="551" name="After bilateral filter"/>
          <p:cNvSpPr txBox="1"/>
          <p:nvPr/>
        </p:nvSpPr>
        <p:spPr>
          <a:xfrm>
            <a:off x="6232121" y="9004300"/>
            <a:ext cx="4289302" cy="723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sz="4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After bilateral filter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5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55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Contrast reduction</a:t>
            </a:r>
          </a:p>
        </p:txBody>
      </p:sp>
      <p:pic>
        <p:nvPicPr>
          <p:cNvPr id="55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sp>
        <p:nvSpPr>
          <p:cNvPr id="557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433FF"/>
              </a:buClr>
              <a:buFont typeface="Times New Roman"/>
              <a:defRPr sz="2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558" name="Contrast too high!"/>
          <p:cNvSpPr txBox="1"/>
          <p:nvPr/>
        </p:nvSpPr>
        <p:spPr>
          <a:xfrm>
            <a:off x="546100" y="3467100"/>
            <a:ext cx="2184400" cy="10541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Contrast too high!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6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62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Contrast reduction</a:t>
            </a:r>
          </a:p>
        </p:txBody>
      </p:sp>
      <p:pic>
        <p:nvPicPr>
          <p:cNvPr id="56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56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sp>
        <p:nvSpPr>
          <p:cNvPr id="565" name="Color"/>
          <p:cNvSpPr txBox="1"/>
          <p:nvPr/>
        </p:nvSpPr>
        <p:spPr>
          <a:xfrm>
            <a:off x="215900" y="7823200"/>
            <a:ext cx="14859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pic>
        <p:nvPicPr>
          <p:cNvPr id="566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567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494949"/>
              </a:buClr>
              <a:buFont typeface="Times New Roman"/>
              <a:defRPr sz="2400">
                <a:solidFill>
                  <a:srgbClr val="494949"/>
                </a:solidFill>
                <a:uFill>
                  <a:solidFill>
                    <a:srgbClr val="494949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568" name="Intensity"/>
          <p:cNvSpPr txBox="1"/>
          <p:nvPr/>
        </p:nvSpPr>
        <p:spPr>
          <a:xfrm>
            <a:off x="215900" y="3898900"/>
            <a:ext cx="21844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569" name="intensity   = 0.4R+0.7G+0.01B"/>
          <p:cNvSpPr txBox="1"/>
          <p:nvPr/>
        </p:nvSpPr>
        <p:spPr>
          <a:xfrm>
            <a:off x="3048000" y="4319129"/>
            <a:ext cx="3937000" cy="10541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intensity  </a:t>
            </a:r>
            <a:br/>
            <a:r>
              <a:t>= 0.4R+0.7G+0.01B</a:t>
            </a:r>
          </a:p>
        </p:txBody>
      </p:sp>
      <p:sp>
        <p:nvSpPr>
          <p:cNvPr id="570" name="R’=R/intensity G’=G/intensity B’=B/intensity"/>
          <p:cNvSpPr txBox="1"/>
          <p:nvPr/>
        </p:nvSpPr>
        <p:spPr>
          <a:xfrm>
            <a:off x="3327400" y="7877386"/>
            <a:ext cx="3937000" cy="15367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R’=R/intensity</a:t>
            </a:r>
            <a:br/>
            <a:r>
              <a:t>G’=G/intensity</a:t>
            </a:r>
            <a:br/>
            <a:r>
              <a:t>B’=B/intensity</a:t>
            </a:r>
          </a:p>
        </p:txBody>
      </p:sp>
      <p:sp>
        <p:nvSpPr>
          <p:cNvPr id="571" name="important to use ratios (makes it luminance invariant)"/>
          <p:cNvSpPr txBox="1"/>
          <p:nvPr/>
        </p:nvSpPr>
        <p:spPr>
          <a:xfrm>
            <a:off x="6502400" y="7895449"/>
            <a:ext cx="4356100" cy="15367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important to use ratios</a:t>
            </a:r>
            <a:br/>
            <a:r>
              <a:t>(makes it luminance invariant)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7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75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Contrast reduction</a:t>
            </a:r>
          </a:p>
        </p:txBody>
      </p:sp>
      <p:pic>
        <p:nvPicPr>
          <p:cNvPr id="57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57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578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579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pic>
        <p:nvPicPr>
          <p:cNvPr id="580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581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582" name="Intensity"/>
          <p:cNvSpPr txBox="1"/>
          <p:nvPr/>
        </p:nvSpPr>
        <p:spPr>
          <a:xfrm>
            <a:off x="215900" y="3898900"/>
            <a:ext cx="21844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583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584" name="Bilateral  Filter…"/>
          <p:cNvSpPr txBox="1"/>
          <p:nvPr/>
        </p:nvSpPr>
        <p:spPr>
          <a:xfrm>
            <a:off x="3136900" y="5740400"/>
            <a:ext cx="4889500" cy="179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Bilateral </a:t>
            </a:r>
            <a:br/>
            <a:r>
              <a:t>Filter</a:t>
            </a:r>
          </a:p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log</a:t>
            </a:r>
          </a:p>
        </p:txBody>
      </p:sp>
      <p:pic>
        <p:nvPicPr>
          <p:cNvPr id="585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586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587" name="Spatial sigma: 2 to 5% image size…"/>
          <p:cNvSpPr txBox="1"/>
          <p:nvPr/>
        </p:nvSpPr>
        <p:spPr>
          <a:xfrm>
            <a:off x="3190240" y="7728373"/>
            <a:ext cx="4746332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buClr>
                <a:srgbClr val="FFFFFF"/>
              </a:buClr>
              <a:buFont typeface="Arial"/>
              <a:defRPr sz="2400">
                <a:solidFill>
                  <a:srgbClr val="0061FF"/>
                </a:solidFill>
                <a:uFill>
                  <a:solidFill>
                    <a:srgbClr val="0061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Spatial sigma: 2 to 5% image size</a:t>
            </a:r>
          </a:p>
          <a:p>
            <a:pPr marL="57799" marR="57799" defTabSz="1295400">
              <a:buClr>
                <a:srgbClr val="FFFFFF"/>
              </a:buClr>
              <a:buFont typeface="Arial"/>
              <a:defRPr sz="2400">
                <a:solidFill>
                  <a:srgbClr val="0061FF"/>
                </a:solidFill>
                <a:uFill>
                  <a:solidFill>
                    <a:srgbClr val="0061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Range sigma: 0.4 (in log 10)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9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91" name="What is large sca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is large scale</a:t>
            </a:r>
          </a:p>
        </p:txBody>
      </p:sp>
      <p:sp>
        <p:nvSpPr>
          <p:cNvPr id="592" name="Some notion of average luminancxe around a pixe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Some notion of average luminancxe around a pixel </a:t>
            </a:r>
          </a:p>
          <a:p>
            <a:pPr/>
            <a:r>
              <a:t>previously: Gaussian-blurred log luminance</a:t>
            </a:r>
          </a:p>
          <a:p>
            <a:pPr/>
            <a:r>
              <a:t>Now bilaterally-filtered log luminance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59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596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Contrast reduction</a:t>
            </a:r>
          </a:p>
        </p:txBody>
      </p:sp>
      <p:pic>
        <p:nvPicPr>
          <p:cNvPr id="59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07000" y="5740400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598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599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600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601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02" name="Detail"/>
          <p:cNvSpPr txBox="1"/>
          <p:nvPr/>
        </p:nvSpPr>
        <p:spPr>
          <a:xfrm>
            <a:off x="52070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pic>
        <p:nvPicPr>
          <p:cNvPr id="603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04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605" name="Intensity"/>
          <p:cNvSpPr txBox="1"/>
          <p:nvPr/>
        </p:nvSpPr>
        <p:spPr>
          <a:xfrm>
            <a:off x="215900" y="3898900"/>
            <a:ext cx="15367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606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607" name="Bilateral  Filter…"/>
          <p:cNvSpPr txBox="1"/>
          <p:nvPr/>
        </p:nvSpPr>
        <p:spPr>
          <a:xfrm>
            <a:off x="3136900" y="5740400"/>
            <a:ext cx="4889500" cy="179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Bilateral </a:t>
            </a:r>
            <a:br/>
            <a:r>
              <a:t>Filter</a:t>
            </a:r>
          </a:p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log</a:t>
            </a:r>
          </a:p>
        </p:txBody>
      </p:sp>
      <p:pic>
        <p:nvPicPr>
          <p:cNvPr id="608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09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610" name="Detail = log intensity - large scale (residual)"/>
          <p:cNvSpPr txBox="1"/>
          <p:nvPr/>
        </p:nvSpPr>
        <p:spPr>
          <a:xfrm>
            <a:off x="5207000" y="7823200"/>
            <a:ext cx="6216171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Detail = log intensity - large scale</a:t>
            </a:r>
            <a:br/>
            <a:r>
              <a:t>(residual)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1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14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Contrast reduction</a:t>
            </a:r>
          </a:p>
        </p:txBody>
      </p:sp>
      <p:pic>
        <p:nvPicPr>
          <p:cNvPr id="61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83800" y="3797300"/>
            <a:ext cx="2790614" cy="188524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61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070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17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618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619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620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1" name="Detail"/>
          <p:cNvSpPr txBox="1"/>
          <p:nvPr/>
        </p:nvSpPr>
        <p:spPr>
          <a:xfrm>
            <a:off x="52070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pic>
        <p:nvPicPr>
          <p:cNvPr id="622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23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624" name="Intensity"/>
          <p:cNvSpPr txBox="1"/>
          <p:nvPr/>
        </p:nvSpPr>
        <p:spPr>
          <a:xfrm>
            <a:off x="215900" y="3898900"/>
            <a:ext cx="15367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625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626" name="Bilateral  Filter…"/>
          <p:cNvSpPr txBox="1"/>
          <p:nvPr/>
        </p:nvSpPr>
        <p:spPr>
          <a:xfrm>
            <a:off x="3136900" y="5740400"/>
            <a:ext cx="4889500" cy="179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Bilateral </a:t>
            </a:r>
            <a:br/>
            <a:r>
              <a:t>Filter</a:t>
            </a:r>
          </a:p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in log</a:t>
            </a:r>
          </a:p>
        </p:txBody>
      </p:sp>
      <p:sp>
        <p:nvSpPr>
          <p:cNvPr id="627" name="Arrow"/>
          <p:cNvSpPr/>
          <p:nvPr/>
        </p:nvSpPr>
        <p:spPr>
          <a:xfrm>
            <a:off x="8128000" y="35814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28" name="Reduce contrast"/>
          <p:cNvSpPr txBox="1"/>
          <p:nvPr/>
        </p:nvSpPr>
        <p:spPr>
          <a:xfrm>
            <a:off x="8128000" y="4140764"/>
            <a:ext cx="2298700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Reduce</a:t>
            </a:r>
            <a:br/>
            <a:r>
              <a:t>contrast</a:t>
            </a:r>
          </a:p>
        </p:txBody>
      </p:sp>
      <p:sp>
        <p:nvSpPr>
          <p:cNvPr id="629" name="Large scale"/>
          <p:cNvSpPr txBox="1"/>
          <p:nvPr/>
        </p:nvSpPr>
        <p:spPr>
          <a:xfrm>
            <a:off x="100838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pic>
        <p:nvPicPr>
          <p:cNvPr id="630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31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35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Contrast reduction</a:t>
            </a:r>
          </a:p>
        </p:txBody>
      </p:sp>
      <p:pic>
        <p:nvPicPr>
          <p:cNvPr id="63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83800" y="5740400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63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83800" y="3797300"/>
            <a:ext cx="2790614" cy="188524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3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207000" y="5740400"/>
            <a:ext cx="2819400" cy="1905565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639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640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41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642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43" name="Detail"/>
          <p:cNvSpPr txBox="1"/>
          <p:nvPr/>
        </p:nvSpPr>
        <p:spPr>
          <a:xfrm>
            <a:off x="52070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pic>
        <p:nvPicPr>
          <p:cNvPr id="644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45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646" name="Intensity"/>
          <p:cNvSpPr txBox="1"/>
          <p:nvPr/>
        </p:nvSpPr>
        <p:spPr>
          <a:xfrm>
            <a:off x="215900" y="3898900"/>
            <a:ext cx="15367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647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648" name="Fast Bilateral  Filter"/>
          <p:cNvSpPr txBox="1"/>
          <p:nvPr/>
        </p:nvSpPr>
        <p:spPr>
          <a:xfrm>
            <a:off x="3136900" y="5740400"/>
            <a:ext cx="48895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Fast</a:t>
            </a:r>
            <a:br/>
            <a:r>
              <a:t>Bilateral </a:t>
            </a:r>
            <a:br/>
            <a:r>
              <a:t>Filter</a:t>
            </a:r>
          </a:p>
        </p:txBody>
      </p:sp>
      <p:sp>
        <p:nvSpPr>
          <p:cNvPr id="649" name="Arrow"/>
          <p:cNvSpPr/>
          <p:nvPr/>
        </p:nvSpPr>
        <p:spPr>
          <a:xfrm>
            <a:off x="8128000" y="35814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50" name="Reduce contrast"/>
          <p:cNvSpPr txBox="1"/>
          <p:nvPr/>
        </p:nvSpPr>
        <p:spPr>
          <a:xfrm>
            <a:off x="8128000" y="4140764"/>
            <a:ext cx="1752600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Reduce</a:t>
            </a:r>
            <a:br/>
            <a:r>
              <a:t>contrast</a:t>
            </a:r>
          </a:p>
        </p:txBody>
      </p:sp>
      <p:sp>
        <p:nvSpPr>
          <p:cNvPr id="651" name="Detail"/>
          <p:cNvSpPr txBox="1"/>
          <p:nvPr/>
        </p:nvSpPr>
        <p:spPr>
          <a:xfrm>
            <a:off x="100838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sp>
        <p:nvSpPr>
          <p:cNvPr id="652" name="Large scale"/>
          <p:cNvSpPr txBox="1"/>
          <p:nvPr/>
        </p:nvSpPr>
        <p:spPr>
          <a:xfrm>
            <a:off x="100838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653" name="Preserve!"/>
          <p:cNvSpPr txBox="1"/>
          <p:nvPr/>
        </p:nvSpPr>
        <p:spPr>
          <a:xfrm>
            <a:off x="8128000" y="6172200"/>
            <a:ext cx="19685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Preserve!</a:t>
            </a:r>
          </a:p>
        </p:txBody>
      </p:sp>
      <p:pic>
        <p:nvPicPr>
          <p:cNvPr id="654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55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59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Contrast reduction</a:t>
            </a:r>
          </a:p>
        </p:txBody>
      </p:sp>
      <p:pic>
        <p:nvPicPr>
          <p:cNvPr id="66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83800" y="7739662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6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838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6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83800" y="3797300"/>
            <a:ext cx="2790614" cy="188524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6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070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64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665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666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667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68" name="Detail"/>
          <p:cNvSpPr txBox="1"/>
          <p:nvPr/>
        </p:nvSpPr>
        <p:spPr>
          <a:xfrm>
            <a:off x="52070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pic>
        <p:nvPicPr>
          <p:cNvPr id="66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70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671" name="Intensity"/>
          <p:cNvSpPr txBox="1"/>
          <p:nvPr/>
        </p:nvSpPr>
        <p:spPr>
          <a:xfrm>
            <a:off x="215900" y="3898900"/>
            <a:ext cx="15367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672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673" name="Fast Bilateral  Filter"/>
          <p:cNvSpPr txBox="1"/>
          <p:nvPr/>
        </p:nvSpPr>
        <p:spPr>
          <a:xfrm>
            <a:off x="3136900" y="5740400"/>
            <a:ext cx="4889500" cy="153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Fast</a:t>
            </a:r>
            <a:br/>
            <a:r>
              <a:t>Bilateral </a:t>
            </a:r>
            <a:br/>
            <a:r>
              <a:t>Filter</a:t>
            </a:r>
          </a:p>
        </p:txBody>
      </p:sp>
      <p:sp>
        <p:nvSpPr>
          <p:cNvPr id="674" name="Arrow"/>
          <p:cNvSpPr/>
          <p:nvPr/>
        </p:nvSpPr>
        <p:spPr>
          <a:xfrm>
            <a:off x="8128000" y="35814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675" name="Reduce contrast"/>
          <p:cNvSpPr txBox="1"/>
          <p:nvPr/>
        </p:nvSpPr>
        <p:spPr>
          <a:xfrm>
            <a:off x="8128000" y="4140764"/>
            <a:ext cx="1752600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Reduce</a:t>
            </a:r>
            <a:br/>
            <a:r>
              <a:t>contrast</a:t>
            </a:r>
          </a:p>
        </p:txBody>
      </p:sp>
      <p:sp>
        <p:nvSpPr>
          <p:cNvPr id="676" name="Detail"/>
          <p:cNvSpPr txBox="1"/>
          <p:nvPr/>
        </p:nvSpPr>
        <p:spPr>
          <a:xfrm>
            <a:off x="100838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sp>
        <p:nvSpPr>
          <p:cNvPr id="677" name="Large scale"/>
          <p:cNvSpPr txBox="1"/>
          <p:nvPr/>
        </p:nvSpPr>
        <p:spPr>
          <a:xfrm>
            <a:off x="100838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678" name="Color"/>
          <p:cNvSpPr txBox="1"/>
          <p:nvPr/>
        </p:nvSpPr>
        <p:spPr>
          <a:xfrm>
            <a:off x="100838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679" name="Preserve!"/>
          <p:cNvSpPr txBox="1"/>
          <p:nvPr/>
        </p:nvSpPr>
        <p:spPr>
          <a:xfrm>
            <a:off x="8128000" y="6172200"/>
            <a:ext cx="19685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Preserve!</a:t>
            </a:r>
          </a:p>
        </p:txBody>
      </p:sp>
      <p:pic>
        <p:nvPicPr>
          <p:cNvPr id="680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83800" y="1409700"/>
            <a:ext cx="2819400" cy="1903307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681" name="image.png" descr="image.png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682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683" name="Output"/>
          <p:cNvSpPr txBox="1"/>
          <p:nvPr/>
        </p:nvSpPr>
        <p:spPr>
          <a:xfrm>
            <a:off x="10083800" y="14097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8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87" name="Log doma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Log domain</a:t>
            </a:r>
          </a:p>
        </p:txBody>
      </p:sp>
      <p:sp>
        <p:nvSpPr>
          <p:cNvPr id="688" name="Very important to work in the log domai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Very important to work in the log domain </a:t>
            </a:r>
          </a:p>
          <a:p>
            <a:pPr/>
            <a:r>
              <a:t>Recall: humans are sensitive to multiplicative contrast</a:t>
            </a:r>
          </a:p>
          <a:p>
            <a:pPr/>
            <a:r>
              <a:t>With log domain, our notion of “strong edge” </a:t>
            </a:r>
            <a:br/>
            <a:r>
              <a:t>always corresponds to the same contrast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9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92" name="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Reduction</a:t>
            </a:r>
          </a:p>
        </p:txBody>
      </p:sp>
      <p:sp>
        <p:nvSpPr>
          <p:cNvPr id="693" name="To reduce contrast of base (large-scale) lay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 reduce contrast of base (large-scale) layer</a:t>
            </a:r>
          </a:p>
          <a:p>
            <a:pPr lvl="1"/>
            <a:r>
              <a:t>scale in the log domain </a:t>
            </a:r>
          </a:p>
          <a:p>
            <a:pPr lvl="1" marL="1115342" indent="-406400">
              <a:buSzTx/>
              <a:buNone/>
            </a:pPr>
            <a:r>
              <a:rPr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t>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g</a:t>
            </a:r>
            <a:r>
              <a:t> exponent in linear space</a:t>
            </a:r>
          </a:p>
          <a:p>
            <a:pPr/>
            <a:r>
              <a:t>Set a target range: target=log</a:t>
            </a:r>
            <a:r>
              <a:rPr baseline="-20000"/>
              <a:t>10</a:t>
            </a:r>
            <a:r>
              <a:t> (</a:t>
            </a:r>
            <a:r>
              <a:t>10</a:t>
            </a:r>
            <a:r>
              <a:t>)</a:t>
            </a:r>
          </a:p>
          <a:p>
            <a:pPr/>
            <a:r>
              <a:t>Compute current range in the base (log) layer: </a:t>
            </a:r>
            <a:br/>
            <a:r>
              <a:t>max-min</a:t>
            </a:r>
          </a:p>
          <a:p>
            <a:pPr/>
            <a:r>
              <a:t>Deduce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g</a:t>
            </a:r>
            <a:r>
              <a:t> using an elaborate operation known as </a:t>
            </a:r>
            <a:r>
              <a:rPr i="1"/>
              <a:t>division: </a:t>
            </a:r>
            <a:r>
              <a:rPr b="0">
                <a:latin typeface="Symbol"/>
                <a:ea typeface="Symbol"/>
                <a:cs typeface="Symbol"/>
                <a:sym typeface="Symbol"/>
              </a:rPr>
              <a:t>g=</a:t>
            </a:r>
            <a:r>
              <a:t>target / (max-min)</a:t>
            </a:r>
            <a:endParaRPr i="1"/>
          </a:p>
          <a:p>
            <a:pPr/>
            <a:r>
              <a:t>You finally need to normalize so that the biggest value in the (linear) base is 1 (0 in log):</a:t>
            </a:r>
          </a:p>
          <a:p>
            <a:pPr lvl="1"/>
            <a:r>
              <a:t>Offset the compressed base by its max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69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697" name="Contrast reduction in log doma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sz="4600"/>
              <a:t>Contrast reduction </a:t>
            </a:r>
            <a:r>
              <a:rPr sz="4600">
                <a:solidFill>
                  <a:srgbClr val="B51A00"/>
                </a:solidFill>
                <a:uFill>
                  <a:solidFill>
                    <a:srgbClr val="B51A00"/>
                  </a:solidFill>
                </a:uFill>
              </a:rPr>
              <a:t>in log domain</a:t>
            </a:r>
          </a:p>
        </p:txBody>
      </p:sp>
      <p:sp>
        <p:nvSpPr>
          <p:cNvPr id="698" name="Set target large-scale contrast (e.g. log10 100)…"/>
          <p:cNvSpPr txBox="1"/>
          <p:nvPr>
            <p:ph type="body" idx="1"/>
          </p:nvPr>
        </p:nvSpPr>
        <p:spPr>
          <a:xfrm>
            <a:off x="517031" y="1578186"/>
            <a:ext cx="11968481" cy="8175415"/>
          </a:xfrm>
          <a:prstGeom prst="rect">
            <a:avLst/>
          </a:prstGeom>
        </p:spPr>
        <p:txBody>
          <a:bodyPr/>
          <a:lstStyle/>
          <a:p>
            <a:pPr/>
            <a:r>
              <a:t>Set target large-scale contrast (e.g. log</a:t>
            </a:r>
            <a:r>
              <a:rPr baseline="-20000"/>
              <a:t>10</a:t>
            </a:r>
            <a:r>
              <a:t> 100)</a:t>
            </a:r>
          </a:p>
          <a:p>
            <a:pPr lvl="1"/>
            <a:r>
              <a:t>i.e. </a:t>
            </a:r>
            <a:r>
              <a:t>i</a:t>
            </a:r>
            <a:r>
              <a:t>n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linear</a:t>
            </a:r>
            <a:r>
              <a:t> output, </a:t>
            </a:r>
            <a:br/>
            <a:r>
              <a:t>we want 1:100 contrast for large scale</a:t>
            </a:r>
          </a:p>
          <a:p>
            <a:pPr/>
            <a:r>
              <a:t>Compute range of input large scale layer: </a:t>
            </a:r>
          </a:p>
          <a:p>
            <a:pPr lvl="1"/>
            <a:r>
              <a:t>largeRange = max(inLogLarge) – min (inLogLarge)</a:t>
            </a:r>
          </a:p>
          <a:p>
            <a:pPr/>
            <a:r>
              <a:t>Scale factor </a:t>
            </a:r>
            <a:r>
              <a:rPr b="0" i="1">
                <a:latin typeface="Arial"/>
                <a:ea typeface="Arial"/>
                <a:cs typeface="Arial"/>
                <a:sym typeface="Arial"/>
              </a:rPr>
              <a:t>k= </a:t>
            </a:r>
            <a:r>
              <a:t>log</a:t>
            </a:r>
            <a:r>
              <a:rPr baseline="-20000"/>
              <a:t>10</a:t>
            </a:r>
            <a:r>
              <a:t> (100) / largeRange</a:t>
            </a:r>
          </a:p>
          <a:p>
            <a:pPr/>
            <a:r>
              <a:t>Normalize so that the biggest value is 0 in log</a:t>
            </a:r>
            <a:br/>
          </a:p>
        </p:txBody>
      </p:sp>
      <p:sp>
        <p:nvSpPr>
          <p:cNvPr id="699" name="outLog= inLogDetail +    k(inLogLarge – max(inLogLarge))"/>
          <p:cNvSpPr txBox="1"/>
          <p:nvPr/>
        </p:nvSpPr>
        <p:spPr>
          <a:xfrm>
            <a:off x="176106" y="6904284"/>
            <a:ext cx="11800782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708039" marR="57799" defTabSz="1295400">
              <a:lnSpc>
                <a:spcPct val="110000"/>
              </a:lnSpc>
              <a:spcBef>
                <a:spcPts val="900"/>
              </a:spcBef>
              <a:buClr>
                <a:srgbClr val="FEDA61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4400"/>
              <a:t>outLog= inLogDetail + </a:t>
            </a:r>
            <a:br>
              <a:rPr sz="4400"/>
            </a:br>
            <a:r>
              <a:rPr sz="4400"/>
              <a:t>		k(inLogLarge – max(inLogLarge))</a:t>
            </a:r>
          </a:p>
        </p:txBody>
      </p:sp>
      <p:sp>
        <p:nvSpPr>
          <p:cNvPr id="700" name="Rectangle"/>
          <p:cNvSpPr/>
          <p:nvPr/>
        </p:nvSpPr>
        <p:spPr>
          <a:xfrm>
            <a:off x="769902" y="6878320"/>
            <a:ext cx="11811001" cy="1879601"/>
          </a:xfrm>
          <a:prstGeom prst="rect">
            <a:avLst/>
          </a:prstGeom>
          <a:ln w="63500">
            <a:solidFill>
              <a:srgbClr val="FFA9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04" name="Contrast red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4600"/>
            </a:lvl1pPr>
          </a:lstStyle>
          <a:p>
            <a:pPr>
              <a:defRPr sz="5600"/>
            </a:pPr>
            <a:r>
              <a:rPr sz="4600"/>
              <a:t>Contrast reduction</a:t>
            </a:r>
          </a:p>
        </p:txBody>
      </p:sp>
      <p:sp>
        <p:nvSpPr>
          <p:cNvPr id="705" name="Could target full image contrast/brightn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Could target full image contrast/brightnes</a:t>
            </a:r>
          </a:p>
          <a:p>
            <a:pPr/>
            <a:r>
              <a:t>In practice easier to focus on large scale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09" name="Contrast reduction in log domai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sz="4600"/>
              <a:t>Contrast reduction </a:t>
            </a:r>
            <a:r>
              <a:rPr sz="4600">
                <a:solidFill>
                  <a:srgbClr val="B51A00"/>
                </a:solidFill>
                <a:uFill>
                  <a:solidFill>
                    <a:srgbClr val="B51A00"/>
                  </a:solidFill>
                </a:uFill>
              </a:rPr>
              <a:t>in log domain</a:t>
            </a:r>
          </a:p>
        </p:txBody>
      </p:sp>
      <p:sp>
        <p:nvSpPr>
          <p:cNvPr id="710" name="Set target large-scale contrast (e.g. log10 100)…"/>
          <p:cNvSpPr txBox="1"/>
          <p:nvPr>
            <p:ph type="body" idx="1"/>
          </p:nvPr>
        </p:nvSpPr>
        <p:spPr>
          <a:xfrm>
            <a:off x="517031" y="1578186"/>
            <a:ext cx="11968481" cy="8175415"/>
          </a:xfrm>
          <a:prstGeom prst="rect">
            <a:avLst/>
          </a:prstGeom>
        </p:spPr>
        <p:txBody>
          <a:bodyPr/>
          <a:lstStyle/>
          <a:p>
            <a:pPr/>
            <a:r>
              <a:t>Set target </a:t>
            </a:r>
            <a:r>
              <a:rPr>
                <a:solidFill>
                  <a:schemeClr val="accent5"/>
                </a:solidFill>
              </a:rPr>
              <a:t>large-scale</a:t>
            </a:r>
            <a:r>
              <a:t> contrast (e.g. log</a:t>
            </a:r>
            <a:r>
              <a:rPr baseline="-20000"/>
              <a:t>10</a:t>
            </a:r>
            <a:r>
              <a:t> 100)</a:t>
            </a:r>
          </a:p>
          <a:p>
            <a:pPr lvl="1"/>
            <a:r>
              <a:t>i.e. </a:t>
            </a:r>
            <a:r>
              <a:t>i</a:t>
            </a:r>
            <a:r>
              <a:t>n </a:t>
            </a:r>
            <a:r>
              <a:rPr b="1">
                <a:latin typeface="Arial"/>
                <a:ea typeface="Arial"/>
                <a:cs typeface="Arial"/>
                <a:sym typeface="Arial"/>
              </a:rPr>
              <a:t>linear</a:t>
            </a:r>
            <a:r>
              <a:t> output, </a:t>
            </a:r>
            <a:br/>
            <a:r>
              <a:t>we want 1:100 contrast for large scale</a:t>
            </a:r>
          </a:p>
          <a:p>
            <a:pPr/>
            <a:r>
              <a:t>Compute range of input large scale layer: </a:t>
            </a:r>
          </a:p>
          <a:p>
            <a:pPr lvl="1"/>
            <a:r>
              <a:t>largeRange = max(inLogLarge) – min (inLogLarge)</a:t>
            </a:r>
          </a:p>
          <a:p>
            <a:pPr/>
            <a:r>
              <a:t>Scale factor </a:t>
            </a:r>
            <a:r>
              <a:rPr b="0" i="1">
                <a:latin typeface="Arial"/>
                <a:ea typeface="Arial"/>
                <a:cs typeface="Arial"/>
                <a:sym typeface="Arial"/>
              </a:rPr>
              <a:t>k= </a:t>
            </a:r>
            <a:r>
              <a:t>log</a:t>
            </a:r>
            <a:r>
              <a:rPr baseline="-20000"/>
              <a:t>10</a:t>
            </a:r>
            <a:r>
              <a:t> (100) / largeRange</a:t>
            </a:r>
          </a:p>
          <a:p>
            <a:pPr/>
            <a:r>
              <a:t>Normalize so that the biggest value is 0 in log</a:t>
            </a:r>
          </a:p>
          <a:p>
            <a:pPr/>
            <a:r>
              <a:t>Optional: amplify detail by detailAmp </a:t>
            </a:r>
            <a:br/>
          </a:p>
        </p:txBody>
      </p:sp>
      <p:sp>
        <p:nvSpPr>
          <p:cNvPr id="711" name="outLog= detailAmp*inLogDetail +    k(inLogLarge – max(inLogLarge))"/>
          <p:cNvSpPr txBox="1"/>
          <p:nvPr/>
        </p:nvSpPr>
        <p:spPr>
          <a:xfrm>
            <a:off x="176106" y="7348784"/>
            <a:ext cx="11800782" cy="1524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708039" marR="57799" defTabSz="1295400">
              <a:lnSpc>
                <a:spcPct val="110000"/>
              </a:lnSpc>
              <a:spcBef>
                <a:spcPts val="900"/>
              </a:spcBef>
              <a:buClr>
                <a:srgbClr val="FEDA61"/>
              </a:buClr>
              <a:buFont typeface="Arial"/>
              <a:defRPr sz="3400">
                <a:uFill>
                  <a:solidFill>
                    <a:srgbClr val="000000"/>
                  </a:solidFill>
                </a:u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4400"/>
              <a:t>outLog= detailAmp*inLogDetail + </a:t>
            </a:r>
            <a:br>
              <a:rPr sz="4400"/>
            </a:br>
            <a:r>
              <a:rPr sz="4400"/>
              <a:t>		k(inLogLarge – max(inLogLarge))</a:t>
            </a:r>
          </a:p>
        </p:txBody>
      </p:sp>
      <p:sp>
        <p:nvSpPr>
          <p:cNvPr id="712" name="Rectangle"/>
          <p:cNvSpPr/>
          <p:nvPr/>
        </p:nvSpPr>
        <p:spPr>
          <a:xfrm>
            <a:off x="769902" y="7322820"/>
            <a:ext cx="11811001" cy="1879601"/>
          </a:xfrm>
          <a:prstGeom prst="rect">
            <a:avLst/>
          </a:prstGeom>
          <a:ln w="63500">
            <a:solidFill>
              <a:srgbClr val="FFA9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1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16" name="Final outpu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Final output</a:t>
            </a:r>
          </a:p>
        </p:txBody>
      </p:sp>
      <p:sp>
        <p:nvSpPr>
          <p:cNvPr id="717" name="From last slide:  outLog= detailAmp*inLogDetail +    k(inLogLarge – max(inLogLarge)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b="0"/>
              <a:t>From last slide:</a:t>
            </a:r>
            <a:r>
              <a:t> </a:t>
            </a:r>
            <a:br/>
            <a:r>
              <a:rPr b="0" sz="4400">
                <a:latin typeface="Times Roman"/>
                <a:ea typeface="Times Roman"/>
                <a:cs typeface="Times Roman"/>
                <a:sym typeface="Times Roman"/>
              </a:rPr>
              <a:t>outLog= detailAmp*inLogDetail + </a:t>
            </a:r>
            <a:br>
              <a:rPr b="0" sz="4400">
                <a:latin typeface="Times Roman"/>
                <a:ea typeface="Times Roman"/>
                <a:cs typeface="Times Roman"/>
                <a:sym typeface="Times Roman"/>
              </a:rPr>
            </a:br>
            <a:r>
              <a:rPr b="0" sz="4400">
                <a:latin typeface="Times Roman"/>
                <a:ea typeface="Times Roman"/>
                <a:cs typeface="Times Roman"/>
                <a:sym typeface="Times Roman"/>
              </a:rPr>
              <a:t>		k(inLogLarge – max(inLogLarge))</a:t>
            </a:r>
            <a:endParaRPr b="0" sz="4400">
              <a:latin typeface="Times Roman"/>
              <a:ea typeface="Times Roman"/>
              <a:cs typeface="Times Roman"/>
              <a:sym typeface="Times Roman"/>
            </a:endParaRPr>
          </a:p>
          <a:p>
            <a:pPr marL="438317" indent="-397042"/>
            <a:r>
              <a:rPr b="0" sz="4400">
                <a:latin typeface="Times Roman"/>
                <a:ea typeface="Times Roman"/>
                <a:cs typeface="Times Roman"/>
                <a:sym typeface="Times Roman"/>
              </a:rPr>
              <a:t>outIntensity=10</a:t>
            </a:r>
            <a:r>
              <a:rPr b="0" baseline="31999" sz="4400">
                <a:latin typeface="Times Roman"/>
                <a:ea typeface="Times Roman"/>
                <a:cs typeface="Times Roman"/>
                <a:sym typeface="Times Roman"/>
              </a:rPr>
              <a:t>outLog</a:t>
            </a:r>
            <a:endParaRPr b="0" sz="4400">
              <a:latin typeface="Times Roman"/>
              <a:ea typeface="Times Roman"/>
              <a:cs typeface="Times Roman"/>
              <a:sym typeface="Times Roman"/>
            </a:endParaRPr>
          </a:p>
          <a:p>
            <a:pPr marL="438317" indent="-397042"/>
            <a:r>
              <a:rPr b="0" sz="4400">
                <a:latin typeface="Times Roman"/>
                <a:ea typeface="Times Roman"/>
                <a:cs typeface="Times Roman"/>
                <a:sym typeface="Times Roman"/>
              </a:rPr>
              <a:t>Recall that R’,G’,B’ is the intensity-normalized RGB color</a:t>
            </a:r>
            <a:endParaRPr b="0" sz="4400">
              <a:latin typeface="Times Roman"/>
              <a:ea typeface="Times Roman"/>
              <a:cs typeface="Times Roman"/>
              <a:sym typeface="Times Roman"/>
            </a:endParaRPr>
          </a:p>
          <a:p>
            <a:pPr marL="438317" indent="-397042"/>
            <a:r>
              <a:rPr b="0" sz="4400">
                <a:latin typeface="Times Roman"/>
                <a:ea typeface="Times Roman"/>
                <a:cs typeface="Times Roman"/>
                <a:sym typeface="Times Roman"/>
              </a:rPr>
              <a:t>outR=outIntensity * R’</a:t>
            </a:r>
            <a:endParaRPr b="0" sz="4400">
              <a:latin typeface="Times Roman"/>
              <a:ea typeface="Times Roman"/>
              <a:cs typeface="Times Roman"/>
              <a:sym typeface="Times Roman"/>
            </a:endParaRPr>
          </a:p>
          <a:p>
            <a:pPr marL="438317" indent="-397042"/>
            <a:r>
              <a:rPr b="0" sz="4400">
                <a:latin typeface="Times Roman"/>
                <a:ea typeface="Times Roman"/>
                <a:cs typeface="Times Roman"/>
                <a:sym typeface="Times Roman"/>
              </a:rPr>
              <a:t>outG=outIntensity * G’</a:t>
            </a:r>
            <a:endParaRPr b="0" sz="4400">
              <a:latin typeface="Times Roman"/>
              <a:ea typeface="Times Roman"/>
              <a:cs typeface="Times Roman"/>
              <a:sym typeface="Times Roman"/>
            </a:endParaRPr>
          </a:p>
          <a:p>
            <a:pPr marL="438317" indent="-397042"/>
            <a:r>
              <a:rPr b="0" sz="4400">
                <a:latin typeface="Times Roman"/>
                <a:ea typeface="Times Roman"/>
                <a:cs typeface="Times Roman"/>
                <a:sym typeface="Times Roman"/>
              </a:rPr>
              <a:t>outB=outIntensity * B’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2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21" name="Reca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Recap</a:t>
            </a:r>
          </a:p>
        </p:txBody>
      </p:sp>
      <p:pic>
        <p:nvPicPr>
          <p:cNvPr id="72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83800" y="7739662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23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838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24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83800" y="3797300"/>
            <a:ext cx="2790614" cy="188524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25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070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26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727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28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729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0" name="Detail"/>
          <p:cNvSpPr txBox="1"/>
          <p:nvPr/>
        </p:nvSpPr>
        <p:spPr>
          <a:xfrm>
            <a:off x="52070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pic>
        <p:nvPicPr>
          <p:cNvPr id="73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732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733" name="Intensity"/>
          <p:cNvSpPr txBox="1"/>
          <p:nvPr/>
        </p:nvSpPr>
        <p:spPr>
          <a:xfrm>
            <a:off x="215900" y="3898900"/>
            <a:ext cx="15367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734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735" name="Fast Bilateral  Filter IN LOG"/>
          <p:cNvSpPr txBox="1"/>
          <p:nvPr/>
        </p:nvSpPr>
        <p:spPr>
          <a:xfrm>
            <a:off x="3136900" y="5740400"/>
            <a:ext cx="4889500" cy="201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Fast</a:t>
            </a:r>
            <a:br/>
            <a:r>
              <a:t>Bilateral </a:t>
            </a:r>
            <a:br/>
            <a:r>
              <a:t>Filter</a:t>
            </a:r>
            <a:br/>
            <a:r>
              <a:rPr b="1"/>
              <a:t>IN LOG</a:t>
            </a:r>
          </a:p>
        </p:txBody>
      </p:sp>
      <p:sp>
        <p:nvSpPr>
          <p:cNvPr id="736" name="Arrow"/>
          <p:cNvSpPr/>
          <p:nvPr/>
        </p:nvSpPr>
        <p:spPr>
          <a:xfrm>
            <a:off x="8128000" y="35814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37" name="Reduce contrast"/>
          <p:cNvSpPr txBox="1"/>
          <p:nvPr/>
        </p:nvSpPr>
        <p:spPr>
          <a:xfrm>
            <a:off x="8128000" y="4140764"/>
            <a:ext cx="1752600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Reduce</a:t>
            </a:r>
            <a:br/>
            <a:r>
              <a:t>contrast</a:t>
            </a:r>
          </a:p>
        </p:txBody>
      </p:sp>
      <p:sp>
        <p:nvSpPr>
          <p:cNvPr id="738" name="Detail"/>
          <p:cNvSpPr txBox="1"/>
          <p:nvPr/>
        </p:nvSpPr>
        <p:spPr>
          <a:xfrm>
            <a:off x="100838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sp>
        <p:nvSpPr>
          <p:cNvPr id="739" name="Large scale"/>
          <p:cNvSpPr txBox="1"/>
          <p:nvPr/>
        </p:nvSpPr>
        <p:spPr>
          <a:xfrm>
            <a:off x="100838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740" name="Color"/>
          <p:cNvSpPr txBox="1"/>
          <p:nvPr/>
        </p:nvSpPr>
        <p:spPr>
          <a:xfrm>
            <a:off x="100838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741" name="Preserve!"/>
          <p:cNvSpPr txBox="1"/>
          <p:nvPr/>
        </p:nvSpPr>
        <p:spPr>
          <a:xfrm>
            <a:off x="8128000" y="6172200"/>
            <a:ext cx="19685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Preserve!</a:t>
            </a:r>
          </a:p>
        </p:txBody>
      </p:sp>
      <p:pic>
        <p:nvPicPr>
          <p:cNvPr id="742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83800" y="1409700"/>
            <a:ext cx="2819400" cy="1903307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743" name="image.png" descr="image.png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744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745" name="Output"/>
          <p:cNvSpPr txBox="1"/>
          <p:nvPr/>
        </p:nvSpPr>
        <p:spPr>
          <a:xfrm>
            <a:off x="10083800" y="14097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746" name="detail= input log - large scale"/>
          <p:cNvSpPr txBox="1"/>
          <p:nvPr/>
        </p:nvSpPr>
        <p:spPr>
          <a:xfrm>
            <a:off x="5207000" y="7734300"/>
            <a:ext cx="3026846" cy="85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detail=</a:t>
            </a:r>
            <a:br/>
            <a:r>
              <a:t>input log - large scale</a:t>
            </a:r>
          </a:p>
        </p:txBody>
      </p:sp>
      <p:sp>
        <p:nvSpPr>
          <p:cNvPr id="747" name="Arrow"/>
          <p:cNvSpPr/>
          <p:nvPr/>
        </p:nvSpPr>
        <p:spPr>
          <a:xfrm>
            <a:off x="8128000" y="55245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5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51" name="Bells and whistles: increase detail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Bells and whistles: increase detail</a:t>
            </a:r>
          </a:p>
        </p:txBody>
      </p:sp>
      <p:sp>
        <p:nvSpPr>
          <p:cNvPr id="75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5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83800" y="7739662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5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838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55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83800" y="3797300"/>
            <a:ext cx="2790614" cy="188524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5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070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57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758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759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760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1" name="Detail"/>
          <p:cNvSpPr txBox="1"/>
          <p:nvPr/>
        </p:nvSpPr>
        <p:spPr>
          <a:xfrm>
            <a:off x="52070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pic>
        <p:nvPicPr>
          <p:cNvPr id="76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763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764" name="Intensity"/>
          <p:cNvSpPr txBox="1"/>
          <p:nvPr/>
        </p:nvSpPr>
        <p:spPr>
          <a:xfrm>
            <a:off x="215900" y="3898900"/>
            <a:ext cx="15367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765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766" name="Fast Bilateral  Filter IN LOG"/>
          <p:cNvSpPr txBox="1"/>
          <p:nvPr/>
        </p:nvSpPr>
        <p:spPr>
          <a:xfrm>
            <a:off x="3136900" y="5740400"/>
            <a:ext cx="4889500" cy="2019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Fast</a:t>
            </a:r>
            <a:br/>
            <a:r>
              <a:t>Bilateral </a:t>
            </a:r>
            <a:br/>
            <a:r>
              <a:t>Filter</a:t>
            </a:r>
            <a:br/>
            <a:r>
              <a:rPr b="1"/>
              <a:t>IN LOG</a:t>
            </a:r>
          </a:p>
        </p:txBody>
      </p:sp>
      <p:sp>
        <p:nvSpPr>
          <p:cNvPr id="767" name="Arrow"/>
          <p:cNvSpPr/>
          <p:nvPr/>
        </p:nvSpPr>
        <p:spPr>
          <a:xfrm>
            <a:off x="8128000" y="35814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768" name="Reduce contrast"/>
          <p:cNvSpPr txBox="1"/>
          <p:nvPr/>
        </p:nvSpPr>
        <p:spPr>
          <a:xfrm>
            <a:off x="8128000" y="4140764"/>
            <a:ext cx="1752600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Reduce</a:t>
            </a:r>
            <a:br/>
            <a:r>
              <a:t>contrast</a:t>
            </a:r>
          </a:p>
        </p:txBody>
      </p:sp>
      <p:sp>
        <p:nvSpPr>
          <p:cNvPr id="769" name="Detail"/>
          <p:cNvSpPr txBox="1"/>
          <p:nvPr/>
        </p:nvSpPr>
        <p:spPr>
          <a:xfrm>
            <a:off x="100838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sp>
        <p:nvSpPr>
          <p:cNvPr id="770" name="Large scale"/>
          <p:cNvSpPr txBox="1"/>
          <p:nvPr/>
        </p:nvSpPr>
        <p:spPr>
          <a:xfrm>
            <a:off x="100838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771" name="Color"/>
          <p:cNvSpPr txBox="1"/>
          <p:nvPr/>
        </p:nvSpPr>
        <p:spPr>
          <a:xfrm>
            <a:off x="100838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772" name="Amplify"/>
          <p:cNvSpPr txBox="1"/>
          <p:nvPr/>
        </p:nvSpPr>
        <p:spPr>
          <a:xfrm>
            <a:off x="8128000" y="6172200"/>
            <a:ext cx="19685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b="1" sz="3400">
                <a:solidFill>
                  <a:srgbClr val="E32400"/>
                </a:solidFill>
                <a:uFill>
                  <a:solidFill>
                    <a:srgbClr val="E324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Amplify</a:t>
            </a:r>
          </a:p>
        </p:txBody>
      </p:sp>
      <p:pic>
        <p:nvPicPr>
          <p:cNvPr id="773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83800" y="1409700"/>
            <a:ext cx="2819400" cy="1903307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774" name="image.png" descr="image.png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775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776" name="Output"/>
          <p:cNvSpPr txBox="1"/>
          <p:nvPr/>
        </p:nvSpPr>
        <p:spPr>
          <a:xfrm>
            <a:off x="10083800" y="14097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777" name="detail= input log - large scale"/>
          <p:cNvSpPr txBox="1"/>
          <p:nvPr/>
        </p:nvSpPr>
        <p:spPr>
          <a:xfrm>
            <a:off x="5207000" y="7734300"/>
            <a:ext cx="3026846" cy="850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defTabSz="1295400">
              <a:defRPr sz="26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detail=</a:t>
            </a:r>
            <a:br/>
            <a:r>
              <a:t>input log - large scale</a:t>
            </a:r>
          </a:p>
        </p:txBody>
      </p:sp>
      <p:sp>
        <p:nvSpPr>
          <p:cNvPr id="778" name="Arrow"/>
          <p:cNvSpPr/>
          <p:nvPr/>
        </p:nvSpPr>
        <p:spPr>
          <a:xfrm>
            <a:off x="8128000" y="55245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82" name="Alternative explan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Alternative explanation</a:t>
            </a:r>
          </a:p>
        </p:txBody>
      </p:sp>
      <p:sp>
        <p:nvSpPr>
          <p:cNvPr id="783" name="Explanation 1 (previous slides)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Explanation 1 (previous slides): </a:t>
            </a:r>
          </a:p>
          <a:p>
            <a:pPr lvl="1"/>
            <a:r>
              <a:t>outLog =</a:t>
            </a:r>
            <a:r>
              <a:rPr i="1">
                <a:latin typeface="Arial"/>
                <a:ea typeface="Arial"/>
                <a:cs typeface="Arial"/>
                <a:sym typeface="Arial"/>
              </a:rPr>
              <a:t>k</a:t>
            </a:r>
            <a:r>
              <a:t> inLogLarge + inLogDetail  (ignoring offset)</a:t>
            </a:r>
          </a:p>
          <a:p>
            <a:pPr/>
            <a:r>
              <a:t>Explanation 2</a:t>
            </a:r>
          </a:p>
          <a:p>
            <a:pPr lvl="1"/>
            <a:r>
              <a:t>outLog = </a:t>
            </a:r>
            <a:r>
              <a:rPr i="1">
                <a:latin typeface="Arial"/>
                <a:ea typeface="Arial"/>
                <a:cs typeface="Arial"/>
                <a:sym typeface="Arial"/>
              </a:rPr>
              <a:t>k</a:t>
            </a:r>
            <a:r>
              <a:t> inLogIntensity + (1-</a:t>
            </a:r>
            <a:r>
              <a:rPr i="1">
                <a:latin typeface="Arial"/>
                <a:ea typeface="Arial"/>
                <a:cs typeface="Arial"/>
                <a:sym typeface="Arial"/>
              </a:rPr>
              <a:t>k</a:t>
            </a:r>
            <a:r>
              <a:t>) detail</a:t>
            </a:r>
          </a:p>
          <a:p>
            <a:pPr lvl="1"/>
            <a:r>
              <a:t>Reduce contrast of full intensity layer</a:t>
            </a:r>
          </a:p>
          <a:p>
            <a:pPr lvl="1"/>
            <a:r>
              <a:t>Add back some detail </a:t>
            </a:r>
          </a:p>
          <a:p>
            <a:pPr/>
            <a:r>
              <a:t>Same final effect since </a:t>
            </a:r>
          </a:p>
          <a:p>
            <a:pPr lvl="1"/>
            <a:r>
              <a:t>inLogDetail+inLogLarge scale = inLogIntensity </a:t>
            </a:r>
          </a:p>
          <a:p>
            <a:pPr lvl="1"/>
            <a:r>
              <a:t>But different philosophy: </a:t>
            </a:r>
            <a:br/>
            <a:r>
              <a:t>decomposition vs. add back detail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7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7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7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7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7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7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7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783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8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8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8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789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rcRect l="0" t="0" r="0" b="16944"/>
          <a:stretch>
            <a:fillRect/>
          </a:stretch>
        </p:blipFill>
        <p:spPr>
          <a:xfrm>
            <a:off x="6651801" y="184327"/>
            <a:ext cx="6226000" cy="9459245"/>
          </a:xfrm>
          <a:prstGeom prst="rect">
            <a:avLst/>
          </a:prstGeom>
          <a:ln w="12700"/>
        </p:spPr>
      </p:pic>
      <p:grpSp>
        <p:nvGrpSpPr>
          <p:cNvPr id="793" name="Group"/>
          <p:cNvGrpSpPr/>
          <p:nvPr/>
        </p:nvGrpSpPr>
        <p:grpSpPr>
          <a:xfrm>
            <a:off x="736600" y="177800"/>
            <a:ext cx="4236297" cy="9537701"/>
            <a:chOff x="0" y="0"/>
            <a:chExt cx="4236296" cy="9537700"/>
          </a:xfrm>
        </p:grpSpPr>
        <p:pic>
          <p:nvPicPr>
            <p:cNvPr id="790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33" t="83814" r="61484" b="3"/>
            <a:stretch>
              <a:fillRect/>
            </a:stretch>
          </p:blipFill>
          <p:spPr>
            <a:xfrm>
              <a:off x="67961" y="0"/>
              <a:ext cx="4123027" cy="3171559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791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40207" t="84047" r="20253" b="1"/>
            <a:stretch>
              <a:fillRect/>
            </a:stretch>
          </p:blipFill>
          <p:spPr>
            <a:xfrm>
              <a:off x="0" y="3217237"/>
              <a:ext cx="4236297" cy="3126251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  <p:pic>
          <p:nvPicPr>
            <p:cNvPr id="792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80380" t="84047" r="0" b="1"/>
            <a:stretch>
              <a:fillRect/>
            </a:stretch>
          </p:blipFill>
          <p:spPr>
            <a:xfrm>
              <a:off x="0" y="6411450"/>
              <a:ext cx="2102069" cy="3126251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79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797" name="Crossing lin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Crossing lines</a:t>
            </a:r>
          </a:p>
        </p:txBody>
      </p:sp>
      <p:sp>
        <p:nvSpPr>
          <p:cNvPr id="798" name="The bilateral filter is influenced by pixels across thin li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bilateral filter is influenced by pixels across thin line</a:t>
            </a:r>
          </a:p>
          <a:p>
            <a:pPr/>
            <a:r>
              <a:t>Good for tone mapping</a:t>
            </a:r>
          </a:p>
        </p:txBody>
      </p:sp>
      <p:pic>
        <p:nvPicPr>
          <p:cNvPr id="79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17688" y="4075288"/>
            <a:ext cx="3662117" cy="5495433"/>
          </a:xfrm>
          <a:prstGeom prst="rect">
            <a:avLst/>
          </a:prstGeom>
          <a:ln w="12700">
            <a:miter lim="400000"/>
          </a:ln>
        </p:spPr>
      </p:pic>
      <p:pic>
        <p:nvPicPr>
          <p:cNvPr id="80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10390" t="6408" r="36219" b="67790"/>
          <a:stretch>
            <a:fillRect/>
          </a:stretch>
        </p:blipFill>
        <p:spPr>
          <a:xfrm>
            <a:off x="4267200" y="4115929"/>
            <a:ext cx="7407769" cy="53712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0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05" name="The following slides were not used in lectur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following slides were not used in lecture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0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09" name="What matt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What matters</a:t>
            </a:r>
          </a:p>
        </p:txBody>
      </p:sp>
      <p:sp>
        <p:nvSpPr>
          <p:cNvPr id="810" name="Spatial sigma: not very important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Spatial sigma: not very important</a:t>
            </a:r>
          </a:p>
          <a:p>
            <a:pPr/>
            <a:r>
              <a:t>Range sigma: quite important</a:t>
            </a:r>
          </a:p>
          <a:p>
            <a:pPr/>
            <a:r>
              <a:t>Use of the log domain for range: </a:t>
            </a:r>
            <a:r>
              <a:rPr>
                <a:solidFill>
                  <a:srgbClr val="B51A00"/>
                </a:solidFill>
                <a:uFill>
                  <a:solidFill>
                    <a:srgbClr val="B51A00"/>
                  </a:solidFill>
                </a:uFill>
                <a:latin typeface="Arial"/>
                <a:ea typeface="Arial"/>
                <a:cs typeface="Arial"/>
                <a:sym typeface="Arial"/>
              </a:rPr>
              <a:t>critical</a:t>
            </a:r>
            <a:endParaRPr>
              <a:solidFill>
                <a:srgbClr val="FFA900"/>
              </a:solidFill>
              <a:uFill>
                <a:solidFill>
                  <a:srgbClr val="FFA900"/>
                </a:solidFill>
              </a:uFill>
              <a:latin typeface="Arial"/>
              <a:ea typeface="Arial"/>
              <a:cs typeface="Arial"/>
              <a:sym typeface="Arial"/>
            </a:endParaRPr>
          </a:p>
          <a:p>
            <a:pPr lvl="1"/>
            <a:r>
              <a:t>Because HDR and because perception sensitive to multiplicative contrast</a:t>
            </a:r>
          </a:p>
          <a:p>
            <a:pPr lvl="1"/>
            <a:r>
              <a:t>CIELab might be better for other applications</a:t>
            </a:r>
          </a:p>
          <a:p>
            <a:pPr/>
            <a:r>
              <a:t>Luminance computation </a:t>
            </a:r>
          </a:p>
          <a:p>
            <a:pPr lvl="1"/>
            <a:r>
              <a:t>Not critical, but has influence</a:t>
            </a:r>
          </a:p>
          <a:p>
            <a:pPr lvl="1"/>
            <a:r>
              <a:t>see our Flash/no-flash paper [Eisemann 2004] for smarter function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1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14" name="Tone mapping evalu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Tone mapping evaluation</a:t>
            </a:r>
          </a:p>
        </p:txBody>
      </p:sp>
      <p:sp>
        <p:nvSpPr>
          <p:cNvPr id="815" name="User experiments to evaluate competing tone mapping…"/>
          <p:cNvSpPr txBox="1"/>
          <p:nvPr>
            <p:ph type="body" idx="1"/>
          </p:nvPr>
        </p:nvSpPr>
        <p:spPr>
          <a:xfrm>
            <a:off x="431800" y="1578186"/>
            <a:ext cx="7468730" cy="8175415"/>
          </a:xfrm>
          <a:prstGeom prst="rect">
            <a:avLst/>
          </a:prstGeom>
        </p:spPr>
        <p:txBody>
          <a:bodyPr/>
          <a:lstStyle/>
          <a:p>
            <a:pPr marL="348080" indent="-306805">
              <a:defRPr sz="3400"/>
            </a:pPr>
            <a:r>
              <a:t>User experiments to evaluate competing tone mapping</a:t>
            </a:r>
          </a:p>
          <a:p>
            <a:pPr lvl="1" marL="709027" indent="-210552"/>
            <a:r>
              <a:rPr sz="2800"/>
              <a:t>Ledda et al. 2005</a:t>
            </a:r>
            <a:r>
              <a:rPr sz="3400"/>
              <a:t> </a:t>
            </a:r>
            <a:r>
              <a:rPr sz="1600"/>
              <a:t>http://www.cs.bris.ac.uk/Publications/Papers/2000255.pdf</a:t>
            </a:r>
            <a:endParaRPr sz="1600"/>
          </a:p>
          <a:p>
            <a:pPr lvl="1" marL="709027" indent="-210552"/>
            <a:r>
              <a:rPr sz="2800"/>
              <a:t>Kuang et al. 2004</a:t>
            </a:r>
            <a:r>
              <a:rPr sz="1600"/>
              <a:t> </a:t>
            </a:r>
            <a:r>
              <a:rPr sz="1600" u="sng">
                <a:solidFill>
                  <a:srgbClr val="B2DC7A"/>
                </a:solidFill>
                <a:uFill>
                  <a:solidFill>
                    <a:srgbClr val="B2DC7A"/>
                  </a:solidFill>
                </a:uFill>
                <a:hlinkClick r:id="rId3" invalidUrl="" action="" tgtFrame="" tooltip="" history="1" highlightClick="0" endSnd="0"/>
              </a:rPr>
              <a:t>http://www.cis.rit.edu/fairchild/PDFs/PRO22.pdf</a:t>
            </a:r>
            <a:r>
              <a:rPr sz="1600"/>
              <a:t> </a:t>
            </a:r>
            <a:endParaRPr sz="1600"/>
          </a:p>
          <a:p>
            <a:pPr marL="348080" indent="-306805">
              <a:defRPr sz="3400"/>
            </a:pPr>
            <a:r>
              <a:t>Interestingly, the former concludes bilateral is the worst, the latter that it is the best!</a:t>
            </a:r>
          </a:p>
          <a:p>
            <a:pPr lvl="1" marL="709027" indent="-210552">
              <a:defRPr sz="2800"/>
            </a:pPr>
            <a:r>
              <a:t>They choose to test a different criterion: fidelity vs. preference</a:t>
            </a:r>
          </a:p>
          <a:p>
            <a:pPr marL="348080" indent="-306805">
              <a:defRPr sz="3400"/>
            </a:pPr>
            <a:r>
              <a:t>More importantly, they focus on algorithm and ignore parameters</a:t>
            </a:r>
          </a:p>
        </p:txBody>
      </p:sp>
      <p:pic>
        <p:nvPicPr>
          <p:cNvPr id="816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rcRect l="0" t="1890" r="0" b="0"/>
          <a:stretch>
            <a:fillRect/>
          </a:stretch>
        </p:blipFill>
        <p:spPr>
          <a:xfrm>
            <a:off x="7696200" y="1266613"/>
            <a:ext cx="5308600" cy="3984979"/>
          </a:xfrm>
          <a:prstGeom prst="rect">
            <a:avLst/>
          </a:prstGeom>
          <a:ln w="12700">
            <a:miter lim="400000"/>
          </a:ln>
        </p:spPr>
      </p:pic>
      <p:pic>
        <p:nvPicPr>
          <p:cNvPr id="817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rcRect l="65849" t="0" r="0" b="14869"/>
          <a:stretch>
            <a:fillRect/>
          </a:stretch>
        </p:blipFill>
        <p:spPr>
          <a:xfrm>
            <a:off x="8924995" y="5757333"/>
            <a:ext cx="3971432" cy="3102188"/>
          </a:xfrm>
          <a:prstGeom prst="rect">
            <a:avLst/>
          </a:prstGeom>
          <a:ln w="12700">
            <a:miter lim="400000"/>
          </a:ln>
        </p:spPr>
      </p:pic>
      <p:pic>
        <p:nvPicPr>
          <p:cNvPr id="818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rcRect l="1726" t="0" r="87627" b="14683"/>
          <a:stretch>
            <a:fillRect/>
          </a:stretch>
        </p:blipFill>
        <p:spPr>
          <a:xfrm>
            <a:off x="7782559" y="5757333"/>
            <a:ext cx="1237264" cy="3108961"/>
          </a:xfrm>
          <a:prstGeom prst="rect">
            <a:avLst/>
          </a:prstGeom>
          <a:ln w="12700">
            <a:miter lim="400000"/>
          </a:ln>
        </p:spPr>
      </p:pic>
      <p:sp>
        <p:nvSpPr>
          <p:cNvPr id="819" name="Adapted from Ledda et al."/>
          <p:cNvSpPr txBox="1"/>
          <p:nvPr/>
        </p:nvSpPr>
        <p:spPr>
          <a:xfrm>
            <a:off x="8242300" y="8906933"/>
            <a:ext cx="4762500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FFFFFF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Adapted from Ledda et al. </a:t>
            </a:r>
          </a:p>
        </p:txBody>
      </p:sp>
      <p:sp>
        <p:nvSpPr>
          <p:cNvPr id="820" name="From Kuang et al."/>
          <p:cNvSpPr txBox="1"/>
          <p:nvPr/>
        </p:nvSpPr>
        <p:spPr>
          <a:xfrm>
            <a:off x="8775700" y="5113866"/>
            <a:ext cx="3421985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FFFFFF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From Kuang et al.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8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8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8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815" grpId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2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24" name="Alternative explanation"/>
          <p:cNvSpPr txBox="1"/>
          <p:nvPr>
            <p:ph type="title"/>
          </p:nvPr>
        </p:nvSpPr>
        <p:spPr>
          <a:xfrm>
            <a:off x="431800" y="11288"/>
            <a:ext cx="11950418" cy="1413370"/>
          </a:xfrm>
          <a:prstGeom prst="rect">
            <a:avLst/>
          </a:prstGeom>
        </p:spPr>
        <p:txBody>
          <a:bodyPr/>
          <a:lstStyle/>
          <a:p>
            <a:pPr/>
            <a:r>
              <a:t>Alternative explanation</a:t>
            </a:r>
          </a:p>
        </p:txBody>
      </p:sp>
      <p:sp>
        <p:nvSpPr>
          <p:cNvPr id="825" name="Contrast reduction w/ intrinsic layers  [Tumblin et al. 1999]…"/>
          <p:cNvSpPr txBox="1"/>
          <p:nvPr>
            <p:ph type="body" idx="1"/>
          </p:nvPr>
        </p:nvSpPr>
        <p:spPr>
          <a:xfrm>
            <a:off x="431800" y="1295400"/>
            <a:ext cx="12357100" cy="7696200"/>
          </a:xfrm>
          <a:prstGeom prst="rect">
            <a:avLst/>
          </a:prstGeom>
        </p:spPr>
        <p:txBody>
          <a:bodyPr/>
          <a:lstStyle/>
          <a:p>
            <a:pPr/>
            <a:r>
              <a:t>Contrast reduction w/ intrinsic layers </a:t>
            </a:r>
            <a:br/>
            <a:r>
              <a:t>[Tumblin et al. 1999]</a:t>
            </a:r>
          </a:p>
          <a:p>
            <a:pPr/>
            <a:r>
              <a:t>For 3D scenes: Reduce only illumination layer</a:t>
            </a:r>
          </a:p>
        </p:txBody>
      </p:sp>
      <p:pic>
        <p:nvPicPr>
          <p:cNvPr id="82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4312355"/>
            <a:ext cx="3930792" cy="3930792"/>
          </a:xfrm>
          <a:prstGeom prst="rect">
            <a:avLst/>
          </a:prstGeom>
          <a:ln w="12700">
            <a:solidFill>
              <a:srgbClr val="B2DC7A"/>
            </a:solidFill>
            <a:miter lim="400000"/>
          </a:ln>
        </p:spPr>
      </p:pic>
      <p:pic>
        <p:nvPicPr>
          <p:cNvPr id="82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330700" y="4314613"/>
            <a:ext cx="3953370" cy="3964658"/>
          </a:xfrm>
          <a:prstGeom prst="rect">
            <a:avLst/>
          </a:prstGeom>
          <a:ln w="12700">
            <a:solidFill>
              <a:srgbClr val="B2DC7A"/>
            </a:solidFill>
            <a:miter lim="400000"/>
          </a:ln>
        </p:spPr>
      </p:pic>
      <p:pic>
        <p:nvPicPr>
          <p:cNvPr id="828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879840" y="4307840"/>
            <a:ext cx="4016587" cy="4016587"/>
          </a:xfrm>
          <a:prstGeom prst="rect">
            <a:avLst/>
          </a:prstGeom>
          <a:ln w="12700">
            <a:solidFill>
              <a:srgbClr val="B2DC7A"/>
            </a:solidFill>
            <a:miter lim="400000"/>
          </a:ln>
        </p:spPr>
      </p:pic>
      <p:sp>
        <p:nvSpPr>
          <p:cNvPr id="829" name="Illumination layer Compressed"/>
          <p:cNvSpPr txBox="1"/>
          <p:nvPr/>
        </p:nvSpPr>
        <p:spPr>
          <a:xfrm>
            <a:off x="492245" y="8324426"/>
            <a:ext cx="3474621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spcBef>
                <a:spcPts val="1900"/>
              </a:spcBef>
              <a:buClr>
                <a:srgbClr val="FFFFFF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Illumination layer</a:t>
            </a:r>
            <a:br/>
            <a:r>
              <a: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rPr>
              <a:t>Compressed</a:t>
            </a:r>
          </a:p>
        </p:txBody>
      </p:sp>
      <p:sp>
        <p:nvSpPr>
          <p:cNvPr id="830" name="Output"/>
          <p:cNvSpPr txBox="1"/>
          <p:nvPr/>
        </p:nvSpPr>
        <p:spPr>
          <a:xfrm>
            <a:off x="10299700" y="8432800"/>
            <a:ext cx="1371567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FFFFFF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  <p:sp>
        <p:nvSpPr>
          <p:cNvPr id="831" name="Reflectance layer"/>
          <p:cNvSpPr txBox="1"/>
          <p:nvPr/>
        </p:nvSpPr>
        <p:spPr>
          <a:xfrm>
            <a:off x="4660900" y="8324426"/>
            <a:ext cx="3180573" cy="571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FFFFFF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Reflectance layer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3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35" name="Dirty vision for cool graphics"/>
          <p:cNvSpPr txBox="1"/>
          <p:nvPr>
            <p:ph type="title"/>
          </p:nvPr>
        </p:nvSpPr>
        <p:spPr>
          <a:xfrm>
            <a:off x="0" y="0"/>
            <a:ext cx="12788900" cy="1409700"/>
          </a:xfrm>
          <a:prstGeom prst="rect">
            <a:avLst/>
          </a:prstGeom>
        </p:spPr>
        <p:txBody>
          <a:bodyPr/>
          <a:lstStyle/>
          <a:p>
            <a:pPr/>
            <a:r>
              <a:t>Dirty vision for cool graphics</a:t>
            </a:r>
          </a:p>
        </p:txBody>
      </p:sp>
      <p:sp>
        <p:nvSpPr>
          <p:cNvPr id="836" name="Three wrongs make one right…"/>
          <p:cNvSpPr txBox="1"/>
          <p:nvPr>
            <p:ph type="body" idx="1"/>
          </p:nvPr>
        </p:nvSpPr>
        <p:spPr>
          <a:xfrm>
            <a:off x="431800" y="1578186"/>
            <a:ext cx="8085103" cy="8175415"/>
          </a:xfrm>
          <a:prstGeom prst="rect">
            <a:avLst/>
          </a:prstGeom>
        </p:spPr>
        <p:txBody>
          <a:bodyPr/>
          <a:lstStyle/>
          <a:p>
            <a:pPr marL="545479" indent="-487680">
              <a:buClr>
                <a:srgbClr val="FEDA61"/>
              </a:buClr>
              <a:buSzTx/>
              <a:buFont typeface="Arial"/>
              <a:buNone/>
            </a:pPr>
            <a:r>
              <a:t>Three wrongs make one right</a:t>
            </a:r>
          </a:p>
          <a:p>
            <a:pPr/>
            <a:r>
              <a:t>Analyze image</a:t>
            </a:r>
          </a:p>
          <a:p>
            <a:pPr lvl="1"/>
            <a:r>
              <a:t>Intrinsic image: albedo &amp; illumination</a:t>
            </a:r>
          </a:p>
          <a:p>
            <a:pPr lvl="1"/>
            <a:r>
              <a:t>Simple bilateral filter</a:t>
            </a:r>
          </a:p>
          <a:p>
            <a:pPr/>
            <a:r>
              <a:t>Modify</a:t>
            </a:r>
          </a:p>
          <a:p>
            <a:pPr lvl="1"/>
            <a:r>
              <a:t>In our case, reduce contrast of large-scale (illumination)</a:t>
            </a:r>
          </a:p>
          <a:p>
            <a:pPr/>
            <a:r>
              <a:t>Recombine</a:t>
            </a:r>
          </a:p>
          <a:p>
            <a:pPr lvl="1"/>
            <a:r>
              <a:t>Get final image</a:t>
            </a:r>
          </a:p>
        </p:txBody>
      </p:sp>
      <p:grpSp>
        <p:nvGrpSpPr>
          <p:cNvPr id="839" name="Group"/>
          <p:cNvGrpSpPr/>
          <p:nvPr/>
        </p:nvGrpSpPr>
        <p:grpSpPr>
          <a:xfrm>
            <a:off x="8125742" y="3136900"/>
            <a:ext cx="4662312" cy="1575929"/>
            <a:chOff x="0" y="0"/>
            <a:chExt cx="4662310" cy="1575928"/>
          </a:xfrm>
        </p:grpSpPr>
        <p:pic>
          <p:nvPicPr>
            <p:cNvPr id="837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31155" y="0"/>
              <a:ext cx="2331156" cy="1575929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pic>
          <p:nvPicPr>
            <p:cNvPr id="838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2331156" cy="1575929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</p:grpSp>
      <p:grpSp>
        <p:nvGrpSpPr>
          <p:cNvPr id="842" name="Group"/>
          <p:cNvGrpSpPr/>
          <p:nvPr/>
        </p:nvGrpSpPr>
        <p:grpSpPr>
          <a:xfrm>
            <a:off x="8128000" y="5308600"/>
            <a:ext cx="4648200" cy="1575929"/>
            <a:chOff x="0" y="0"/>
            <a:chExt cx="4648200" cy="1575928"/>
          </a:xfrm>
        </p:grpSpPr>
        <p:pic>
          <p:nvPicPr>
            <p:cNvPr id="840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2324100" y="0"/>
              <a:ext cx="2324100" cy="1575929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  <p:pic>
          <p:nvPicPr>
            <p:cNvPr id="841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2308453" cy="1559738"/>
            </a:xfrm>
            <a:prstGeom prst="rect">
              <a:avLst/>
            </a:prstGeom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</p:pic>
      </p:grpSp>
      <p:pic>
        <p:nvPicPr>
          <p:cNvPr id="843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480408" y="7239000"/>
            <a:ext cx="2332286" cy="1575929"/>
          </a:xfrm>
          <a:prstGeom prst="rect">
            <a:avLst/>
          </a:prstGeom>
          <a:ln w="25400">
            <a:solidFill>
              <a:srgbClr val="FFFB39"/>
            </a:solidFill>
            <a:miter lim="400000"/>
          </a:ln>
        </p:spPr>
      </p:pic>
      <p:pic>
        <p:nvPicPr>
          <p:cNvPr id="844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588782" y="1295400"/>
            <a:ext cx="2332285" cy="1575929"/>
          </a:xfrm>
          <a:prstGeom prst="rect">
            <a:avLst/>
          </a:prstGeom>
          <a:ln w="12700">
            <a:solidFill>
              <a:srgbClr val="BEBFC0"/>
            </a:solidFill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4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48" name="Related too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Related tools</a:t>
            </a:r>
          </a:p>
        </p:txBody>
      </p:sp>
      <p:sp>
        <p:nvSpPr>
          <p:cNvPr id="849" name="Photoshop “Local adaptation”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Photoshop “Local adaptation”</a:t>
            </a:r>
          </a:p>
          <a:p>
            <a:pPr/>
          </a:p>
          <a:p>
            <a:pPr/>
          </a:p>
          <a:p>
            <a:pPr/>
            <a:r>
              <a:t>Lightroom Fill Light</a:t>
            </a:r>
          </a:p>
          <a:p>
            <a:pPr lvl="1"/>
            <a:r>
              <a:t>or shadow</a:t>
            </a:r>
          </a:p>
          <a:p>
            <a:pPr/>
          </a:p>
          <a:p>
            <a:pPr/>
          </a:p>
          <a:p>
            <a:pPr/>
            <a:r>
              <a:t>Lightzone Relight</a:t>
            </a:r>
          </a:p>
          <a:p>
            <a:pPr lvl="1"/>
            <a:r>
              <a:t>RIP</a:t>
            </a:r>
          </a:p>
          <a:p>
            <a:pPr/>
          </a:p>
          <a:p>
            <a:pPr/>
            <a:r>
              <a:t>Ginger HDR</a:t>
            </a:r>
          </a:p>
          <a:p>
            <a:pPr lvl="1"/>
            <a:r>
              <a:rPr u="sng">
                <a:hlinkClick r:id="rId3" invalidUrl="" action="" tgtFrame="" tooltip="" history="1" highlightClick="0" endSnd="0"/>
              </a:rPr>
              <a:t>http://vimeo.com/32901501</a:t>
            </a:r>
          </a:p>
        </p:txBody>
      </p:sp>
      <p:grpSp>
        <p:nvGrpSpPr>
          <p:cNvPr id="855" name="Group"/>
          <p:cNvGrpSpPr/>
          <p:nvPr/>
        </p:nvGrpSpPr>
        <p:grpSpPr>
          <a:xfrm>
            <a:off x="9665709" y="-12700"/>
            <a:ext cx="3327406" cy="9780805"/>
            <a:chOff x="0" y="0"/>
            <a:chExt cx="3327405" cy="9780804"/>
          </a:xfrm>
        </p:grpSpPr>
        <p:grpSp>
          <p:nvGrpSpPr>
            <p:cNvPr id="853" name="Group"/>
            <p:cNvGrpSpPr/>
            <p:nvPr/>
          </p:nvGrpSpPr>
          <p:grpSpPr>
            <a:xfrm>
              <a:off x="-1" y="0"/>
              <a:ext cx="3327407" cy="7900262"/>
              <a:chOff x="0" y="0"/>
              <a:chExt cx="3327405" cy="7900261"/>
            </a:xfrm>
          </p:grpSpPr>
          <p:pic>
            <p:nvPicPr>
              <p:cNvPr id="850" name="droppedImage.png" descr="droppedImage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29059" y="4235048"/>
                <a:ext cx="3298347" cy="294219"/>
              </a:xfrm>
              <a:prstGeom prst="rect">
                <a:avLst/>
              </a:prstGeom>
              <a:ln w="12700" cap="flat">
                <a:noFill/>
                <a:round/>
              </a:ln>
              <a:effectLst/>
            </p:spPr>
          </p:pic>
          <p:pic>
            <p:nvPicPr>
              <p:cNvPr id="851" name="droppedImage.png" descr="droppedImage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24588" y="0"/>
                <a:ext cx="3298344" cy="4083661"/>
              </a:xfrm>
              <a:prstGeom prst="rect">
                <a:avLst/>
              </a:prstGeom>
              <a:ln w="12700" cap="flat">
                <a:noFill/>
                <a:round/>
              </a:ln>
              <a:effectLst/>
            </p:spPr>
          </p:pic>
          <p:pic>
            <p:nvPicPr>
              <p:cNvPr id="852" name="droppedImage.png" descr="droppedImage.png"/>
              <p:cNvPicPr>
                <a:picLocks noChangeAspect="1"/>
              </p:cNvPicPr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4624354"/>
                <a:ext cx="3298345" cy="3275908"/>
              </a:xfrm>
              <a:prstGeom prst="rect">
                <a:avLst/>
              </a:prstGeom>
              <a:ln w="12700" cap="flat">
                <a:noFill/>
                <a:round/>
              </a:ln>
              <a:effectLst/>
            </p:spPr>
          </p:pic>
        </p:grpSp>
        <p:pic>
          <p:nvPicPr>
            <p:cNvPr id="854" name="droppedImage.png" descr="droppedImag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6654" y="7917281"/>
              <a:ext cx="3319893" cy="1863524"/>
            </a:xfrm>
            <a:prstGeom prst="rect">
              <a:avLst/>
            </a:prstGeom>
            <a:ln w="12700" cap="flat">
              <a:noFill/>
              <a:round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59" name="NB: useful for single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NB: useful for single image</a:t>
            </a:r>
          </a:p>
        </p:txBody>
      </p:sp>
      <p:sp>
        <p:nvSpPr>
          <p:cNvPr id="860" name="Modern SLRs give you 13 stops of dynamic ran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Modern SLRs give you 13 stops of dynamic range</a:t>
            </a:r>
          </a:p>
          <a:p>
            <a:pPr/>
            <a:r>
              <a:t>Can benefit from tone mapping</a:t>
            </a:r>
          </a:p>
        </p:txBody>
      </p:sp>
      <p:pic>
        <p:nvPicPr>
          <p:cNvPr id="861" name="droppedImage.tiff" descr="droppedImage.tif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63600" y="2933700"/>
            <a:ext cx="4368800" cy="6561733"/>
          </a:xfrm>
          <a:prstGeom prst="rect">
            <a:avLst/>
          </a:prstGeom>
          <a:ln w="12700"/>
        </p:spPr>
      </p:pic>
      <p:pic>
        <p:nvPicPr>
          <p:cNvPr id="862" name="droppedImage.tiff" descr="dropped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740400" y="2935039"/>
            <a:ext cx="4371575" cy="656590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6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Up to a poi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Up to a point</a:t>
            </a:r>
          </a:p>
        </p:txBody>
      </p:sp>
      <p:sp>
        <p:nvSpPr>
          <p:cNvPr id="867" name="Noise gets amplified in the shadows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Noise gets amplified in the shadows</a:t>
            </a:r>
          </a:p>
        </p:txBody>
      </p:sp>
      <p:grpSp>
        <p:nvGrpSpPr>
          <p:cNvPr id="873" name="Group"/>
          <p:cNvGrpSpPr/>
          <p:nvPr/>
        </p:nvGrpSpPr>
        <p:grpSpPr>
          <a:xfrm>
            <a:off x="431800" y="2062162"/>
            <a:ext cx="11715638" cy="7696206"/>
            <a:chOff x="0" y="0"/>
            <a:chExt cx="11715637" cy="7696205"/>
          </a:xfrm>
        </p:grpSpPr>
        <p:grpSp>
          <p:nvGrpSpPr>
            <p:cNvPr id="871" name="Group"/>
            <p:cNvGrpSpPr/>
            <p:nvPr/>
          </p:nvGrpSpPr>
          <p:grpSpPr>
            <a:xfrm>
              <a:off x="0" y="0"/>
              <a:ext cx="11715638" cy="7696206"/>
              <a:chOff x="0" y="0"/>
              <a:chExt cx="11715637" cy="7696205"/>
            </a:xfrm>
          </p:grpSpPr>
          <p:pic>
            <p:nvPicPr>
              <p:cNvPr id="868" name="droppedImage.tiff" descr="droppedImage.tiff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0" y="3951225"/>
                <a:ext cx="5610042" cy="3740028"/>
              </a:xfrm>
              <a:prstGeom prst="rect">
                <a:avLst/>
              </a:prstGeom>
              <a:ln w="12700" cap="flat">
                <a:noFill/>
                <a:round/>
              </a:ln>
              <a:effectLst/>
            </p:spPr>
          </p:pic>
          <p:pic>
            <p:nvPicPr>
              <p:cNvPr id="869" name="droppedImage.tiff" descr="droppedImage.tiff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0"/>
                <a:ext cx="5596840" cy="3731227"/>
              </a:xfrm>
              <a:prstGeom prst="rect">
                <a:avLst/>
              </a:prstGeom>
              <a:ln w="12700" cap="flat">
                <a:noFill/>
                <a:round/>
              </a:ln>
              <a:effectLst/>
            </p:spPr>
          </p:pic>
          <p:pic>
            <p:nvPicPr>
              <p:cNvPr id="870" name="droppedImage.png" descr="droppedImage.png"/>
              <p:cNvPicPr>
                <a:picLocks noChangeAspect="1"/>
              </p:cNvPicPr>
              <p:nvPr/>
            </p:nvPicPr>
            <p:blipFill>
              <a:blip r:embed="rId5">
                <a:extLst/>
              </a:blip>
              <a:stretch>
                <a:fillRect/>
              </a:stretch>
            </p:blipFill>
            <p:spPr>
              <a:xfrm>
                <a:off x="5781638" y="549"/>
                <a:ext cx="5934000" cy="7695657"/>
              </a:xfrm>
              <a:prstGeom prst="rect">
                <a:avLst/>
              </a:prstGeom>
              <a:ln w="12700" cap="flat">
                <a:noFill/>
                <a:round/>
              </a:ln>
              <a:effectLst/>
            </p:spPr>
          </p:pic>
        </p:grpSp>
        <p:sp>
          <p:nvSpPr>
            <p:cNvPr id="872" name="Rectangle"/>
            <p:cNvSpPr/>
            <p:nvPr/>
          </p:nvSpPr>
          <p:spPr>
            <a:xfrm>
              <a:off x="4093849" y="6030064"/>
              <a:ext cx="433468" cy="686322"/>
            </a:xfrm>
            <a:prstGeom prst="rect">
              <a:avLst/>
            </a:prstGeom>
            <a:noFill/>
            <a:ln w="50800" cap="flat">
              <a:solidFill>
                <a:srgbClr val="B51A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7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77" name="Live dem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Live demo</a:t>
            </a:r>
          </a:p>
        </p:txBody>
      </p:sp>
      <p:sp>
        <p:nvSpPr>
          <p:cNvPr id="878" name="Xx GHz Pentium Whatever PC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Xx GHz Pentium Whatever PC</a:t>
            </a:r>
          </a:p>
        </p:txBody>
      </p:sp>
      <p:pic>
        <p:nvPicPr>
          <p:cNvPr id="87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29100" y="4330700"/>
            <a:ext cx="3365500" cy="168881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8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8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88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Bilateral Gri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Grid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88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890" name="Back to bilateral tone mapp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Back to bilateral tone mapping</a:t>
            </a:r>
          </a:p>
        </p:txBody>
      </p:sp>
      <p:pic>
        <p:nvPicPr>
          <p:cNvPr id="89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83800" y="7739662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89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838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893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083800" y="3797300"/>
            <a:ext cx="2790614" cy="188524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894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07000" y="57404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895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15900" y="3831449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pic>
        <p:nvPicPr>
          <p:cNvPr id="896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207000" y="3797300"/>
            <a:ext cx="2819400" cy="1905565"/>
          </a:xfrm>
          <a:prstGeom prst="rect">
            <a:avLst/>
          </a:prstGeom>
          <a:ln w="12700">
            <a:solidFill>
              <a:srgbClr val="000000"/>
            </a:solidFill>
            <a:miter lim="400000"/>
          </a:ln>
        </p:spPr>
      </p:pic>
      <p:pic>
        <p:nvPicPr>
          <p:cNvPr id="897" name="image.png" descr="image.png"/>
          <p:cNvPicPr>
            <a:picLocks noChangeAspect="0"/>
          </p:cNvPicPr>
          <p:nvPr/>
        </p:nvPicPr>
        <p:blipFill>
          <a:blip r:embed="rId8">
            <a:extLst/>
          </a:blip>
          <a:srcRect l="0" t="0" r="10493" b="16923"/>
          <a:stretch>
            <a:fillRect/>
          </a:stretch>
        </p:blipFill>
        <p:spPr>
          <a:xfrm>
            <a:off x="3136900" y="4143022"/>
            <a:ext cx="1841500" cy="1424659"/>
          </a:xfrm>
          <a:prstGeom prst="rect">
            <a:avLst/>
          </a:prstGeom>
          <a:ln w="12700">
            <a:miter lim="400000"/>
          </a:ln>
        </p:spPr>
      </p:pic>
      <p:sp>
        <p:nvSpPr>
          <p:cNvPr id="898" name="Arrow"/>
          <p:cNvSpPr/>
          <p:nvPr/>
        </p:nvSpPr>
        <p:spPr>
          <a:xfrm>
            <a:off x="3136900" y="36830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899" name="Detail"/>
          <p:cNvSpPr txBox="1"/>
          <p:nvPr/>
        </p:nvSpPr>
        <p:spPr>
          <a:xfrm>
            <a:off x="52070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pic>
        <p:nvPicPr>
          <p:cNvPr id="90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7739662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901" name="Color"/>
          <p:cNvSpPr txBox="1"/>
          <p:nvPr/>
        </p:nvSpPr>
        <p:spPr>
          <a:xfrm>
            <a:off x="2159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902" name="Intensity"/>
          <p:cNvSpPr txBox="1"/>
          <p:nvPr/>
        </p:nvSpPr>
        <p:spPr>
          <a:xfrm>
            <a:off x="215900" y="3898900"/>
            <a:ext cx="15367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Intensity</a:t>
            </a:r>
          </a:p>
        </p:txBody>
      </p:sp>
      <p:sp>
        <p:nvSpPr>
          <p:cNvPr id="903" name="Large scale"/>
          <p:cNvSpPr txBox="1"/>
          <p:nvPr/>
        </p:nvSpPr>
        <p:spPr>
          <a:xfrm>
            <a:off x="52070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904" name="Bilateral  Filter"/>
          <p:cNvSpPr txBox="1"/>
          <p:nvPr/>
        </p:nvSpPr>
        <p:spPr>
          <a:xfrm>
            <a:off x="3136900" y="5740400"/>
            <a:ext cx="48895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Bilateral </a:t>
            </a:r>
            <a:br/>
            <a:r>
              <a:t>Filter</a:t>
            </a:r>
          </a:p>
        </p:txBody>
      </p:sp>
      <p:sp>
        <p:nvSpPr>
          <p:cNvPr id="905" name="Arrow"/>
          <p:cNvSpPr/>
          <p:nvPr/>
        </p:nvSpPr>
        <p:spPr>
          <a:xfrm>
            <a:off x="8128000" y="3581400"/>
            <a:ext cx="1955800" cy="2273300"/>
          </a:xfrm>
          <a:prstGeom prst="rightArrow">
            <a:avLst>
              <a:gd name="adj1" fmla="val 68056"/>
              <a:gd name="adj2" fmla="val 17532"/>
            </a:avLst>
          </a:prstGeom>
          <a:ln w="28575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06" name="Reduce contrast"/>
          <p:cNvSpPr txBox="1"/>
          <p:nvPr/>
        </p:nvSpPr>
        <p:spPr>
          <a:xfrm>
            <a:off x="8128000" y="4140764"/>
            <a:ext cx="1752600" cy="1054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Reduce</a:t>
            </a:r>
            <a:br/>
            <a:r>
              <a:t>contrast</a:t>
            </a:r>
          </a:p>
        </p:txBody>
      </p:sp>
      <p:sp>
        <p:nvSpPr>
          <p:cNvPr id="907" name="Detail"/>
          <p:cNvSpPr txBox="1"/>
          <p:nvPr/>
        </p:nvSpPr>
        <p:spPr>
          <a:xfrm>
            <a:off x="10083800" y="5740400"/>
            <a:ext cx="26162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Detail</a:t>
            </a:r>
          </a:p>
        </p:txBody>
      </p:sp>
      <p:sp>
        <p:nvSpPr>
          <p:cNvPr id="908" name="Large scale"/>
          <p:cNvSpPr txBox="1"/>
          <p:nvPr/>
        </p:nvSpPr>
        <p:spPr>
          <a:xfrm>
            <a:off x="10083800" y="37973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00000"/>
              </a:buClr>
              <a:buFont typeface="Times New Roman"/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Large scale</a:t>
            </a:r>
          </a:p>
        </p:txBody>
      </p:sp>
      <p:sp>
        <p:nvSpPr>
          <p:cNvPr id="909" name="Color"/>
          <p:cNvSpPr txBox="1"/>
          <p:nvPr/>
        </p:nvSpPr>
        <p:spPr>
          <a:xfrm>
            <a:off x="10083800" y="7823200"/>
            <a:ext cx="11049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Color</a:t>
            </a:r>
          </a:p>
        </p:txBody>
      </p:sp>
      <p:sp>
        <p:nvSpPr>
          <p:cNvPr id="910" name="Preserve!"/>
          <p:cNvSpPr txBox="1"/>
          <p:nvPr/>
        </p:nvSpPr>
        <p:spPr>
          <a:xfrm>
            <a:off x="8128000" y="6172200"/>
            <a:ext cx="19685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Preserve!</a:t>
            </a:r>
          </a:p>
        </p:txBody>
      </p:sp>
      <p:pic>
        <p:nvPicPr>
          <p:cNvPr id="911" name="image.png" descr="image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083800" y="1409700"/>
            <a:ext cx="2819400" cy="1903307"/>
          </a:xfrm>
          <a:prstGeom prst="rect">
            <a:avLst/>
          </a:prstGeom>
          <a:ln w="28575">
            <a:solidFill>
              <a:srgbClr val="0433FF"/>
            </a:solidFill>
            <a:miter lim="400000"/>
          </a:ln>
        </p:spPr>
      </p:pic>
      <p:pic>
        <p:nvPicPr>
          <p:cNvPr id="912" name="image.png" descr="image.png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15900" y="1409700"/>
            <a:ext cx="2819400" cy="1905565"/>
          </a:xfrm>
          <a:prstGeom prst="rect">
            <a:avLst/>
          </a:prstGeom>
          <a:ln w="12700">
            <a:solidFill>
              <a:srgbClr val="494949"/>
            </a:solidFill>
            <a:miter lim="400000"/>
          </a:ln>
        </p:spPr>
      </p:pic>
      <p:sp>
        <p:nvSpPr>
          <p:cNvPr id="913" name="Input HDR image"/>
          <p:cNvSpPr txBox="1"/>
          <p:nvPr/>
        </p:nvSpPr>
        <p:spPr>
          <a:xfrm>
            <a:off x="215900" y="1409700"/>
            <a:ext cx="2730500" cy="4318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CBCBCB"/>
              </a:buClr>
              <a:buFont typeface="Times New Roman"/>
              <a:defRPr sz="2400">
                <a:solidFill>
                  <a:srgbClr val="CBCBCB"/>
                </a:solidFill>
                <a:uFill>
                  <a:solidFill>
                    <a:srgbClr val="CBCBCB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Input HDR image</a:t>
            </a:r>
          </a:p>
        </p:txBody>
      </p:sp>
      <p:sp>
        <p:nvSpPr>
          <p:cNvPr id="914" name="Output"/>
          <p:cNvSpPr txBox="1"/>
          <p:nvPr/>
        </p:nvSpPr>
        <p:spPr>
          <a:xfrm>
            <a:off x="10083800" y="1409700"/>
            <a:ext cx="2730500" cy="5715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900"/>
              </a:spcBef>
              <a:buClr>
                <a:srgbClr val="0433FF"/>
              </a:buClr>
              <a:buFont typeface="Times New Roman"/>
              <a:defRPr sz="3400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Output</a:t>
            </a:r>
          </a:p>
        </p:txBody>
      </p:sp>
      <p:grpSp>
        <p:nvGrpSpPr>
          <p:cNvPr id="917" name="CHALLENGE:  SPEED"/>
          <p:cNvGrpSpPr/>
          <p:nvPr/>
        </p:nvGrpSpPr>
        <p:grpSpPr>
          <a:xfrm>
            <a:off x="3086100" y="1320800"/>
            <a:ext cx="6702108" cy="2274714"/>
            <a:chOff x="0" y="0"/>
            <a:chExt cx="6702107" cy="2274713"/>
          </a:xfrm>
        </p:grpSpPr>
        <p:sp>
          <p:nvSpPr>
            <p:cNvPr id="916" name="CHALLENGE:  SPEED"/>
            <p:cNvSpPr txBox="1"/>
            <p:nvPr/>
          </p:nvSpPr>
          <p:spPr>
            <a:xfrm>
              <a:off x="50800" y="50800"/>
              <a:ext cx="6600508" cy="217311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defTabSz="1295400">
                <a:defRPr b="1" sz="68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  <a:r>
                <a:t>CHALLENGE: </a:t>
              </a:r>
              <a:br/>
              <a:r>
                <a:t>SPEED</a:t>
              </a:r>
            </a:p>
          </p:txBody>
        </p:sp>
        <p:pic>
          <p:nvPicPr>
            <p:cNvPr id="915" name="CHALLENGE:  SPEED CHALLENGE:  SPEED" descr="CHALLENGE:  SPEED CHALLENGE:  SPEED"/>
            <p:cNvPicPr>
              <a:picLocks noChangeAspect="0"/>
            </p:cNvPicPr>
            <p:nvPr/>
          </p:nvPicPr>
          <p:blipFill>
            <a:blip r:embed="rId11">
              <a:extLst/>
            </a:blip>
            <a:stretch>
              <a:fillRect/>
            </a:stretch>
          </p:blipFill>
          <p:spPr>
            <a:xfrm>
              <a:off x="0" y="0"/>
              <a:ext cx="6702108" cy="227471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2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21" name="Spee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Speed</a:t>
            </a:r>
          </a:p>
        </p:txBody>
      </p:sp>
      <p:sp>
        <p:nvSpPr>
          <p:cNvPr id="922" name="Direct bilateral filtering is slow (minutes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Direct bilateral filtering is slow (minutes)</a:t>
            </a:r>
          </a:p>
          <a:p>
            <a:pPr/>
          </a:p>
          <a:p>
            <a:pPr/>
            <a:r>
              <a:t>Fast algorithm: bilateral grid (in a few slides</a:t>
            </a:r>
          </a:p>
          <a:p>
            <a:pPr lvl="1"/>
            <a:r>
              <a:t>http://groups.csail.mit.edu/graphics/bilagrid/</a:t>
            </a:r>
          </a:p>
          <a:p>
            <a:pPr lvl="1"/>
            <a:r>
              <a:rPr u="sng">
                <a:hlinkClick r:id="rId3" invalidUrl="" action="" tgtFrame="" tooltip="" history="1" highlightClick="0" endSnd="0"/>
              </a:rPr>
              <a:t>http://people.csail.mit.edu/sparis/publi/2009/ijcv/Paris_09_Fast_Approximation.pdf</a:t>
            </a:r>
            <a:endParaRPr u="sng"/>
          </a:p>
          <a:p>
            <a:pPr lvl="1"/>
            <a:r>
              <a:rPr u="sng">
                <a:hlinkClick r:id="rId4" invalidUrl="" action="" tgtFrame="" tooltip="" history="1" highlightClick="0" endSnd="0"/>
              </a:rPr>
              <a:t>http://graphics.stanford.edu/papers/gkdtrees/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92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926" name="Showing off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Showing off</a:t>
            </a:r>
          </a:p>
        </p:txBody>
      </p:sp>
      <p:sp>
        <p:nvSpPr>
          <p:cNvPr id="92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28" name="droppedImage.png" descr="dropped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1800" y="3987800"/>
            <a:ext cx="5435600" cy="3606800"/>
          </a:xfrm>
          <a:prstGeom prst="rect">
            <a:avLst/>
          </a:prstGeom>
          <a:ln w="12700"/>
        </p:spPr>
      </p:pic>
      <p:pic>
        <p:nvPicPr>
          <p:cNvPr id="929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353300" y="3987800"/>
            <a:ext cx="5435600" cy="3606800"/>
          </a:xfrm>
          <a:prstGeom prst="rect">
            <a:avLst/>
          </a:prstGeom>
          <a:ln w="12700"/>
        </p:spPr>
      </p:pic>
      <p:sp>
        <p:nvSpPr>
          <p:cNvPr id="930" name="Arrow"/>
          <p:cNvSpPr/>
          <p:nvPr/>
        </p:nvSpPr>
        <p:spPr>
          <a:xfrm>
            <a:off x="6261100" y="5308600"/>
            <a:ext cx="901700" cy="1270000"/>
          </a:xfrm>
          <a:prstGeom prst="rightArrow">
            <a:avLst>
              <a:gd name="adj1" fmla="val 63517"/>
              <a:gd name="adj2" fmla="val 60021"/>
            </a:avLst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931" name="tone mapping took  4.61149096489 seconds"/>
          <p:cNvSpPr txBox="1"/>
          <p:nvPr/>
        </p:nvSpPr>
        <p:spPr>
          <a:xfrm>
            <a:off x="3276600" y="8318500"/>
            <a:ext cx="778384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tone mapping took  4.61149096489 seconds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31" grpId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Bilateral Filter:…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Filter: </a:t>
            </a:r>
          </a:p>
          <a:p>
            <a:pPr/>
            <a:r>
              <a:t>Weighted Average of Pixels</a:t>
            </a:r>
          </a:p>
        </p:txBody>
      </p:sp>
      <p:sp>
        <p:nvSpPr>
          <p:cNvPr id="934" name="Rectangle"/>
          <p:cNvSpPr/>
          <p:nvPr/>
        </p:nvSpPr>
        <p:spPr>
          <a:xfrm>
            <a:off x="4114800" y="2273300"/>
            <a:ext cx="3797300" cy="7480300"/>
          </a:xfrm>
          <a:prstGeom prst="rect">
            <a:avLst/>
          </a:prstGeom>
          <a:solidFill>
            <a:srgbClr val="004394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952" name="Group"/>
          <p:cNvGrpSpPr/>
          <p:nvPr/>
        </p:nvGrpSpPr>
        <p:grpSpPr>
          <a:xfrm>
            <a:off x="0" y="5089031"/>
            <a:ext cx="12839700" cy="2747905"/>
            <a:chOff x="0" y="0"/>
            <a:chExt cx="12839700" cy="2747904"/>
          </a:xfrm>
        </p:grpSpPr>
        <p:pic>
          <p:nvPicPr>
            <p:cNvPr id="935" name="w35.png" descr="w35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54471" y="824088"/>
              <a:ext cx="7398739" cy="13208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36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918026" cy="2552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37" name="Circle"/>
            <p:cNvSpPr/>
            <p:nvPr/>
          </p:nvSpPr>
          <p:spPr>
            <a:xfrm>
              <a:off x="2368408" y="650240"/>
              <a:ext cx="149015" cy="146756"/>
            </a:xfrm>
            <a:prstGeom prst="ellipse">
              <a:avLst/>
            </a:prstGeom>
            <a:solidFill>
              <a:srgbClr val="FFA941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8" name="Rectangle"/>
            <p:cNvSpPr/>
            <p:nvPr/>
          </p:nvSpPr>
          <p:spPr>
            <a:xfrm>
              <a:off x="8112195" y="792479"/>
              <a:ext cx="2074899" cy="553157"/>
            </a:xfrm>
            <a:prstGeom prst="rect">
              <a:avLst/>
            </a:prstGeom>
            <a:solidFill>
              <a:srgbClr val="FFA900"/>
            </a:solidFill>
            <a:ln w="381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39" name="space"/>
            <p:cNvSpPr txBox="1"/>
            <p:nvPr/>
          </p:nvSpPr>
          <p:spPr>
            <a:xfrm>
              <a:off x="8581241" y="1350151"/>
              <a:ext cx="1121004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FFA900"/>
                </a:buClr>
                <a:buFont typeface="Arial"/>
                <a:defRPr sz="2800">
                  <a:solidFill>
                    <a:srgbClr val="FFA900"/>
                  </a:solidFill>
                  <a:uFill>
                    <a:solidFill>
                      <a:srgbClr val="FFA9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space</a:t>
              </a:r>
            </a:p>
          </p:txBody>
        </p:sp>
        <p:sp>
          <p:nvSpPr>
            <p:cNvPr id="940" name="Rectangle"/>
            <p:cNvSpPr/>
            <p:nvPr/>
          </p:nvSpPr>
          <p:spPr>
            <a:xfrm>
              <a:off x="10214186" y="792479"/>
              <a:ext cx="2199077" cy="553157"/>
            </a:xfrm>
            <a:prstGeom prst="rect">
              <a:avLst/>
            </a:prstGeom>
            <a:solidFill>
              <a:srgbClr val="00AAD6"/>
            </a:solidFill>
            <a:ln w="381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1" name="range"/>
            <p:cNvSpPr txBox="1"/>
            <p:nvPr/>
          </p:nvSpPr>
          <p:spPr>
            <a:xfrm>
              <a:off x="10780832" y="1350151"/>
              <a:ext cx="1081589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AAD6"/>
                </a:buClr>
                <a:buFont typeface="Arial"/>
                <a:defRPr sz="2800">
                  <a:solidFill>
                    <a:srgbClr val="00AAD6"/>
                  </a:solidFill>
                  <a:uFill>
                    <a:solidFill>
                      <a:srgbClr val="00AAD6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range</a:t>
              </a:r>
            </a:p>
          </p:txBody>
        </p:sp>
        <p:sp>
          <p:nvSpPr>
            <p:cNvPr id="942" name="Rectangle"/>
            <p:cNvSpPr/>
            <p:nvPr/>
          </p:nvSpPr>
          <p:spPr>
            <a:xfrm>
              <a:off x="6908800" y="571217"/>
              <a:ext cx="535094" cy="1095024"/>
            </a:xfrm>
            <a:prstGeom prst="rect">
              <a:avLst/>
            </a:prstGeom>
            <a:solidFill>
              <a:srgbClr val="FF40FF"/>
            </a:solidFill>
            <a:ln w="381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43" name="normalization"/>
            <p:cNvSpPr txBox="1"/>
            <p:nvPr/>
          </p:nvSpPr>
          <p:spPr>
            <a:xfrm>
              <a:off x="5986589" y="1745262"/>
              <a:ext cx="2286947" cy="49636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FF40FF"/>
                </a:buClr>
                <a:buFont typeface="Arial"/>
                <a:defRPr sz="2800">
                  <a:solidFill>
                    <a:srgbClr val="FF40FF"/>
                  </a:solidFill>
                  <a:uFill>
                    <a:solidFill>
                      <a:srgbClr val="FF40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normalization</a:t>
              </a:r>
            </a:p>
          </p:txBody>
        </p:sp>
        <p:pic>
          <p:nvPicPr>
            <p:cNvPr id="944" name="image.pdf" descr="image.pdf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143500" y="614115"/>
              <a:ext cx="7696200" cy="106115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45" name="Line"/>
            <p:cNvSpPr/>
            <p:nvPr/>
          </p:nvSpPr>
          <p:spPr>
            <a:xfrm>
              <a:off x="1511300" y="2560319"/>
              <a:ext cx="1841500" cy="2259"/>
            </a:xfrm>
            <a:prstGeom prst="line">
              <a:avLst/>
            </a:prstGeom>
            <a:noFill/>
            <a:ln w="38100" cap="flat">
              <a:solidFill>
                <a:srgbClr val="FFA9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46" name="space"/>
            <p:cNvSpPr txBox="1"/>
            <p:nvPr/>
          </p:nvSpPr>
          <p:spPr>
            <a:xfrm>
              <a:off x="1954708" y="2300675"/>
              <a:ext cx="985446" cy="447230"/>
            </a:xfrm>
            <a:prstGeom prst="rect">
              <a:avLst/>
            </a:prstGeom>
            <a:solidFill>
              <a:srgbClr val="00439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FFA900"/>
                </a:buClr>
                <a:buFont typeface="Arial"/>
                <a:defRPr sz="2400">
                  <a:solidFill>
                    <a:srgbClr val="FFA900"/>
                  </a:solidFill>
                  <a:uFill>
                    <a:solidFill>
                      <a:srgbClr val="FFA9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space</a:t>
              </a:r>
            </a:p>
          </p:txBody>
        </p:sp>
        <p:sp>
          <p:nvSpPr>
            <p:cNvPr id="947" name="Line"/>
            <p:cNvSpPr/>
            <p:nvPr/>
          </p:nvSpPr>
          <p:spPr>
            <a:xfrm flipH="1">
              <a:off x="4181404" y="219568"/>
              <a:ext cx="2259" cy="1841501"/>
            </a:xfrm>
            <a:prstGeom prst="line">
              <a:avLst/>
            </a:prstGeom>
            <a:noFill/>
            <a:ln w="38100" cap="flat">
              <a:solidFill>
                <a:srgbClr val="00AAD6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948" name="range"/>
            <p:cNvSpPr txBox="1"/>
            <p:nvPr/>
          </p:nvSpPr>
          <p:spPr>
            <a:xfrm rot="5400000">
              <a:off x="3745555" y="927852"/>
              <a:ext cx="951662" cy="447230"/>
            </a:xfrm>
            <a:prstGeom prst="rect">
              <a:avLst/>
            </a:prstGeom>
            <a:solidFill>
              <a:srgbClr val="00439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algn="ctr" defTabSz="1295400">
                <a:buClr>
                  <a:srgbClr val="00AAD6"/>
                </a:buClr>
                <a:buFont typeface="Arial"/>
                <a:defRPr sz="2400">
                  <a:solidFill>
                    <a:srgbClr val="00AAD6"/>
                  </a:solidFill>
                  <a:uFill>
                    <a:solidFill>
                      <a:srgbClr val="00AAD6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range</a:t>
              </a:r>
            </a:p>
          </p:txBody>
        </p:sp>
        <p:sp>
          <p:nvSpPr>
            <p:cNvPr id="949" name="p"/>
            <p:cNvSpPr txBox="1"/>
            <p:nvPr/>
          </p:nvSpPr>
          <p:spPr>
            <a:xfrm>
              <a:off x="2387600" y="162559"/>
              <a:ext cx="341615" cy="4315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FFFFFF"/>
                </a:buClr>
                <a:buFont typeface="Times New Roman"/>
                <a:defRPr b="1"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p</a:t>
              </a:r>
            </a:p>
          </p:txBody>
        </p:sp>
        <p:sp>
          <p:nvSpPr>
            <p:cNvPr id="950" name="Circle"/>
            <p:cNvSpPr/>
            <p:nvPr/>
          </p:nvSpPr>
          <p:spPr>
            <a:xfrm>
              <a:off x="1923626" y="1618826"/>
              <a:ext cx="114301" cy="114301"/>
            </a:xfrm>
            <a:prstGeom prst="ellipse">
              <a:avLst/>
            </a:prstGeom>
            <a:solidFill>
              <a:srgbClr val="FFFFFF"/>
            </a:solidFill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51" name="q"/>
            <p:cNvSpPr txBox="1"/>
            <p:nvPr/>
          </p:nvSpPr>
          <p:spPr>
            <a:xfrm>
              <a:off x="1625600" y="1117600"/>
              <a:ext cx="341615" cy="4315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FFFFFF"/>
                </a:buClr>
                <a:buFont typeface="Times New Roman"/>
                <a:defRPr b="1"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q</a:t>
              </a:r>
            </a:p>
          </p:txBody>
        </p:sp>
      </p:grpSp>
      <p:sp>
        <p:nvSpPr>
          <p:cNvPr id="953" name="Depends on spatial distance and intensity difference…"/>
          <p:cNvSpPr txBox="1"/>
          <p:nvPr>
            <p:ph type="body" idx="1"/>
          </p:nvPr>
        </p:nvSpPr>
        <p:spPr>
          <a:xfrm>
            <a:off x="431800" y="2558062"/>
            <a:ext cx="11968481" cy="4323645"/>
          </a:xfrm>
          <a:prstGeom prst="rect">
            <a:avLst/>
          </a:prstGeom>
        </p:spPr>
        <p:txBody>
          <a:bodyPr/>
          <a:lstStyle/>
          <a:p>
            <a:pPr marL="336780" indent="-296140">
              <a:lnSpc>
                <a:spcPct val="90000"/>
              </a:lnSpc>
              <a:defRPr sz="3800"/>
            </a:pPr>
            <a:r>
              <a:t>Depends on spatial distance</a:t>
            </a:r>
            <a:br/>
            <a:r>
              <a:t>and intensity difference</a:t>
            </a:r>
          </a:p>
          <a:p>
            <a:pPr lvl="1" marL="735965" indent="-238125">
              <a:lnSpc>
                <a:spcPct val="90000"/>
              </a:lnSpc>
              <a:defRPr sz="3000"/>
            </a:pPr>
            <a:r>
              <a:t>Pixels across edges have almost no influence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52" grpId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Review: Gaussian (Bell curve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Review: Gaussian (Bell curve)</a:t>
            </a:r>
          </a:p>
        </p:txBody>
      </p:sp>
      <p:sp>
        <p:nvSpPr>
          <p:cNvPr id="956" name="σ (standard deviation) determines width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</a:p>
          <a:p>
            <a:pPr/>
            <a:r>
              <a:t>σ (standard deviation) determines width</a:t>
            </a:r>
          </a:p>
          <a:p>
            <a:pPr/>
            <a:r>
              <a:t>Can be normalized </a:t>
            </a:r>
          </a:p>
          <a:p>
            <a:pPr lvl="1"/>
            <a:r>
              <a:t>here, to be 1 at 0</a:t>
            </a:r>
          </a:p>
          <a:p>
            <a:pPr lvl="1"/>
            <a:r>
              <a:t>or to make area under curve 1 (multiply by            ) </a:t>
            </a:r>
          </a:p>
          <a:p>
            <a:pPr/>
            <a:r>
              <a:t>Nice smooth way to have high influence around center and then decrease rapidly beyond </a:t>
            </a:r>
          </a:p>
        </p:txBody>
      </p:sp>
      <p:pic>
        <p:nvPicPr>
          <p:cNvPr id="957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44600" y="2362200"/>
            <a:ext cx="6899124" cy="1679787"/>
          </a:xfrm>
          <a:prstGeom prst="rect">
            <a:avLst/>
          </a:prstGeom>
          <a:ln w="12700"/>
        </p:spPr>
      </p:pic>
      <p:pic>
        <p:nvPicPr>
          <p:cNvPr id="95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071100" y="6324600"/>
            <a:ext cx="1155983" cy="1020708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3" name="Group"/>
          <p:cNvGrpSpPr/>
          <p:nvPr/>
        </p:nvGrpSpPr>
        <p:grpSpPr>
          <a:xfrm>
            <a:off x="7671928" y="1244600"/>
            <a:ext cx="3973691" cy="2543952"/>
            <a:chOff x="0" y="0"/>
            <a:chExt cx="3973689" cy="2543951"/>
          </a:xfrm>
        </p:grpSpPr>
        <p:pic>
          <p:nvPicPr>
            <p:cNvPr id="960" name="S2007 Centered copy.png" descr="S2007 Centered copy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037" y="14337"/>
              <a:ext cx="3966653" cy="2529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1" name="S2007 Centered copy.png" descr="S2007 Centered copy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82" y="8015"/>
              <a:ext cx="3966653" cy="2529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2" name="S2007 Centered copy.png" descr="S2007 Centered copy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3966653" cy="252961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64" name="A Gentle Introduction to Bilateral Filtering and its Appl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4000"/>
            </a:pPr>
            <a:r>
              <a:t>A Gentle Introduction</a:t>
            </a:r>
            <a:br/>
            <a:r>
              <a:t>to Bilateral Filtering</a:t>
            </a:r>
            <a:br/>
            <a:r>
              <a:t>and its Applications</a:t>
            </a:r>
          </a:p>
        </p:txBody>
      </p:sp>
      <p:sp>
        <p:nvSpPr>
          <p:cNvPr id="965" name="Efficient Implementations of the Bilateral Filt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 sz="6000"/>
            </a:pPr>
            <a:r>
              <a:t>Efficient Implementations</a:t>
            </a:r>
            <a:br/>
            <a:r>
              <a:t>of the Bilateral Filter</a:t>
            </a:r>
          </a:p>
          <a:p>
            <a:pPr>
              <a:defRPr i="1" sz="3200"/>
            </a:pPr>
          </a:p>
          <a:p>
            <a:pPr>
              <a:defRPr i="1" sz="3200"/>
            </a:pPr>
            <a:r>
              <a:t>Sylvain Paris – MIT CSAIL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968" name="Brute-force Implement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Brute-force Implementation</a:t>
            </a:r>
          </a:p>
          <a:p>
            <a:pPr marL="243262" indent="-202622">
              <a:defRPr sz="2600"/>
            </a:pPr>
          </a:p>
          <a:p>
            <a:pPr/>
            <a:r>
              <a:t>Separable Kernel </a:t>
            </a:r>
            <a:r>
              <a:rPr sz="32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</a:rPr>
              <a:t>[Pham and Van Vliet 05]</a:t>
            </a:r>
            <a:endParaRPr sz="3200">
              <a:solidFill>
                <a:srgbClr val="A2CBEF"/>
              </a:solidFill>
              <a:uFill>
                <a:solidFill>
                  <a:srgbClr val="A2CBEF"/>
                </a:solidFill>
              </a:uFill>
            </a:endParaRPr>
          </a:p>
          <a:p>
            <a:pPr marL="243262" indent="-202622">
              <a:defRPr sz="2600"/>
            </a:pPr>
          </a:p>
          <a:p>
            <a:pPr/>
            <a:r>
              <a:t>Box Kernel </a:t>
            </a:r>
            <a:r>
              <a:rPr sz="32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</a:rPr>
              <a:t>[Weiss 06]</a:t>
            </a:r>
            <a:endParaRPr sz="3200">
              <a:solidFill>
                <a:srgbClr val="A2CBEF"/>
              </a:solidFill>
              <a:uFill>
                <a:solidFill>
                  <a:srgbClr val="A2CBEF"/>
                </a:solidFill>
              </a:uFill>
            </a:endParaRPr>
          </a:p>
          <a:p>
            <a:pPr marL="243262" indent="-202622">
              <a:defRPr sz="2600"/>
            </a:pPr>
          </a:p>
          <a:p>
            <a:pPr/>
            <a:r>
              <a:t>Bilateral Grid </a:t>
            </a:r>
            <a:r>
              <a:rPr sz="32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</a:rPr>
              <a:t>[Paris and Durand 06]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Rectangle"/>
          <p:cNvSpPr/>
          <p:nvPr/>
        </p:nvSpPr>
        <p:spPr>
          <a:xfrm>
            <a:off x="4330700" y="1841500"/>
            <a:ext cx="762000" cy="1295400"/>
          </a:xfrm>
          <a:prstGeom prst="rect">
            <a:avLst/>
          </a:prstGeom>
          <a:solidFill>
            <a:srgbClr val="7B36FF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1" name="Line"/>
          <p:cNvSpPr/>
          <p:nvPr/>
        </p:nvSpPr>
        <p:spPr>
          <a:xfrm>
            <a:off x="2453611" y="2585155"/>
            <a:ext cx="1881123" cy="14246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3" h="21600" fill="norm" stroke="1" extrusionOk="0">
                <a:moveTo>
                  <a:pt x="69" y="0"/>
                </a:moveTo>
                <a:cubicBezTo>
                  <a:pt x="69" y="0"/>
                  <a:pt x="-619" y="10800"/>
                  <a:pt x="2361" y="12788"/>
                </a:cubicBezTo>
                <a:cubicBezTo>
                  <a:pt x="5341" y="14775"/>
                  <a:pt x="14817" y="10538"/>
                  <a:pt x="17899" y="12000"/>
                </a:cubicBezTo>
                <a:cubicBezTo>
                  <a:pt x="20981" y="13463"/>
                  <a:pt x="20242" y="19613"/>
                  <a:pt x="20854" y="21600"/>
                </a:cubicBezTo>
              </a:path>
            </a:pathLst>
          </a:custGeom>
          <a:ln w="38100">
            <a:solidFill>
              <a:srgbClr val="78A600"/>
            </a:solidFill>
            <a:tailEnd type="triangle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2" name="Circle"/>
          <p:cNvSpPr/>
          <p:nvPr/>
        </p:nvSpPr>
        <p:spPr>
          <a:xfrm>
            <a:off x="2320995" y="2387600"/>
            <a:ext cx="330201" cy="330200"/>
          </a:xfrm>
          <a:prstGeom prst="ellipse">
            <a:avLst/>
          </a:prstGeom>
          <a:solidFill>
            <a:srgbClr val="78A600"/>
          </a:solidFill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973" name="Brute-force Implementation of Bila."/>
          <p:cNvSpPr txBox="1"/>
          <p:nvPr>
            <p:ph type="title"/>
          </p:nvPr>
        </p:nvSpPr>
        <p:spPr>
          <a:xfrm>
            <a:off x="431800" y="-215900"/>
            <a:ext cx="11950418" cy="1739900"/>
          </a:xfrm>
          <a:prstGeom prst="rect">
            <a:avLst/>
          </a:prstGeom>
        </p:spPr>
        <p:txBody>
          <a:bodyPr/>
          <a:lstStyle/>
          <a:p>
            <a:pPr/>
            <a:r>
              <a:t>Brute-force Implementation of Bila. </a:t>
            </a:r>
          </a:p>
        </p:txBody>
      </p:sp>
      <p:sp>
        <p:nvSpPr>
          <p:cNvPr id="974" name="For each pixel p…"/>
          <p:cNvSpPr txBox="1"/>
          <p:nvPr>
            <p:ph type="body" idx="1"/>
          </p:nvPr>
        </p:nvSpPr>
        <p:spPr>
          <a:xfrm>
            <a:off x="431800" y="3797300"/>
            <a:ext cx="11968481" cy="5956300"/>
          </a:xfrm>
          <a:prstGeom prst="rect">
            <a:avLst/>
          </a:prstGeom>
        </p:spPr>
        <p:txBody>
          <a:bodyPr/>
          <a:lstStyle/>
          <a:p>
            <a:pPr marL="967683" indent="-909884">
              <a:buSzTx/>
              <a:buNone/>
            </a:pPr>
            <a:r>
              <a:t>For each pixel </a:t>
            </a:r>
            <a:r>
              <a:rPr b="1"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 marL="1471167" indent="-763128">
              <a:buSzTx/>
              <a:buNone/>
            </a:pPr>
            <a:r>
              <a:t>For each pixel </a:t>
            </a:r>
            <a:r>
              <a:rPr b="1">
                <a:latin typeface="Times New Roman"/>
                <a:ea typeface="Times New Roman"/>
                <a:cs typeface="Times New Roman"/>
                <a:sym typeface="Times New Roman"/>
              </a:rPr>
              <a:t>q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2" marL="1974653" indent="-616374">
              <a:buSzTx/>
              <a:buNone/>
            </a:pPr>
            <a:r>
              <a:t>Compute </a:t>
            </a:r>
          </a:p>
          <a:p>
            <a:pPr marL="967683" indent="-909884">
              <a:buSzTx/>
              <a:buNone/>
              <a:defRPr sz="1600"/>
            </a:pPr>
          </a:p>
        </p:txBody>
      </p:sp>
      <p:sp>
        <p:nvSpPr>
          <p:cNvPr id="975" name="V E R Y   S L O W !…"/>
          <p:cNvSpPr txBox="1"/>
          <p:nvPr/>
        </p:nvSpPr>
        <p:spPr>
          <a:xfrm>
            <a:off x="3165996" y="7581900"/>
            <a:ext cx="6249249" cy="1397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marL="57799" marR="57799" algn="ctr" defTabSz="1295400">
              <a:buClr>
                <a:srgbClr val="FF2600"/>
              </a:buClr>
              <a:buFont typeface="Arial Black"/>
              <a:defRPr sz="4400">
                <a:solidFill>
                  <a:srgbClr val="FF2600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uFill>
                  <a:solidFill>
                    <a:srgbClr val="FF2600"/>
                  </a:solidFill>
                </a:u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V E R Y   S L O W !</a:t>
            </a:r>
          </a:p>
          <a:p>
            <a:pPr marL="57799" marR="57799" algn="ctr" defTabSz="1295400">
              <a:buClr>
                <a:srgbClr val="FF2600"/>
              </a:buClr>
              <a:buFont typeface="Arial Black"/>
              <a:defRPr sz="2800">
                <a:solidFill>
                  <a:srgbClr val="FF2600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uFill>
                  <a:solidFill>
                    <a:srgbClr val="FF2600"/>
                  </a:solidFill>
                </a:uFill>
                <a:latin typeface="Arial Black"/>
                <a:ea typeface="Arial Black"/>
                <a:cs typeface="Arial Black"/>
                <a:sym typeface="Arial Black"/>
              </a:defRPr>
            </a:pPr>
            <a:r>
              <a:t>More than 10 minute per image</a:t>
            </a:r>
          </a:p>
        </p:txBody>
      </p:sp>
      <p:pic>
        <p:nvPicPr>
          <p:cNvPr id="976" name="image.pdf" descr="image.pd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3600" y="1630115"/>
            <a:ext cx="11163300" cy="151271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7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81400" y="5689600"/>
            <a:ext cx="5136445" cy="596900"/>
          </a:xfrm>
          <a:prstGeom prst="rect">
            <a:avLst/>
          </a:prstGeom>
          <a:ln w="12700">
            <a:miter lim="400000"/>
          </a:ln>
        </p:spPr>
      </p:pic>
      <p:sp>
        <p:nvSpPr>
          <p:cNvPr id="978" name="Line"/>
          <p:cNvSpPr/>
          <p:nvPr/>
        </p:nvSpPr>
        <p:spPr>
          <a:xfrm>
            <a:off x="4721013" y="3017717"/>
            <a:ext cx="1528172" cy="22474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76" h="20536" fill="norm" stroke="1" extrusionOk="0">
                <a:moveTo>
                  <a:pt x="0" y="153"/>
                </a:moveTo>
                <a:cubicBezTo>
                  <a:pt x="2239" y="421"/>
                  <a:pt x="7079" y="-1064"/>
                  <a:pt x="13371" y="1783"/>
                </a:cubicBezTo>
                <a:cubicBezTo>
                  <a:pt x="19664" y="4630"/>
                  <a:pt x="21600" y="13088"/>
                  <a:pt x="19876" y="16100"/>
                </a:cubicBezTo>
                <a:cubicBezTo>
                  <a:pt x="17758" y="19216"/>
                  <a:pt x="4598" y="19608"/>
                  <a:pt x="575" y="20536"/>
                </a:cubicBezTo>
              </a:path>
            </a:pathLst>
          </a:custGeom>
          <a:ln w="38100">
            <a:solidFill>
              <a:srgbClr val="7B36FF"/>
            </a:solidFill>
            <a:tailEnd type="triangle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Example on a 1D Scan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on a 1D Scanline</a:t>
            </a:r>
          </a:p>
        </p:txBody>
      </p:sp>
      <p:grpSp>
        <p:nvGrpSpPr>
          <p:cNvPr id="1000" name="Group"/>
          <p:cNvGrpSpPr/>
          <p:nvPr/>
        </p:nvGrpSpPr>
        <p:grpSpPr>
          <a:xfrm>
            <a:off x="1625599" y="3035300"/>
            <a:ext cx="10121618" cy="539609"/>
            <a:chOff x="0" y="0"/>
            <a:chExt cx="10121616" cy="539608"/>
          </a:xfrm>
        </p:grpSpPr>
        <p:sp>
          <p:nvSpPr>
            <p:cNvPr id="981" name="Square"/>
            <p:cNvSpPr/>
            <p:nvPr/>
          </p:nvSpPr>
          <p:spPr>
            <a:xfrm>
              <a:off x="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2" name="Square"/>
            <p:cNvSpPr/>
            <p:nvPr/>
          </p:nvSpPr>
          <p:spPr>
            <a:xfrm>
              <a:off x="532952" y="0"/>
              <a:ext cx="532953" cy="539609"/>
            </a:xfrm>
            <a:prstGeom prst="rect">
              <a:avLst/>
            </a:prstGeom>
            <a:solidFill>
              <a:srgbClr val="363636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3" name="Square"/>
            <p:cNvSpPr/>
            <p:nvPr/>
          </p:nvSpPr>
          <p:spPr>
            <a:xfrm>
              <a:off x="1065904" y="0"/>
              <a:ext cx="532954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4" name="Square"/>
            <p:cNvSpPr/>
            <p:nvPr/>
          </p:nvSpPr>
          <p:spPr>
            <a:xfrm>
              <a:off x="1598857" y="0"/>
              <a:ext cx="530714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5" name="Square"/>
            <p:cNvSpPr/>
            <p:nvPr/>
          </p:nvSpPr>
          <p:spPr>
            <a:xfrm>
              <a:off x="2129570" y="0"/>
              <a:ext cx="532954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6" name="Square"/>
            <p:cNvSpPr/>
            <p:nvPr/>
          </p:nvSpPr>
          <p:spPr>
            <a:xfrm>
              <a:off x="2662523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7" name="Square"/>
            <p:cNvSpPr/>
            <p:nvPr/>
          </p:nvSpPr>
          <p:spPr>
            <a:xfrm>
              <a:off x="3195475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8" name="Square"/>
            <p:cNvSpPr/>
            <p:nvPr/>
          </p:nvSpPr>
          <p:spPr>
            <a:xfrm>
              <a:off x="3728427" y="0"/>
              <a:ext cx="532954" cy="539609"/>
            </a:xfrm>
            <a:prstGeom prst="rect">
              <a:avLst/>
            </a:prstGeom>
            <a:solidFill>
              <a:srgbClr val="CBCBCB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89" name="Square"/>
            <p:cNvSpPr/>
            <p:nvPr/>
          </p:nvSpPr>
          <p:spPr>
            <a:xfrm>
              <a:off x="4261380" y="0"/>
              <a:ext cx="532954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0" name="Square"/>
            <p:cNvSpPr/>
            <p:nvPr/>
          </p:nvSpPr>
          <p:spPr>
            <a:xfrm>
              <a:off x="4794332" y="0"/>
              <a:ext cx="532954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1" name="Square"/>
            <p:cNvSpPr/>
            <p:nvPr/>
          </p:nvSpPr>
          <p:spPr>
            <a:xfrm>
              <a:off x="5327284" y="0"/>
              <a:ext cx="532954" cy="539609"/>
            </a:xfrm>
            <a:prstGeom prst="rect">
              <a:avLst/>
            </a:prstGeom>
            <a:solidFill>
              <a:srgbClr val="92929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2" name="Square"/>
            <p:cNvSpPr/>
            <p:nvPr/>
          </p:nvSpPr>
          <p:spPr>
            <a:xfrm>
              <a:off x="5860237" y="0"/>
              <a:ext cx="532954" cy="539609"/>
            </a:xfrm>
            <a:prstGeom prst="rect">
              <a:avLst/>
            </a:prstGeom>
            <a:solidFill>
              <a:srgbClr val="72727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3" name="Square"/>
            <p:cNvSpPr/>
            <p:nvPr/>
          </p:nvSpPr>
          <p:spPr>
            <a:xfrm>
              <a:off x="639319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4" name="Square"/>
            <p:cNvSpPr/>
            <p:nvPr/>
          </p:nvSpPr>
          <p:spPr>
            <a:xfrm>
              <a:off x="6926142" y="0"/>
              <a:ext cx="532953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5" name="Square"/>
            <p:cNvSpPr/>
            <p:nvPr/>
          </p:nvSpPr>
          <p:spPr>
            <a:xfrm>
              <a:off x="7459095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6" name="Square"/>
            <p:cNvSpPr/>
            <p:nvPr/>
          </p:nvSpPr>
          <p:spPr>
            <a:xfrm>
              <a:off x="7992047" y="0"/>
              <a:ext cx="530714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7" name="Square"/>
            <p:cNvSpPr/>
            <p:nvPr/>
          </p:nvSpPr>
          <p:spPr>
            <a:xfrm>
              <a:off x="8522759" y="0"/>
              <a:ext cx="532954" cy="539609"/>
            </a:xfrm>
            <a:prstGeom prst="rect">
              <a:avLst/>
            </a:prstGeom>
            <a:solidFill>
              <a:srgbClr val="EEEEEE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8" name="Square"/>
            <p:cNvSpPr/>
            <p:nvPr/>
          </p:nvSpPr>
          <p:spPr>
            <a:xfrm>
              <a:off x="9055712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999" name="Square"/>
            <p:cNvSpPr/>
            <p:nvPr/>
          </p:nvSpPr>
          <p:spPr>
            <a:xfrm>
              <a:off x="9588664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001" name="Line"/>
          <p:cNvSpPr/>
          <p:nvPr/>
        </p:nvSpPr>
        <p:spPr>
          <a:xfrm>
            <a:off x="1887502" y="3365500"/>
            <a:ext cx="526063" cy="563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14" fill="norm" stroke="1" extrusionOk="0">
                <a:moveTo>
                  <a:pt x="0" y="0"/>
                </a:moveTo>
                <a:cubicBezTo>
                  <a:pt x="1669" y="3304"/>
                  <a:pt x="6397" y="18215"/>
                  <a:pt x="10012" y="19907"/>
                </a:cubicBezTo>
                <a:cubicBezTo>
                  <a:pt x="13627" y="21600"/>
                  <a:pt x="19190" y="12412"/>
                  <a:pt x="21600" y="1039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2" name="Line"/>
          <p:cNvSpPr/>
          <p:nvPr/>
        </p:nvSpPr>
        <p:spPr>
          <a:xfrm>
            <a:off x="1873955" y="3343769"/>
            <a:ext cx="1040837" cy="865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06" fill="norm" stroke="1" extrusionOk="0">
                <a:moveTo>
                  <a:pt x="0" y="0"/>
                </a:moveTo>
                <a:cubicBezTo>
                  <a:pt x="937" y="3071"/>
                  <a:pt x="2999" y="15565"/>
                  <a:pt x="5669" y="18582"/>
                </a:cubicBezTo>
                <a:cubicBezTo>
                  <a:pt x="8340" y="21600"/>
                  <a:pt x="13400" y="20118"/>
                  <a:pt x="16071" y="18212"/>
                </a:cubicBezTo>
                <a:cubicBezTo>
                  <a:pt x="18742" y="16306"/>
                  <a:pt x="20429" y="9476"/>
                  <a:pt x="21600" y="7200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3" name="Line"/>
          <p:cNvSpPr/>
          <p:nvPr/>
        </p:nvSpPr>
        <p:spPr>
          <a:xfrm>
            <a:off x="1873955" y="3365500"/>
            <a:ext cx="1621086" cy="1172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4" name="Line"/>
          <p:cNvSpPr/>
          <p:nvPr/>
        </p:nvSpPr>
        <p:spPr>
          <a:xfrm>
            <a:off x="1841500" y="3365500"/>
            <a:ext cx="2057400" cy="1391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5" name="Line"/>
          <p:cNvSpPr/>
          <p:nvPr/>
        </p:nvSpPr>
        <p:spPr>
          <a:xfrm>
            <a:off x="1810737" y="3365500"/>
            <a:ext cx="3824677" cy="1789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6" name="Line"/>
          <p:cNvSpPr/>
          <p:nvPr/>
        </p:nvSpPr>
        <p:spPr>
          <a:xfrm>
            <a:off x="1841500" y="3365500"/>
            <a:ext cx="3035301" cy="1590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7" name="Line"/>
          <p:cNvSpPr/>
          <p:nvPr/>
        </p:nvSpPr>
        <p:spPr>
          <a:xfrm>
            <a:off x="1841500" y="3365500"/>
            <a:ext cx="6388100" cy="218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8" name="Circle"/>
          <p:cNvSpPr/>
          <p:nvPr/>
        </p:nvSpPr>
        <p:spPr>
          <a:xfrm>
            <a:off x="1763324" y="3190240"/>
            <a:ext cx="215901" cy="215901"/>
          </a:xfrm>
          <a:prstGeom prst="ellipse">
            <a:avLst/>
          </a:prstGeom>
          <a:solidFill>
            <a:srgbClr val="FF2600"/>
          </a:solidFill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09" name="For every pixel, look at every pixel."/>
          <p:cNvSpPr txBox="1"/>
          <p:nvPr/>
        </p:nvSpPr>
        <p:spPr>
          <a:xfrm>
            <a:off x="2710563" y="7028462"/>
            <a:ext cx="760173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FFFFFF"/>
              </a:buClr>
              <a:buFont typeface="Arial"/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For every pixel, look at every pixel.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Example on a 1D Scan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on a 1D Scanline</a:t>
            </a:r>
          </a:p>
        </p:txBody>
      </p:sp>
      <p:grpSp>
        <p:nvGrpSpPr>
          <p:cNvPr id="1031" name="Group"/>
          <p:cNvGrpSpPr/>
          <p:nvPr/>
        </p:nvGrpSpPr>
        <p:grpSpPr>
          <a:xfrm>
            <a:off x="1625599" y="3035300"/>
            <a:ext cx="10121618" cy="539609"/>
            <a:chOff x="0" y="0"/>
            <a:chExt cx="10121616" cy="539608"/>
          </a:xfrm>
        </p:grpSpPr>
        <p:sp>
          <p:nvSpPr>
            <p:cNvPr id="1012" name="Square"/>
            <p:cNvSpPr/>
            <p:nvPr/>
          </p:nvSpPr>
          <p:spPr>
            <a:xfrm>
              <a:off x="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3" name="Square"/>
            <p:cNvSpPr/>
            <p:nvPr/>
          </p:nvSpPr>
          <p:spPr>
            <a:xfrm>
              <a:off x="532952" y="0"/>
              <a:ext cx="532953" cy="539609"/>
            </a:xfrm>
            <a:prstGeom prst="rect">
              <a:avLst/>
            </a:prstGeom>
            <a:solidFill>
              <a:srgbClr val="363636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4" name="Square"/>
            <p:cNvSpPr/>
            <p:nvPr/>
          </p:nvSpPr>
          <p:spPr>
            <a:xfrm>
              <a:off x="1065904" y="0"/>
              <a:ext cx="532954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5" name="Square"/>
            <p:cNvSpPr/>
            <p:nvPr/>
          </p:nvSpPr>
          <p:spPr>
            <a:xfrm>
              <a:off x="1598857" y="0"/>
              <a:ext cx="530714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6" name="Square"/>
            <p:cNvSpPr/>
            <p:nvPr/>
          </p:nvSpPr>
          <p:spPr>
            <a:xfrm>
              <a:off x="2129570" y="0"/>
              <a:ext cx="532954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7" name="Square"/>
            <p:cNvSpPr/>
            <p:nvPr/>
          </p:nvSpPr>
          <p:spPr>
            <a:xfrm>
              <a:off x="2662523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8" name="Square"/>
            <p:cNvSpPr/>
            <p:nvPr/>
          </p:nvSpPr>
          <p:spPr>
            <a:xfrm>
              <a:off x="3195475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19" name="Square"/>
            <p:cNvSpPr/>
            <p:nvPr/>
          </p:nvSpPr>
          <p:spPr>
            <a:xfrm>
              <a:off x="3728427" y="0"/>
              <a:ext cx="532954" cy="539609"/>
            </a:xfrm>
            <a:prstGeom prst="rect">
              <a:avLst/>
            </a:prstGeom>
            <a:solidFill>
              <a:srgbClr val="CBCBCB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0" name="Square"/>
            <p:cNvSpPr/>
            <p:nvPr/>
          </p:nvSpPr>
          <p:spPr>
            <a:xfrm>
              <a:off x="4261380" y="0"/>
              <a:ext cx="532954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1" name="Square"/>
            <p:cNvSpPr/>
            <p:nvPr/>
          </p:nvSpPr>
          <p:spPr>
            <a:xfrm>
              <a:off x="4794332" y="0"/>
              <a:ext cx="532954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2" name="Square"/>
            <p:cNvSpPr/>
            <p:nvPr/>
          </p:nvSpPr>
          <p:spPr>
            <a:xfrm>
              <a:off x="5327284" y="0"/>
              <a:ext cx="532954" cy="539609"/>
            </a:xfrm>
            <a:prstGeom prst="rect">
              <a:avLst/>
            </a:prstGeom>
            <a:solidFill>
              <a:srgbClr val="92929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3" name="Square"/>
            <p:cNvSpPr/>
            <p:nvPr/>
          </p:nvSpPr>
          <p:spPr>
            <a:xfrm>
              <a:off x="5860237" y="0"/>
              <a:ext cx="532954" cy="539609"/>
            </a:xfrm>
            <a:prstGeom prst="rect">
              <a:avLst/>
            </a:prstGeom>
            <a:solidFill>
              <a:srgbClr val="72727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4" name="Square"/>
            <p:cNvSpPr/>
            <p:nvPr/>
          </p:nvSpPr>
          <p:spPr>
            <a:xfrm>
              <a:off x="639319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5" name="Square"/>
            <p:cNvSpPr/>
            <p:nvPr/>
          </p:nvSpPr>
          <p:spPr>
            <a:xfrm>
              <a:off x="6926142" y="0"/>
              <a:ext cx="532953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6" name="Square"/>
            <p:cNvSpPr/>
            <p:nvPr/>
          </p:nvSpPr>
          <p:spPr>
            <a:xfrm>
              <a:off x="7459095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7" name="Square"/>
            <p:cNvSpPr/>
            <p:nvPr/>
          </p:nvSpPr>
          <p:spPr>
            <a:xfrm>
              <a:off x="7992047" y="0"/>
              <a:ext cx="530714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8" name="Square"/>
            <p:cNvSpPr/>
            <p:nvPr/>
          </p:nvSpPr>
          <p:spPr>
            <a:xfrm>
              <a:off x="8522759" y="0"/>
              <a:ext cx="532954" cy="539609"/>
            </a:xfrm>
            <a:prstGeom prst="rect">
              <a:avLst/>
            </a:prstGeom>
            <a:solidFill>
              <a:srgbClr val="EEEEEE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29" name="Square"/>
            <p:cNvSpPr/>
            <p:nvPr/>
          </p:nvSpPr>
          <p:spPr>
            <a:xfrm>
              <a:off x="9055712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30" name="Square"/>
            <p:cNvSpPr/>
            <p:nvPr/>
          </p:nvSpPr>
          <p:spPr>
            <a:xfrm>
              <a:off x="9588664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032" name="Line"/>
          <p:cNvSpPr/>
          <p:nvPr/>
        </p:nvSpPr>
        <p:spPr>
          <a:xfrm>
            <a:off x="2413564" y="3365500"/>
            <a:ext cx="526063" cy="563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14" fill="norm" stroke="1" extrusionOk="0">
                <a:moveTo>
                  <a:pt x="0" y="0"/>
                </a:moveTo>
                <a:cubicBezTo>
                  <a:pt x="1669" y="3304"/>
                  <a:pt x="6397" y="18215"/>
                  <a:pt x="10012" y="19907"/>
                </a:cubicBezTo>
                <a:cubicBezTo>
                  <a:pt x="13627" y="21600"/>
                  <a:pt x="19190" y="12412"/>
                  <a:pt x="21600" y="1039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3" name="Line"/>
          <p:cNvSpPr/>
          <p:nvPr/>
        </p:nvSpPr>
        <p:spPr>
          <a:xfrm>
            <a:off x="2400017" y="3343769"/>
            <a:ext cx="1040837" cy="865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06" fill="norm" stroke="1" extrusionOk="0">
                <a:moveTo>
                  <a:pt x="0" y="0"/>
                </a:moveTo>
                <a:cubicBezTo>
                  <a:pt x="937" y="3071"/>
                  <a:pt x="2999" y="15565"/>
                  <a:pt x="5669" y="18582"/>
                </a:cubicBezTo>
                <a:cubicBezTo>
                  <a:pt x="8340" y="21600"/>
                  <a:pt x="13400" y="20118"/>
                  <a:pt x="16071" y="18212"/>
                </a:cubicBezTo>
                <a:cubicBezTo>
                  <a:pt x="18742" y="16306"/>
                  <a:pt x="20429" y="9476"/>
                  <a:pt x="21600" y="7200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4" name="Line"/>
          <p:cNvSpPr/>
          <p:nvPr/>
        </p:nvSpPr>
        <p:spPr>
          <a:xfrm>
            <a:off x="2400017" y="3365500"/>
            <a:ext cx="1621086" cy="1172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5" name="Line"/>
          <p:cNvSpPr/>
          <p:nvPr/>
        </p:nvSpPr>
        <p:spPr>
          <a:xfrm>
            <a:off x="2368408" y="3365500"/>
            <a:ext cx="2057401" cy="1391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6" name="Line"/>
          <p:cNvSpPr/>
          <p:nvPr/>
        </p:nvSpPr>
        <p:spPr>
          <a:xfrm>
            <a:off x="2336800" y="3365500"/>
            <a:ext cx="3824676" cy="1789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7" name="Line"/>
          <p:cNvSpPr/>
          <p:nvPr/>
        </p:nvSpPr>
        <p:spPr>
          <a:xfrm>
            <a:off x="2368408" y="3365500"/>
            <a:ext cx="3035302" cy="1590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8" name="Line"/>
          <p:cNvSpPr/>
          <p:nvPr/>
        </p:nvSpPr>
        <p:spPr>
          <a:xfrm>
            <a:off x="2368408" y="3365500"/>
            <a:ext cx="6388101" cy="218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39" name="Circle"/>
          <p:cNvSpPr/>
          <p:nvPr/>
        </p:nvSpPr>
        <p:spPr>
          <a:xfrm>
            <a:off x="2289386" y="3190240"/>
            <a:ext cx="215901" cy="215901"/>
          </a:xfrm>
          <a:prstGeom prst="ellipse">
            <a:avLst/>
          </a:prstGeom>
          <a:solidFill>
            <a:srgbClr val="FF2600"/>
          </a:solidFill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40" name="For every pixel, look at every pixel."/>
          <p:cNvSpPr txBox="1"/>
          <p:nvPr/>
        </p:nvSpPr>
        <p:spPr>
          <a:xfrm>
            <a:off x="2710563" y="7028462"/>
            <a:ext cx="760173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FFFFFF"/>
              </a:buClr>
              <a:buFont typeface="Arial"/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For every pixel, look at every pixel.</a:t>
            </a:r>
          </a:p>
        </p:txBody>
      </p:sp>
      <p:sp>
        <p:nvSpPr>
          <p:cNvPr id="1041" name="Line"/>
          <p:cNvSpPr/>
          <p:nvPr/>
        </p:nvSpPr>
        <p:spPr>
          <a:xfrm flipH="1">
            <a:off x="1841500" y="3365500"/>
            <a:ext cx="526063" cy="563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14" fill="norm" stroke="1" extrusionOk="0">
                <a:moveTo>
                  <a:pt x="0" y="0"/>
                </a:moveTo>
                <a:cubicBezTo>
                  <a:pt x="1669" y="3304"/>
                  <a:pt x="6397" y="18215"/>
                  <a:pt x="10012" y="19907"/>
                </a:cubicBezTo>
                <a:cubicBezTo>
                  <a:pt x="13627" y="21600"/>
                  <a:pt x="19190" y="12412"/>
                  <a:pt x="21600" y="1039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Example on a 1D Scan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 on a 1D Scanline</a:t>
            </a:r>
          </a:p>
        </p:txBody>
      </p:sp>
      <p:grpSp>
        <p:nvGrpSpPr>
          <p:cNvPr id="1063" name="Group"/>
          <p:cNvGrpSpPr/>
          <p:nvPr/>
        </p:nvGrpSpPr>
        <p:grpSpPr>
          <a:xfrm>
            <a:off x="1625599" y="3035300"/>
            <a:ext cx="10121618" cy="539609"/>
            <a:chOff x="0" y="0"/>
            <a:chExt cx="10121616" cy="539608"/>
          </a:xfrm>
        </p:grpSpPr>
        <p:sp>
          <p:nvSpPr>
            <p:cNvPr id="1044" name="Square"/>
            <p:cNvSpPr/>
            <p:nvPr/>
          </p:nvSpPr>
          <p:spPr>
            <a:xfrm>
              <a:off x="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5" name="Square"/>
            <p:cNvSpPr/>
            <p:nvPr/>
          </p:nvSpPr>
          <p:spPr>
            <a:xfrm>
              <a:off x="532952" y="0"/>
              <a:ext cx="532953" cy="539609"/>
            </a:xfrm>
            <a:prstGeom prst="rect">
              <a:avLst/>
            </a:prstGeom>
            <a:solidFill>
              <a:srgbClr val="363636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6" name="Square"/>
            <p:cNvSpPr/>
            <p:nvPr/>
          </p:nvSpPr>
          <p:spPr>
            <a:xfrm>
              <a:off x="1065904" y="0"/>
              <a:ext cx="532954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7" name="Square"/>
            <p:cNvSpPr/>
            <p:nvPr/>
          </p:nvSpPr>
          <p:spPr>
            <a:xfrm>
              <a:off x="1598857" y="0"/>
              <a:ext cx="530714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8" name="Square"/>
            <p:cNvSpPr/>
            <p:nvPr/>
          </p:nvSpPr>
          <p:spPr>
            <a:xfrm>
              <a:off x="2129570" y="0"/>
              <a:ext cx="532954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49" name="Square"/>
            <p:cNvSpPr/>
            <p:nvPr/>
          </p:nvSpPr>
          <p:spPr>
            <a:xfrm>
              <a:off x="2662523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0" name="Square"/>
            <p:cNvSpPr/>
            <p:nvPr/>
          </p:nvSpPr>
          <p:spPr>
            <a:xfrm>
              <a:off x="3195475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1" name="Square"/>
            <p:cNvSpPr/>
            <p:nvPr/>
          </p:nvSpPr>
          <p:spPr>
            <a:xfrm>
              <a:off x="3728427" y="0"/>
              <a:ext cx="532954" cy="539609"/>
            </a:xfrm>
            <a:prstGeom prst="rect">
              <a:avLst/>
            </a:prstGeom>
            <a:solidFill>
              <a:srgbClr val="CBCBCB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2" name="Square"/>
            <p:cNvSpPr/>
            <p:nvPr/>
          </p:nvSpPr>
          <p:spPr>
            <a:xfrm>
              <a:off x="4261380" y="0"/>
              <a:ext cx="532954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3" name="Square"/>
            <p:cNvSpPr/>
            <p:nvPr/>
          </p:nvSpPr>
          <p:spPr>
            <a:xfrm>
              <a:off x="4794332" y="0"/>
              <a:ext cx="532954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4" name="Square"/>
            <p:cNvSpPr/>
            <p:nvPr/>
          </p:nvSpPr>
          <p:spPr>
            <a:xfrm>
              <a:off x="5327284" y="0"/>
              <a:ext cx="532954" cy="539609"/>
            </a:xfrm>
            <a:prstGeom prst="rect">
              <a:avLst/>
            </a:prstGeom>
            <a:solidFill>
              <a:srgbClr val="92929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5" name="Square"/>
            <p:cNvSpPr/>
            <p:nvPr/>
          </p:nvSpPr>
          <p:spPr>
            <a:xfrm>
              <a:off x="5860237" y="0"/>
              <a:ext cx="532954" cy="539609"/>
            </a:xfrm>
            <a:prstGeom prst="rect">
              <a:avLst/>
            </a:prstGeom>
            <a:solidFill>
              <a:srgbClr val="72727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6" name="Square"/>
            <p:cNvSpPr/>
            <p:nvPr/>
          </p:nvSpPr>
          <p:spPr>
            <a:xfrm>
              <a:off x="639319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7" name="Square"/>
            <p:cNvSpPr/>
            <p:nvPr/>
          </p:nvSpPr>
          <p:spPr>
            <a:xfrm>
              <a:off x="6926142" y="0"/>
              <a:ext cx="532953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8" name="Square"/>
            <p:cNvSpPr/>
            <p:nvPr/>
          </p:nvSpPr>
          <p:spPr>
            <a:xfrm>
              <a:off x="7459095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59" name="Square"/>
            <p:cNvSpPr/>
            <p:nvPr/>
          </p:nvSpPr>
          <p:spPr>
            <a:xfrm>
              <a:off x="7992047" y="0"/>
              <a:ext cx="530714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0" name="Square"/>
            <p:cNvSpPr/>
            <p:nvPr/>
          </p:nvSpPr>
          <p:spPr>
            <a:xfrm>
              <a:off x="8522759" y="0"/>
              <a:ext cx="532954" cy="539609"/>
            </a:xfrm>
            <a:prstGeom prst="rect">
              <a:avLst/>
            </a:prstGeom>
            <a:solidFill>
              <a:srgbClr val="EEEEEE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1" name="Square"/>
            <p:cNvSpPr/>
            <p:nvPr/>
          </p:nvSpPr>
          <p:spPr>
            <a:xfrm>
              <a:off x="9055712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062" name="Square"/>
            <p:cNvSpPr/>
            <p:nvPr/>
          </p:nvSpPr>
          <p:spPr>
            <a:xfrm>
              <a:off x="9588664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064" name="Line"/>
          <p:cNvSpPr/>
          <p:nvPr/>
        </p:nvSpPr>
        <p:spPr>
          <a:xfrm>
            <a:off x="2971235" y="3365500"/>
            <a:ext cx="526063" cy="563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14" fill="norm" stroke="1" extrusionOk="0">
                <a:moveTo>
                  <a:pt x="0" y="0"/>
                </a:moveTo>
                <a:cubicBezTo>
                  <a:pt x="1669" y="3304"/>
                  <a:pt x="6397" y="18215"/>
                  <a:pt x="10012" y="19907"/>
                </a:cubicBezTo>
                <a:cubicBezTo>
                  <a:pt x="13627" y="21600"/>
                  <a:pt x="19190" y="12412"/>
                  <a:pt x="21600" y="1039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5" name="Line"/>
          <p:cNvSpPr/>
          <p:nvPr/>
        </p:nvSpPr>
        <p:spPr>
          <a:xfrm>
            <a:off x="2957689" y="3343769"/>
            <a:ext cx="1040836" cy="865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06" fill="norm" stroke="1" extrusionOk="0">
                <a:moveTo>
                  <a:pt x="0" y="0"/>
                </a:moveTo>
                <a:cubicBezTo>
                  <a:pt x="937" y="3071"/>
                  <a:pt x="2999" y="15565"/>
                  <a:pt x="5669" y="18582"/>
                </a:cubicBezTo>
                <a:cubicBezTo>
                  <a:pt x="8340" y="21600"/>
                  <a:pt x="13400" y="20118"/>
                  <a:pt x="16071" y="18212"/>
                </a:cubicBezTo>
                <a:cubicBezTo>
                  <a:pt x="18742" y="16306"/>
                  <a:pt x="20429" y="9476"/>
                  <a:pt x="21600" y="7200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6" name="Line"/>
          <p:cNvSpPr/>
          <p:nvPr/>
        </p:nvSpPr>
        <p:spPr>
          <a:xfrm>
            <a:off x="2957689" y="3365500"/>
            <a:ext cx="1621085" cy="11724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7" name="Line"/>
          <p:cNvSpPr/>
          <p:nvPr/>
        </p:nvSpPr>
        <p:spPr>
          <a:xfrm>
            <a:off x="2921000" y="3365500"/>
            <a:ext cx="2057400" cy="13919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8" name="Line"/>
          <p:cNvSpPr/>
          <p:nvPr/>
        </p:nvSpPr>
        <p:spPr>
          <a:xfrm>
            <a:off x="2894471" y="3365500"/>
            <a:ext cx="3824676" cy="1789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69" name="Line"/>
          <p:cNvSpPr/>
          <p:nvPr/>
        </p:nvSpPr>
        <p:spPr>
          <a:xfrm>
            <a:off x="2921000" y="3365500"/>
            <a:ext cx="3035301" cy="15908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70" name="Line"/>
          <p:cNvSpPr/>
          <p:nvPr/>
        </p:nvSpPr>
        <p:spPr>
          <a:xfrm>
            <a:off x="2921000" y="3365500"/>
            <a:ext cx="6388100" cy="2187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17" fill="norm" stroke="1" extrusionOk="0">
                <a:moveTo>
                  <a:pt x="0" y="0"/>
                </a:moveTo>
                <a:cubicBezTo>
                  <a:pt x="782" y="3053"/>
                  <a:pt x="692" y="15265"/>
                  <a:pt x="4663" y="18433"/>
                </a:cubicBezTo>
                <a:cubicBezTo>
                  <a:pt x="8634" y="21600"/>
                  <a:pt x="12154" y="18661"/>
                  <a:pt x="15102" y="16295"/>
                </a:cubicBezTo>
                <a:cubicBezTo>
                  <a:pt x="19284" y="11296"/>
                  <a:pt x="20246" y="7709"/>
                  <a:pt x="21600" y="5457"/>
                </a:cubicBezTo>
              </a:path>
            </a:pathLst>
          </a:custGeom>
          <a:ln w="38100" cap="rnd">
            <a:solidFill>
              <a:srgbClr val="FF2600"/>
            </a:solidFill>
            <a:prstDash val="sysDot"/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71" name="Circle"/>
          <p:cNvSpPr/>
          <p:nvPr/>
        </p:nvSpPr>
        <p:spPr>
          <a:xfrm>
            <a:off x="2847057" y="3190240"/>
            <a:ext cx="215901" cy="215901"/>
          </a:xfrm>
          <a:prstGeom prst="ellipse">
            <a:avLst/>
          </a:prstGeom>
          <a:solidFill>
            <a:srgbClr val="FF2600"/>
          </a:solidFill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72" name="For every pixel, look at every pixel."/>
          <p:cNvSpPr txBox="1"/>
          <p:nvPr/>
        </p:nvSpPr>
        <p:spPr>
          <a:xfrm>
            <a:off x="2710563" y="7028462"/>
            <a:ext cx="760173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FFFFFF"/>
              </a:buClr>
              <a:buFont typeface="Arial"/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For every pixel, look at every pixel.</a:t>
            </a:r>
          </a:p>
        </p:txBody>
      </p:sp>
      <p:sp>
        <p:nvSpPr>
          <p:cNvPr id="1073" name="Line"/>
          <p:cNvSpPr/>
          <p:nvPr/>
        </p:nvSpPr>
        <p:spPr>
          <a:xfrm flipH="1">
            <a:off x="2400017" y="3365500"/>
            <a:ext cx="526064" cy="5634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114" fill="norm" stroke="1" extrusionOk="0">
                <a:moveTo>
                  <a:pt x="0" y="0"/>
                </a:moveTo>
                <a:cubicBezTo>
                  <a:pt x="1669" y="3304"/>
                  <a:pt x="6397" y="18215"/>
                  <a:pt x="10012" y="19907"/>
                </a:cubicBezTo>
                <a:cubicBezTo>
                  <a:pt x="13627" y="21600"/>
                  <a:pt x="19190" y="12412"/>
                  <a:pt x="21600" y="10397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074" name="Line"/>
          <p:cNvSpPr/>
          <p:nvPr/>
        </p:nvSpPr>
        <p:spPr>
          <a:xfrm flipH="1">
            <a:off x="1885244" y="3365500"/>
            <a:ext cx="1040837" cy="865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306" fill="norm" stroke="1" extrusionOk="0">
                <a:moveTo>
                  <a:pt x="0" y="0"/>
                </a:moveTo>
                <a:cubicBezTo>
                  <a:pt x="937" y="3071"/>
                  <a:pt x="2999" y="15565"/>
                  <a:pt x="5669" y="18582"/>
                </a:cubicBezTo>
                <a:cubicBezTo>
                  <a:pt x="8340" y="21600"/>
                  <a:pt x="13400" y="20118"/>
                  <a:pt x="16071" y="18212"/>
                </a:cubicBezTo>
                <a:cubicBezTo>
                  <a:pt x="18742" y="16306"/>
                  <a:pt x="20429" y="9476"/>
                  <a:pt x="21600" y="7200"/>
                </a:cubicBezTo>
              </a:path>
            </a:pathLst>
          </a:custGeom>
          <a:ln w="38100">
            <a:solidFill>
              <a:srgbClr val="FF26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Complexit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Complexity</a:t>
            </a:r>
          </a:p>
        </p:txBody>
      </p:sp>
      <p:sp>
        <p:nvSpPr>
          <p:cNvPr id="1077" name="Complexity = “how many operations are needed, how this number varies”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Complexity = </a:t>
            </a:r>
            <a:r>
              <a:rPr i="1"/>
              <a:t>“how many operations are needed, how this number varies”</a:t>
            </a:r>
            <a:endParaRPr i="1"/>
          </a:p>
          <a:p>
            <a:pPr marL="149744" indent="-109104">
              <a:defRPr sz="1400"/>
            </a:pPr>
          </a:p>
          <a:p>
            <a:pPr>
              <a:buFont typeface="Times New Roman"/>
            </a:pP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t> = space domain = set of pixel positions</a:t>
            </a:r>
          </a:p>
          <a:p>
            <a:pPr marL="149744" indent="-109104">
              <a:defRPr sz="1400"/>
            </a:pPr>
          </a:p>
          <a:p>
            <a:pPr>
              <a:buFont typeface="Times New Roman"/>
            </a:pP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| 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S </a:t>
            </a:r>
            <a:r>
              <a:rPr>
                <a:latin typeface="Times New Roman"/>
                <a:ea typeface="Times New Roman"/>
                <a:cs typeface="Times New Roman"/>
                <a:sym typeface="Times New Roman"/>
              </a:rPr>
              <a:t>| </a:t>
            </a:r>
            <a:r>
              <a:t>= cardinality of </a:t>
            </a:r>
            <a:r>
              <a:rPr i="1"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t> = number of pixels</a:t>
            </a:r>
          </a:p>
          <a:p>
            <a:pPr lvl="1"/>
            <a:r>
              <a:t>In the order of 1 to 10 millions</a:t>
            </a:r>
          </a:p>
          <a:p>
            <a:pPr marL="149744" indent="-109104">
              <a:defRPr sz="1400"/>
            </a:pPr>
          </a:p>
          <a:p>
            <a:pPr/>
            <a:r>
              <a:t>Brute-force implementation:</a:t>
            </a:r>
          </a:p>
        </p:txBody>
      </p:sp>
      <p:pic>
        <p:nvPicPr>
          <p:cNvPr id="1078" name="image.pdf" descr="image.pd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42300" y="8458200"/>
            <a:ext cx="1841500" cy="7902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Idea: Far away pixels are negligible,  truncate the Gaussian…"/>
          <p:cNvSpPr txBox="1"/>
          <p:nvPr>
            <p:ph type="body" idx="1"/>
          </p:nvPr>
        </p:nvSpPr>
        <p:spPr>
          <a:xfrm>
            <a:off x="431800" y="1625600"/>
            <a:ext cx="11968481" cy="5803900"/>
          </a:xfrm>
          <a:prstGeom prst="rect">
            <a:avLst/>
          </a:prstGeom>
        </p:spPr>
        <p:txBody>
          <a:bodyPr/>
          <a:lstStyle/>
          <a:p>
            <a:pPr marL="967683" indent="-909884">
              <a:buSzTx/>
              <a:buNone/>
            </a:pPr>
            <a:r>
              <a:t>Idea: Far away pixels are negligible, </a:t>
            </a:r>
            <a:br/>
            <a:r>
              <a:t>truncate the Gaussian </a:t>
            </a:r>
          </a:p>
          <a:p>
            <a:pPr lvl="1" marL="857264" indent="-301625"/>
            <a:r>
              <a:rPr b="1" sz="3800">
                <a:latin typeface="Times New Roman"/>
                <a:ea typeface="Times New Roman"/>
                <a:cs typeface="Times New Roman"/>
                <a:sym typeface="Times New Roman"/>
              </a:rPr>
              <a:t>usually truncate at 3</a:t>
            </a:r>
            <a:r>
              <a:rPr b="1" sz="3800">
                <a:latin typeface="Times New Roman"/>
                <a:ea typeface="Times New Roman"/>
                <a:cs typeface="Times New Roman"/>
                <a:sym typeface="Times New Roman"/>
              </a:rPr>
              <a:t>σ</a:t>
            </a:r>
            <a:r>
              <a:rPr b="1" sz="3800">
                <a:latin typeface="Times New Roman"/>
                <a:ea typeface="Times New Roman"/>
                <a:cs typeface="Times New Roman"/>
                <a:sym typeface="Times New Roman"/>
              </a:rPr>
              <a:t> or 4σ</a:t>
            </a:r>
          </a:p>
          <a:p>
            <a:pPr marL="967683" indent="-909884">
              <a:buSzTx/>
              <a:buNone/>
              <a:defRPr sz="1200"/>
            </a:pPr>
          </a:p>
          <a:p>
            <a:pPr marL="967683" indent="-909884">
              <a:buSzTx/>
              <a:buNone/>
            </a:pPr>
            <a:r>
              <a:rPr sz="3800"/>
              <a:t>For each pixel </a:t>
            </a:r>
            <a:r>
              <a:rPr b="1" sz="3800">
                <a:latin typeface="Times New Roman"/>
                <a:ea typeface="Times New Roman"/>
                <a:cs typeface="Times New Roman"/>
                <a:sym typeface="Times New Roman"/>
              </a:rPr>
              <a:t>p</a:t>
            </a:r>
            <a:endParaRPr b="1" sz="3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lvl="1" marL="793764" indent="-238125"/>
            <a:r>
              <a:rPr sz="3000"/>
              <a:t>For each pixel </a:t>
            </a:r>
            <a:r>
              <a:rPr b="1" sz="3000">
                <a:latin typeface="Times New Roman"/>
                <a:ea typeface="Times New Roman"/>
                <a:cs typeface="Times New Roman"/>
                <a:sym typeface="Times New Roman"/>
              </a:rPr>
              <a:t>q </a:t>
            </a:r>
            <a:r>
              <a:rPr sz="3000"/>
              <a:t>such that </a:t>
            </a:r>
            <a:r>
              <a:rPr sz="3000">
                <a:latin typeface="Times New Roman"/>
                <a:ea typeface="Times New Roman"/>
                <a:cs typeface="Times New Roman"/>
                <a:sym typeface="Times New Roman"/>
              </a:rPr>
              <a:t>|| </a:t>
            </a:r>
            <a:r>
              <a:rPr b="1" sz="3000">
                <a:latin typeface="Times New Roman"/>
                <a:ea typeface="Times New Roman"/>
                <a:cs typeface="Times New Roman"/>
                <a:sym typeface="Times New Roman"/>
              </a:rPr>
              <a:t>p </a:t>
            </a:r>
            <a:r>
              <a:rPr sz="3000">
                <a:latin typeface="Times New Roman"/>
                <a:ea typeface="Times New Roman"/>
                <a:cs typeface="Times New Roman"/>
                <a:sym typeface="Times New Roman"/>
              </a:rPr>
              <a:t>– </a:t>
            </a:r>
            <a:r>
              <a:rPr b="1" sz="3000">
                <a:latin typeface="Times New Roman"/>
                <a:ea typeface="Times New Roman"/>
                <a:cs typeface="Times New Roman"/>
                <a:sym typeface="Times New Roman"/>
              </a:rPr>
              <a:t>q </a:t>
            </a:r>
            <a:r>
              <a:rPr sz="3000">
                <a:latin typeface="Times New Roman"/>
                <a:ea typeface="Times New Roman"/>
                <a:cs typeface="Times New Roman"/>
                <a:sym typeface="Times New Roman"/>
              </a:rPr>
              <a:t>|| &lt; </a:t>
            </a:r>
            <a:r>
              <a:rPr i="1" sz="3000">
                <a:latin typeface="Times New Roman"/>
                <a:ea typeface="Times New Roman"/>
                <a:cs typeface="Times New Roman"/>
                <a:sym typeface="Times New Roman"/>
              </a:rPr>
              <a:t>constant</a:t>
            </a:r>
            <a:r>
              <a:rPr sz="3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3000">
                <a:latin typeface="Symbol"/>
                <a:ea typeface="Symbol"/>
                <a:cs typeface="Symbol"/>
                <a:sym typeface="Symbol"/>
              </a:rPr>
              <a:t>´</a:t>
            </a:r>
            <a:r>
              <a:rPr sz="3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sz="3000"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-19933" sz="3000">
                <a:latin typeface="Times New Roman"/>
                <a:ea typeface="Times New Roman"/>
                <a:cs typeface="Times New Roman"/>
                <a:sym typeface="Times New Roman"/>
              </a:rPr>
              <a:t>s </a:t>
            </a:r>
          </a:p>
        </p:txBody>
      </p:sp>
      <p:sp>
        <p:nvSpPr>
          <p:cNvPr id="1081" name="Better Brute-force Implementation"/>
          <p:cNvSpPr txBox="1"/>
          <p:nvPr>
            <p:ph type="title"/>
          </p:nvPr>
        </p:nvSpPr>
        <p:spPr>
          <a:xfrm>
            <a:off x="431800" y="-114300"/>
            <a:ext cx="11950418" cy="1739900"/>
          </a:xfrm>
          <a:prstGeom prst="rect">
            <a:avLst/>
          </a:prstGeom>
        </p:spPr>
        <p:txBody>
          <a:bodyPr/>
          <a:lstStyle/>
          <a:p>
            <a:pPr/>
            <a:r>
              <a:t>Better Brute-force Implementation</a:t>
            </a:r>
          </a:p>
        </p:txBody>
      </p:sp>
      <p:pic>
        <p:nvPicPr>
          <p:cNvPr id="1082" name="input.png" descr="input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9395" y="6388100"/>
            <a:ext cx="3416019" cy="2867378"/>
          </a:xfrm>
          <a:prstGeom prst="rect">
            <a:avLst/>
          </a:prstGeom>
          <a:ln w="12700">
            <a:miter lim="400000"/>
          </a:ln>
        </p:spPr>
      </p:pic>
      <p:sp>
        <p:nvSpPr>
          <p:cNvPr id="1083" name="Line"/>
          <p:cNvSpPr/>
          <p:nvPr/>
        </p:nvSpPr>
        <p:spPr>
          <a:xfrm flipV="1">
            <a:off x="3790808" y="6718300"/>
            <a:ext cx="1244601" cy="596900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84" name="Line"/>
          <p:cNvSpPr/>
          <p:nvPr/>
        </p:nvSpPr>
        <p:spPr>
          <a:xfrm>
            <a:off x="3790808" y="7315200"/>
            <a:ext cx="1729459" cy="203200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85" name="Line"/>
          <p:cNvSpPr/>
          <p:nvPr/>
        </p:nvSpPr>
        <p:spPr>
          <a:xfrm>
            <a:off x="3772746" y="7315200"/>
            <a:ext cx="997939" cy="731521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86" name="Line"/>
          <p:cNvSpPr/>
          <p:nvPr/>
        </p:nvSpPr>
        <p:spPr>
          <a:xfrm flipH="1">
            <a:off x="3745653" y="7319716"/>
            <a:ext cx="38101" cy="1002454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87" name="Line"/>
          <p:cNvSpPr/>
          <p:nvPr/>
        </p:nvSpPr>
        <p:spPr>
          <a:xfrm>
            <a:off x="3799840" y="7315200"/>
            <a:ext cx="478650" cy="194169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88" name="Line"/>
          <p:cNvSpPr/>
          <p:nvPr/>
        </p:nvSpPr>
        <p:spPr>
          <a:xfrm>
            <a:off x="3777262" y="7324231"/>
            <a:ext cx="977901" cy="1724943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89" name="Line"/>
          <p:cNvSpPr/>
          <p:nvPr/>
        </p:nvSpPr>
        <p:spPr>
          <a:xfrm flipH="1">
            <a:off x="2580640" y="7328746"/>
            <a:ext cx="1206501" cy="261903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0" name="Line"/>
          <p:cNvSpPr/>
          <p:nvPr/>
        </p:nvSpPr>
        <p:spPr>
          <a:xfrm flipH="1" flipV="1">
            <a:off x="2535484" y="6601741"/>
            <a:ext cx="1244601" cy="699913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1" name="Line"/>
          <p:cNvSpPr/>
          <p:nvPr/>
        </p:nvSpPr>
        <p:spPr>
          <a:xfrm flipH="1">
            <a:off x="2761262" y="7306168"/>
            <a:ext cx="1025032" cy="1566899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2" name="Line"/>
          <p:cNvSpPr/>
          <p:nvPr/>
        </p:nvSpPr>
        <p:spPr>
          <a:xfrm flipH="1" flipV="1">
            <a:off x="3628249" y="6896100"/>
            <a:ext cx="165101" cy="406400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3" name="Line"/>
          <p:cNvSpPr/>
          <p:nvPr/>
        </p:nvSpPr>
        <p:spPr>
          <a:xfrm flipH="1" flipV="1">
            <a:off x="3307644" y="7277100"/>
            <a:ext cx="419101" cy="13547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4" name="Line"/>
          <p:cNvSpPr/>
          <p:nvPr/>
        </p:nvSpPr>
        <p:spPr>
          <a:xfrm flipH="1">
            <a:off x="3664373" y="7342293"/>
            <a:ext cx="127001" cy="298028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5" name="Line"/>
          <p:cNvSpPr/>
          <p:nvPr/>
        </p:nvSpPr>
        <p:spPr>
          <a:xfrm flipV="1">
            <a:off x="3790808" y="6506916"/>
            <a:ext cx="225779" cy="799254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6" name="Line"/>
          <p:cNvSpPr/>
          <p:nvPr/>
        </p:nvSpPr>
        <p:spPr>
          <a:xfrm flipV="1">
            <a:off x="3786293" y="6999111"/>
            <a:ext cx="243841" cy="329637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097" name="Circle"/>
          <p:cNvSpPr/>
          <p:nvPr/>
        </p:nvSpPr>
        <p:spPr>
          <a:xfrm>
            <a:off x="3736622" y="7264400"/>
            <a:ext cx="114301" cy="114300"/>
          </a:xfrm>
          <a:prstGeom prst="ellipse">
            <a:avLst/>
          </a:prstGeom>
          <a:solidFill>
            <a:srgbClr val="FF26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098" name="input.png" descr="input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64400" y="6388100"/>
            <a:ext cx="3416018" cy="2867378"/>
          </a:xfrm>
          <a:prstGeom prst="rect">
            <a:avLst/>
          </a:prstGeom>
          <a:ln w="12700">
            <a:miter lim="400000"/>
          </a:ln>
        </p:spPr>
      </p:pic>
      <p:sp>
        <p:nvSpPr>
          <p:cNvPr id="1099" name="Line"/>
          <p:cNvSpPr/>
          <p:nvPr/>
        </p:nvSpPr>
        <p:spPr>
          <a:xfrm flipV="1">
            <a:off x="8826500" y="6718300"/>
            <a:ext cx="1244600" cy="596900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0" name="Line"/>
          <p:cNvSpPr/>
          <p:nvPr/>
        </p:nvSpPr>
        <p:spPr>
          <a:xfrm>
            <a:off x="8826500" y="7315200"/>
            <a:ext cx="1729458" cy="203200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1" name="Line"/>
          <p:cNvSpPr/>
          <p:nvPr/>
        </p:nvSpPr>
        <p:spPr>
          <a:xfrm>
            <a:off x="8813800" y="7315200"/>
            <a:ext cx="997938" cy="731521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2" name="Line"/>
          <p:cNvSpPr/>
          <p:nvPr/>
        </p:nvSpPr>
        <p:spPr>
          <a:xfrm flipH="1">
            <a:off x="8787271" y="7319716"/>
            <a:ext cx="38101" cy="1002454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3" name="Line"/>
          <p:cNvSpPr/>
          <p:nvPr/>
        </p:nvSpPr>
        <p:spPr>
          <a:xfrm>
            <a:off x="8841458" y="7315200"/>
            <a:ext cx="478649" cy="194169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4" name="Line"/>
          <p:cNvSpPr/>
          <p:nvPr/>
        </p:nvSpPr>
        <p:spPr>
          <a:xfrm>
            <a:off x="8818880" y="7324231"/>
            <a:ext cx="977901" cy="1724943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5" name="Line"/>
          <p:cNvSpPr/>
          <p:nvPr/>
        </p:nvSpPr>
        <p:spPr>
          <a:xfrm flipH="1">
            <a:off x="7620000" y="7328746"/>
            <a:ext cx="1206500" cy="261903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6" name="Line"/>
          <p:cNvSpPr/>
          <p:nvPr/>
        </p:nvSpPr>
        <p:spPr>
          <a:xfrm flipH="1" flipV="1">
            <a:off x="7577102" y="6601741"/>
            <a:ext cx="1244601" cy="699913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7" name="Line"/>
          <p:cNvSpPr/>
          <p:nvPr/>
        </p:nvSpPr>
        <p:spPr>
          <a:xfrm flipH="1">
            <a:off x="7797800" y="7306168"/>
            <a:ext cx="1025032" cy="1566899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8" name="Line"/>
          <p:cNvSpPr/>
          <p:nvPr/>
        </p:nvSpPr>
        <p:spPr>
          <a:xfrm flipH="1" flipV="1">
            <a:off x="8674100" y="6896100"/>
            <a:ext cx="165100" cy="406400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09" name="Line"/>
          <p:cNvSpPr/>
          <p:nvPr/>
        </p:nvSpPr>
        <p:spPr>
          <a:xfrm flipH="1" flipV="1">
            <a:off x="8349262" y="7277100"/>
            <a:ext cx="419101" cy="13547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10" name="Line"/>
          <p:cNvSpPr/>
          <p:nvPr/>
        </p:nvSpPr>
        <p:spPr>
          <a:xfrm flipH="1">
            <a:off x="8712200" y="7342293"/>
            <a:ext cx="127000" cy="298028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11" name="Line"/>
          <p:cNvSpPr/>
          <p:nvPr/>
        </p:nvSpPr>
        <p:spPr>
          <a:xfrm flipV="1">
            <a:off x="8826500" y="6506916"/>
            <a:ext cx="225778" cy="799254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12" name="Line"/>
          <p:cNvSpPr/>
          <p:nvPr/>
        </p:nvSpPr>
        <p:spPr>
          <a:xfrm flipV="1">
            <a:off x="8827911" y="6999111"/>
            <a:ext cx="243841" cy="329637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13" name="Circle"/>
          <p:cNvSpPr/>
          <p:nvPr/>
        </p:nvSpPr>
        <p:spPr>
          <a:xfrm>
            <a:off x="8775700" y="7264400"/>
            <a:ext cx="114300" cy="114300"/>
          </a:xfrm>
          <a:prstGeom prst="ellipse">
            <a:avLst/>
          </a:prstGeom>
          <a:solidFill>
            <a:srgbClr val="FF26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14" name="looking at all pixels"/>
          <p:cNvSpPr txBox="1"/>
          <p:nvPr/>
        </p:nvSpPr>
        <p:spPr>
          <a:xfrm>
            <a:off x="2583625" y="5904088"/>
            <a:ext cx="2730456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FFFFFF"/>
              </a:buClr>
              <a:buFont typeface="Arial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looking at all pixels</a:t>
            </a:r>
          </a:p>
        </p:txBody>
      </p:sp>
      <p:sp>
        <p:nvSpPr>
          <p:cNvPr id="1115" name="looking at neighbors only"/>
          <p:cNvSpPr txBox="1"/>
          <p:nvPr/>
        </p:nvSpPr>
        <p:spPr>
          <a:xfrm>
            <a:off x="7209391" y="5854700"/>
            <a:ext cx="3544099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FFFFFF"/>
              </a:buClr>
              <a:buFont typeface="Arial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looking at neighbors only</a:t>
            </a:r>
          </a:p>
        </p:txBody>
      </p:sp>
      <p:sp>
        <p:nvSpPr>
          <p:cNvPr id="1116" name="Square"/>
          <p:cNvSpPr/>
          <p:nvPr/>
        </p:nvSpPr>
        <p:spPr>
          <a:xfrm>
            <a:off x="8242300" y="6718300"/>
            <a:ext cx="1193800" cy="1193800"/>
          </a:xfrm>
          <a:prstGeom prst="rect">
            <a:avLst/>
          </a:prstGeom>
          <a:ln w="76200">
            <a:solidFill>
              <a:srgbClr val="FFFB00"/>
            </a:solidFill>
            <a:prstDash val="sysDot"/>
            <a:miter lim="400000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126" name="Group"/>
          <p:cNvGrpSpPr/>
          <p:nvPr/>
        </p:nvGrpSpPr>
        <p:grpSpPr>
          <a:xfrm>
            <a:off x="9753600" y="1409700"/>
            <a:ext cx="3251200" cy="1389945"/>
            <a:chOff x="0" y="0"/>
            <a:chExt cx="3251200" cy="1389944"/>
          </a:xfrm>
        </p:grpSpPr>
        <p:sp>
          <p:nvSpPr>
            <p:cNvPr id="1117" name="Rectangle"/>
            <p:cNvSpPr/>
            <p:nvPr/>
          </p:nvSpPr>
          <p:spPr>
            <a:xfrm>
              <a:off x="2760609" y="130411"/>
              <a:ext cx="273466" cy="1259534"/>
            </a:xfrm>
            <a:prstGeom prst="rect">
              <a:avLst/>
            </a:prstGeom>
            <a:gradFill flip="none" rotWithShape="1">
              <a:gsLst>
                <a:gs pos="0">
                  <a:srgbClr val="FF82D6"/>
                </a:gs>
                <a:gs pos="100000">
                  <a:srgbClr val="8A4371">
                    <a:alpha val="0"/>
                  </a:srgbClr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8" name="Rectangle"/>
            <p:cNvSpPr/>
            <p:nvPr/>
          </p:nvSpPr>
          <p:spPr>
            <a:xfrm>
              <a:off x="2339648" y="130411"/>
              <a:ext cx="425392" cy="1259534"/>
            </a:xfrm>
            <a:prstGeom prst="rect">
              <a:avLst/>
            </a:prstGeom>
            <a:solidFill>
              <a:srgbClr val="FF82D6"/>
            </a:soli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19" name="Rectangle"/>
            <p:cNvSpPr/>
            <p:nvPr/>
          </p:nvSpPr>
          <p:spPr>
            <a:xfrm flipH="1">
              <a:off x="151926" y="130411"/>
              <a:ext cx="273466" cy="1259534"/>
            </a:xfrm>
            <a:prstGeom prst="rect">
              <a:avLst/>
            </a:prstGeom>
            <a:gradFill flip="none" rotWithShape="1">
              <a:gsLst>
                <a:gs pos="0">
                  <a:srgbClr val="FF82D6"/>
                </a:gs>
                <a:gs pos="100000">
                  <a:srgbClr val="8A4371">
                    <a:alpha val="0"/>
                  </a:srgbClr>
                </a:gs>
              </a:gsLst>
              <a:lin ang="0" scaled="0"/>
            </a:gra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0" name="Rectangle"/>
            <p:cNvSpPr/>
            <p:nvPr/>
          </p:nvSpPr>
          <p:spPr>
            <a:xfrm>
              <a:off x="425391" y="130411"/>
              <a:ext cx="425391" cy="1259534"/>
            </a:xfrm>
            <a:prstGeom prst="rect">
              <a:avLst/>
            </a:prstGeom>
            <a:solidFill>
              <a:srgbClr val="FF82D6"/>
            </a:soli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1" name="Rectangle"/>
            <p:cNvSpPr/>
            <p:nvPr/>
          </p:nvSpPr>
          <p:spPr>
            <a:xfrm>
              <a:off x="850781" y="130411"/>
              <a:ext cx="1506593" cy="1259534"/>
            </a:xfrm>
            <a:prstGeom prst="rect">
              <a:avLst/>
            </a:prstGeom>
            <a:solidFill>
              <a:srgbClr val="FFD5A9"/>
            </a:soli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2" name="Rectangle"/>
            <p:cNvSpPr/>
            <p:nvPr/>
          </p:nvSpPr>
          <p:spPr>
            <a:xfrm>
              <a:off x="1263511" y="130411"/>
              <a:ext cx="681132" cy="1259534"/>
            </a:xfrm>
            <a:prstGeom prst="rect">
              <a:avLst/>
            </a:prstGeom>
            <a:solidFill>
              <a:srgbClr val="73FBA9"/>
            </a:solidFill>
            <a:ln w="9525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123" name="Line"/>
            <p:cNvSpPr/>
            <p:nvPr/>
          </p:nvSpPr>
          <p:spPr>
            <a:xfrm flipV="1">
              <a:off x="1605977" y="0"/>
              <a:ext cx="2258" cy="1155074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pic>
          <p:nvPicPr>
            <p:cNvPr id="1124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64585" y="261670"/>
              <a:ext cx="2891645" cy="8389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25" name="Line"/>
            <p:cNvSpPr/>
            <p:nvPr/>
          </p:nvSpPr>
          <p:spPr>
            <a:xfrm>
              <a:off x="0" y="1154226"/>
              <a:ext cx="3251200" cy="2259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Discuss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Discussion</a:t>
            </a:r>
          </a:p>
        </p:txBody>
      </p:sp>
      <p:sp>
        <p:nvSpPr>
          <p:cNvPr id="1129" name="Complexity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Complexity:</a:t>
            </a:r>
          </a:p>
          <a:p>
            <a:pPr/>
          </a:p>
          <a:p>
            <a:pPr/>
          </a:p>
          <a:p>
            <a:pPr/>
          </a:p>
          <a:p>
            <a:pPr/>
            <a:r>
              <a:t>Fast for small kernels: </a:t>
            </a:r>
            <a:r>
              <a:rPr>
                <a:latin typeface="Symbol"/>
                <a:ea typeface="Symbol"/>
                <a:cs typeface="Symbol"/>
                <a:sym typeface="Symbol"/>
              </a:rPr>
              <a:t>s</a:t>
            </a:r>
            <a:r>
              <a:rPr baseline="-19386"/>
              <a:t>s</a:t>
            </a:r>
            <a:r>
              <a:t> ~ 1 or 2 pixels</a:t>
            </a:r>
          </a:p>
          <a:p>
            <a:pPr marL="227676" indent="-187036">
              <a:defRPr sz="2400"/>
            </a:pPr>
          </a:p>
          <a:p>
            <a:pPr/>
            <a:r>
              <a:t>BUT: slow for larger kernels</a:t>
            </a:r>
          </a:p>
        </p:txBody>
      </p:sp>
      <p:pic>
        <p:nvPicPr>
          <p:cNvPr id="1130" name="input.png" descr="input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991600" y="1409700"/>
            <a:ext cx="3416018" cy="2867378"/>
          </a:xfrm>
          <a:prstGeom prst="rect">
            <a:avLst/>
          </a:prstGeom>
          <a:ln w="12700">
            <a:miter lim="400000"/>
          </a:ln>
        </p:spPr>
      </p:pic>
      <p:sp>
        <p:nvSpPr>
          <p:cNvPr id="1131" name="Line"/>
          <p:cNvSpPr/>
          <p:nvPr/>
        </p:nvSpPr>
        <p:spPr>
          <a:xfrm flipV="1">
            <a:off x="10566400" y="1739900"/>
            <a:ext cx="1244600" cy="596900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2" name="Line"/>
          <p:cNvSpPr/>
          <p:nvPr/>
        </p:nvSpPr>
        <p:spPr>
          <a:xfrm>
            <a:off x="10566400" y="2324100"/>
            <a:ext cx="1729458" cy="203200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3" name="Line"/>
          <p:cNvSpPr/>
          <p:nvPr/>
        </p:nvSpPr>
        <p:spPr>
          <a:xfrm>
            <a:off x="10553700" y="2324100"/>
            <a:ext cx="997938" cy="731521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4" name="Line"/>
          <p:cNvSpPr/>
          <p:nvPr/>
        </p:nvSpPr>
        <p:spPr>
          <a:xfrm flipH="1">
            <a:off x="10521244" y="2334542"/>
            <a:ext cx="38101" cy="1002454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5" name="Line"/>
          <p:cNvSpPr/>
          <p:nvPr/>
        </p:nvSpPr>
        <p:spPr>
          <a:xfrm>
            <a:off x="10575431" y="2324100"/>
            <a:ext cx="478650" cy="194169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6" name="Line"/>
          <p:cNvSpPr/>
          <p:nvPr/>
        </p:nvSpPr>
        <p:spPr>
          <a:xfrm>
            <a:off x="10552853" y="2339057"/>
            <a:ext cx="977901" cy="1724943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7" name="Line"/>
          <p:cNvSpPr/>
          <p:nvPr/>
        </p:nvSpPr>
        <p:spPr>
          <a:xfrm flipH="1">
            <a:off x="9359900" y="2343573"/>
            <a:ext cx="1206500" cy="261903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8" name="Line"/>
          <p:cNvSpPr/>
          <p:nvPr/>
        </p:nvSpPr>
        <p:spPr>
          <a:xfrm flipH="1" flipV="1">
            <a:off x="9311075" y="1616568"/>
            <a:ext cx="1244601" cy="699913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39" name="Line"/>
          <p:cNvSpPr/>
          <p:nvPr/>
        </p:nvSpPr>
        <p:spPr>
          <a:xfrm flipH="1">
            <a:off x="9537700" y="2320995"/>
            <a:ext cx="1025032" cy="1566899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40" name="Line"/>
          <p:cNvSpPr/>
          <p:nvPr/>
        </p:nvSpPr>
        <p:spPr>
          <a:xfrm flipH="1" flipV="1">
            <a:off x="10401300" y="1917700"/>
            <a:ext cx="165100" cy="406400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41" name="Line"/>
          <p:cNvSpPr/>
          <p:nvPr/>
        </p:nvSpPr>
        <p:spPr>
          <a:xfrm flipH="1" flipV="1">
            <a:off x="10083235" y="2298700"/>
            <a:ext cx="419101" cy="13547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42" name="Line"/>
          <p:cNvSpPr/>
          <p:nvPr/>
        </p:nvSpPr>
        <p:spPr>
          <a:xfrm flipH="1">
            <a:off x="10439400" y="2357120"/>
            <a:ext cx="127000" cy="298027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43" name="Line"/>
          <p:cNvSpPr/>
          <p:nvPr/>
        </p:nvSpPr>
        <p:spPr>
          <a:xfrm flipV="1">
            <a:off x="10566400" y="1521742"/>
            <a:ext cx="225778" cy="799254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44" name="Line"/>
          <p:cNvSpPr/>
          <p:nvPr/>
        </p:nvSpPr>
        <p:spPr>
          <a:xfrm flipV="1">
            <a:off x="10561884" y="2013937"/>
            <a:ext cx="243841" cy="329637"/>
          </a:xfrm>
          <a:prstGeom prst="line">
            <a:avLst/>
          </a:prstGeom>
          <a:ln w="28575">
            <a:solidFill>
              <a:srgbClr val="FFFFF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45" name="Circle"/>
          <p:cNvSpPr/>
          <p:nvPr/>
        </p:nvSpPr>
        <p:spPr>
          <a:xfrm>
            <a:off x="10515600" y="2273300"/>
            <a:ext cx="114300" cy="114300"/>
          </a:xfrm>
          <a:prstGeom prst="ellipse">
            <a:avLst/>
          </a:prstGeom>
          <a:solidFill>
            <a:srgbClr val="FF26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146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10755" y="2623537"/>
            <a:ext cx="2941886" cy="932464"/>
          </a:xfrm>
          <a:prstGeom prst="rect">
            <a:avLst/>
          </a:prstGeom>
          <a:ln w="12700">
            <a:miter lim="400000"/>
          </a:ln>
        </p:spPr>
      </p:pic>
      <p:sp>
        <p:nvSpPr>
          <p:cNvPr id="1147" name="Line"/>
          <p:cNvSpPr/>
          <p:nvPr/>
        </p:nvSpPr>
        <p:spPr>
          <a:xfrm>
            <a:off x="6172200" y="3581400"/>
            <a:ext cx="647700" cy="2258"/>
          </a:xfrm>
          <a:prstGeom prst="line">
            <a:avLst/>
          </a:prstGeom>
          <a:ln w="38100">
            <a:solidFill>
              <a:srgbClr val="A2CBEF"/>
            </a:solidFill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148" name="neighborhood area"/>
          <p:cNvSpPr txBox="1"/>
          <p:nvPr/>
        </p:nvSpPr>
        <p:spPr>
          <a:xfrm>
            <a:off x="6330808" y="4820355"/>
            <a:ext cx="273120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neighborhood area</a:t>
            </a:r>
          </a:p>
        </p:txBody>
      </p:sp>
      <p:sp>
        <p:nvSpPr>
          <p:cNvPr id="1149" name="Square"/>
          <p:cNvSpPr/>
          <p:nvPr/>
        </p:nvSpPr>
        <p:spPr>
          <a:xfrm>
            <a:off x="9986151" y="1718168"/>
            <a:ext cx="1193801" cy="1193801"/>
          </a:xfrm>
          <a:prstGeom prst="rect">
            <a:avLst/>
          </a:prstGeom>
          <a:ln w="76200">
            <a:solidFill>
              <a:srgbClr val="FFFB00"/>
            </a:solidFill>
            <a:prstDash val="sysDot"/>
            <a:miter lim="400000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50" name="Line"/>
          <p:cNvSpPr/>
          <p:nvPr/>
        </p:nvSpPr>
        <p:spPr>
          <a:xfrm>
            <a:off x="6502400" y="2921000"/>
            <a:ext cx="3797300" cy="18295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0258" fill="norm" stroke="1" extrusionOk="0">
                <a:moveTo>
                  <a:pt x="0" y="7200"/>
                </a:moveTo>
                <a:cubicBezTo>
                  <a:pt x="292" y="9000"/>
                  <a:pt x="-304" y="16175"/>
                  <a:pt x="1762" y="18075"/>
                </a:cubicBezTo>
                <a:cubicBezTo>
                  <a:pt x="3828" y="19975"/>
                  <a:pt x="9051" y="21600"/>
                  <a:pt x="12410" y="18600"/>
                </a:cubicBezTo>
                <a:cubicBezTo>
                  <a:pt x="15769" y="15600"/>
                  <a:pt x="19445" y="3875"/>
                  <a:pt x="21296" y="0"/>
                </a:cubicBezTo>
              </a:path>
            </a:pathLst>
          </a:custGeom>
          <a:ln w="38100">
            <a:solidFill>
              <a:srgbClr val="A2CBEF"/>
            </a:solidFill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15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154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15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Rectangle"/>
          <p:cNvSpPr/>
          <p:nvPr/>
        </p:nvSpPr>
        <p:spPr>
          <a:xfrm>
            <a:off x="-215900" y="7264400"/>
            <a:ext cx="13436600" cy="1295400"/>
          </a:xfrm>
          <a:prstGeom prst="rect">
            <a:avLst/>
          </a:prstGeom>
          <a:solidFill>
            <a:srgbClr val="000000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58" name="Outlin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Outline</a:t>
            </a:r>
          </a:p>
        </p:txBody>
      </p:sp>
      <p:sp>
        <p:nvSpPr>
          <p:cNvPr id="1159" name="Brute-force Implementation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Brute-force Implementation</a:t>
            </a:r>
          </a:p>
          <a:p>
            <a:pPr marL="243262" indent="-202622">
              <a:defRPr sz="2600"/>
            </a:pPr>
          </a:p>
          <a:p>
            <a:pPr/>
            <a:r>
              <a:t>Separable Kernel </a:t>
            </a:r>
            <a:r>
              <a:rPr sz="32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</a:rPr>
              <a:t>[Pham and Van Vliet 05]</a:t>
            </a:r>
            <a:endParaRPr sz="3200">
              <a:solidFill>
                <a:srgbClr val="A2CBEF"/>
              </a:solidFill>
              <a:uFill>
                <a:solidFill>
                  <a:srgbClr val="A2CBEF"/>
                </a:solidFill>
              </a:uFill>
            </a:endParaRPr>
          </a:p>
          <a:p>
            <a:pPr marL="243262" indent="-202622">
              <a:defRPr sz="2600"/>
            </a:pPr>
          </a:p>
          <a:p>
            <a:pPr/>
            <a:r>
              <a:t>Box Kernel </a:t>
            </a:r>
            <a:r>
              <a:rPr sz="32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</a:rPr>
              <a:t>[Weiss 06]</a:t>
            </a:r>
            <a:endParaRPr sz="3200">
              <a:solidFill>
                <a:srgbClr val="A2CBEF"/>
              </a:solidFill>
              <a:uFill>
                <a:solidFill>
                  <a:srgbClr val="A2CBEF"/>
                </a:solidFill>
              </a:uFill>
            </a:endParaRPr>
          </a:p>
          <a:p>
            <a:pPr marL="243262" indent="-202622">
              <a:defRPr sz="2600"/>
            </a:pPr>
          </a:p>
          <a:p>
            <a:pPr/>
            <a:r>
              <a:t>Bilateral Grid </a:t>
            </a:r>
            <a:r>
              <a:rPr sz="32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</a:rPr>
              <a:t>[Paris and Durand 06]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" name="Bilateral Grid: basic motivation"/>
          <p:cNvSpPr txBox="1"/>
          <p:nvPr>
            <p:ph type="title"/>
          </p:nvPr>
        </p:nvSpPr>
        <p:spPr>
          <a:xfrm>
            <a:off x="431800" y="-215900"/>
            <a:ext cx="11950418" cy="1739900"/>
          </a:xfrm>
          <a:prstGeom prst="rect">
            <a:avLst/>
          </a:prstGeom>
        </p:spPr>
        <p:txBody>
          <a:bodyPr/>
          <a:lstStyle/>
          <a:p>
            <a:pPr/>
            <a:r>
              <a:t>Bilateral Grid: basic motivation</a:t>
            </a:r>
          </a:p>
        </p:txBody>
      </p:sp>
      <p:sp>
        <p:nvSpPr>
          <p:cNvPr id="1162" name="When we smooth, we reduce complexity of image =&gt; we should be able to do it at a lower resolution"/>
          <p:cNvSpPr txBox="1"/>
          <p:nvPr>
            <p:ph type="body" idx="1"/>
          </p:nvPr>
        </p:nvSpPr>
        <p:spPr>
          <a:xfrm>
            <a:off x="430106" y="1511300"/>
            <a:ext cx="11976101" cy="7708900"/>
          </a:xfrm>
          <a:prstGeom prst="rect">
            <a:avLst/>
          </a:prstGeom>
        </p:spPr>
        <p:txBody>
          <a:bodyPr/>
          <a:lstStyle>
            <a:lvl1pPr marL="336780" indent="-296140">
              <a:defRPr sz="3800"/>
            </a:lvl1pPr>
          </a:lstStyle>
          <a:p>
            <a:pPr/>
            <a:r>
              <a:t>When we smooth, we reduce complexity of image =&gt; we should be able to do it at a lower resolution</a:t>
            </a:r>
          </a:p>
        </p:txBody>
      </p:sp>
      <p:sp>
        <p:nvSpPr>
          <p:cNvPr id="1163" name="[Paris and Durand 06, Chen et al. 07]"/>
          <p:cNvSpPr txBox="1"/>
          <p:nvPr/>
        </p:nvSpPr>
        <p:spPr>
          <a:xfrm>
            <a:off x="431800" y="821831"/>
            <a:ext cx="7720588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A2CBEF"/>
              </a:buClr>
              <a:buFont typeface="Arial"/>
              <a:defRPr sz="36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[Paris and Durand 06, Chen et al. 07]</a:t>
            </a:r>
          </a:p>
        </p:txBody>
      </p:sp>
      <p:grpSp>
        <p:nvGrpSpPr>
          <p:cNvPr id="1170" name="Group"/>
          <p:cNvGrpSpPr/>
          <p:nvPr/>
        </p:nvGrpSpPr>
        <p:grpSpPr>
          <a:xfrm>
            <a:off x="214338" y="5613400"/>
            <a:ext cx="4398725" cy="4086014"/>
            <a:chOff x="0" y="0"/>
            <a:chExt cx="4398723" cy="4086013"/>
          </a:xfrm>
        </p:grpSpPr>
        <p:pic>
          <p:nvPicPr>
            <p:cNvPr id="1164" name="edge_upsampled.png" descr="edge_upsampled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63149" y="505943"/>
              <a:ext cx="3211805" cy="32118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65" name="Line"/>
            <p:cNvSpPr/>
            <p:nvPr/>
          </p:nvSpPr>
          <p:spPr>
            <a:xfrm>
              <a:off x="463149" y="3712410"/>
              <a:ext cx="3600828" cy="2373"/>
            </a:xfrm>
            <a:prstGeom prst="line">
              <a:avLst/>
            </a:prstGeom>
            <a:noFill/>
            <a:ln w="38100" cap="flat">
              <a:solidFill>
                <a:srgbClr val="FF26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66" name="Line"/>
            <p:cNvSpPr/>
            <p:nvPr/>
          </p:nvSpPr>
          <p:spPr>
            <a:xfrm flipV="1">
              <a:off x="463149" y="214176"/>
              <a:ext cx="2374" cy="3503572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67" name="x"/>
            <p:cNvSpPr txBox="1"/>
            <p:nvPr/>
          </p:nvSpPr>
          <p:spPr>
            <a:xfrm>
              <a:off x="4093923" y="3325463"/>
              <a:ext cx="304801" cy="760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168" name="y"/>
            <p:cNvSpPr txBox="1"/>
            <p:nvPr/>
          </p:nvSpPr>
          <p:spPr>
            <a:xfrm>
              <a:off x="0" y="0"/>
              <a:ext cx="346918" cy="760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y</a:t>
              </a:r>
            </a:p>
          </p:txBody>
        </p:sp>
        <p:pic>
          <p:nvPicPr>
            <p:cNvPr id="1169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8783" y="466162"/>
              <a:ext cx="3242347" cy="3259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1177" name="Group"/>
          <p:cNvGrpSpPr/>
          <p:nvPr/>
        </p:nvGrpSpPr>
        <p:grpSpPr>
          <a:xfrm>
            <a:off x="6409681" y="5613400"/>
            <a:ext cx="4398724" cy="4086014"/>
            <a:chOff x="0" y="0"/>
            <a:chExt cx="4398723" cy="4086013"/>
          </a:xfrm>
        </p:grpSpPr>
        <p:pic>
          <p:nvPicPr>
            <p:cNvPr id="1171" name="edge_upsampled.png" descr="edge_upsampled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63149" y="505943"/>
              <a:ext cx="3211805" cy="32118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72" name="Line"/>
            <p:cNvSpPr/>
            <p:nvPr/>
          </p:nvSpPr>
          <p:spPr>
            <a:xfrm>
              <a:off x="463149" y="3712410"/>
              <a:ext cx="3600828" cy="2373"/>
            </a:xfrm>
            <a:prstGeom prst="line">
              <a:avLst/>
            </a:prstGeom>
            <a:noFill/>
            <a:ln w="38100" cap="flat">
              <a:solidFill>
                <a:srgbClr val="FF26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73" name="Line"/>
            <p:cNvSpPr/>
            <p:nvPr/>
          </p:nvSpPr>
          <p:spPr>
            <a:xfrm flipV="1">
              <a:off x="463149" y="214176"/>
              <a:ext cx="2373" cy="3503572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74" name="x"/>
            <p:cNvSpPr txBox="1"/>
            <p:nvPr/>
          </p:nvSpPr>
          <p:spPr>
            <a:xfrm>
              <a:off x="4093923" y="3325463"/>
              <a:ext cx="304801" cy="760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175" name="y"/>
            <p:cNvSpPr txBox="1"/>
            <p:nvPr/>
          </p:nvSpPr>
          <p:spPr>
            <a:xfrm>
              <a:off x="0" y="0"/>
              <a:ext cx="346918" cy="760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y</a:t>
              </a:r>
            </a:p>
          </p:txBody>
        </p:sp>
        <p:pic>
          <p:nvPicPr>
            <p:cNvPr id="1176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8783" y="466162"/>
              <a:ext cx="3242348" cy="3259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78" name="Rectangle"/>
          <p:cNvSpPr/>
          <p:nvPr/>
        </p:nvSpPr>
        <p:spPr>
          <a:xfrm>
            <a:off x="9037884" y="6102773"/>
            <a:ext cx="1066801" cy="1041401"/>
          </a:xfrm>
          <a:prstGeom prst="rect">
            <a:avLst/>
          </a:prstGeom>
          <a:solidFill>
            <a:srgbClr val="444444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79" name="Rectangle"/>
          <p:cNvSpPr/>
          <p:nvPr/>
        </p:nvSpPr>
        <p:spPr>
          <a:xfrm>
            <a:off x="6890738" y="6102773"/>
            <a:ext cx="1066801" cy="1041401"/>
          </a:xfrm>
          <a:prstGeom prst="rect">
            <a:avLst/>
          </a:prstGeom>
          <a:solidFill>
            <a:srgbClr val="C1C1C1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0" name="Rectangle"/>
          <p:cNvSpPr/>
          <p:nvPr/>
        </p:nvSpPr>
        <p:spPr>
          <a:xfrm>
            <a:off x="6890738" y="7186507"/>
            <a:ext cx="1066801" cy="1041401"/>
          </a:xfrm>
          <a:prstGeom prst="rect">
            <a:avLst/>
          </a:prstGeom>
          <a:solidFill>
            <a:srgbClr val="C1C1C1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1" name="Rectangle"/>
          <p:cNvSpPr/>
          <p:nvPr/>
        </p:nvSpPr>
        <p:spPr>
          <a:xfrm>
            <a:off x="6890738" y="8270240"/>
            <a:ext cx="1066801" cy="1041401"/>
          </a:xfrm>
          <a:prstGeom prst="rect">
            <a:avLst/>
          </a:prstGeom>
          <a:solidFill>
            <a:srgbClr val="C1C1C1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2" name="Rectangle"/>
          <p:cNvSpPr/>
          <p:nvPr/>
        </p:nvSpPr>
        <p:spPr>
          <a:xfrm>
            <a:off x="9037884" y="7186507"/>
            <a:ext cx="1066801" cy="1041401"/>
          </a:xfrm>
          <a:prstGeom prst="rect">
            <a:avLst/>
          </a:prstGeom>
          <a:solidFill>
            <a:srgbClr val="444444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3" name="Rectangle"/>
          <p:cNvSpPr/>
          <p:nvPr/>
        </p:nvSpPr>
        <p:spPr>
          <a:xfrm>
            <a:off x="9037884" y="8270240"/>
            <a:ext cx="1066801" cy="1041401"/>
          </a:xfrm>
          <a:prstGeom prst="rect">
            <a:avLst/>
          </a:prstGeom>
          <a:solidFill>
            <a:srgbClr val="444444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4" name="Rectangle"/>
          <p:cNvSpPr/>
          <p:nvPr/>
        </p:nvSpPr>
        <p:spPr>
          <a:xfrm>
            <a:off x="7990275" y="6102773"/>
            <a:ext cx="1016001" cy="1041401"/>
          </a:xfrm>
          <a:prstGeom prst="rect">
            <a:avLst/>
          </a:prstGeom>
          <a:solidFill>
            <a:srgbClr val="7A7A7A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5" name="Rectangle"/>
          <p:cNvSpPr/>
          <p:nvPr/>
        </p:nvSpPr>
        <p:spPr>
          <a:xfrm>
            <a:off x="7990275" y="7186507"/>
            <a:ext cx="1016001" cy="1041401"/>
          </a:xfrm>
          <a:prstGeom prst="rect">
            <a:avLst/>
          </a:prstGeom>
          <a:solidFill>
            <a:srgbClr val="7A7A7A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6" name="Rectangle"/>
          <p:cNvSpPr/>
          <p:nvPr/>
        </p:nvSpPr>
        <p:spPr>
          <a:xfrm>
            <a:off x="7990275" y="8270240"/>
            <a:ext cx="1016001" cy="1041401"/>
          </a:xfrm>
          <a:prstGeom prst="rect">
            <a:avLst/>
          </a:prstGeom>
          <a:solidFill>
            <a:srgbClr val="7A7A7A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187" name="Downsampling &amp; Simple blur"/>
          <p:cNvSpPr/>
          <p:nvPr/>
        </p:nvSpPr>
        <p:spPr>
          <a:xfrm>
            <a:off x="4025900" y="6616700"/>
            <a:ext cx="2730500" cy="1803400"/>
          </a:xfrm>
          <a:prstGeom prst="rightArrow">
            <a:avLst>
              <a:gd name="adj1" fmla="val 81162"/>
              <a:gd name="adj2" fmla="val 29916"/>
            </a:avLst>
          </a:prstGeom>
          <a:solidFill>
            <a:srgbClr val="A2CBE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sz="2400">
                <a:solidFill>
                  <a:srgbClr val="232323"/>
                </a:solidFill>
                <a:uFill>
                  <a:solidFill>
                    <a:srgbClr val="232323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Downsampling &amp; Simple blur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When we smooth, we reduce complexity of image =&gt; we should be able to do it at a lower resolution…"/>
          <p:cNvSpPr txBox="1"/>
          <p:nvPr>
            <p:ph type="body" idx="1"/>
          </p:nvPr>
        </p:nvSpPr>
        <p:spPr>
          <a:xfrm>
            <a:off x="430106" y="1511300"/>
            <a:ext cx="11976101" cy="7708900"/>
          </a:xfrm>
          <a:prstGeom prst="rect">
            <a:avLst/>
          </a:prstGeom>
        </p:spPr>
        <p:txBody>
          <a:bodyPr/>
          <a:lstStyle/>
          <a:p>
            <a:pPr marL="336780" indent="-296140">
              <a:defRPr sz="3800"/>
            </a:pPr>
            <a:r>
              <a:t>When we smooth, we reduce complexity of image =&gt; we should be able to do it at a lower resolution</a:t>
            </a:r>
          </a:p>
          <a:p>
            <a:pPr marL="336780" indent="-296140">
              <a:defRPr sz="3800"/>
            </a:pPr>
            <a:r>
              <a:t>However, the bilateral filter preserves sharp edges and a low resolution image does not</a:t>
            </a:r>
          </a:p>
          <a:p>
            <a:pPr marL="336780" indent="-296140">
              <a:defRPr sz="3800"/>
            </a:pPr>
            <a:r>
              <a:t>Idea: add a 3rd dimension to the image so that intensity difference are handled well</a:t>
            </a:r>
          </a:p>
        </p:txBody>
      </p:sp>
      <p:grpSp>
        <p:nvGrpSpPr>
          <p:cNvPr id="1196" name="Group"/>
          <p:cNvGrpSpPr/>
          <p:nvPr/>
        </p:nvGrpSpPr>
        <p:grpSpPr>
          <a:xfrm>
            <a:off x="214338" y="5613400"/>
            <a:ext cx="4398725" cy="4086014"/>
            <a:chOff x="0" y="0"/>
            <a:chExt cx="4398723" cy="4086013"/>
          </a:xfrm>
        </p:grpSpPr>
        <p:pic>
          <p:nvPicPr>
            <p:cNvPr id="1190" name="edge_upsampled.png" descr="edge_upsampled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463149" y="505943"/>
              <a:ext cx="3211805" cy="32118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191" name="Line"/>
            <p:cNvSpPr/>
            <p:nvPr/>
          </p:nvSpPr>
          <p:spPr>
            <a:xfrm>
              <a:off x="463149" y="3712410"/>
              <a:ext cx="3600828" cy="2373"/>
            </a:xfrm>
            <a:prstGeom prst="line">
              <a:avLst/>
            </a:prstGeom>
            <a:noFill/>
            <a:ln w="38100" cap="flat">
              <a:solidFill>
                <a:srgbClr val="FF26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92" name="Line"/>
            <p:cNvSpPr/>
            <p:nvPr/>
          </p:nvSpPr>
          <p:spPr>
            <a:xfrm flipV="1">
              <a:off x="463149" y="214176"/>
              <a:ext cx="2374" cy="3503572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193" name="x"/>
            <p:cNvSpPr txBox="1"/>
            <p:nvPr/>
          </p:nvSpPr>
          <p:spPr>
            <a:xfrm>
              <a:off x="4093923" y="3325463"/>
              <a:ext cx="304801" cy="760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194" name="y"/>
            <p:cNvSpPr txBox="1"/>
            <p:nvPr/>
          </p:nvSpPr>
          <p:spPr>
            <a:xfrm>
              <a:off x="0" y="0"/>
              <a:ext cx="346918" cy="760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y</a:t>
              </a:r>
            </a:p>
          </p:txBody>
        </p:sp>
        <p:pic>
          <p:nvPicPr>
            <p:cNvPr id="1195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8783" y="466162"/>
              <a:ext cx="3242347" cy="3259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97" name="Bilateral Grid"/>
          <p:cNvSpPr/>
          <p:nvPr/>
        </p:nvSpPr>
        <p:spPr>
          <a:xfrm>
            <a:off x="5041900" y="5638800"/>
            <a:ext cx="2730500" cy="1803400"/>
          </a:xfrm>
          <a:prstGeom prst="rightArrow">
            <a:avLst>
              <a:gd name="adj1" fmla="val 81162"/>
              <a:gd name="adj2" fmla="val 29916"/>
            </a:avLst>
          </a:prstGeom>
          <a:solidFill>
            <a:srgbClr val="A2CBE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sz="2400">
                <a:solidFill>
                  <a:srgbClr val="232323"/>
                </a:solidFill>
                <a:uFill>
                  <a:solidFill>
                    <a:srgbClr val="232323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sp>
        <p:nvSpPr>
          <p:cNvPr id="1198" name="Bilateral Grid: basic motivation"/>
          <p:cNvSpPr txBox="1"/>
          <p:nvPr/>
        </p:nvSpPr>
        <p:spPr>
          <a:xfrm>
            <a:off x="431800" y="-215900"/>
            <a:ext cx="11950418" cy="17399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12700" dir="2700000">
              <a:srgbClr val="BEBFC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b="1" sz="5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Grid: basic motivation</a:t>
            </a:r>
          </a:p>
        </p:txBody>
      </p:sp>
      <p:sp>
        <p:nvSpPr>
          <p:cNvPr id="1199" name="[Paris and Durand 06, Chen et al. 07]"/>
          <p:cNvSpPr txBox="1"/>
          <p:nvPr/>
        </p:nvSpPr>
        <p:spPr>
          <a:xfrm>
            <a:off x="431800" y="821831"/>
            <a:ext cx="7720588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A2CBEF"/>
              </a:buClr>
              <a:buFont typeface="Arial"/>
              <a:defRPr sz="36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[Paris and Durand 06, Chen et al. 07]</a:t>
            </a:r>
          </a:p>
        </p:txBody>
      </p:sp>
      <p:grpSp>
        <p:nvGrpSpPr>
          <p:cNvPr id="1208" name="Group"/>
          <p:cNvGrpSpPr/>
          <p:nvPr/>
        </p:nvGrpSpPr>
        <p:grpSpPr>
          <a:xfrm>
            <a:off x="2019299" y="5748394"/>
            <a:ext cx="10838123" cy="3951021"/>
            <a:chOff x="0" y="0"/>
            <a:chExt cx="10838121" cy="3951020"/>
          </a:xfrm>
        </p:grpSpPr>
        <p:pic>
          <p:nvPicPr>
            <p:cNvPr id="1200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5663234" y="0"/>
              <a:ext cx="4965472" cy="39510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01" name="Circle"/>
            <p:cNvSpPr/>
            <p:nvPr/>
          </p:nvSpPr>
          <p:spPr>
            <a:xfrm>
              <a:off x="8816042" y="1761941"/>
              <a:ext cx="120133" cy="120133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202" name="Circle"/>
            <p:cNvSpPr/>
            <p:nvPr/>
          </p:nvSpPr>
          <p:spPr>
            <a:xfrm>
              <a:off x="9000245" y="3083396"/>
              <a:ext cx="120133" cy="120133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203" name="Line"/>
            <p:cNvSpPr/>
            <p:nvPr/>
          </p:nvSpPr>
          <p:spPr>
            <a:xfrm>
              <a:off x="0" y="1391690"/>
              <a:ext cx="8798157" cy="203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561" fill="norm" stroke="1" extrusionOk="0">
                  <a:moveTo>
                    <a:pt x="0" y="15561"/>
                  </a:moveTo>
                  <a:cubicBezTo>
                    <a:pt x="5725" y="-6039"/>
                    <a:pt x="20924" y="485"/>
                    <a:pt x="21420" y="2536"/>
                  </a:cubicBezTo>
                  <a:lnTo>
                    <a:pt x="21600" y="3024"/>
                  </a:lnTo>
                </a:path>
              </a:pathLst>
            </a:cu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38100" dir="2700000">
                <a:srgbClr val="929292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204" name="Line"/>
            <p:cNvSpPr/>
            <p:nvPr/>
          </p:nvSpPr>
          <p:spPr>
            <a:xfrm>
              <a:off x="243933" y="2425441"/>
              <a:ext cx="8752514" cy="100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821" fill="norm" stroke="1" extrusionOk="0">
                  <a:moveTo>
                    <a:pt x="0" y="15821"/>
                  </a:moveTo>
                  <a:cubicBezTo>
                    <a:pt x="3611" y="-5779"/>
                    <a:pt x="19355" y="-2544"/>
                    <a:pt x="21412" y="9380"/>
                  </a:cubicBezTo>
                  <a:lnTo>
                    <a:pt x="21600" y="10330"/>
                  </a:lnTo>
                </a:path>
              </a:pathLst>
            </a:cu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38100" dir="2700000">
                <a:srgbClr val="929292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205" name="y"/>
            <p:cNvSpPr txBox="1"/>
            <p:nvPr/>
          </p:nvSpPr>
          <p:spPr>
            <a:xfrm>
              <a:off x="5194275" y="2310099"/>
              <a:ext cx="347050" cy="8409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44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y</a:t>
              </a:r>
            </a:p>
          </p:txBody>
        </p:sp>
        <p:sp>
          <p:nvSpPr>
            <p:cNvPr id="1206" name="x"/>
            <p:cNvSpPr txBox="1"/>
            <p:nvPr/>
          </p:nvSpPr>
          <p:spPr>
            <a:xfrm>
              <a:off x="10330895" y="2108989"/>
              <a:ext cx="507227" cy="8409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44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207" name="intensity"/>
            <p:cNvSpPr txBox="1"/>
            <p:nvPr/>
          </p:nvSpPr>
          <p:spPr>
            <a:xfrm>
              <a:off x="6660186" y="200220"/>
              <a:ext cx="2963265" cy="840927"/>
            </a:xfrm>
            <a:prstGeom prst="rect">
              <a:avLst/>
            </a:prstGeom>
            <a:solidFill>
              <a:srgbClr val="FFFFFF">
                <a:alpha val="75563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5000">
                  <a:solidFill>
                    <a:srgbClr val="7C1C0C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intensity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197" grpId="2"/>
      <p:bldP build="whole" bldLvl="1" animBg="1" rev="0" advAuto="0" spid="1208" grpId="3"/>
      <p:bldP build="p" bldLvl="5" animBg="1" rev="0" advAuto="0" spid="1189" grpId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21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212" name="3D gaussia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3D gaussian</a:t>
            </a:r>
          </a:p>
        </p:txBody>
      </p:sp>
      <p:sp>
        <p:nvSpPr>
          <p:cNvPr id="1213" name="The bilateral filter uses the 3D distan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bilateral filter uses the 3D distance</a:t>
            </a:r>
          </a:p>
          <a:p>
            <a:pPr/>
            <a:r>
              <a:t>With the bilateral grid, this becomes a 3D blur</a:t>
            </a:r>
          </a:p>
        </p:txBody>
      </p:sp>
      <p:grpSp>
        <p:nvGrpSpPr>
          <p:cNvPr id="1220" name="Group"/>
          <p:cNvGrpSpPr/>
          <p:nvPr/>
        </p:nvGrpSpPr>
        <p:grpSpPr>
          <a:xfrm>
            <a:off x="2273300" y="2819400"/>
            <a:ext cx="7480300" cy="5840872"/>
            <a:chOff x="0" y="0"/>
            <a:chExt cx="7480300" cy="5840871"/>
          </a:xfrm>
        </p:grpSpPr>
        <p:pic>
          <p:nvPicPr>
            <p:cNvPr id="1214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7480300" cy="58408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15" name="Oval"/>
            <p:cNvSpPr/>
            <p:nvPr/>
          </p:nvSpPr>
          <p:spPr>
            <a:xfrm>
              <a:off x="3236167" y="1211120"/>
              <a:ext cx="404205" cy="202136"/>
            </a:xfrm>
            <a:prstGeom prst="ellipse">
              <a:avLst/>
            </a:prstGeom>
            <a:noFill/>
            <a:ln w="38100" cap="flat">
              <a:solidFill>
                <a:srgbClr val="FFFB3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6" name="Oval"/>
            <p:cNvSpPr/>
            <p:nvPr/>
          </p:nvSpPr>
          <p:spPr>
            <a:xfrm>
              <a:off x="3236167" y="1211120"/>
              <a:ext cx="404205" cy="202136"/>
            </a:xfrm>
            <a:prstGeom prst="ellipse">
              <a:avLst/>
            </a:prstGeom>
            <a:noFill/>
            <a:ln w="38100" cap="flat">
              <a:solidFill>
                <a:srgbClr val="FFFB39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7" name="Oval"/>
            <p:cNvSpPr/>
            <p:nvPr/>
          </p:nvSpPr>
          <p:spPr>
            <a:xfrm>
              <a:off x="2023557" y="2828202"/>
              <a:ext cx="404205" cy="202137"/>
            </a:xfrm>
            <a:prstGeom prst="ellipse">
              <a:avLst/>
            </a:prstGeom>
            <a:noFill/>
            <a:ln w="381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3400">
                  <a:uFill>
                    <a:solidFill>
                      <a:srgbClr val="0000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1218" name="Line"/>
            <p:cNvSpPr/>
            <p:nvPr/>
          </p:nvSpPr>
          <p:spPr>
            <a:xfrm flipV="1">
              <a:off x="2225659" y="3080872"/>
              <a:ext cx="1111560" cy="353738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219" name="Line"/>
            <p:cNvSpPr/>
            <p:nvPr/>
          </p:nvSpPr>
          <p:spPr>
            <a:xfrm flipV="1">
              <a:off x="3438269" y="1413255"/>
              <a:ext cx="2258" cy="1364415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221" name="Line"/>
          <p:cNvSpPr/>
          <p:nvPr/>
        </p:nvSpPr>
        <p:spPr>
          <a:xfrm flipV="1">
            <a:off x="4445000" y="4114800"/>
            <a:ext cx="1193800" cy="1625600"/>
          </a:xfrm>
          <a:prstGeom prst="line">
            <a:avLst/>
          </a:prstGeom>
          <a:ln w="57150">
            <a:solidFill>
              <a:srgbClr val="FF2600"/>
            </a:solidFill>
            <a:headEnd type="triangle"/>
            <a:tailEnd type="triangle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Bilateral Grid"/>
          <p:cNvSpPr txBox="1"/>
          <p:nvPr>
            <p:ph type="title"/>
          </p:nvPr>
        </p:nvSpPr>
        <p:spPr>
          <a:xfrm>
            <a:off x="431800" y="-215900"/>
            <a:ext cx="11950418" cy="1739900"/>
          </a:xfrm>
          <a:prstGeom prst="rect">
            <a:avLst/>
          </a:prstGeom>
        </p:spPr>
        <p:txBody>
          <a:bodyPr/>
          <a:lstStyle/>
          <a:p>
            <a:pPr/>
            <a:r>
              <a:t>Bilateral Grid</a:t>
            </a:r>
          </a:p>
        </p:txBody>
      </p:sp>
      <p:sp>
        <p:nvSpPr>
          <p:cNvPr id="1224" name="Idea v2.0: The product of spatial and intensity Gaussian defines a 3D Gaussian in x, y, I"/>
          <p:cNvSpPr txBox="1"/>
          <p:nvPr>
            <p:ph type="body" sz="half" idx="1"/>
          </p:nvPr>
        </p:nvSpPr>
        <p:spPr>
          <a:xfrm>
            <a:off x="431800" y="1511300"/>
            <a:ext cx="11968481" cy="4106898"/>
          </a:xfrm>
          <a:prstGeom prst="rect">
            <a:avLst/>
          </a:prstGeom>
        </p:spPr>
        <p:txBody>
          <a:bodyPr/>
          <a:lstStyle>
            <a:lvl1pPr marL="336780" indent="-296140">
              <a:defRPr sz="3800"/>
            </a:lvl1pPr>
          </a:lstStyle>
          <a:p>
            <a:pPr/>
            <a:r>
              <a:t>Idea v2.0: The product of spatial and intensity Gaussian defines a 3D Gaussian in x, y, I</a:t>
            </a:r>
          </a:p>
        </p:txBody>
      </p:sp>
      <p:sp>
        <p:nvSpPr>
          <p:cNvPr id="1225" name="[Paris and Durand 06, Chen et al. 07]"/>
          <p:cNvSpPr txBox="1"/>
          <p:nvPr/>
        </p:nvSpPr>
        <p:spPr>
          <a:xfrm>
            <a:off x="4914900" y="334151"/>
            <a:ext cx="7720588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A2CBEF"/>
              </a:buClr>
              <a:buFont typeface="Arial"/>
              <a:defRPr sz="36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[Paris and Durand 06, Chen et al. 07]</a:t>
            </a:r>
          </a:p>
        </p:txBody>
      </p:sp>
      <p:grpSp>
        <p:nvGrpSpPr>
          <p:cNvPr id="1245" name="Group"/>
          <p:cNvGrpSpPr/>
          <p:nvPr/>
        </p:nvGrpSpPr>
        <p:grpSpPr>
          <a:xfrm>
            <a:off x="4330699" y="4770684"/>
            <a:ext cx="10125852" cy="539610"/>
            <a:chOff x="0" y="0"/>
            <a:chExt cx="10125850" cy="539608"/>
          </a:xfrm>
        </p:grpSpPr>
        <p:sp>
          <p:nvSpPr>
            <p:cNvPr id="1226" name="Square"/>
            <p:cNvSpPr/>
            <p:nvPr/>
          </p:nvSpPr>
          <p:spPr>
            <a:xfrm>
              <a:off x="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7" name="Square"/>
            <p:cNvSpPr/>
            <p:nvPr/>
          </p:nvSpPr>
          <p:spPr>
            <a:xfrm>
              <a:off x="537185" y="0"/>
              <a:ext cx="532954" cy="539609"/>
            </a:xfrm>
            <a:prstGeom prst="rect">
              <a:avLst/>
            </a:prstGeom>
            <a:solidFill>
              <a:srgbClr val="363636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8" name="Square"/>
            <p:cNvSpPr/>
            <p:nvPr/>
          </p:nvSpPr>
          <p:spPr>
            <a:xfrm>
              <a:off x="1070138" y="0"/>
              <a:ext cx="532953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29" name="Square"/>
            <p:cNvSpPr/>
            <p:nvPr/>
          </p:nvSpPr>
          <p:spPr>
            <a:xfrm>
              <a:off x="1603090" y="0"/>
              <a:ext cx="530715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0" name="Square"/>
            <p:cNvSpPr/>
            <p:nvPr/>
          </p:nvSpPr>
          <p:spPr>
            <a:xfrm>
              <a:off x="2133804" y="0"/>
              <a:ext cx="532953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1" name="Square"/>
            <p:cNvSpPr/>
            <p:nvPr/>
          </p:nvSpPr>
          <p:spPr>
            <a:xfrm>
              <a:off x="2666756" y="0"/>
              <a:ext cx="532954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2" name="Square"/>
            <p:cNvSpPr/>
            <p:nvPr/>
          </p:nvSpPr>
          <p:spPr>
            <a:xfrm>
              <a:off x="3199709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3" name="Square"/>
            <p:cNvSpPr/>
            <p:nvPr/>
          </p:nvSpPr>
          <p:spPr>
            <a:xfrm>
              <a:off x="3732661" y="0"/>
              <a:ext cx="532953" cy="539609"/>
            </a:xfrm>
            <a:prstGeom prst="rect">
              <a:avLst/>
            </a:prstGeom>
            <a:solidFill>
              <a:srgbClr val="CBCBCB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4" name="Square"/>
            <p:cNvSpPr/>
            <p:nvPr/>
          </p:nvSpPr>
          <p:spPr>
            <a:xfrm>
              <a:off x="4265614" y="0"/>
              <a:ext cx="532953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5" name="Square"/>
            <p:cNvSpPr/>
            <p:nvPr/>
          </p:nvSpPr>
          <p:spPr>
            <a:xfrm>
              <a:off x="4798566" y="0"/>
              <a:ext cx="532953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6" name="Square"/>
            <p:cNvSpPr/>
            <p:nvPr/>
          </p:nvSpPr>
          <p:spPr>
            <a:xfrm>
              <a:off x="5331518" y="0"/>
              <a:ext cx="532954" cy="539609"/>
            </a:xfrm>
            <a:prstGeom prst="rect">
              <a:avLst/>
            </a:prstGeom>
            <a:solidFill>
              <a:srgbClr val="92929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7" name="Square"/>
            <p:cNvSpPr/>
            <p:nvPr/>
          </p:nvSpPr>
          <p:spPr>
            <a:xfrm>
              <a:off x="5864470" y="0"/>
              <a:ext cx="532954" cy="539609"/>
            </a:xfrm>
            <a:prstGeom prst="rect">
              <a:avLst/>
            </a:prstGeom>
            <a:solidFill>
              <a:srgbClr val="72727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8" name="Square"/>
            <p:cNvSpPr/>
            <p:nvPr/>
          </p:nvSpPr>
          <p:spPr>
            <a:xfrm>
              <a:off x="6397423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39" name="Square"/>
            <p:cNvSpPr/>
            <p:nvPr/>
          </p:nvSpPr>
          <p:spPr>
            <a:xfrm>
              <a:off x="6930376" y="0"/>
              <a:ext cx="532953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0" name="Square"/>
            <p:cNvSpPr/>
            <p:nvPr/>
          </p:nvSpPr>
          <p:spPr>
            <a:xfrm>
              <a:off x="7463328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1" name="Square"/>
            <p:cNvSpPr/>
            <p:nvPr/>
          </p:nvSpPr>
          <p:spPr>
            <a:xfrm>
              <a:off x="7996280" y="0"/>
              <a:ext cx="530715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2" name="Square"/>
            <p:cNvSpPr/>
            <p:nvPr/>
          </p:nvSpPr>
          <p:spPr>
            <a:xfrm>
              <a:off x="8526992" y="0"/>
              <a:ext cx="532954" cy="539609"/>
            </a:xfrm>
            <a:prstGeom prst="rect">
              <a:avLst/>
            </a:prstGeom>
            <a:solidFill>
              <a:srgbClr val="EEEEEE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3" name="Square"/>
            <p:cNvSpPr/>
            <p:nvPr/>
          </p:nvSpPr>
          <p:spPr>
            <a:xfrm>
              <a:off x="9059946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44" name="Square"/>
            <p:cNvSpPr/>
            <p:nvPr/>
          </p:nvSpPr>
          <p:spPr>
            <a:xfrm>
              <a:off x="9592898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250" name="Group"/>
          <p:cNvGrpSpPr/>
          <p:nvPr/>
        </p:nvGrpSpPr>
        <p:grpSpPr>
          <a:xfrm>
            <a:off x="2068494" y="5524500"/>
            <a:ext cx="12778654" cy="3619156"/>
            <a:chOff x="0" y="0"/>
            <a:chExt cx="12778652" cy="3619155"/>
          </a:xfrm>
        </p:grpSpPr>
        <p:pic>
          <p:nvPicPr>
            <p:cNvPr id="1246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rcRect l="15722" t="0" r="0" b="11886"/>
            <a:stretch>
              <a:fillRect/>
            </a:stretch>
          </p:blipFill>
          <p:spPr>
            <a:xfrm>
              <a:off x="1898421" y="0"/>
              <a:ext cx="10880232" cy="3246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47" name="pixel intensity"/>
            <p:cNvSpPr txBox="1"/>
            <p:nvPr/>
          </p:nvSpPr>
          <p:spPr>
            <a:xfrm>
              <a:off x="0" y="955322"/>
              <a:ext cx="1634262" cy="9027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algn="r" defTabSz="1295400">
                <a:buClr>
                  <a:srgbClr val="FFFFFF"/>
                </a:buClr>
                <a:buFont typeface="Arial"/>
                <a:defRPr b="1" sz="2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t>pixel</a:t>
              </a:r>
              <a:br/>
              <a:r>
                <a:t>intensity</a:t>
              </a:r>
            </a:p>
          </p:txBody>
        </p:sp>
        <p:sp>
          <p:nvSpPr>
            <p:cNvPr id="1248" name="pixel position"/>
            <p:cNvSpPr txBox="1"/>
            <p:nvPr/>
          </p:nvSpPr>
          <p:spPr>
            <a:xfrm>
              <a:off x="6289799" y="3122789"/>
              <a:ext cx="2463880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FFFFFF"/>
                </a:buClr>
                <a:buFont typeface="Arial"/>
                <a:defRPr b="1" sz="2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pixel position</a:t>
              </a:r>
            </a:p>
          </p:txBody>
        </p:sp>
        <p:sp>
          <p:nvSpPr>
            <p:cNvPr id="1249" name="Rectangle"/>
            <p:cNvSpPr/>
            <p:nvPr/>
          </p:nvSpPr>
          <p:spPr>
            <a:xfrm>
              <a:off x="1614505" y="330200"/>
              <a:ext cx="215901" cy="2533227"/>
            </a:xfrm>
            <a:prstGeom prst="rect">
              <a:avLst/>
            </a:prstGeom>
            <a:gradFill flip="none" rotWithShape="1">
              <a:gsLst>
                <a:gs pos="0">
                  <a:srgbClr val="000000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251" name="Line"/>
          <p:cNvSpPr/>
          <p:nvPr/>
        </p:nvSpPr>
        <p:spPr>
          <a:xfrm>
            <a:off x="6637866" y="4140200"/>
            <a:ext cx="593797" cy="48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03" h="21600" fill="norm" stroke="1" extrusionOk="0">
                <a:moveTo>
                  <a:pt x="0" y="21600"/>
                </a:moveTo>
                <a:cubicBezTo>
                  <a:pt x="1825" y="17983"/>
                  <a:pt x="456" y="0"/>
                  <a:pt x="11028" y="0"/>
                </a:cubicBezTo>
                <a:cubicBezTo>
                  <a:pt x="21600" y="0"/>
                  <a:pt x="18101" y="16577"/>
                  <a:pt x="20003" y="20897"/>
                </a:cubicBezTo>
              </a:path>
            </a:pathLst>
          </a:custGeom>
          <a:ln w="5715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2" name="1D image"/>
          <p:cNvSpPr txBox="1"/>
          <p:nvPr/>
        </p:nvSpPr>
        <p:spPr>
          <a:xfrm>
            <a:off x="546100" y="3898900"/>
            <a:ext cx="2092007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b="1"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1D image</a:t>
            </a:r>
          </a:p>
        </p:txBody>
      </p:sp>
      <p:sp>
        <p:nvSpPr>
          <p:cNvPr id="1253" name="Circle"/>
          <p:cNvSpPr/>
          <p:nvPr/>
        </p:nvSpPr>
        <p:spPr>
          <a:xfrm>
            <a:off x="6934200" y="6388100"/>
            <a:ext cx="215900" cy="215900"/>
          </a:xfrm>
          <a:prstGeom prst="ellipse">
            <a:avLst/>
          </a:prstGeom>
          <a:solidFill>
            <a:srgbClr val="FF26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4" name="Circle"/>
          <p:cNvSpPr/>
          <p:nvPr/>
        </p:nvSpPr>
        <p:spPr>
          <a:xfrm>
            <a:off x="6718300" y="7581900"/>
            <a:ext cx="215900" cy="215900"/>
          </a:xfrm>
          <a:prstGeom prst="ellipse">
            <a:avLst/>
          </a:prstGeom>
          <a:solidFill>
            <a:srgbClr val="FF26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5" name="Line"/>
          <p:cNvSpPr/>
          <p:nvPr/>
        </p:nvSpPr>
        <p:spPr>
          <a:xfrm>
            <a:off x="7048500" y="5308600"/>
            <a:ext cx="2258" cy="1079500"/>
          </a:xfrm>
          <a:prstGeom prst="line">
            <a:avLst/>
          </a:prstGeom>
          <a:ln w="19050"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56" name="Line"/>
          <p:cNvSpPr/>
          <p:nvPr/>
        </p:nvSpPr>
        <p:spPr>
          <a:xfrm>
            <a:off x="6832600" y="5308600"/>
            <a:ext cx="2258" cy="2273300"/>
          </a:xfrm>
          <a:prstGeom prst="line">
            <a:avLst/>
          </a:prstGeom>
          <a:ln w="19050"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57" name="Line"/>
          <p:cNvSpPr/>
          <p:nvPr/>
        </p:nvSpPr>
        <p:spPr>
          <a:xfrm flipV="1">
            <a:off x="6951698" y="6718300"/>
            <a:ext cx="2258" cy="762000"/>
          </a:xfrm>
          <a:prstGeom prst="line">
            <a:avLst/>
          </a:prstGeom>
          <a:ln w="5715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258" name="Rectangle"/>
          <p:cNvSpPr/>
          <p:nvPr/>
        </p:nvSpPr>
        <p:spPr>
          <a:xfrm>
            <a:off x="8493759" y="3375377"/>
            <a:ext cx="6353388" cy="6378223"/>
          </a:xfrm>
          <a:prstGeom prst="rect">
            <a:avLst/>
          </a:prstGeom>
          <a:solidFill>
            <a:srgbClr val="004394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59" name="far in range"/>
          <p:cNvSpPr txBox="1"/>
          <p:nvPr/>
        </p:nvSpPr>
        <p:spPr>
          <a:xfrm>
            <a:off x="7086600" y="6718300"/>
            <a:ext cx="23564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far in range</a:t>
            </a:r>
          </a:p>
        </p:txBody>
      </p:sp>
      <p:sp>
        <p:nvSpPr>
          <p:cNvPr id="1260" name="close in space"/>
          <p:cNvSpPr txBox="1"/>
          <p:nvPr/>
        </p:nvSpPr>
        <p:spPr>
          <a:xfrm>
            <a:off x="6832600" y="3364088"/>
            <a:ext cx="290837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close in space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59" grpId="1"/>
      <p:bldP build="whole" bldLvl="1" animBg="1" rev="0" advAuto="0" spid="1254" grpId="4"/>
      <p:bldP build="whole" bldLvl="1" animBg="1" rev="0" advAuto="0" spid="1256" grpId="5"/>
      <p:bldP build="whole" bldLvl="1" animBg="1" rev="0" advAuto="0" spid="1255" grpId="6"/>
      <p:bldP build="whole" bldLvl="1" animBg="1" rev="0" advAuto="0" spid="1257" grpId="3"/>
      <p:bldP build="whole" bldLvl="1" animBg="1" rev="0" advAuto="0" spid="1253" grpId="2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Bilateral Grid"/>
          <p:cNvSpPr txBox="1"/>
          <p:nvPr>
            <p:ph type="title"/>
          </p:nvPr>
        </p:nvSpPr>
        <p:spPr>
          <a:xfrm>
            <a:off x="431800" y="-215900"/>
            <a:ext cx="11950418" cy="1739900"/>
          </a:xfrm>
          <a:prstGeom prst="rect">
            <a:avLst/>
          </a:prstGeom>
        </p:spPr>
        <p:txBody>
          <a:bodyPr/>
          <a:lstStyle/>
          <a:p>
            <a:pPr/>
            <a:r>
              <a:t>Bilateral Grid</a:t>
            </a:r>
          </a:p>
        </p:txBody>
      </p:sp>
      <p:sp>
        <p:nvSpPr>
          <p:cNvPr id="1263" name="Idea v2.0: The product of spatial and intensity Gaussian defines a 3D Gaussian in x, y, I"/>
          <p:cNvSpPr txBox="1"/>
          <p:nvPr>
            <p:ph type="body" sz="half" idx="1"/>
          </p:nvPr>
        </p:nvSpPr>
        <p:spPr>
          <a:xfrm>
            <a:off x="431800" y="1511300"/>
            <a:ext cx="11968481" cy="4106898"/>
          </a:xfrm>
          <a:prstGeom prst="rect">
            <a:avLst/>
          </a:prstGeom>
        </p:spPr>
        <p:txBody>
          <a:bodyPr/>
          <a:lstStyle>
            <a:lvl1pPr marL="336780" indent="-296140">
              <a:defRPr sz="3800"/>
            </a:lvl1pPr>
          </a:lstStyle>
          <a:p>
            <a:pPr/>
            <a:r>
              <a:t>Idea v2.0: The product of spatial and intensity Gaussian defines a 3D Gaussian in x, y, I</a:t>
            </a:r>
          </a:p>
        </p:txBody>
      </p:sp>
      <p:sp>
        <p:nvSpPr>
          <p:cNvPr id="1264" name="[Paris and Durand 06, Chen et al. 07]"/>
          <p:cNvSpPr txBox="1"/>
          <p:nvPr/>
        </p:nvSpPr>
        <p:spPr>
          <a:xfrm>
            <a:off x="4914900" y="334151"/>
            <a:ext cx="7720588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A2CBEF"/>
              </a:buClr>
              <a:buFont typeface="Arial"/>
              <a:defRPr sz="36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[Paris and Durand 06, Chen et al. 07]</a:t>
            </a:r>
          </a:p>
        </p:txBody>
      </p:sp>
      <p:grpSp>
        <p:nvGrpSpPr>
          <p:cNvPr id="1284" name="Group"/>
          <p:cNvGrpSpPr/>
          <p:nvPr/>
        </p:nvGrpSpPr>
        <p:grpSpPr>
          <a:xfrm>
            <a:off x="4330699" y="4770684"/>
            <a:ext cx="10125852" cy="539610"/>
            <a:chOff x="0" y="0"/>
            <a:chExt cx="10125850" cy="539608"/>
          </a:xfrm>
        </p:grpSpPr>
        <p:sp>
          <p:nvSpPr>
            <p:cNvPr id="1265" name="Square"/>
            <p:cNvSpPr/>
            <p:nvPr/>
          </p:nvSpPr>
          <p:spPr>
            <a:xfrm>
              <a:off x="0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6" name="Square"/>
            <p:cNvSpPr/>
            <p:nvPr/>
          </p:nvSpPr>
          <p:spPr>
            <a:xfrm>
              <a:off x="537185" y="0"/>
              <a:ext cx="532954" cy="539609"/>
            </a:xfrm>
            <a:prstGeom prst="rect">
              <a:avLst/>
            </a:prstGeom>
            <a:solidFill>
              <a:srgbClr val="363636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7" name="Square"/>
            <p:cNvSpPr/>
            <p:nvPr/>
          </p:nvSpPr>
          <p:spPr>
            <a:xfrm>
              <a:off x="1070138" y="0"/>
              <a:ext cx="532953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8" name="Square"/>
            <p:cNvSpPr/>
            <p:nvPr/>
          </p:nvSpPr>
          <p:spPr>
            <a:xfrm>
              <a:off x="1603090" y="0"/>
              <a:ext cx="530715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69" name="Square"/>
            <p:cNvSpPr/>
            <p:nvPr/>
          </p:nvSpPr>
          <p:spPr>
            <a:xfrm>
              <a:off x="2133804" y="0"/>
              <a:ext cx="532953" cy="539609"/>
            </a:xfrm>
            <a:prstGeom prst="rect">
              <a:avLst/>
            </a:prstGeom>
            <a:solidFill>
              <a:srgbClr val="252525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0" name="Square"/>
            <p:cNvSpPr/>
            <p:nvPr/>
          </p:nvSpPr>
          <p:spPr>
            <a:xfrm>
              <a:off x="2666756" y="0"/>
              <a:ext cx="532954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1" name="Square"/>
            <p:cNvSpPr/>
            <p:nvPr/>
          </p:nvSpPr>
          <p:spPr>
            <a:xfrm>
              <a:off x="3199709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2" name="Square"/>
            <p:cNvSpPr/>
            <p:nvPr/>
          </p:nvSpPr>
          <p:spPr>
            <a:xfrm>
              <a:off x="3732661" y="0"/>
              <a:ext cx="532953" cy="539609"/>
            </a:xfrm>
            <a:prstGeom prst="rect">
              <a:avLst/>
            </a:prstGeom>
            <a:solidFill>
              <a:srgbClr val="CBCBCB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3" name="Square"/>
            <p:cNvSpPr/>
            <p:nvPr/>
          </p:nvSpPr>
          <p:spPr>
            <a:xfrm>
              <a:off x="4265614" y="0"/>
              <a:ext cx="532953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4" name="Square"/>
            <p:cNvSpPr/>
            <p:nvPr/>
          </p:nvSpPr>
          <p:spPr>
            <a:xfrm>
              <a:off x="4798566" y="0"/>
              <a:ext cx="532953" cy="539609"/>
            </a:xfrm>
            <a:prstGeom prst="rect">
              <a:avLst/>
            </a:prstGeom>
            <a:solidFill>
              <a:srgbClr val="A7A7A7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5" name="Square"/>
            <p:cNvSpPr/>
            <p:nvPr/>
          </p:nvSpPr>
          <p:spPr>
            <a:xfrm>
              <a:off x="5331518" y="0"/>
              <a:ext cx="532954" cy="539609"/>
            </a:xfrm>
            <a:prstGeom prst="rect">
              <a:avLst/>
            </a:prstGeom>
            <a:solidFill>
              <a:srgbClr val="92929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6" name="Square"/>
            <p:cNvSpPr/>
            <p:nvPr/>
          </p:nvSpPr>
          <p:spPr>
            <a:xfrm>
              <a:off x="5864470" y="0"/>
              <a:ext cx="532954" cy="539609"/>
            </a:xfrm>
            <a:prstGeom prst="rect">
              <a:avLst/>
            </a:prstGeom>
            <a:solidFill>
              <a:srgbClr val="72727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7" name="Square"/>
            <p:cNvSpPr/>
            <p:nvPr/>
          </p:nvSpPr>
          <p:spPr>
            <a:xfrm>
              <a:off x="6397423" y="0"/>
              <a:ext cx="532953" cy="539609"/>
            </a:xfrm>
            <a:prstGeom prst="rect">
              <a:avLst/>
            </a:prstGeom>
            <a:solidFill>
              <a:srgbClr val="606060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8" name="Square"/>
            <p:cNvSpPr/>
            <p:nvPr/>
          </p:nvSpPr>
          <p:spPr>
            <a:xfrm>
              <a:off x="6930376" y="0"/>
              <a:ext cx="532953" cy="539609"/>
            </a:xfrm>
            <a:prstGeom prst="rect">
              <a:avLst/>
            </a:prstGeom>
            <a:solidFill>
              <a:srgbClr val="424242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79" name="Square"/>
            <p:cNvSpPr/>
            <p:nvPr/>
          </p:nvSpPr>
          <p:spPr>
            <a:xfrm>
              <a:off x="7463328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0" name="Square"/>
            <p:cNvSpPr/>
            <p:nvPr/>
          </p:nvSpPr>
          <p:spPr>
            <a:xfrm>
              <a:off x="7996280" y="0"/>
              <a:ext cx="530715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1" name="Square"/>
            <p:cNvSpPr/>
            <p:nvPr/>
          </p:nvSpPr>
          <p:spPr>
            <a:xfrm>
              <a:off x="8526992" y="0"/>
              <a:ext cx="532954" cy="539609"/>
            </a:xfrm>
            <a:prstGeom prst="rect">
              <a:avLst/>
            </a:prstGeom>
            <a:solidFill>
              <a:srgbClr val="EEEEEE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2" name="Square"/>
            <p:cNvSpPr/>
            <p:nvPr/>
          </p:nvSpPr>
          <p:spPr>
            <a:xfrm>
              <a:off x="9059946" y="0"/>
              <a:ext cx="532953" cy="539609"/>
            </a:xfrm>
            <a:prstGeom prst="rect">
              <a:avLst/>
            </a:prstGeom>
            <a:solidFill>
              <a:srgbClr val="E4E4E4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283" name="Square"/>
            <p:cNvSpPr/>
            <p:nvPr/>
          </p:nvSpPr>
          <p:spPr>
            <a:xfrm>
              <a:off x="9592898" y="0"/>
              <a:ext cx="532953" cy="539609"/>
            </a:xfrm>
            <a:prstGeom prst="rect">
              <a:avLst/>
            </a:prstGeom>
            <a:solidFill>
              <a:srgbClr val="F9F9F9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grpSp>
        <p:nvGrpSpPr>
          <p:cNvPr id="1289" name="Group"/>
          <p:cNvGrpSpPr/>
          <p:nvPr/>
        </p:nvGrpSpPr>
        <p:grpSpPr>
          <a:xfrm>
            <a:off x="2068494" y="5524500"/>
            <a:ext cx="12778654" cy="3619156"/>
            <a:chOff x="0" y="0"/>
            <a:chExt cx="12778652" cy="3619155"/>
          </a:xfrm>
        </p:grpSpPr>
        <p:pic>
          <p:nvPicPr>
            <p:cNvPr id="1285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rcRect l="15722" t="0" r="0" b="11886"/>
            <a:stretch>
              <a:fillRect/>
            </a:stretch>
          </p:blipFill>
          <p:spPr>
            <a:xfrm>
              <a:off x="1898421" y="0"/>
              <a:ext cx="10880232" cy="3246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286" name="pixel intensity"/>
            <p:cNvSpPr txBox="1"/>
            <p:nvPr/>
          </p:nvSpPr>
          <p:spPr>
            <a:xfrm>
              <a:off x="0" y="955322"/>
              <a:ext cx="1634262" cy="9027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/>
            <a:p>
              <a:pPr marL="57799" marR="57799" algn="r" defTabSz="1295400">
                <a:buClr>
                  <a:srgbClr val="FFFFFF"/>
                </a:buClr>
                <a:buFont typeface="Arial"/>
                <a:defRPr b="1" sz="2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  <a:r>
                <a:t>pixel</a:t>
              </a:r>
              <a:br/>
              <a:r>
                <a:t>intensity</a:t>
              </a:r>
            </a:p>
          </p:txBody>
        </p:sp>
        <p:sp>
          <p:nvSpPr>
            <p:cNvPr id="1287" name="pixel position"/>
            <p:cNvSpPr txBox="1"/>
            <p:nvPr/>
          </p:nvSpPr>
          <p:spPr>
            <a:xfrm>
              <a:off x="6289799" y="3122789"/>
              <a:ext cx="2463880" cy="4963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t">
              <a:spAutoFit/>
            </a:bodyPr>
            <a:lstStyle>
              <a:lvl1pPr marL="57799" marR="57799" defTabSz="1295400">
                <a:buClr>
                  <a:srgbClr val="FFFFFF"/>
                </a:buClr>
                <a:buFont typeface="Arial"/>
                <a:defRPr b="1" sz="2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pixel position</a:t>
              </a:r>
            </a:p>
          </p:txBody>
        </p:sp>
        <p:sp>
          <p:nvSpPr>
            <p:cNvPr id="1288" name="Rectangle"/>
            <p:cNvSpPr/>
            <p:nvPr/>
          </p:nvSpPr>
          <p:spPr>
            <a:xfrm>
              <a:off x="1614505" y="330200"/>
              <a:ext cx="215901" cy="2533227"/>
            </a:xfrm>
            <a:prstGeom prst="rect">
              <a:avLst/>
            </a:prstGeom>
            <a:gradFill flip="none" rotWithShape="1">
              <a:gsLst>
                <a:gs pos="0">
                  <a:srgbClr val="000000"/>
                </a:gs>
                <a:gs pos="100000">
                  <a:srgbClr val="FFFFFF"/>
                </a:gs>
              </a:gsLst>
              <a:lin ang="16200000" scaled="0"/>
            </a:gra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290" name="Line"/>
          <p:cNvSpPr/>
          <p:nvPr/>
        </p:nvSpPr>
        <p:spPr>
          <a:xfrm>
            <a:off x="6637866" y="4140200"/>
            <a:ext cx="593797" cy="485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03" h="21600" fill="norm" stroke="1" extrusionOk="0">
                <a:moveTo>
                  <a:pt x="0" y="21600"/>
                </a:moveTo>
                <a:cubicBezTo>
                  <a:pt x="1825" y="17983"/>
                  <a:pt x="456" y="0"/>
                  <a:pt x="11028" y="0"/>
                </a:cubicBezTo>
                <a:cubicBezTo>
                  <a:pt x="21600" y="0"/>
                  <a:pt x="18101" y="16577"/>
                  <a:pt x="20003" y="20897"/>
                </a:cubicBezTo>
              </a:path>
            </a:pathLst>
          </a:custGeom>
          <a:ln w="5715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1" name="1D image"/>
          <p:cNvSpPr txBox="1"/>
          <p:nvPr/>
        </p:nvSpPr>
        <p:spPr>
          <a:xfrm>
            <a:off x="546100" y="3898900"/>
            <a:ext cx="2092007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b="1"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1D image</a:t>
            </a:r>
          </a:p>
        </p:txBody>
      </p:sp>
      <p:sp>
        <p:nvSpPr>
          <p:cNvPr id="1292" name="Circle"/>
          <p:cNvSpPr/>
          <p:nvPr/>
        </p:nvSpPr>
        <p:spPr>
          <a:xfrm>
            <a:off x="6934200" y="6388100"/>
            <a:ext cx="215900" cy="215900"/>
          </a:xfrm>
          <a:prstGeom prst="ellipse">
            <a:avLst/>
          </a:prstGeom>
          <a:solidFill>
            <a:srgbClr val="FF26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3" name="Circle"/>
          <p:cNvSpPr/>
          <p:nvPr/>
        </p:nvSpPr>
        <p:spPr>
          <a:xfrm>
            <a:off x="6718300" y="7581900"/>
            <a:ext cx="215900" cy="215900"/>
          </a:xfrm>
          <a:prstGeom prst="ellipse">
            <a:avLst/>
          </a:prstGeom>
          <a:solidFill>
            <a:srgbClr val="FF2600"/>
          </a:solidFill>
          <a:ln>
            <a:solidFill>
              <a:srgbClr val="FFFFFF"/>
            </a:solidFill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4" name="Line"/>
          <p:cNvSpPr/>
          <p:nvPr/>
        </p:nvSpPr>
        <p:spPr>
          <a:xfrm>
            <a:off x="7048500" y="5308600"/>
            <a:ext cx="2258" cy="1079500"/>
          </a:xfrm>
          <a:prstGeom prst="line">
            <a:avLst/>
          </a:prstGeom>
          <a:ln w="19050"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95" name="Line"/>
          <p:cNvSpPr/>
          <p:nvPr/>
        </p:nvSpPr>
        <p:spPr>
          <a:xfrm>
            <a:off x="6832600" y="5308600"/>
            <a:ext cx="2258" cy="2273300"/>
          </a:xfrm>
          <a:prstGeom prst="line">
            <a:avLst/>
          </a:prstGeom>
          <a:ln w="19050">
            <a:solidFill>
              <a:srgbClr val="FFFFFF"/>
            </a:solidFill>
            <a:prstDash val="dash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96" name="Line"/>
          <p:cNvSpPr/>
          <p:nvPr/>
        </p:nvSpPr>
        <p:spPr>
          <a:xfrm flipV="1">
            <a:off x="6951698" y="6718300"/>
            <a:ext cx="2258" cy="762000"/>
          </a:xfrm>
          <a:prstGeom prst="line">
            <a:avLst/>
          </a:prstGeom>
          <a:ln w="57150">
            <a:solidFill>
              <a:srgbClr val="FF2600"/>
            </a:solidFill>
            <a:headEnd type="triangle"/>
            <a:tailEnd type="triangle"/>
          </a:ln>
          <a:effectLst>
            <a:outerShdw sx="100000" sy="100000" kx="0" ky="0" algn="b" rotWithShape="0" blurRad="63500" dist="12700" dir="2700000">
              <a:srgbClr val="000000">
                <a:alpha val="50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1297" name="Rectangle"/>
          <p:cNvSpPr/>
          <p:nvPr/>
        </p:nvSpPr>
        <p:spPr>
          <a:xfrm>
            <a:off x="8493759" y="3375377"/>
            <a:ext cx="6353388" cy="6378223"/>
          </a:xfrm>
          <a:prstGeom prst="rect">
            <a:avLst/>
          </a:prstGeom>
          <a:solidFill>
            <a:srgbClr val="004394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298" name="far in range"/>
          <p:cNvSpPr txBox="1"/>
          <p:nvPr/>
        </p:nvSpPr>
        <p:spPr>
          <a:xfrm>
            <a:off x="7086600" y="6718300"/>
            <a:ext cx="2356400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far in range</a:t>
            </a:r>
          </a:p>
        </p:txBody>
      </p:sp>
      <p:sp>
        <p:nvSpPr>
          <p:cNvPr id="1299" name="close in space"/>
          <p:cNvSpPr txBox="1"/>
          <p:nvPr/>
        </p:nvSpPr>
        <p:spPr>
          <a:xfrm>
            <a:off x="6832600" y="3364088"/>
            <a:ext cx="290837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close in space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95" grpId="5"/>
      <p:bldP build="whole" bldLvl="1" animBg="1" rev="0" advAuto="0" spid="1296" grpId="3"/>
      <p:bldP build="whole" bldLvl="1" animBg="1" rev="0" advAuto="0" spid="1294" grpId="6"/>
      <p:bldP build="whole" bldLvl="1" animBg="1" rev="0" advAuto="0" spid="1292" grpId="2"/>
      <p:bldP build="whole" bldLvl="1" animBg="1" rev="0" advAuto="0" spid="1298" grpId="1"/>
      <p:bldP build="whole" bldLvl="1" animBg="1" rev="0" advAuto="0" spid="1293" grpId="4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Idea 2.0: The product of spatial and intensity Gaussian defines a 3D Gaussian in x, y, I"/>
          <p:cNvSpPr txBox="1"/>
          <p:nvPr/>
        </p:nvSpPr>
        <p:spPr>
          <a:xfrm>
            <a:off x="431800" y="1511300"/>
            <a:ext cx="11968481" cy="4106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/>
          <a:lstStyle>
            <a:lvl1pPr marL="342899" marR="57799" indent="-342899" defTabSz="1295400">
              <a:lnSpc>
                <a:spcPct val="110000"/>
              </a:lnSpc>
              <a:spcBef>
                <a:spcPts val="900"/>
              </a:spcBef>
              <a:buClr>
                <a:srgbClr val="FEDA61"/>
              </a:buClr>
              <a:buSzPct val="110000"/>
              <a:buFont typeface="Arial"/>
              <a:buChar char="•"/>
              <a:defRPr sz="3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Idea 2.0: The product of spatial and intensity Gaussian defines a 3D Gaussian in x, y, I</a:t>
            </a:r>
          </a:p>
        </p:txBody>
      </p:sp>
      <p:sp>
        <p:nvSpPr>
          <p:cNvPr id="1302" name="Oval"/>
          <p:cNvSpPr/>
          <p:nvPr/>
        </p:nvSpPr>
        <p:spPr>
          <a:xfrm>
            <a:off x="3581400" y="5122897"/>
            <a:ext cx="3848100" cy="159850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rgbClr val="424242">
                  <a:alpha val="0"/>
                </a:srgbClr>
              </a:gs>
            </a:gsLst>
            <a:path>
              <a:fillToRect l="50000" t="50000" r="50000" b="50000"/>
            </a:path>
          </a:gradFill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303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6100" y="4477173"/>
            <a:ext cx="16040100" cy="5159024"/>
          </a:xfrm>
          <a:prstGeom prst="rect">
            <a:avLst/>
          </a:prstGeom>
          <a:ln w="12700">
            <a:miter lim="400000"/>
          </a:ln>
        </p:spPr>
      </p:pic>
      <p:sp>
        <p:nvSpPr>
          <p:cNvPr id="1304" name="Rectangle"/>
          <p:cNvSpPr/>
          <p:nvPr/>
        </p:nvSpPr>
        <p:spPr>
          <a:xfrm>
            <a:off x="8385386" y="2819400"/>
            <a:ext cx="5499948" cy="6378223"/>
          </a:xfrm>
          <a:prstGeom prst="rect">
            <a:avLst/>
          </a:prstGeom>
          <a:solidFill>
            <a:srgbClr val="004394"/>
          </a:solidFill>
          <a:ln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05" name="p"/>
          <p:cNvSpPr txBox="1"/>
          <p:nvPr/>
        </p:nvSpPr>
        <p:spPr>
          <a:xfrm>
            <a:off x="4953000" y="5847644"/>
            <a:ext cx="567635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Times New Roman"/>
              <a:defRPr b="1"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000000"/>
                  </a:outerShdw>
                </a:effectLst>
                <a:uFill>
                  <a:solidFill>
                    <a:srgbClr val="FFFFFF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p</a:t>
            </a:r>
          </a:p>
        </p:txBody>
      </p:sp>
      <p:sp>
        <p:nvSpPr>
          <p:cNvPr id="1306" name="Line"/>
          <p:cNvSpPr/>
          <p:nvPr/>
        </p:nvSpPr>
        <p:spPr>
          <a:xfrm flipV="1">
            <a:off x="5481884" y="2869635"/>
            <a:ext cx="2259" cy="1593992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07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17333" y="3230880"/>
            <a:ext cx="4544908" cy="1158241"/>
          </a:xfrm>
          <a:prstGeom prst="rect">
            <a:avLst/>
          </a:prstGeom>
          <a:ln w="12700">
            <a:miter lim="400000"/>
          </a:ln>
        </p:spPr>
      </p:pic>
      <p:sp>
        <p:nvSpPr>
          <p:cNvPr id="1308" name="Line"/>
          <p:cNvSpPr/>
          <p:nvPr/>
        </p:nvSpPr>
        <p:spPr>
          <a:xfrm>
            <a:off x="2957689" y="4463626"/>
            <a:ext cx="5105401" cy="22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09" name="Line"/>
          <p:cNvSpPr/>
          <p:nvPr/>
        </p:nvSpPr>
        <p:spPr>
          <a:xfrm flipV="1">
            <a:off x="5502204" y="4524586"/>
            <a:ext cx="2259" cy="1411112"/>
          </a:xfrm>
          <a:prstGeom prst="line">
            <a:avLst/>
          </a:prstGeom>
          <a:ln w="57150" cap="rnd">
            <a:solidFill>
              <a:srgbClr val="A7A7A7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0" name="Line"/>
          <p:cNvSpPr/>
          <p:nvPr/>
        </p:nvSpPr>
        <p:spPr>
          <a:xfrm flipV="1">
            <a:off x="8887742" y="5936826"/>
            <a:ext cx="1596250" cy="2259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1" name="Line"/>
          <p:cNvSpPr/>
          <p:nvPr/>
        </p:nvSpPr>
        <p:spPr>
          <a:xfrm flipH="1" flipV="1">
            <a:off x="8885484" y="4868897"/>
            <a:ext cx="2259" cy="2108201"/>
          </a:xfrm>
          <a:prstGeom prst="line">
            <a:avLst/>
          </a:prstGeom>
          <a:ln w="38100"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2" name="Line"/>
          <p:cNvSpPr/>
          <p:nvPr/>
        </p:nvSpPr>
        <p:spPr>
          <a:xfrm>
            <a:off x="5565422" y="5935697"/>
            <a:ext cx="3260232" cy="2259"/>
          </a:xfrm>
          <a:prstGeom prst="line">
            <a:avLst/>
          </a:prstGeom>
          <a:ln w="57150" cap="rnd">
            <a:solidFill>
              <a:srgbClr val="A7A7A7"/>
            </a:solidFill>
            <a:prstDash val="sys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13" name="Oval"/>
          <p:cNvSpPr/>
          <p:nvPr/>
        </p:nvSpPr>
        <p:spPr>
          <a:xfrm>
            <a:off x="5339644" y="5782169"/>
            <a:ext cx="300286" cy="295770"/>
          </a:xfrm>
          <a:prstGeom prst="ellipse">
            <a:avLst/>
          </a:prstGeom>
          <a:solidFill>
            <a:srgbClr val="FFA941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314" name="space"/>
          <p:cNvSpPr txBox="1"/>
          <p:nvPr/>
        </p:nvSpPr>
        <p:spPr>
          <a:xfrm>
            <a:off x="7315200" y="3899182"/>
            <a:ext cx="985445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space</a:t>
            </a:r>
          </a:p>
        </p:txBody>
      </p:sp>
      <p:sp>
        <p:nvSpPr>
          <p:cNvPr id="1315" name="range (intensity)"/>
          <p:cNvSpPr txBox="1"/>
          <p:nvPr/>
        </p:nvSpPr>
        <p:spPr>
          <a:xfrm>
            <a:off x="8890000" y="4499751"/>
            <a:ext cx="2357492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range (intensity)</a:t>
            </a:r>
          </a:p>
        </p:txBody>
      </p:sp>
      <p:sp>
        <p:nvSpPr>
          <p:cNvPr id="1316" name="Bilateral Grid"/>
          <p:cNvSpPr txBox="1"/>
          <p:nvPr/>
        </p:nvSpPr>
        <p:spPr>
          <a:xfrm>
            <a:off x="431800" y="-215900"/>
            <a:ext cx="11950418" cy="1739900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63500" dist="12700" dir="2700000">
              <a:srgbClr val="BEBFC0">
                <a:alpha val="75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b="1" sz="5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sp>
        <p:nvSpPr>
          <p:cNvPr id="1317" name="[Paris and Durand 06, Chen et al. 07]"/>
          <p:cNvSpPr txBox="1"/>
          <p:nvPr/>
        </p:nvSpPr>
        <p:spPr>
          <a:xfrm>
            <a:off x="4914900" y="334151"/>
            <a:ext cx="7720588" cy="622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buClr>
                <a:srgbClr val="A2CBEF"/>
              </a:buClr>
              <a:buFont typeface="Arial"/>
              <a:defRPr sz="3600">
                <a:solidFill>
                  <a:srgbClr val="A2CBEF"/>
                </a:solidFill>
                <a:uFill>
                  <a:solidFill>
                    <a:srgbClr val="A2CBE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[Paris and Durand 06, Chen et al. 07]</a:t>
            </a:r>
          </a:p>
        </p:txBody>
      </p:sp>
      <p:pic>
        <p:nvPicPr>
          <p:cNvPr id="131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5400000">
            <a:off x="8391595" y="5330049"/>
            <a:ext cx="2324101" cy="1155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302" grpId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2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22" name="Fast bilateral filter ide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Fast bilateral filter idea</a:t>
            </a:r>
          </a:p>
        </p:txBody>
      </p:sp>
      <p:sp>
        <p:nvSpPr>
          <p:cNvPr id="1323" name="Represent image in  low-resolution 3D grid…"/>
          <p:cNvSpPr txBox="1"/>
          <p:nvPr>
            <p:ph type="body" idx="1"/>
          </p:nvPr>
        </p:nvSpPr>
        <p:spPr>
          <a:xfrm>
            <a:off x="431800" y="1409700"/>
            <a:ext cx="6667500" cy="8343900"/>
          </a:xfrm>
          <a:prstGeom prst="rect">
            <a:avLst/>
          </a:prstGeom>
        </p:spPr>
        <p:txBody>
          <a:bodyPr/>
          <a:lstStyle/>
          <a:p>
            <a:pPr/>
            <a:r>
              <a:t>Represent image in </a:t>
            </a:r>
            <a:br/>
            <a:r>
              <a:t>low-resolution 3D grid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3D blur combines space and intensity terms </a:t>
            </a:r>
          </a:p>
        </p:txBody>
      </p:sp>
      <p:pic>
        <p:nvPicPr>
          <p:cNvPr id="132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82534" y="1413461"/>
            <a:ext cx="4965472" cy="3951021"/>
          </a:xfrm>
          <a:prstGeom prst="rect">
            <a:avLst/>
          </a:prstGeom>
          <a:ln w="12700">
            <a:miter lim="400000"/>
          </a:ln>
        </p:spPr>
      </p:pic>
      <p:sp>
        <p:nvSpPr>
          <p:cNvPr id="1325" name="Circle"/>
          <p:cNvSpPr/>
          <p:nvPr/>
        </p:nvSpPr>
        <p:spPr>
          <a:xfrm>
            <a:off x="10835342" y="3175402"/>
            <a:ext cx="120133" cy="120133"/>
          </a:xfrm>
          <a:prstGeom prst="ellipse">
            <a:avLst/>
          </a:prstGeom>
          <a:solidFill>
            <a:srgbClr val="FF2600"/>
          </a:solidFill>
          <a:ln w="127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326" name="Circle"/>
          <p:cNvSpPr/>
          <p:nvPr/>
        </p:nvSpPr>
        <p:spPr>
          <a:xfrm>
            <a:off x="11019545" y="4496857"/>
            <a:ext cx="120133" cy="120133"/>
          </a:xfrm>
          <a:prstGeom prst="ellipse">
            <a:avLst/>
          </a:prstGeom>
          <a:solidFill>
            <a:srgbClr val="FF2600"/>
          </a:solidFill>
          <a:ln w="127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327" name="y"/>
          <p:cNvSpPr txBox="1"/>
          <p:nvPr/>
        </p:nvSpPr>
        <p:spPr>
          <a:xfrm>
            <a:off x="7213575" y="3723560"/>
            <a:ext cx="347050" cy="840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2100"/>
              </a:spcBef>
              <a:buClr>
                <a:srgbClr val="A29A85"/>
              </a:buClr>
              <a:defRPr sz="4400">
                <a:solidFill>
                  <a:srgbClr val="EBEBEB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1328" name="x"/>
          <p:cNvSpPr txBox="1"/>
          <p:nvPr/>
        </p:nvSpPr>
        <p:spPr>
          <a:xfrm>
            <a:off x="12350195" y="3522450"/>
            <a:ext cx="507227" cy="840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2100"/>
              </a:spcBef>
              <a:buClr>
                <a:srgbClr val="A29A85"/>
              </a:buClr>
              <a:defRPr sz="4400">
                <a:solidFill>
                  <a:srgbClr val="EBEBEB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329" name="intensity"/>
          <p:cNvSpPr txBox="1"/>
          <p:nvPr/>
        </p:nvSpPr>
        <p:spPr>
          <a:xfrm>
            <a:off x="8679486" y="1613681"/>
            <a:ext cx="2963265" cy="840928"/>
          </a:xfrm>
          <a:prstGeom prst="rect">
            <a:avLst/>
          </a:prstGeom>
          <a:solidFill>
            <a:srgbClr val="FFFFFF">
              <a:alpha val="75563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2100"/>
              </a:spcBef>
              <a:buClr>
                <a:srgbClr val="A29A85"/>
              </a:buClr>
              <a:defRPr sz="5000">
                <a:solidFill>
                  <a:srgbClr val="7C1C0C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intensity</a:t>
            </a:r>
          </a:p>
        </p:txBody>
      </p:sp>
      <p:grpSp>
        <p:nvGrpSpPr>
          <p:cNvPr id="1339" name="Group"/>
          <p:cNvGrpSpPr/>
          <p:nvPr/>
        </p:nvGrpSpPr>
        <p:grpSpPr>
          <a:xfrm>
            <a:off x="7572742" y="6588195"/>
            <a:ext cx="5219984" cy="2600961"/>
            <a:chOff x="0" y="0"/>
            <a:chExt cx="5219983" cy="2600959"/>
          </a:xfrm>
        </p:grpSpPr>
        <p:sp>
          <p:nvSpPr>
            <p:cNvPr id="1330" name="Oval"/>
            <p:cNvSpPr/>
            <p:nvPr/>
          </p:nvSpPr>
          <p:spPr>
            <a:xfrm>
              <a:off x="380790" y="1393321"/>
              <a:ext cx="2368129" cy="988450"/>
            </a:xfrm>
            <a:prstGeom prst="ellipse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424242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 cap="flat">
              <a:noFill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31" name="Line"/>
            <p:cNvSpPr/>
            <p:nvPr/>
          </p:nvSpPr>
          <p:spPr>
            <a:xfrm flipV="1">
              <a:off x="1553735" y="0"/>
              <a:ext cx="1391" cy="985657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pic>
          <p:nvPicPr>
            <p:cNvPr id="1332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59821" y="223378"/>
              <a:ext cx="2797560" cy="7162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33" name="Line"/>
            <p:cNvSpPr/>
            <p:nvPr/>
          </p:nvSpPr>
          <p:spPr>
            <a:xfrm>
              <a:off x="0" y="985656"/>
              <a:ext cx="3146386" cy="1397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4" name="Line"/>
            <p:cNvSpPr/>
            <p:nvPr/>
          </p:nvSpPr>
          <p:spPr>
            <a:xfrm flipV="1">
              <a:off x="1566243" y="1023351"/>
              <a:ext cx="1391" cy="872572"/>
            </a:xfrm>
            <a:prstGeom prst="line">
              <a:avLst/>
            </a:prstGeom>
            <a:noFill/>
            <a:ln w="57150" cap="rnd">
              <a:solidFill>
                <a:srgbClr val="A7A7A7"/>
              </a:solidFill>
              <a:prstDash val="sysDot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5" name="Line"/>
            <p:cNvSpPr/>
            <p:nvPr/>
          </p:nvSpPr>
          <p:spPr>
            <a:xfrm flipH="1" flipV="1">
              <a:off x="3648778" y="1236259"/>
              <a:ext cx="1390" cy="1306763"/>
            </a:xfrm>
            <a:prstGeom prst="line">
              <a:avLst/>
            </a:prstGeom>
            <a:noFill/>
            <a:ln w="3810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36" name="space"/>
            <p:cNvSpPr txBox="1"/>
            <p:nvPr/>
          </p:nvSpPr>
          <p:spPr>
            <a:xfrm>
              <a:off x="2682209" y="638104"/>
              <a:ext cx="669662" cy="3127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buClr>
                  <a:srgbClr val="FFFFFF"/>
                </a:buClr>
                <a:buFont typeface="Arial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space</a:t>
              </a:r>
            </a:p>
          </p:txBody>
        </p:sp>
        <p:sp>
          <p:nvSpPr>
            <p:cNvPr id="1337" name="range (intensity)"/>
            <p:cNvSpPr txBox="1"/>
            <p:nvPr/>
          </p:nvSpPr>
          <p:spPr>
            <a:xfrm>
              <a:off x="3649474" y="1007994"/>
              <a:ext cx="1570510" cy="3127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57799" marR="57799" defTabSz="1295400">
                <a:buClr>
                  <a:srgbClr val="FFFFFF"/>
                </a:buClr>
                <a:buFont typeface="Arial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range (intensity)</a:t>
              </a:r>
            </a:p>
          </p:txBody>
        </p:sp>
        <p:pic>
          <p:nvPicPr>
            <p:cNvPr id="1338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5400000">
              <a:off x="3339749" y="1524789"/>
              <a:ext cx="1440790" cy="71155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4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43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34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34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348" name="Overview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Overview</a:t>
            </a:r>
          </a:p>
        </p:txBody>
      </p:sp>
      <p:sp>
        <p:nvSpPr>
          <p:cNvPr id="1349" name="Convert image to bilateral gri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Convert image to bilateral grid</a:t>
            </a:r>
          </a:p>
          <a:p>
            <a:pPr lvl="1"/>
            <a:r>
              <a:t>(x, y) pixel goes to x, y, I(x,y)</a:t>
            </a:r>
          </a:p>
          <a:p>
            <a:pPr/>
            <a:r>
              <a:t>Blur the grid </a:t>
            </a:r>
          </a:p>
          <a:p>
            <a:pPr lvl="1"/>
            <a:r>
              <a:t>3D Gaussian combines 2D x,y term f and I term g</a:t>
            </a:r>
          </a:p>
          <a:p>
            <a:pPr/>
            <a:r>
              <a:t>Convert back to 2D image space</a:t>
            </a:r>
          </a:p>
        </p:txBody>
      </p:sp>
      <p:grpSp>
        <p:nvGrpSpPr>
          <p:cNvPr id="1356" name="Group"/>
          <p:cNvGrpSpPr/>
          <p:nvPr/>
        </p:nvGrpSpPr>
        <p:grpSpPr>
          <a:xfrm>
            <a:off x="87903" y="5600700"/>
            <a:ext cx="4398724" cy="4080651"/>
            <a:chOff x="0" y="0"/>
            <a:chExt cx="4398723" cy="4080651"/>
          </a:xfrm>
        </p:grpSpPr>
        <p:pic>
          <p:nvPicPr>
            <p:cNvPr id="1350" name="edge_upsampled.png" descr="edge_upsampled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463149" y="500581"/>
              <a:ext cx="3211805" cy="32118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51" name="Line"/>
            <p:cNvSpPr/>
            <p:nvPr/>
          </p:nvSpPr>
          <p:spPr>
            <a:xfrm>
              <a:off x="463149" y="3707048"/>
              <a:ext cx="3600828" cy="2374"/>
            </a:xfrm>
            <a:prstGeom prst="line">
              <a:avLst/>
            </a:prstGeom>
            <a:noFill/>
            <a:ln w="38100" cap="flat">
              <a:solidFill>
                <a:srgbClr val="FF26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52" name="Line"/>
            <p:cNvSpPr/>
            <p:nvPr/>
          </p:nvSpPr>
          <p:spPr>
            <a:xfrm flipV="1">
              <a:off x="463149" y="208814"/>
              <a:ext cx="2374" cy="3503572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353" name="x"/>
            <p:cNvSpPr txBox="1"/>
            <p:nvPr/>
          </p:nvSpPr>
          <p:spPr>
            <a:xfrm>
              <a:off x="4093923" y="3320101"/>
              <a:ext cx="304801" cy="760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354" name="y"/>
            <p:cNvSpPr txBox="1"/>
            <p:nvPr/>
          </p:nvSpPr>
          <p:spPr>
            <a:xfrm>
              <a:off x="0" y="0"/>
              <a:ext cx="346918" cy="760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y</a:t>
              </a:r>
            </a:p>
          </p:txBody>
        </p:sp>
        <p:pic>
          <p:nvPicPr>
            <p:cNvPr id="1355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68783" y="460800"/>
              <a:ext cx="3242347" cy="3259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357" name="Circle"/>
          <p:cNvSpPr/>
          <p:nvPr/>
        </p:nvSpPr>
        <p:spPr>
          <a:xfrm>
            <a:off x="10835342" y="7510336"/>
            <a:ext cx="120133" cy="120133"/>
          </a:xfrm>
          <a:prstGeom prst="ellipse">
            <a:avLst/>
          </a:prstGeom>
          <a:solidFill>
            <a:srgbClr val="FF2600"/>
          </a:solidFill>
          <a:ln w="127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358" name="Circle"/>
          <p:cNvSpPr/>
          <p:nvPr/>
        </p:nvSpPr>
        <p:spPr>
          <a:xfrm>
            <a:off x="11019545" y="8831791"/>
            <a:ext cx="120133" cy="120133"/>
          </a:xfrm>
          <a:prstGeom prst="ellipse">
            <a:avLst/>
          </a:prstGeom>
          <a:solidFill>
            <a:srgbClr val="FF2600"/>
          </a:solidFill>
          <a:ln w="127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359" name="Line"/>
          <p:cNvSpPr/>
          <p:nvPr/>
        </p:nvSpPr>
        <p:spPr>
          <a:xfrm>
            <a:off x="2019300" y="7140085"/>
            <a:ext cx="8798157" cy="2038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5561" fill="norm" stroke="1" extrusionOk="0">
                <a:moveTo>
                  <a:pt x="0" y="15561"/>
                </a:moveTo>
                <a:cubicBezTo>
                  <a:pt x="5725" y="-6039"/>
                  <a:pt x="20924" y="485"/>
                  <a:pt x="21420" y="2536"/>
                </a:cubicBezTo>
                <a:lnTo>
                  <a:pt x="21600" y="3024"/>
                </a:lnTo>
              </a:path>
            </a:pathLst>
          </a:custGeom>
          <a:ln w="381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929292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360" name="Line"/>
          <p:cNvSpPr/>
          <p:nvPr/>
        </p:nvSpPr>
        <p:spPr>
          <a:xfrm>
            <a:off x="2263233" y="8173835"/>
            <a:ext cx="8752514" cy="1005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5821" fill="norm" stroke="1" extrusionOk="0">
                <a:moveTo>
                  <a:pt x="0" y="15821"/>
                </a:moveTo>
                <a:cubicBezTo>
                  <a:pt x="3611" y="-5779"/>
                  <a:pt x="19355" y="-2544"/>
                  <a:pt x="21412" y="9380"/>
                </a:cubicBezTo>
                <a:lnTo>
                  <a:pt x="21600" y="10330"/>
                </a:lnTo>
              </a:path>
            </a:pathLst>
          </a:custGeom>
          <a:ln w="381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929292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361" name="Bilateral Grid"/>
          <p:cNvSpPr/>
          <p:nvPr/>
        </p:nvSpPr>
        <p:spPr>
          <a:xfrm>
            <a:off x="5041900" y="6210300"/>
            <a:ext cx="2730500" cy="1803400"/>
          </a:xfrm>
          <a:prstGeom prst="rightArrow">
            <a:avLst>
              <a:gd name="adj1" fmla="val 81162"/>
              <a:gd name="adj2" fmla="val 29916"/>
            </a:avLst>
          </a:prstGeom>
          <a:solidFill>
            <a:srgbClr val="A2CBE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sz="2400">
                <a:solidFill>
                  <a:srgbClr val="232323"/>
                </a:solidFill>
                <a:uFill>
                  <a:solidFill>
                    <a:srgbClr val="232323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grpSp>
        <p:nvGrpSpPr>
          <p:cNvPr id="1370" name="Group"/>
          <p:cNvGrpSpPr/>
          <p:nvPr/>
        </p:nvGrpSpPr>
        <p:grpSpPr>
          <a:xfrm>
            <a:off x="2019299" y="5748394"/>
            <a:ext cx="10838123" cy="3951021"/>
            <a:chOff x="0" y="0"/>
            <a:chExt cx="10838121" cy="3951020"/>
          </a:xfrm>
        </p:grpSpPr>
        <p:pic>
          <p:nvPicPr>
            <p:cNvPr id="1362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5663234" y="0"/>
              <a:ext cx="4965472" cy="395102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363" name="Circle"/>
            <p:cNvSpPr/>
            <p:nvPr/>
          </p:nvSpPr>
          <p:spPr>
            <a:xfrm>
              <a:off x="8816042" y="1761941"/>
              <a:ext cx="120133" cy="120133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364" name="Circle"/>
            <p:cNvSpPr/>
            <p:nvPr/>
          </p:nvSpPr>
          <p:spPr>
            <a:xfrm>
              <a:off x="9000245" y="3083396"/>
              <a:ext cx="120133" cy="120133"/>
            </a:xfrm>
            <a:prstGeom prst="ellipse">
              <a:avLst/>
            </a:prstGeom>
            <a:solidFill>
              <a:srgbClr val="FF2600"/>
            </a:solidFill>
            <a:ln w="12700" cap="flat">
              <a:solidFill>
                <a:srgbClr val="FF2600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365" name="Line"/>
            <p:cNvSpPr/>
            <p:nvPr/>
          </p:nvSpPr>
          <p:spPr>
            <a:xfrm>
              <a:off x="0" y="1391690"/>
              <a:ext cx="8798157" cy="2038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561" fill="norm" stroke="1" extrusionOk="0">
                  <a:moveTo>
                    <a:pt x="0" y="15561"/>
                  </a:moveTo>
                  <a:cubicBezTo>
                    <a:pt x="5725" y="-6039"/>
                    <a:pt x="20924" y="485"/>
                    <a:pt x="21420" y="2536"/>
                  </a:cubicBezTo>
                  <a:lnTo>
                    <a:pt x="21600" y="3024"/>
                  </a:lnTo>
                </a:path>
              </a:pathLst>
            </a:cu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38100" dir="2700000">
                <a:srgbClr val="929292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366" name="Line"/>
            <p:cNvSpPr/>
            <p:nvPr/>
          </p:nvSpPr>
          <p:spPr>
            <a:xfrm>
              <a:off x="243933" y="2425441"/>
              <a:ext cx="8752514" cy="1005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5821" fill="norm" stroke="1" extrusionOk="0">
                  <a:moveTo>
                    <a:pt x="0" y="15821"/>
                  </a:moveTo>
                  <a:cubicBezTo>
                    <a:pt x="3611" y="-5779"/>
                    <a:pt x="19355" y="-2544"/>
                    <a:pt x="21412" y="9380"/>
                  </a:cubicBezTo>
                  <a:lnTo>
                    <a:pt x="21600" y="10330"/>
                  </a:lnTo>
                </a:path>
              </a:pathLst>
            </a:cu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>
              <a:outerShdw sx="100000" sy="100000" kx="0" ky="0" algn="b" rotWithShape="0" blurRad="63500" dist="38100" dir="2700000">
                <a:srgbClr val="929292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ctr" defTabSz="825500">
                <a:defRPr sz="5600">
                  <a:solidFill>
                    <a:srgbClr val="FFFFFF"/>
                  </a:solidFill>
                  <a:latin typeface="Cochin"/>
                  <a:ea typeface="Cochin"/>
                  <a:cs typeface="Cochin"/>
                  <a:sym typeface="Cochin"/>
                </a:defRPr>
              </a:pPr>
            </a:p>
          </p:txBody>
        </p:sp>
        <p:sp>
          <p:nvSpPr>
            <p:cNvPr id="1367" name="y"/>
            <p:cNvSpPr txBox="1"/>
            <p:nvPr/>
          </p:nvSpPr>
          <p:spPr>
            <a:xfrm>
              <a:off x="5194275" y="2310099"/>
              <a:ext cx="347050" cy="8409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44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y</a:t>
              </a:r>
            </a:p>
          </p:txBody>
        </p:sp>
        <p:sp>
          <p:nvSpPr>
            <p:cNvPr id="1368" name="x"/>
            <p:cNvSpPr txBox="1"/>
            <p:nvPr/>
          </p:nvSpPr>
          <p:spPr>
            <a:xfrm>
              <a:off x="10330895" y="2108989"/>
              <a:ext cx="507227" cy="8409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44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369" name="intensity"/>
            <p:cNvSpPr txBox="1"/>
            <p:nvPr/>
          </p:nvSpPr>
          <p:spPr>
            <a:xfrm>
              <a:off x="6660186" y="200220"/>
              <a:ext cx="2963265" cy="840927"/>
            </a:xfrm>
            <a:prstGeom prst="rect">
              <a:avLst/>
            </a:prstGeom>
            <a:solidFill>
              <a:srgbClr val="FFFFFF">
                <a:alpha val="75563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6800">
                  <a:solidFill>
                    <a:srgbClr val="7C1C0C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intensity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3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3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3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3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49" grpId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" name="intensity_plot.png" descr="intensity_plot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2045546"/>
            <a:ext cx="5092700" cy="2508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73" name="bf_empty.png" descr="bf_empty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sp>
        <p:nvSpPr>
          <p:cNvPr id="1374" name="Bilateral Filter on the Bilateral Grid"/>
          <p:cNvSpPr txBox="1"/>
          <p:nvPr>
            <p:ph type="title"/>
          </p:nvPr>
        </p:nvSpPr>
        <p:spPr>
          <a:xfrm>
            <a:off x="647700" y="0"/>
            <a:ext cx="11709400" cy="1625600"/>
          </a:xfrm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Bilateral Filter on the Bilateral Grid</a:t>
            </a:r>
          </a:p>
        </p:txBody>
      </p:sp>
      <p:grpSp>
        <p:nvGrpSpPr>
          <p:cNvPr id="1397" name="Group"/>
          <p:cNvGrpSpPr/>
          <p:nvPr/>
        </p:nvGrpSpPr>
        <p:grpSpPr>
          <a:xfrm>
            <a:off x="1079499" y="1822026"/>
            <a:ext cx="4122421" cy="203201"/>
            <a:chOff x="0" y="0"/>
            <a:chExt cx="4122419" cy="203200"/>
          </a:xfrm>
        </p:grpSpPr>
        <p:sp>
          <p:nvSpPr>
            <p:cNvPr id="1375" name="Square"/>
            <p:cNvSpPr/>
            <p:nvPr/>
          </p:nvSpPr>
          <p:spPr>
            <a:xfrm>
              <a:off x="0" y="0"/>
              <a:ext cx="197767" cy="203200"/>
            </a:xfrm>
            <a:prstGeom prst="rect">
              <a:avLst/>
            </a:prstGeom>
            <a:solidFill>
              <a:srgbClr val="D9D9D9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6" name="Square"/>
            <p:cNvSpPr/>
            <p:nvPr/>
          </p:nvSpPr>
          <p:spPr>
            <a:xfrm>
              <a:off x="201999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7" name="Square"/>
            <p:cNvSpPr/>
            <p:nvPr/>
          </p:nvSpPr>
          <p:spPr>
            <a:xfrm>
              <a:off x="388132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8" name="Square"/>
            <p:cNvSpPr/>
            <p:nvPr/>
          </p:nvSpPr>
          <p:spPr>
            <a:xfrm>
              <a:off x="574264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79" name="Square"/>
            <p:cNvSpPr/>
            <p:nvPr/>
          </p:nvSpPr>
          <p:spPr>
            <a:xfrm>
              <a:off x="760397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0" name="Square"/>
            <p:cNvSpPr/>
            <p:nvPr/>
          </p:nvSpPr>
          <p:spPr>
            <a:xfrm>
              <a:off x="94653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1" name="Square"/>
            <p:cNvSpPr/>
            <p:nvPr/>
          </p:nvSpPr>
          <p:spPr>
            <a:xfrm>
              <a:off x="1132663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2" name="Square"/>
            <p:cNvSpPr/>
            <p:nvPr/>
          </p:nvSpPr>
          <p:spPr>
            <a:xfrm>
              <a:off x="1318795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3" name="Square"/>
            <p:cNvSpPr/>
            <p:nvPr/>
          </p:nvSpPr>
          <p:spPr>
            <a:xfrm>
              <a:off x="1504928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4" name="Square"/>
            <p:cNvSpPr/>
            <p:nvPr/>
          </p:nvSpPr>
          <p:spPr>
            <a:xfrm>
              <a:off x="1691061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5" name="Square"/>
            <p:cNvSpPr/>
            <p:nvPr/>
          </p:nvSpPr>
          <p:spPr>
            <a:xfrm>
              <a:off x="1877193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6" name="Square"/>
            <p:cNvSpPr/>
            <p:nvPr/>
          </p:nvSpPr>
          <p:spPr>
            <a:xfrm>
              <a:off x="205740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7" name="Square"/>
            <p:cNvSpPr/>
            <p:nvPr/>
          </p:nvSpPr>
          <p:spPr>
            <a:xfrm>
              <a:off x="2249459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8" name="Square"/>
            <p:cNvSpPr/>
            <p:nvPr/>
          </p:nvSpPr>
          <p:spPr>
            <a:xfrm>
              <a:off x="2435592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89" name="Square"/>
            <p:cNvSpPr/>
            <p:nvPr/>
          </p:nvSpPr>
          <p:spPr>
            <a:xfrm>
              <a:off x="2621724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0" name="Square"/>
            <p:cNvSpPr/>
            <p:nvPr/>
          </p:nvSpPr>
          <p:spPr>
            <a:xfrm>
              <a:off x="2807857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1" name="Square"/>
            <p:cNvSpPr/>
            <p:nvPr/>
          </p:nvSpPr>
          <p:spPr>
            <a:xfrm>
              <a:off x="2993990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2" name="Square"/>
            <p:cNvSpPr/>
            <p:nvPr/>
          </p:nvSpPr>
          <p:spPr>
            <a:xfrm>
              <a:off x="3180122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3" name="Square"/>
            <p:cNvSpPr/>
            <p:nvPr/>
          </p:nvSpPr>
          <p:spPr>
            <a:xfrm>
              <a:off x="3366255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4" name="Square"/>
            <p:cNvSpPr/>
            <p:nvPr/>
          </p:nvSpPr>
          <p:spPr>
            <a:xfrm>
              <a:off x="3552388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5" name="Square"/>
            <p:cNvSpPr/>
            <p:nvPr/>
          </p:nvSpPr>
          <p:spPr>
            <a:xfrm>
              <a:off x="3738521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396" name="Square"/>
            <p:cNvSpPr/>
            <p:nvPr/>
          </p:nvSpPr>
          <p:spPr>
            <a:xfrm>
              <a:off x="3924653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398" name="Image scanline"/>
          <p:cNvSpPr txBox="1"/>
          <p:nvPr/>
        </p:nvSpPr>
        <p:spPr>
          <a:xfrm>
            <a:off x="977900" y="1320800"/>
            <a:ext cx="4762500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Image scanline</a:t>
            </a:r>
          </a:p>
        </p:txBody>
      </p:sp>
      <p:sp>
        <p:nvSpPr>
          <p:cNvPr id="1399" name="Intensity plot"/>
          <p:cNvSpPr txBox="1"/>
          <p:nvPr/>
        </p:nvSpPr>
        <p:spPr>
          <a:xfrm>
            <a:off x="977900" y="4138506"/>
            <a:ext cx="476250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Intensity plot</a:t>
            </a:r>
          </a:p>
        </p:txBody>
      </p:sp>
      <p:pic>
        <p:nvPicPr>
          <p:cNvPr id="1400" name="bf_first_cell_filled.png" descr="bf_first_cell_filled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401" name="bf_created.png" descr="bf_created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sp>
        <p:nvSpPr>
          <p:cNvPr id="1402" name="Line"/>
          <p:cNvSpPr/>
          <p:nvPr/>
        </p:nvSpPr>
        <p:spPr>
          <a:xfrm>
            <a:off x="1178560" y="2094316"/>
            <a:ext cx="6528998" cy="533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04" fill="norm" stroke="1" extrusionOk="0">
                <a:moveTo>
                  <a:pt x="0" y="20404"/>
                </a:moveTo>
                <a:cubicBezTo>
                  <a:pt x="1718" y="17021"/>
                  <a:pt x="6827" y="1406"/>
                  <a:pt x="10308" y="105"/>
                </a:cubicBezTo>
                <a:cubicBezTo>
                  <a:pt x="13789" y="-1196"/>
                  <a:pt x="18681" y="9994"/>
                  <a:pt x="20885" y="12597"/>
                </a:cubicBezTo>
                <a:lnTo>
                  <a:pt x="21600" y="13476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03" name="Bilateral Grid"/>
          <p:cNvSpPr txBox="1"/>
          <p:nvPr/>
        </p:nvSpPr>
        <p:spPr>
          <a:xfrm>
            <a:off x="6920089" y="1537546"/>
            <a:ext cx="500380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sp>
        <p:nvSpPr>
          <p:cNvPr id="1404" name="Line"/>
          <p:cNvSpPr/>
          <p:nvPr/>
        </p:nvSpPr>
        <p:spPr>
          <a:xfrm>
            <a:off x="1183075" y="1955800"/>
            <a:ext cx="11290" cy="690881"/>
          </a:xfrm>
          <a:prstGeom prst="line">
            <a:avLst/>
          </a:prstGeom>
          <a:ln w="12700">
            <a:solidFill>
              <a:srgbClr val="A7A7A7"/>
            </a:solidFill>
            <a:prstDash val="dashDot"/>
          </a:ln>
        </p:spPr>
        <p:txBody>
          <a:bodyPr lIns="0" tIns="0" rIns="0" bIns="0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1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up)" transition="in">
                                      <p:cBhvr>
                                        <p:cTn id="7" dur="500"/>
                                        <p:tgtEl>
                                          <p:spTgt spid="1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8" presetID="22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9" dur="500"/>
                                        <p:tgtEl>
                                          <p:spTgt spid="1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Class="exit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Class="exit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04" grpId="6"/>
      <p:bldP build="whole" bldLvl="1" animBg="1" rev="0" advAuto="0" spid="1402" grpId="2"/>
      <p:bldP build="whole" bldLvl="1" animBg="1" rev="0" advAuto="0" spid="1404" grpId="1"/>
      <p:bldP build="whole" bldLvl="1" animBg="1" rev="0" advAuto="0" spid="1400" grpId="3"/>
      <p:bldP build="whole" bldLvl="1" animBg="1" rev="0" advAuto="0" spid="1401" grpId="4"/>
      <p:bldP build="whole" bldLvl="1" animBg="1" rev="0" advAuto="0" spid="1402" grpId="5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Bilateral Grid"/>
          <p:cNvSpPr txBox="1"/>
          <p:nvPr/>
        </p:nvSpPr>
        <p:spPr>
          <a:xfrm>
            <a:off x="688622" y="4897120"/>
            <a:ext cx="50038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pic>
        <p:nvPicPr>
          <p:cNvPr id="1409" name="intensity_plot.png" descr="intensity_plot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2045546"/>
            <a:ext cx="5092700" cy="2508392"/>
          </a:xfrm>
          <a:prstGeom prst="rect">
            <a:avLst/>
          </a:prstGeom>
          <a:ln w="12700">
            <a:miter lim="400000"/>
          </a:ln>
        </p:spPr>
      </p:pic>
      <p:sp>
        <p:nvSpPr>
          <p:cNvPr id="1410" name="Bilateral Filter on the Bilateral Grid"/>
          <p:cNvSpPr txBox="1"/>
          <p:nvPr>
            <p:ph type="title"/>
          </p:nvPr>
        </p:nvSpPr>
        <p:spPr>
          <a:xfrm>
            <a:off x="647700" y="0"/>
            <a:ext cx="11709400" cy="1625600"/>
          </a:xfrm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Bilateral Filter on the Bilateral Grid</a:t>
            </a:r>
          </a:p>
        </p:txBody>
      </p:sp>
      <p:grpSp>
        <p:nvGrpSpPr>
          <p:cNvPr id="1433" name="Group"/>
          <p:cNvGrpSpPr/>
          <p:nvPr/>
        </p:nvGrpSpPr>
        <p:grpSpPr>
          <a:xfrm>
            <a:off x="1079499" y="1822026"/>
            <a:ext cx="4122421" cy="203201"/>
            <a:chOff x="0" y="0"/>
            <a:chExt cx="4122419" cy="203200"/>
          </a:xfrm>
        </p:grpSpPr>
        <p:sp>
          <p:nvSpPr>
            <p:cNvPr id="1411" name="Square"/>
            <p:cNvSpPr/>
            <p:nvPr/>
          </p:nvSpPr>
          <p:spPr>
            <a:xfrm>
              <a:off x="0" y="0"/>
              <a:ext cx="197767" cy="203200"/>
            </a:xfrm>
            <a:prstGeom prst="rect">
              <a:avLst/>
            </a:prstGeom>
            <a:solidFill>
              <a:srgbClr val="D9D9D9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2" name="Square"/>
            <p:cNvSpPr/>
            <p:nvPr/>
          </p:nvSpPr>
          <p:spPr>
            <a:xfrm>
              <a:off x="201999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3" name="Square"/>
            <p:cNvSpPr/>
            <p:nvPr/>
          </p:nvSpPr>
          <p:spPr>
            <a:xfrm>
              <a:off x="388132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4" name="Square"/>
            <p:cNvSpPr/>
            <p:nvPr/>
          </p:nvSpPr>
          <p:spPr>
            <a:xfrm>
              <a:off x="574264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5" name="Square"/>
            <p:cNvSpPr/>
            <p:nvPr/>
          </p:nvSpPr>
          <p:spPr>
            <a:xfrm>
              <a:off x="760397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6" name="Square"/>
            <p:cNvSpPr/>
            <p:nvPr/>
          </p:nvSpPr>
          <p:spPr>
            <a:xfrm>
              <a:off x="94653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7" name="Square"/>
            <p:cNvSpPr/>
            <p:nvPr/>
          </p:nvSpPr>
          <p:spPr>
            <a:xfrm>
              <a:off x="1132663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8" name="Square"/>
            <p:cNvSpPr/>
            <p:nvPr/>
          </p:nvSpPr>
          <p:spPr>
            <a:xfrm>
              <a:off x="1318795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19" name="Square"/>
            <p:cNvSpPr/>
            <p:nvPr/>
          </p:nvSpPr>
          <p:spPr>
            <a:xfrm>
              <a:off x="1504928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0" name="Square"/>
            <p:cNvSpPr/>
            <p:nvPr/>
          </p:nvSpPr>
          <p:spPr>
            <a:xfrm>
              <a:off x="1691061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1" name="Square"/>
            <p:cNvSpPr/>
            <p:nvPr/>
          </p:nvSpPr>
          <p:spPr>
            <a:xfrm>
              <a:off x="1877193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2" name="Square"/>
            <p:cNvSpPr/>
            <p:nvPr/>
          </p:nvSpPr>
          <p:spPr>
            <a:xfrm>
              <a:off x="205740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3" name="Square"/>
            <p:cNvSpPr/>
            <p:nvPr/>
          </p:nvSpPr>
          <p:spPr>
            <a:xfrm>
              <a:off x="2249459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4" name="Square"/>
            <p:cNvSpPr/>
            <p:nvPr/>
          </p:nvSpPr>
          <p:spPr>
            <a:xfrm>
              <a:off x="2435592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5" name="Square"/>
            <p:cNvSpPr/>
            <p:nvPr/>
          </p:nvSpPr>
          <p:spPr>
            <a:xfrm>
              <a:off x="2621724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6" name="Square"/>
            <p:cNvSpPr/>
            <p:nvPr/>
          </p:nvSpPr>
          <p:spPr>
            <a:xfrm>
              <a:off x="2807857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7" name="Square"/>
            <p:cNvSpPr/>
            <p:nvPr/>
          </p:nvSpPr>
          <p:spPr>
            <a:xfrm>
              <a:off x="2993990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8" name="Square"/>
            <p:cNvSpPr/>
            <p:nvPr/>
          </p:nvSpPr>
          <p:spPr>
            <a:xfrm>
              <a:off x="3180122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29" name="Square"/>
            <p:cNvSpPr/>
            <p:nvPr/>
          </p:nvSpPr>
          <p:spPr>
            <a:xfrm>
              <a:off x="3366255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0" name="Square"/>
            <p:cNvSpPr/>
            <p:nvPr/>
          </p:nvSpPr>
          <p:spPr>
            <a:xfrm>
              <a:off x="3552388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1" name="Square"/>
            <p:cNvSpPr/>
            <p:nvPr/>
          </p:nvSpPr>
          <p:spPr>
            <a:xfrm>
              <a:off x="3738521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32" name="Square"/>
            <p:cNvSpPr/>
            <p:nvPr/>
          </p:nvSpPr>
          <p:spPr>
            <a:xfrm>
              <a:off x="3924653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434" name="Image scanline"/>
          <p:cNvSpPr txBox="1"/>
          <p:nvPr/>
        </p:nvSpPr>
        <p:spPr>
          <a:xfrm>
            <a:off x="977900" y="1320800"/>
            <a:ext cx="4762500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Image scanline</a:t>
            </a:r>
          </a:p>
        </p:txBody>
      </p:sp>
      <p:sp>
        <p:nvSpPr>
          <p:cNvPr id="1435" name="Intensity plot"/>
          <p:cNvSpPr txBox="1"/>
          <p:nvPr/>
        </p:nvSpPr>
        <p:spPr>
          <a:xfrm>
            <a:off x="977900" y="4138506"/>
            <a:ext cx="476250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Intensity plot</a:t>
            </a:r>
          </a:p>
        </p:txBody>
      </p:sp>
      <p:pic>
        <p:nvPicPr>
          <p:cNvPr id="1436" name="bf_created.png" descr="bf_created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sp>
        <p:nvSpPr>
          <p:cNvPr id="1437" name="Bilateral Grid"/>
          <p:cNvSpPr txBox="1"/>
          <p:nvPr/>
        </p:nvSpPr>
        <p:spPr>
          <a:xfrm>
            <a:off x="6920089" y="1537546"/>
            <a:ext cx="500380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pic>
        <p:nvPicPr>
          <p:cNvPr id="1438" name="bf_created.png" descr="bf_created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0880" y="5422900"/>
            <a:ext cx="4445565" cy="2390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9" name="bf_blurred.png" descr="bf_blurred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0880" y="5422900"/>
            <a:ext cx="4445565" cy="2390987"/>
          </a:xfrm>
          <a:prstGeom prst="rect">
            <a:avLst/>
          </a:prstGeom>
          <a:ln w="12700">
            <a:miter lim="400000"/>
          </a:ln>
        </p:spPr>
      </p:pic>
      <p:sp>
        <p:nvSpPr>
          <p:cNvPr id="1440" name="Blurred bilateral grid (3D blur)"/>
          <p:cNvSpPr txBox="1"/>
          <p:nvPr/>
        </p:nvSpPr>
        <p:spPr>
          <a:xfrm>
            <a:off x="688622" y="4897120"/>
            <a:ext cx="50038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Blurred bilateral grid (3D blur)</a:t>
            </a:r>
          </a:p>
        </p:txBody>
      </p:sp>
      <p:pic>
        <p:nvPicPr>
          <p:cNvPr id="1441" name="bf_blurred.png" descr="bf_blurred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34200" y="5422900"/>
            <a:ext cx="4445565" cy="2390987"/>
          </a:xfrm>
          <a:prstGeom prst="rect">
            <a:avLst/>
          </a:prstGeom>
          <a:ln w="12700">
            <a:miter lim="400000"/>
          </a:ln>
        </p:spPr>
      </p:pic>
      <p:sp>
        <p:nvSpPr>
          <p:cNvPr id="1442" name="Blurred bilateral grid"/>
          <p:cNvSpPr txBox="1"/>
          <p:nvPr/>
        </p:nvSpPr>
        <p:spPr>
          <a:xfrm>
            <a:off x="6920089" y="4897120"/>
            <a:ext cx="50038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Blurred bilateral grid</a:t>
            </a:r>
          </a:p>
        </p:txBody>
      </p:sp>
      <p:sp>
        <p:nvSpPr>
          <p:cNvPr id="1443" name="Rectangle"/>
          <p:cNvSpPr/>
          <p:nvPr/>
        </p:nvSpPr>
        <p:spPr>
          <a:xfrm>
            <a:off x="7446150" y="8902700"/>
            <a:ext cx="196428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4" name="Square"/>
          <p:cNvSpPr/>
          <p:nvPr/>
        </p:nvSpPr>
        <p:spPr>
          <a:xfrm>
            <a:off x="7631289" y="8902700"/>
            <a:ext cx="203201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45" name="Square"/>
          <p:cNvSpPr/>
          <p:nvPr/>
        </p:nvSpPr>
        <p:spPr>
          <a:xfrm>
            <a:off x="7816426" y="8902700"/>
            <a:ext cx="203201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464" name="Group"/>
          <p:cNvGrpSpPr/>
          <p:nvPr/>
        </p:nvGrpSpPr>
        <p:grpSpPr>
          <a:xfrm>
            <a:off x="8003822" y="8902700"/>
            <a:ext cx="3366348" cy="203200"/>
            <a:chOff x="0" y="0"/>
            <a:chExt cx="3366347" cy="203200"/>
          </a:xfrm>
        </p:grpSpPr>
        <p:sp>
          <p:nvSpPr>
            <p:cNvPr id="1446" name="Square"/>
            <p:cNvSpPr/>
            <p:nvPr/>
          </p:nvSpPr>
          <p:spPr>
            <a:xfrm>
              <a:off x="0" y="0"/>
              <a:ext cx="203200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7" name="Square"/>
            <p:cNvSpPr/>
            <p:nvPr/>
          </p:nvSpPr>
          <p:spPr>
            <a:xfrm>
              <a:off x="18513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8" name="Rectangle"/>
            <p:cNvSpPr/>
            <p:nvPr/>
          </p:nvSpPr>
          <p:spPr>
            <a:xfrm>
              <a:off x="372533" y="0"/>
              <a:ext cx="19642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49" name="Square"/>
            <p:cNvSpPr/>
            <p:nvPr/>
          </p:nvSpPr>
          <p:spPr>
            <a:xfrm>
              <a:off x="55597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0" name="Rectangle"/>
            <p:cNvSpPr/>
            <p:nvPr/>
          </p:nvSpPr>
          <p:spPr>
            <a:xfrm>
              <a:off x="745066" y="0"/>
              <a:ext cx="196428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1" name="Square"/>
            <p:cNvSpPr/>
            <p:nvPr/>
          </p:nvSpPr>
          <p:spPr>
            <a:xfrm>
              <a:off x="930204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2" name="Rectangle"/>
            <p:cNvSpPr/>
            <p:nvPr/>
          </p:nvSpPr>
          <p:spPr>
            <a:xfrm>
              <a:off x="1114777" y="0"/>
              <a:ext cx="196428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3" name="Square"/>
            <p:cNvSpPr/>
            <p:nvPr/>
          </p:nvSpPr>
          <p:spPr>
            <a:xfrm>
              <a:off x="130273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4" name="Square"/>
            <p:cNvSpPr/>
            <p:nvPr/>
          </p:nvSpPr>
          <p:spPr>
            <a:xfrm>
              <a:off x="1487875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5" name="Rectangle"/>
            <p:cNvSpPr/>
            <p:nvPr/>
          </p:nvSpPr>
          <p:spPr>
            <a:xfrm>
              <a:off x="1675271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6" name="Square"/>
            <p:cNvSpPr/>
            <p:nvPr/>
          </p:nvSpPr>
          <p:spPr>
            <a:xfrm>
              <a:off x="1860408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7" name="Rectangle"/>
            <p:cNvSpPr/>
            <p:nvPr/>
          </p:nvSpPr>
          <p:spPr>
            <a:xfrm>
              <a:off x="2047804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8" name="Square"/>
            <p:cNvSpPr/>
            <p:nvPr/>
          </p:nvSpPr>
          <p:spPr>
            <a:xfrm>
              <a:off x="2232941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59" name="Rectangle"/>
            <p:cNvSpPr/>
            <p:nvPr/>
          </p:nvSpPr>
          <p:spPr>
            <a:xfrm>
              <a:off x="2420338" y="0"/>
              <a:ext cx="196427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0" name="Square"/>
            <p:cNvSpPr/>
            <p:nvPr/>
          </p:nvSpPr>
          <p:spPr>
            <a:xfrm>
              <a:off x="2605475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1" name="Rectangle"/>
            <p:cNvSpPr/>
            <p:nvPr/>
          </p:nvSpPr>
          <p:spPr>
            <a:xfrm>
              <a:off x="2792871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2" name="Square"/>
            <p:cNvSpPr/>
            <p:nvPr/>
          </p:nvSpPr>
          <p:spPr>
            <a:xfrm>
              <a:off x="2981677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463" name="Square"/>
            <p:cNvSpPr/>
            <p:nvPr/>
          </p:nvSpPr>
          <p:spPr>
            <a:xfrm>
              <a:off x="3163147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465" name="Filtered scanline"/>
          <p:cNvSpPr txBox="1"/>
          <p:nvPr/>
        </p:nvSpPr>
        <p:spPr>
          <a:xfrm>
            <a:off x="8067040" y="9123680"/>
            <a:ext cx="27051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Filtered scanline</a:t>
            </a:r>
          </a:p>
        </p:txBody>
      </p:sp>
      <p:sp>
        <p:nvSpPr>
          <p:cNvPr id="1466" name="Line"/>
          <p:cNvSpPr/>
          <p:nvPr/>
        </p:nvSpPr>
        <p:spPr>
          <a:xfrm>
            <a:off x="6976319" y="5740400"/>
            <a:ext cx="659599" cy="3441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600" fill="norm" stroke="1" extrusionOk="0">
                <a:moveTo>
                  <a:pt x="16586" y="0"/>
                </a:moveTo>
                <a:cubicBezTo>
                  <a:pt x="13822" y="1715"/>
                  <a:pt x="-357" y="6902"/>
                  <a:pt x="7" y="10289"/>
                </a:cubicBezTo>
                <a:cubicBezTo>
                  <a:pt x="370" y="13676"/>
                  <a:pt x="14840" y="18240"/>
                  <a:pt x="18767" y="20323"/>
                </a:cubicBezTo>
                <a:lnTo>
                  <a:pt x="21243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7" name="Line"/>
          <p:cNvSpPr/>
          <p:nvPr/>
        </p:nvSpPr>
        <p:spPr>
          <a:xfrm>
            <a:off x="7193043" y="5703146"/>
            <a:ext cx="599558" cy="3470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9" h="21600" fill="norm" stroke="1" extrusionOk="0">
                <a:moveTo>
                  <a:pt x="16301" y="0"/>
                </a:moveTo>
                <a:cubicBezTo>
                  <a:pt x="13666" y="1743"/>
                  <a:pt x="-391" y="7069"/>
                  <a:pt x="8" y="10455"/>
                </a:cubicBezTo>
                <a:cubicBezTo>
                  <a:pt x="408" y="13842"/>
                  <a:pt x="14784" y="18269"/>
                  <a:pt x="18697" y="20321"/>
                </a:cubicBezTo>
                <a:lnTo>
                  <a:pt x="21209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8" name="Line"/>
          <p:cNvSpPr/>
          <p:nvPr/>
        </p:nvSpPr>
        <p:spPr>
          <a:xfrm>
            <a:off x="7409988" y="5879253"/>
            <a:ext cx="553465" cy="3295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7" h="21600" fill="norm" stroke="1" extrusionOk="0">
                <a:moveTo>
                  <a:pt x="17833" y="0"/>
                </a:moveTo>
                <a:cubicBezTo>
                  <a:pt x="14948" y="1642"/>
                  <a:pt x="-173" y="6481"/>
                  <a:pt x="2" y="9854"/>
                </a:cubicBezTo>
                <a:cubicBezTo>
                  <a:pt x="177" y="13228"/>
                  <a:pt x="14948" y="18081"/>
                  <a:pt x="18882" y="20241"/>
                </a:cubicBezTo>
                <a:lnTo>
                  <a:pt x="21427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69" name="Line"/>
          <p:cNvSpPr/>
          <p:nvPr/>
        </p:nvSpPr>
        <p:spPr>
          <a:xfrm>
            <a:off x="9126669" y="7017173"/>
            <a:ext cx="551619" cy="2156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5" h="21600" fill="norm" stroke="1" extrusionOk="0">
                <a:moveTo>
                  <a:pt x="10769" y="0"/>
                </a:moveTo>
                <a:cubicBezTo>
                  <a:pt x="8902" y="1809"/>
                  <a:pt x="-945" y="7574"/>
                  <a:pt x="74" y="10853"/>
                </a:cubicBezTo>
                <a:cubicBezTo>
                  <a:pt x="1092" y="14131"/>
                  <a:pt x="13401" y="17839"/>
                  <a:pt x="16881" y="19670"/>
                </a:cubicBezTo>
                <a:lnTo>
                  <a:pt x="20655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470" name="Query grid with input image"/>
          <p:cNvSpPr txBox="1"/>
          <p:nvPr/>
        </p:nvSpPr>
        <p:spPr>
          <a:xfrm>
            <a:off x="4660900" y="7866098"/>
            <a:ext cx="2603500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grid with input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10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000"/>
                                        <p:tgtEl>
                                          <p:spTgt spid="1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Class="exit" nodeType="after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Class="entr" nodeType="click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Class="entr" nodeType="afterEffect" presetSubtype="0" presetID="1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Class="entr" nodeType="afterEffect" presetSubtype="0" presetID="1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Class="entr" nodeType="clickEffect" presetSubtype="0" presetID="1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afterEffect" presetSubtype="0" presetID="1" grpId="1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Class="exit" nodeType="afterEffect" presetSubtype="0" presetID="1" grpId="1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Class="entr" nodeType="clickEffect" presetSubtype="0" presetID="1" grpId="1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Class="entr" nodeType="afterEffect" presetSubtype="0" presetID="1" grpId="1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0" fill="hold"/>
                                        <p:tgtEl>
                                          <p:spTgt spid="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Class="exit" nodeType="afterEffect" presetSubtype="0" presetID="1" grpId="1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Class="entr" nodeType="clickEffect" presetSubtype="8" presetID="22" grpId="1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58" dur="500"/>
                                        <p:tgtEl>
                                          <p:spTgt spid="1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Class="entr" nodeType="afterEffect" presetSubtype="0" presetID="1" grpId="1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Class="exit" nodeType="afterEffect" presetSubtype="0" presetID="1" grpId="1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Class="exit" nodeType="afterEffect" presetSubtype="0" presetID="1" grpId="1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45" grpId="14"/>
      <p:bldP build="whole" bldLvl="1" animBg="1" rev="0" advAuto="0" spid="1440" grpId="2"/>
      <p:bldP build="whole" bldLvl="1" animBg="1" rev="0" advAuto="0" spid="1467" grpId="15"/>
      <p:bldP build="whole" bldLvl="1" animBg="1" rev="0" advAuto="0" spid="1442" grpId="5"/>
      <p:bldP build="whole" bldLvl="1" animBg="1" rev="0" advAuto="0" spid="1469" grpId="17"/>
      <p:bldP build="whole" bldLvl="1" animBg="1" rev="0" advAuto="0" spid="1470" grpId="9"/>
      <p:bldP build="whole" bldLvl="1" animBg="1" rev="0" advAuto="0" spid="1466" grpId="7"/>
      <p:bldP build="whole" bldLvl="1" animBg="1" rev="0" advAuto="0" spid="1444" grpId="11"/>
      <p:bldP build="whole" bldLvl="1" animBg="1" rev="0" advAuto="0" spid="1408" grpId="3"/>
      <p:bldP build="whole" bldLvl="1" animBg="1" rev="0" advAuto="0" spid="1466" grpId="12"/>
      <p:bldP build="whole" bldLvl="1" animBg="1" rev="0" advAuto="0" spid="1468" grpId="13"/>
      <p:bldP build="whole" bldLvl="1" animBg="1" rev="0" advAuto="0" spid="1439" grpId="1"/>
      <p:bldP build="whole" bldLvl="1" animBg="1" rev="0" advAuto="0" spid="1464" grpId="16"/>
      <p:bldP build="whole" bldLvl="1" animBg="1" rev="0" advAuto="0" spid="1441" grpId="4"/>
      <p:bldP build="whole" bldLvl="1" animBg="1" rev="0" advAuto="0" spid="1468" grpId="18"/>
      <p:bldP build="whole" bldLvl="1" animBg="1" rev="0" advAuto="0" spid="1465" grpId="6"/>
      <p:bldP build="whole" bldLvl="1" animBg="1" rev="0" advAuto="0" spid="1443" grpId="8"/>
      <p:bldP build="whole" bldLvl="1" animBg="1" rev="0" advAuto="0" spid="1470" grpId="19"/>
      <p:bldP build="whole" bldLvl="1" animBg="1" rev="0" advAuto="0" spid="1467" grpId="1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6" name="Group"/>
          <p:cNvGrpSpPr/>
          <p:nvPr/>
        </p:nvGrpSpPr>
        <p:grpSpPr>
          <a:xfrm>
            <a:off x="7696559" y="5741544"/>
            <a:ext cx="5183861" cy="3957876"/>
            <a:chOff x="0" y="0"/>
            <a:chExt cx="5183859" cy="3957875"/>
          </a:xfrm>
        </p:grpSpPr>
        <p:pic>
          <p:nvPicPr>
            <p:cNvPr id="1474" name="droppedImage.pdf" descr="dropped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4974087" cy="39578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75" name="x"/>
            <p:cNvSpPr txBox="1"/>
            <p:nvPr/>
          </p:nvSpPr>
          <p:spPr>
            <a:xfrm>
              <a:off x="4675754" y="2112648"/>
              <a:ext cx="508106" cy="8423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6800">
                  <a:solidFill>
                    <a:srgbClr val="3D3E3F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</p:grpSp>
      <p:sp>
        <p:nvSpPr>
          <p:cNvPr id="147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78" name="CSAIL.png" descr="CSAIL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79" name="Grid cre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Grid creation</a:t>
            </a:r>
          </a:p>
        </p:txBody>
      </p:sp>
      <p:sp>
        <p:nvSpPr>
          <p:cNvPr id="1480" name="Convert image to bilateral gri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Convert image to bilateral grid</a:t>
            </a:r>
          </a:p>
          <a:p>
            <a:pPr lvl="1"/>
            <a:r>
              <a:t>(x, y) pixel goes to x, y, I(x,y)</a:t>
            </a:r>
          </a:p>
          <a:p>
            <a:pPr/>
            <a:r>
              <a:t>Note that not all grid cells receive the same # of pixels</a:t>
            </a:r>
          </a:p>
          <a:p>
            <a:pPr lvl="1"/>
            <a:r>
              <a:t>empty cells shown in blue here</a:t>
            </a:r>
          </a:p>
          <a:p>
            <a:pPr lvl="1"/>
            <a:r>
              <a:t>store a weight to keep track of #pixel</a:t>
            </a:r>
          </a:p>
          <a:p>
            <a:pPr lvl="1"/>
            <a:r>
              <a:t>will give us normalization factor k in bilateral filter</a:t>
            </a:r>
          </a:p>
        </p:txBody>
      </p:sp>
      <p:grpSp>
        <p:nvGrpSpPr>
          <p:cNvPr id="1487" name="Group"/>
          <p:cNvGrpSpPr/>
          <p:nvPr/>
        </p:nvGrpSpPr>
        <p:grpSpPr>
          <a:xfrm>
            <a:off x="87903" y="5600700"/>
            <a:ext cx="4398724" cy="4080651"/>
            <a:chOff x="0" y="0"/>
            <a:chExt cx="4398723" cy="4080651"/>
          </a:xfrm>
        </p:grpSpPr>
        <p:pic>
          <p:nvPicPr>
            <p:cNvPr id="1481" name="edge_upsampled.png" descr="edge_upsampled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63149" y="500581"/>
              <a:ext cx="3211805" cy="32118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82" name="Line"/>
            <p:cNvSpPr/>
            <p:nvPr/>
          </p:nvSpPr>
          <p:spPr>
            <a:xfrm>
              <a:off x="463149" y="3707048"/>
              <a:ext cx="3600828" cy="2374"/>
            </a:xfrm>
            <a:prstGeom prst="line">
              <a:avLst/>
            </a:prstGeom>
            <a:noFill/>
            <a:ln w="38100" cap="flat">
              <a:solidFill>
                <a:srgbClr val="FF26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83" name="Line"/>
            <p:cNvSpPr/>
            <p:nvPr/>
          </p:nvSpPr>
          <p:spPr>
            <a:xfrm flipV="1">
              <a:off x="463149" y="208814"/>
              <a:ext cx="2374" cy="3503572"/>
            </a:xfrm>
            <a:prstGeom prst="line">
              <a:avLst/>
            </a:prstGeom>
            <a:noFill/>
            <a:ln w="38100" cap="flat">
              <a:solidFill>
                <a:srgbClr val="00F9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1484" name="x"/>
            <p:cNvSpPr txBox="1"/>
            <p:nvPr/>
          </p:nvSpPr>
          <p:spPr>
            <a:xfrm>
              <a:off x="4093923" y="3320101"/>
              <a:ext cx="304801" cy="7605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  <p:sp>
          <p:nvSpPr>
            <p:cNvPr id="1485" name="y"/>
            <p:cNvSpPr txBox="1"/>
            <p:nvPr/>
          </p:nvSpPr>
          <p:spPr>
            <a:xfrm>
              <a:off x="0" y="0"/>
              <a:ext cx="346918" cy="7605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3800">
                  <a:solidFill>
                    <a:srgbClr val="EBEBEB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y</a:t>
              </a:r>
            </a:p>
          </p:txBody>
        </p:sp>
        <p:pic>
          <p:nvPicPr>
            <p:cNvPr id="1486" name="droppedImage.pdf" descr="droppedImage.pdf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468783" y="460800"/>
              <a:ext cx="3242347" cy="32595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488" name="Bilateral Grid"/>
          <p:cNvSpPr/>
          <p:nvPr/>
        </p:nvSpPr>
        <p:spPr>
          <a:xfrm>
            <a:off x="5041900" y="6210300"/>
            <a:ext cx="2730500" cy="1803400"/>
          </a:xfrm>
          <a:prstGeom prst="rightArrow">
            <a:avLst>
              <a:gd name="adj1" fmla="val 81162"/>
              <a:gd name="adj2" fmla="val 29916"/>
            </a:avLst>
          </a:prstGeom>
          <a:solidFill>
            <a:srgbClr val="A2CBEF"/>
          </a:solidFill>
          <a:ln>
            <a:solidFill>
              <a:srgbClr val="FFFFFF"/>
            </a:solidFill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marL="57799" marR="57799" defTabSz="1295400">
              <a:defRPr sz="2400">
                <a:solidFill>
                  <a:srgbClr val="232323"/>
                </a:solidFill>
                <a:uFill>
                  <a:solidFill>
                    <a:srgbClr val="232323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sp>
        <p:nvSpPr>
          <p:cNvPr id="1489" name="Circle"/>
          <p:cNvSpPr/>
          <p:nvPr/>
        </p:nvSpPr>
        <p:spPr>
          <a:xfrm>
            <a:off x="10835342" y="7510336"/>
            <a:ext cx="120133" cy="120133"/>
          </a:xfrm>
          <a:prstGeom prst="ellipse">
            <a:avLst/>
          </a:prstGeom>
          <a:solidFill>
            <a:srgbClr val="FF2600"/>
          </a:solidFill>
          <a:ln w="127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490" name="Circle"/>
          <p:cNvSpPr/>
          <p:nvPr/>
        </p:nvSpPr>
        <p:spPr>
          <a:xfrm>
            <a:off x="11019545" y="8831791"/>
            <a:ext cx="120133" cy="120133"/>
          </a:xfrm>
          <a:prstGeom prst="ellipse">
            <a:avLst/>
          </a:prstGeom>
          <a:solidFill>
            <a:srgbClr val="FF2600"/>
          </a:solidFill>
          <a:ln w="127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491" name="Line"/>
          <p:cNvSpPr/>
          <p:nvPr/>
        </p:nvSpPr>
        <p:spPr>
          <a:xfrm>
            <a:off x="2019300" y="7140085"/>
            <a:ext cx="8798157" cy="20387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5561" fill="norm" stroke="1" extrusionOk="0">
                <a:moveTo>
                  <a:pt x="0" y="15561"/>
                </a:moveTo>
                <a:cubicBezTo>
                  <a:pt x="5725" y="-6039"/>
                  <a:pt x="20924" y="485"/>
                  <a:pt x="21420" y="2536"/>
                </a:cubicBezTo>
                <a:lnTo>
                  <a:pt x="21600" y="3024"/>
                </a:lnTo>
              </a:path>
            </a:pathLst>
          </a:custGeom>
          <a:ln w="381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929292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492" name="Line"/>
          <p:cNvSpPr/>
          <p:nvPr/>
        </p:nvSpPr>
        <p:spPr>
          <a:xfrm>
            <a:off x="2263233" y="8173835"/>
            <a:ext cx="8752514" cy="10050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5821" fill="norm" stroke="1" extrusionOk="0">
                <a:moveTo>
                  <a:pt x="0" y="15821"/>
                </a:moveTo>
                <a:cubicBezTo>
                  <a:pt x="3611" y="-5779"/>
                  <a:pt x="19355" y="-2544"/>
                  <a:pt x="21412" y="9380"/>
                </a:cubicBezTo>
                <a:lnTo>
                  <a:pt x="21600" y="10330"/>
                </a:lnTo>
              </a:path>
            </a:pathLst>
          </a:custGeom>
          <a:ln w="381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929292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49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496" name="Bilateral Grid data struc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Bilateral Grid data structure</a:t>
            </a:r>
          </a:p>
        </p:txBody>
      </p:sp>
      <p:sp>
        <p:nvSpPr>
          <p:cNvPr id="1497" name="3D array indexed by x, y, intensit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3D array indexed by x, y, intensity</a:t>
            </a:r>
          </a:p>
          <a:p>
            <a:pPr/>
            <a:r>
              <a:t>Each cell stores </a:t>
            </a:r>
          </a:p>
          <a:p>
            <a:pPr lvl="1"/>
            <a:r>
              <a:t>a value (either RGB or just intensity)</a:t>
            </a:r>
          </a:p>
          <a:p>
            <a:pPr lvl="1"/>
            <a:r>
              <a:t>a weight (keeps track of #pixels)</a:t>
            </a:r>
          </a:p>
          <a:p>
            <a:pPr/>
            <a:r>
              <a:t>Resolution depends on application </a:t>
            </a:r>
          </a:p>
          <a:p>
            <a:pPr lvl="1"/>
            <a:r>
              <a:t>For bilateral filter, depends on σ</a:t>
            </a:r>
            <a:r>
              <a:rPr baseline="-5999"/>
              <a:t>s</a:t>
            </a:r>
            <a:r>
              <a:t> and σ</a:t>
            </a:r>
            <a:r>
              <a:rPr baseline="-5999"/>
              <a:t>r</a:t>
            </a:r>
            <a:br>
              <a:rPr baseline="-5999"/>
            </a:br>
            <a:r>
              <a:t>(σ should be ~ the width of a cell)</a:t>
            </a:r>
          </a:p>
        </p:txBody>
      </p:sp>
      <p:grpSp>
        <p:nvGrpSpPr>
          <p:cNvPr id="1500" name="Group"/>
          <p:cNvGrpSpPr/>
          <p:nvPr/>
        </p:nvGrpSpPr>
        <p:grpSpPr>
          <a:xfrm>
            <a:off x="8068194" y="6154284"/>
            <a:ext cx="4714241" cy="3599319"/>
            <a:chOff x="0" y="0"/>
            <a:chExt cx="4714239" cy="3599318"/>
          </a:xfrm>
        </p:grpSpPr>
        <p:pic>
          <p:nvPicPr>
            <p:cNvPr id="1498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4523468" cy="35993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499" name="x"/>
            <p:cNvSpPr txBox="1"/>
            <p:nvPr/>
          </p:nvSpPr>
          <p:spPr>
            <a:xfrm>
              <a:off x="4252165" y="1921257"/>
              <a:ext cx="462075" cy="766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algn="ctr" defTabSz="825500">
                <a:spcBef>
                  <a:spcPts val="2100"/>
                </a:spcBef>
                <a:buClr>
                  <a:srgbClr val="A29A85"/>
                </a:buClr>
                <a:defRPr sz="6800">
                  <a:solidFill>
                    <a:srgbClr val="3D3E3F"/>
                  </a:solidFill>
                  <a:latin typeface="Cochin"/>
                  <a:ea typeface="Cochin"/>
                  <a:cs typeface="Cochin"/>
                  <a:sym typeface="Cochin"/>
                </a:defRPr>
              </a:lvl1pPr>
            </a:lstStyle>
            <a:p>
              <a:pPr/>
              <a:r>
                <a:t>x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0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04" name="Implementation detail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Implementation details</a:t>
            </a:r>
          </a:p>
        </p:txBody>
      </p:sp>
      <p:sp>
        <p:nvSpPr>
          <p:cNvPr id="1505" name="Probably a good idea to have helper functions to index grid directly from image x, y and I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Probably a good idea to have helper functions to index grid directly from image x, y and I</a:t>
            </a:r>
          </a:p>
          <a:p>
            <a:pPr lvl="1"/>
            <a:r>
              <a:t>i.e. do the downsampling with appropriate scale factors (here σ</a:t>
            </a:r>
            <a:r>
              <a:rPr baseline="-5999"/>
              <a:t>s</a:t>
            </a:r>
            <a:r>
              <a:t> and σ</a:t>
            </a:r>
            <a:r>
              <a:rPr baseline="-5999"/>
              <a:t>r</a:t>
            </a:r>
            <a:r>
              <a:t>)</a:t>
            </a:r>
          </a:p>
        </p:txBody>
      </p:sp>
      <p:pic>
        <p:nvPicPr>
          <p:cNvPr id="150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30500" y="5905500"/>
            <a:ext cx="7792664" cy="1612900"/>
          </a:xfrm>
          <a:prstGeom prst="rect">
            <a:avLst/>
          </a:prstGeom>
          <a:ln w="12700"/>
        </p:spPr>
      </p:pic>
      <p:sp>
        <p:nvSpPr>
          <p:cNvPr id="1507" name="where [] denotes  integer truncation"/>
          <p:cNvSpPr txBox="1"/>
          <p:nvPr/>
        </p:nvSpPr>
        <p:spPr>
          <a:xfrm>
            <a:off x="7747000" y="8331200"/>
            <a:ext cx="5257800" cy="1054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where [] denotes </a:t>
            </a:r>
            <a:br/>
            <a:r>
              <a:t>integer truncation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1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11" name="Blurring the gri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Blurring the grid</a:t>
            </a:r>
          </a:p>
        </p:txBody>
      </p:sp>
      <p:sp>
        <p:nvSpPr>
          <p:cNvPr id="1512" name="Same as in 2D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Same as in 2D</a:t>
            </a:r>
          </a:p>
          <a:p>
            <a:pPr/>
            <a:r>
              <a:t>Each cell replaced by Gaussian-weighted average of neighbors</a:t>
            </a:r>
          </a:p>
          <a:p>
            <a:pPr lvl="1"/>
            <a:r>
              <a:t>if v is the value in grid, the blurred output b is:</a:t>
            </a:r>
          </a:p>
        </p:txBody>
      </p:sp>
      <p:pic>
        <p:nvPicPr>
          <p:cNvPr id="1513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82534" y="5748394"/>
            <a:ext cx="4965472" cy="3951021"/>
          </a:xfrm>
          <a:prstGeom prst="rect">
            <a:avLst/>
          </a:prstGeom>
          <a:ln w="12700">
            <a:miter lim="400000"/>
          </a:ln>
        </p:spPr>
      </p:pic>
      <p:sp>
        <p:nvSpPr>
          <p:cNvPr id="1514" name="Circle"/>
          <p:cNvSpPr/>
          <p:nvPr/>
        </p:nvSpPr>
        <p:spPr>
          <a:xfrm>
            <a:off x="10817280" y="8160575"/>
            <a:ext cx="120133" cy="120133"/>
          </a:xfrm>
          <a:prstGeom prst="ellipse">
            <a:avLst/>
          </a:prstGeom>
          <a:solidFill>
            <a:srgbClr val="FF2600"/>
          </a:solidFill>
          <a:ln w="12700">
            <a:solidFill>
              <a:srgbClr val="FF2600"/>
            </a:solidFill>
          </a:ln>
        </p:spPr>
        <p:txBody>
          <a:bodyPr lIns="50800" tIns="50800" rIns="50800" bIns="50800" anchor="ctr"/>
          <a:lstStyle/>
          <a:p>
            <a:pPr algn="ctr" defTabSz="825500">
              <a:defRPr sz="5600">
                <a:solidFill>
                  <a:srgbClr val="FFFFFF"/>
                </a:solidFill>
                <a:latin typeface="Cochin"/>
                <a:ea typeface="Cochin"/>
                <a:cs typeface="Cochin"/>
                <a:sym typeface="Cochin"/>
              </a:defRPr>
            </a:pPr>
          </a:p>
        </p:txBody>
      </p:sp>
      <p:sp>
        <p:nvSpPr>
          <p:cNvPr id="1515" name="y"/>
          <p:cNvSpPr txBox="1"/>
          <p:nvPr/>
        </p:nvSpPr>
        <p:spPr>
          <a:xfrm>
            <a:off x="7213575" y="8058494"/>
            <a:ext cx="347050" cy="840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2100"/>
              </a:spcBef>
              <a:buClr>
                <a:srgbClr val="A29A85"/>
              </a:buClr>
              <a:defRPr sz="4400">
                <a:solidFill>
                  <a:srgbClr val="EBEBEB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y</a:t>
            </a:r>
          </a:p>
        </p:txBody>
      </p:sp>
      <p:sp>
        <p:nvSpPr>
          <p:cNvPr id="1516" name="x"/>
          <p:cNvSpPr txBox="1"/>
          <p:nvPr/>
        </p:nvSpPr>
        <p:spPr>
          <a:xfrm>
            <a:off x="12350195" y="7857384"/>
            <a:ext cx="507227" cy="840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2100"/>
              </a:spcBef>
              <a:buClr>
                <a:srgbClr val="A29A85"/>
              </a:buClr>
              <a:defRPr sz="4400">
                <a:solidFill>
                  <a:srgbClr val="EBEBEB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517" name="intensity"/>
          <p:cNvSpPr txBox="1"/>
          <p:nvPr/>
        </p:nvSpPr>
        <p:spPr>
          <a:xfrm>
            <a:off x="8679486" y="5948615"/>
            <a:ext cx="2963265" cy="840927"/>
          </a:xfrm>
          <a:prstGeom prst="rect">
            <a:avLst/>
          </a:prstGeom>
          <a:solidFill>
            <a:srgbClr val="FFFFFF">
              <a:alpha val="75563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2100"/>
              </a:spcBef>
              <a:buClr>
                <a:srgbClr val="A29A85"/>
              </a:buClr>
              <a:defRPr sz="6000">
                <a:solidFill>
                  <a:srgbClr val="7C1C0C"/>
                </a:solidFill>
                <a:latin typeface="Cochin"/>
                <a:ea typeface="Cochin"/>
                <a:cs typeface="Cochin"/>
                <a:sym typeface="Cochin"/>
              </a:defRPr>
            </a:lvl1pPr>
          </a:lstStyle>
          <a:p>
            <a:pPr/>
            <a:r>
              <a:t>intensity</a:t>
            </a:r>
          </a:p>
        </p:txBody>
      </p:sp>
      <p:pic>
        <p:nvPicPr>
          <p:cNvPr id="151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16000" y="4191000"/>
            <a:ext cx="11849100" cy="1066801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2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22" name="Even smarter: separab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Even smarter: separable</a:t>
            </a:r>
          </a:p>
        </p:txBody>
      </p:sp>
      <p:sp>
        <p:nvSpPr>
          <p:cNvPr id="1523" name="Blur one axis at a tim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 one axis at a time</a:t>
            </a:r>
          </a:p>
          <a:p>
            <a:pPr/>
            <a:r>
              <a:t>works because our blurring kernel is separable (defined as product along axes)</a:t>
            </a:r>
          </a:p>
          <a:p>
            <a:pPr/>
            <a:r>
              <a:t>e.g. blur along x axis:</a:t>
            </a:r>
          </a:p>
          <a:p>
            <a:pPr/>
          </a:p>
          <a:p>
            <a:pPr/>
          </a:p>
          <a:p>
            <a:pPr/>
          </a:p>
          <a:p>
            <a:pPr/>
            <a:r>
              <a:t>If we have chosen sf = 1 cell width, then the Gaussian is simply [1 4 6 4 1]/16  </a:t>
            </a:r>
          </a:p>
        </p:txBody>
      </p:sp>
      <p:pic>
        <p:nvPicPr>
          <p:cNvPr id="1524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21437" t="0" r="21437" b="0"/>
          <a:stretch>
            <a:fillRect/>
          </a:stretch>
        </p:blipFill>
        <p:spPr>
          <a:xfrm>
            <a:off x="6299200" y="7787075"/>
            <a:ext cx="2339058" cy="508001"/>
          </a:xfrm>
          <a:prstGeom prst="rect">
            <a:avLst/>
          </a:prstGeom>
          <a:ln>
            <a:solidFill>
              <a:srgbClr val="FFFFFF"/>
            </a:solidFill>
            <a:miter lim="400000"/>
          </a:ln>
        </p:spPr>
      </p:pic>
      <p:sp>
        <p:nvSpPr>
          <p:cNvPr id="1525" name="Line"/>
          <p:cNvSpPr/>
          <p:nvPr/>
        </p:nvSpPr>
        <p:spPr>
          <a:xfrm>
            <a:off x="6197600" y="8331200"/>
            <a:ext cx="2603500" cy="2258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26" name="Line"/>
          <p:cNvSpPr/>
          <p:nvPr/>
        </p:nvSpPr>
        <p:spPr>
          <a:xfrm flipV="1">
            <a:off x="7468729" y="7569200"/>
            <a:ext cx="2259" cy="762000"/>
          </a:xfrm>
          <a:prstGeom prst="line">
            <a:avLst/>
          </a:prstGeom>
          <a:ln>
            <a:solidFill>
              <a:srgbClr val="000000"/>
            </a:solidFill>
            <a:tailEnd type="triangle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27" name="Circle"/>
          <p:cNvSpPr/>
          <p:nvPr/>
        </p:nvSpPr>
        <p:spPr>
          <a:xfrm>
            <a:off x="6464300" y="8140700"/>
            <a:ext cx="114300" cy="114300"/>
          </a:xfrm>
          <a:prstGeom prst="ellipse">
            <a:avLst/>
          </a:prstGeom>
          <a:solidFill>
            <a:srgbClr val="7B36FF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28" name="Circle"/>
          <p:cNvSpPr/>
          <p:nvPr/>
        </p:nvSpPr>
        <p:spPr>
          <a:xfrm>
            <a:off x="8356600" y="8148320"/>
            <a:ext cx="114300" cy="114301"/>
          </a:xfrm>
          <a:prstGeom prst="ellipse">
            <a:avLst/>
          </a:prstGeom>
          <a:solidFill>
            <a:srgbClr val="7B36FF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29" name="Circle"/>
          <p:cNvSpPr/>
          <p:nvPr/>
        </p:nvSpPr>
        <p:spPr>
          <a:xfrm>
            <a:off x="6940408" y="7908995"/>
            <a:ext cx="114301" cy="114301"/>
          </a:xfrm>
          <a:prstGeom prst="ellipse">
            <a:avLst/>
          </a:prstGeom>
          <a:solidFill>
            <a:srgbClr val="7B36FF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0" name="Circle"/>
          <p:cNvSpPr/>
          <p:nvPr/>
        </p:nvSpPr>
        <p:spPr>
          <a:xfrm>
            <a:off x="7888675" y="7913511"/>
            <a:ext cx="114301" cy="114301"/>
          </a:xfrm>
          <a:prstGeom prst="ellipse">
            <a:avLst/>
          </a:prstGeom>
          <a:solidFill>
            <a:srgbClr val="7B36FF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31" name="Circle"/>
          <p:cNvSpPr/>
          <p:nvPr/>
        </p:nvSpPr>
        <p:spPr>
          <a:xfrm>
            <a:off x="7414542" y="7737404"/>
            <a:ext cx="114301" cy="114301"/>
          </a:xfrm>
          <a:prstGeom prst="ellipse">
            <a:avLst/>
          </a:prstGeom>
          <a:solidFill>
            <a:srgbClr val="7B36FF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532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49400" y="4406900"/>
            <a:ext cx="9829800" cy="1427490"/>
          </a:xfrm>
          <a:prstGeom prst="rect">
            <a:avLst/>
          </a:prstGeom>
          <a:ln w="12700"/>
        </p:spPr>
      </p:pic>
      <p:sp>
        <p:nvSpPr>
          <p:cNvPr id="1533" name="1"/>
          <p:cNvSpPr txBox="1"/>
          <p:nvPr/>
        </p:nvSpPr>
        <p:spPr>
          <a:xfrm>
            <a:off x="6299200" y="83820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34" name="4"/>
          <p:cNvSpPr txBox="1"/>
          <p:nvPr/>
        </p:nvSpPr>
        <p:spPr>
          <a:xfrm>
            <a:off x="6769100" y="83820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35" name="6"/>
          <p:cNvSpPr txBox="1"/>
          <p:nvPr/>
        </p:nvSpPr>
        <p:spPr>
          <a:xfrm>
            <a:off x="7277100" y="83820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1536" name="4"/>
          <p:cNvSpPr txBox="1"/>
          <p:nvPr/>
        </p:nvSpPr>
        <p:spPr>
          <a:xfrm>
            <a:off x="7785100" y="83820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1537" name="1"/>
          <p:cNvSpPr txBox="1"/>
          <p:nvPr/>
        </p:nvSpPr>
        <p:spPr>
          <a:xfrm>
            <a:off x="8255000" y="83820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4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41" name="Why are Gaussians separabl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are Gaussians separable?</a:t>
            </a:r>
          </a:p>
        </p:txBody>
      </p:sp>
      <p:sp>
        <p:nvSpPr>
          <p:cNvPr id="1542" name="e.g. product of a Gaussian in x and one in 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e.g. product of a Gaussian in x and one in y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gives you a radial Gaussian</a:t>
            </a:r>
          </a:p>
        </p:txBody>
      </p:sp>
      <p:pic>
        <p:nvPicPr>
          <p:cNvPr id="1543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416300" y="3035300"/>
            <a:ext cx="1282700" cy="812979"/>
          </a:xfrm>
          <a:prstGeom prst="rect">
            <a:avLst/>
          </a:prstGeom>
          <a:ln w="12700"/>
        </p:spPr>
      </p:pic>
      <p:pic>
        <p:nvPicPr>
          <p:cNvPr id="1544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8700" y="3035300"/>
            <a:ext cx="1270000" cy="852715"/>
          </a:xfrm>
          <a:prstGeom prst="rect">
            <a:avLst/>
          </a:prstGeom>
          <a:ln w="12700"/>
        </p:spPr>
      </p:pic>
      <p:sp>
        <p:nvSpPr>
          <p:cNvPr id="1545" name="*"/>
          <p:cNvSpPr txBox="1"/>
          <p:nvPr/>
        </p:nvSpPr>
        <p:spPr>
          <a:xfrm>
            <a:off x="2641600" y="34544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*</a:t>
            </a:r>
          </a:p>
        </p:txBody>
      </p:sp>
      <p:sp>
        <p:nvSpPr>
          <p:cNvPr id="1546" name="="/>
          <p:cNvSpPr txBox="1"/>
          <p:nvPr/>
        </p:nvSpPr>
        <p:spPr>
          <a:xfrm>
            <a:off x="5041900" y="3454400"/>
            <a:ext cx="41562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=</a:t>
            </a:r>
          </a:p>
        </p:txBody>
      </p:sp>
      <p:pic>
        <p:nvPicPr>
          <p:cNvPr id="1547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159500" y="3035300"/>
            <a:ext cx="2118198" cy="850900"/>
          </a:xfrm>
          <a:prstGeom prst="rect">
            <a:avLst/>
          </a:prstGeom>
          <a:ln w="12700"/>
        </p:spPr>
      </p:pic>
    </p:spTree>
  </p:cSld>
  <p:clrMapOvr>
    <a:masterClrMapping/>
  </p:clrMapOvr>
  <p:transition xmlns:p14="http://schemas.microsoft.com/office/powerpoint/2010/main" spd="med" advClick="1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5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51" name="Blurr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Blurring</a:t>
            </a:r>
          </a:p>
        </p:txBody>
      </p:sp>
      <p:sp>
        <p:nvSpPr>
          <p:cNvPr id="1552" name="Blur BOTH the values and the weigh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Blur BOTH the values and the weights</a:t>
            </a:r>
          </a:p>
          <a:p>
            <a:pPr/>
            <a:r>
              <a:t>Recall original bilateral filter formulas</a:t>
            </a:r>
          </a:p>
        </p:txBody>
      </p:sp>
      <p:pic>
        <p:nvPicPr>
          <p:cNvPr id="1553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06500" y="59055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4" name="image.pdf" descr="image.pdf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32100" y="61214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5" name="image.pdf" descr="image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479800" y="56896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6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4457700" y="56896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7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219700" y="59055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8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493000" y="584312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9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176000" y="58039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0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79800" y="80518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1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241800" y="82677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2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515100" y="8209280"/>
            <a:ext cx="3365500" cy="713459"/>
          </a:xfrm>
          <a:prstGeom prst="rect">
            <a:avLst/>
          </a:prstGeom>
          <a:ln w="12700">
            <a:miter lim="400000"/>
          </a:ln>
        </p:spPr>
      </p:pic>
      <p:sp>
        <p:nvSpPr>
          <p:cNvPr id="1563" name="k(x) ="/>
          <p:cNvSpPr txBox="1"/>
          <p:nvPr/>
        </p:nvSpPr>
        <p:spPr>
          <a:xfrm>
            <a:off x="2019300" y="8343900"/>
            <a:ext cx="124295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k(x) =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6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6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68" name="[Tomasi and Manduchi 1998]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  <a:defRPr sz="2400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</a:defRPr>
            </a:pPr>
            <a:r>
              <a:t>[Tomasi and Manduchi 1998]</a:t>
            </a:r>
          </a:p>
          <a:p>
            <a:pPr>
              <a:defRPr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</a:defRPr>
            </a:pPr>
            <a:r>
              <a:t>k(x)=</a:t>
            </a:r>
          </a:p>
        </p:txBody>
      </p:sp>
      <p:pic>
        <p:nvPicPr>
          <p:cNvPr id="1569" name="image.pdf" descr="image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3797300"/>
            <a:ext cx="16256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0" name="image.pdf" descr="image.pdf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41500" y="4013200"/>
            <a:ext cx="623147" cy="419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1" name="image.pdf" descr="image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489200" y="3581400"/>
            <a:ext cx="1000196" cy="1193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2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467100" y="35814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3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229100" y="37973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4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502400" y="3729849"/>
            <a:ext cx="3365500" cy="713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5" name="image.pdf" descr="image.pdf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0185400" y="3683000"/>
            <a:ext cx="1397000" cy="889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6" name="image.pdf" descr="image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489200" y="1841500"/>
            <a:ext cx="1085992" cy="1498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7" name="image.pdf" descr="image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251200" y="2057400"/>
            <a:ext cx="1841500" cy="736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8" name="image.pdf" descr="image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5524500" y="1995875"/>
            <a:ext cx="3365500" cy="71345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58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582" name="Slicing: critical ste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Slicing: critical step</a:t>
            </a:r>
          </a:p>
        </p:txBody>
      </p:sp>
      <p:sp>
        <p:nvSpPr>
          <p:cNvPr id="1583" name="Read the grid at locations specified by input imag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Read the grid at locations specified by input image</a:t>
            </a:r>
          </a:p>
          <a:p>
            <a:pPr lvl="1"/>
            <a:r>
              <a:t>Output at pixel x, y, is read from grid cell x, y, I(x, y)</a:t>
            </a:r>
          </a:p>
          <a:p>
            <a:pPr/>
            <a:r>
              <a:t>Trilinear reconstruction </a:t>
            </a:r>
          </a:p>
          <a:p>
            <a:pPr lvl="1"/>
            <a:r>
              <a:t>because the grid is downsampled</a:t>
            </a:r>
          </a:p>
        </p:txBody>
      </p:sp>
      <p:pic>
        <p:nvPicPr>
          <p:cNvPr id="1584" name="bf_blurred.png" descr="bf_blurred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934200" y="5422900"/>
            <a:ext cx="4445565" cy="2390987"/>
          </a:xfrm>
          <a:prstGeom prst="rect">
            <a:avLst/>
          </a:prstGeom>
          <a:ln w="12700">
            <a:miter lim="400000"/>
          </a:ln>
        </p:spPr>
      </p:pic>
      <p:sp>
        <p:nvSpPr>
          <p:cNvPr id="1585" name="Blurred bilateral grid"/>
          <p:cNvSpPr txBox="1"/>
          <p:nvPr/>
        </p:nvSpPr>
        <p:spPr>
          <a:xfrm>
            <a:off x="6920089" y="4897120"/>
            <a:ext cx="50038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Blurred bilateral grid</a:t>
            </a:r>
          </a:p>
        </p:txBody>
      </p:sp>
      <p:sp>
        <p:nvSpPr>
          <p:cNvPr id="1586" name="Rectangle"/>
          <p:cNvSpPr/>
          <p:nvPr/>
        </p:nvSpPr>
        <p:spPr>
          <a:xfrm>
            <a:off x="7446150" y="8902700"/>
            <a:ext cx="196428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87" name="Square"/>
          <p:cNvSpPr/>
          <p:nvPr/>
        </p:nvSpPr>
        <p:spPr>
          <a:xfrm>
            <a:off x="7631289" y="8902700"/>
            <a:ext cx="203201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588" name="Square"/>
          <p:cNvSpPr/>
          <p:nvPr/>
        </p:nvSpPr>
        <p:spPr>
          <a:xfrm>
            <a:off x="7816426" y="8902700"/>
            <a:ext cx="203201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607" name="Group"/>
          <p:cNvGrpSpPr/>
          <p:nvPr/>
        </p:nvGrpSpPr>
        <p:grpSpPr>
          <a:xfrm>
            <a:off x="8003822" y="8902700"/>
            <a:ext cx="3366348" cy="203200"/>
            <a:chOff x="0" y="0"/>
            <a:chExt cx="3366347" cy="203200"/>
          </a:xfrm>
        </p:grpSpPr>
        <p:sp>
          <p:nvSpPr>
            <p:cNvPr id="1589" name="Square"/>
            <p:cNvSpPr/>
            <p:nvPr/>
          </p:nvSpPr>
          <p:spPr>
            <a:xfrm>
              <a:off x="0" y="0"/>
              <a:ext cx="203200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0" name="Square"/>
            <p:cNvSpPr/>
            <p:nvPr/>
          </p:nvSpPr>
          <p:spPr>
            <a:xfrm>
              <a:off x="18513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1" name="Rectangle"/>
            <p:cNvSpPr/>
            <p:nvPr/>
          </p:nvSpPr>
          <p:spPr>
            <a:xfrm>
              <a:off x="372533" y="0"/>
              <a:ext cx="19642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2" name="Square"/>
            <p:cNvSpPr/>
            <p:nvPr/>
          </p:nvSpPr>
          <p:spPr>
            <a:xfrm>
              <a:off x="55597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3" name="Rectangle"/>
            <p:cNvSpPr/>
            <p:nvPr/>
          </p:nvSpPr>
          <p:spPr>
            <a:xfrm>
              <a:off x="745066" y="0"/>
              <a:ext cx="196428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4" name="Square"/>
            <p:cNvSpPr/>
            <p:nvPr/>
          </p:nvSpPr>
          <p:spPr>
            <a:xfrm>
              <a:off x="930204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5" name="Rectangle"/>
            <p:cNvSpPr/>
            <p:nvPr/>
          </p:nvSpPr>
          <p:spPr>
            <a:xfrm>
              <a:off x="1114777" y="0"/>
              <a:ext cx="196428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6" name="Square"/>
            <p:cNvSpPr/>
            <p:nvPr/>
          </p:nvSpPr>
          <p:spPr>
            <a:xfrm>
              <a:off x="130273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7" name="Square"/>
            <p:cNvSpPr/>
            <p:nvPr/>
          </p:nvSpPr>
          <p:spPr>
            <a:xfrm>
              <a:off x="1487875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8" name="Rectangle"/>
            <p:cNvSpPr/>
            <p:nvPr/>
          </p:nvSpPr>
          <p:spPr>
            <a:xfrm>
              <a:off x="1675271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99" name="Square"/>
            <p:cNvSpPr/>
            <p:nvPr/>
          </p:nvSpPr>
          <p:spPr>
            <a:xfrm>
              <a:off x="1860408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0" name="Rectangle"/>
            <p:cNvSpPr/>
            <p:nvPr/>
          </p:nvSpPr>
          <p:spPr>
            <a:xfrm>
              <a:off x="2047804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1" name="Square"/>
            <p:cNvSpPr/>
            <p:nvPr/>
          </p:nvSpPr>
          <p:spPr>
            <a:xfrm>
              <a:off x="2232941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2" name="Rectangle"/>
            <p:cNvSpPr/>
            <p:nvPr/>
          </p:nvSpPr>
          <p:spPr>
            <a:xfrm>
              <a:off x="2420338" y="0"/>
              <a:ext cx="196427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3" name="Square"/>
            <p:cNvSpPr/>
            <p:nvPr/>
          </p:nvSpPr>
          <p:spPr>
            <a:xfrm>
              <a:off x="2605475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4" name="Rectangle"/>
            <p:cNvSpPr/>
            <p:nvPr/>
          </p:nvSpPr>
          <p:spPr>
            <a:xfrm>
              <a:off x="2792871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5" name="Square"/>
            <p:cNvSpPr/>
            <p:nvPr/>
          </p:nvSpPr>
          <p:spPr>
            <a:xfrm>
              <a:off x="2981677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06" name="Square"/>
            <p:cNvSpPr/>
            <p:nvPr/>
          </p:nvSpPr>
          <p:spPr>
            <a:xfrm>
              <a:off x="3163147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608" name="Filtered scanline"/>
          <p:cNvSpPr txBox="1"/>
          <p:nvPr/>
        </p:nvSpPr>
        <p:spPr>
          <a:xfrm>
            <a:off x="8067040" y="9123680"/>
            <a:ext cx="27051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Filtered scanline</a:t>
            </a:r>
          </a:p>
        </p:txBody>
      </p:sp>
      <p:sp>
        <p:nvSpPr>
          <p:cNvPr id="1609" name="Line"/>
          <p:cNvSpPr/>
          <p:nvPr/>
        </p:nvSpPr>
        <p:spPr>
          <a:xfrm>
            <a:off x="6976319" y="5740400"/>
            <a:ext cx="659599" cy="3441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600" fill="norm" stroke="1" extrusionOk="0">
                <a:moveTo>
                  <a:pt x="16586" y="0"/>
                </a:moveTo>
                <a:cubicBezTo>
                  <a:pt x="13822" y="1715"/>
                  <a:pt x="-357" y="6902"/>
                  <a:pt x="7" y="10289"/>
                </a:cubicBezTo>
                <a:cubicBezTo>
                  <a:pt x="370" y="13676"/>
                  <a:pt x="14840" y="18240"/>
                  <a:pt x="18767" y="20323"/>
                </a:cubicBezTo>
                <a:lnTo>
                  <a:pt x="21243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0" name="Line"/>
          <p:cNvSpPr/>
          <p:nvPr/>
        </p:nvSpPr>
        <p:spPr>
          <a:xfrm>
            <a:off x="7193043" y="5703146"/>
            <a:ext cx="599558" cy="3470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9" h="21600" fill="norm" stroke="1" extrusionOk="0">
                <a:moveTo>
                  <a:pt x="16301" y="0"/>
                </a:moveTo>
                <a:cubicBezTo>
                  <a:pt x="13666" y="1743"/>
                  <a:pt x="-391" y="7069"/>
                  <a:pt x="8" y="10455"/>
                </a:cubicBezTo>
                <a:cubicBezTo>
                  <a:pt x="408" y="13842"/>
                  <a:pt x="14784" y="18269"/>
                  <a:pt x="18697" y="20321"/>
                </a:cubicBezTo>
                <a:lnTo>
                  <a:pt x="21209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1" name="Line"/>
          <p:cNvSpPr/>
          <p:nvPr/>
        </p:nvSpPr>
        <p:spPr>
          <a:xfrm>
            <a:off x="7409988" y="5879253"/>
            <a:ext cx="553465" cy="3295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7" h="21600" fill="norm" stroke="1" extrusionOk="0">
                <a:moveTo>
                  <a:pt x="17833" y="0"/>
                </a:moveTo>
                <a:cubicBezTo>
                  <a:pt x="14948" y="1642"/>
                  <a:pt x="-173" y="6481"/>
                  <a:pt x="2" y="9854"/>
                </a:cubicBezTo>
                <a:cubicBezTo>
                  <a:pt x="177" y="13228"/>
                  <a:pt x="14948" y="18081"/>
                  <a:pt x="18882" y="20241"/>
                </a:cubicBezTo>
                <a:lnTo>
                  <a:pt x="21427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2" name="Line"/>
          <p:cNvSpPr/>
          <p:nvPr/>
        </p:nvSpPr>
        <p:spPr>
          <a:xfrm>
            <a:off x="9126669" y="7017173"/>
            <a:ext cx="551619" cy="2156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5" h="21600" fill="norm" stroke="1" extrusionOk="0">
                <a:moveTo>
                  <a:pt x="10769" y="0"/>
                </a:moveTo>
                <a:cubicBezTo>
                  <a:pt x="8902" y="1809"/>
                  <a:pt x="-945" y="7574"/>
                  <a:pt x="74" y="10853"/>
                </a:cubicBezTo>
                <a:cubicBezTo>
                  <a:pt x="1092" y="14131"/>
                  <a:pt x="13401" y="17839"/>
                  <a:pt x="16881" y="19670"/>
                </a:cubicBezTo>
                <a:lnTo>
                  <a:pt x="20655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613" name="Query grid with input image"/>
          <p:cNvSpPr txBox="1"/>
          <p:nvPr/>
        </p:nvSpPr>
        <p:spPr>
          <a:xfrm>
            <a:off x="4660900" y="7866098"/>
            <a:ext cx="2603500" cy="802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Query grid with input image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Line"/>
          <p:cNvSpPr/>
          <p:nvPr/>
        </p:nvSpPr>
        <p:spPr>
          <a:xfrm>
            <a:off x="8166100" y="7994898"/>
            <a:ext cx="1836323" cy="1"/>
          </a:xfrm>
          <a:prstGeom prst="line">
            <a:avLst/>
          </a:prstGeom>
          <a:ln w="12700">
            <a:solidFill>
              <a:srgbClr val="000000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1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1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18" name="Linear reconstr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Linear reconstruction</a:t>
            </a:r>
          </a:p>
        </p:txBody>
      </p:sp>
      <p:sp>
        <p:nvSpPr>
          <p:cNvPr id="1619" name="Say we only have values v at integer x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Say we only have values v at integer x</a:t>
            </a:r>
          </a:p>
          <a:p>
            <a:pPr/>
            <a:r>
              <a:t>We want to reconstruct at real-valued x’</a:t>
            </a:r>
          </a:p>
          <a:p>
            <a:pPr/>
            <a:r>
              <a:t>Linear reconstruction:</a:t>
            </a:r>
            <a:br/>
          </a:p>
        </p:txBody>
      </p:sp>
      <p:sp>
        <p:nvSpPr>
          <p:cNvPr id="1620" name="Circle"/>
          <p:cNvSpPr/>
          <p:nvPr/>
        </p:nvSpPr>
        <p:spPr>
          <a:xfrm>
            <a:off x="9791700" y="7797800"/>
            <a:ext cx="419100" cy="419100"/>
          </a:xfrm>
          <a:prstGeom prst="ellipse">
            <a:avLst/>
          </a:prstGeom>
          <a:solidFill>
            <a:srgbClr val="B51A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1" name="Circle"/>
          <p:cNvSpPr/>
          <p:nvPr/>
        </p:nvSpPr>
        <p:spPr>
          <a:xfrm>
            <a:off x="7950200" y="7797800"/>
            <a:ext cx="419100" cy="419100"/>
          </a:xfrm>
          <a:prstGeom prst="ellipse">
            <a:avLst/>
          </a:prstGeom>
          <a:solidFill>
            <a:srgbClr val="B51A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2" name="x"/>
          <p:cNvSpPr txBox="1"/>
          <p:nvPr/>
        </p:nvSpPr>
        <p:spPr>
          <a:xfrm>
            <a:off x="7924800" y="8013700"/>
            <a:ext cx="38800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</a:t>
            </a:r>
          </a:p>
        </p:txBody>
      </p:sp>
      <p:sp>
        <p:nvSpPr>
          <p:cNvPr id="1623" name="x+1"/>
          <p:cNvSpPr txBox="1"/>
          <p:nvPr/>
        </p:nvSpPr>
        <p:spPr>
          <a:xfrm>
            <a:off x="9791700" y="8013700"/>
            <a:ext cx="84742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x+1</a:t>
            </a:r>
          </a:p>
        </p:txBody>
      </p:sp>
      <p:sp>
        <p:nvSpPr>
          <p:cNvPr id="1624" name="x’"/>
          <p:cNvSpPr txBox="1"/>
          <p:nvPr/>
        </p:nvSpPr>
        <p:spPr>
          <a:xfrm>
            <a:off x="9207500" y="8013700"/>
            <a:ext cx="531792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x’</a:t>
            </a:r>
          </a:p>
        </p:txBody>
      </p:sp>
      <p:sp>
        <p:nvSpPr>
          <p:cNvPr id="1625" name="Circle"/>
          <p:cNvSpPr/>
          <p:nvPr/>
        </p:nvSpPr>
        <p:spPr>
          <a:xfrm>
            <a:off x="9144000" y="7785100"/>
            <a:ext cx="419100" cy="419100"/>
          </a:xfrm>
          <a:prstGeom prst="ellipse">
            <a:avLst/>
          </a:prstGeom>
          <a:solidFill>
            <a:srgbClr val="0056D6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26" name="(1-x’+x)v(x, y)+(x’-x)v(x+1, y)]"/>
          <p:cNvSpPr txBox="1"/>
          <p:nvPr/>
        </p:nvSpPr>
        <p:spPr>
          <a:xfrm>
            <a:off x="1270000" y="3479800"/>
            <a:ext cx="7079816" cy="1198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1" marR="58702" indent="0" defTabSz="1295400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(1-x’+x)v(x, y)+(x’-x)v(x+1, y)] </a:t>
            </a:r>
            <a:br/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26" grpId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2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30" name="BiLinear reconstruc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BiLinear reconstruction</a:t>
            </a:r>
          </a:p>
        </p:txBody>
      </p:sp>
      <p:sp>
        <p:nvSpPr>
          <p:cNvPr id="1631" name="Say we only have values v at integer x &amp; 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Say we only have values v at integer x &amp; y</a:t>
            </a:r>
          </a:p>
          <a:p>
            <a:pPr/>
            <a:r>
              <a:t>We want to reconstruct at real-valued x’, y’</a:t>
            </a:r>
          </a:p>
          <a:p>
            <a:pPr/>
            <a:r>
              <a:t>Bilinear reconstruction:</a:t>
            </a:r>
          </a:p>
        </p:txBody>
      </p:sp>
      <p:sp>
        <p:nvSpPr>
          <p:cNvPr id="1632" name="Square"/>
          <p:cNvSpPr/>
          <p:nvPr/>
        </p:nvSpPr>
        <p:spPr>
          <a:xfrm>
            <a:off x="8166100" y="6197600"/>
            <a:ext cx="1803400" cy="1803400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3" name="Circle"/>
          <p:cNvSpPr/>
          <p:nvPr/>
        </p:nvSpPr>
        <p:spPr>
          <a:xfrm>
            <a:off x="7950200" y="5981700"/>
            <a:ext cx="419100" cy="419100"/>
          </a:xfrm>
          <a:prstGeom prst="ellipse">
            <a:avLst/>
          </a:prstGeom>
          <a:solidFill>
            <a:srgbClr val="B51A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4" name="Circle"/>
          <p:cNvSpPr/>
          <p:nvPr/>
        </p:nvSpPr>
        <p:spPr>
          <a:xfrm>
            <a:off x="9791700" y="5981700"/>
            <a:ext cx="419100" cy="419100"/>
          </a:xfrm>
          <a:prstGeom prst="ellipse">
            <a:avLst/>
          </a:prstGeom>
          <a:solidFill>
            <a:srgbClr val="B51A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5" name="Circle"/>
          <p:cNvSpPr/>
          <p:nvPr/>
        </p:nvSpPr>
        <p:spPr>
          <a:xfrm>
            <a:off x="9791700" y="7797800"/>
            <a:ext cx="419100" cy="419100"/>
          </a:xfrm>
          <a:prstGeom prst="ellipse">
            <a:avLst/>
          </a:prstGeom>
          <a:solidFill>
            <a:srgbClr val="B51A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6" name="Circle"/>
          <p:cNvSpPr/>
          <p:nvPr/>
        </p:nvSpPr>
        <p:spPr>
          <a:xfrm>
            <a:off x="7950200" y="7797800"/>
            <a:ext cx="419100" cy="419100"/>
          </a:xfrm>
          <a:prstGeom prst="ellipse">
            <a:avLst/>
          </a:prstGeom>
          <a:solidFill>
            <a:srgbClr val="B51A00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37" name="x,y"/>
          <p:cNvSpPr txBox="1"/>
          <p:nvPr/>
        </p:nvSpPr>
        <p:spPr>
          <a:xfrm>
            <a:off x="7188200" y="7912100"/>
            <a:ext cx="71185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x,y</a:t>
            </a:r>
          </a:p>
        </p:txBody>
      </p:sp>
      <p:sp>
        <p:nvSpPr>
          <p:cNvPr id="1638" name="x+1,y"/>
          <p:cNvSpPr txBox="1"/>
          <p:nvPr/>
        </p:nvSpPr>
        <p:spPr>
          <a:xfrm>
            <a:off x="10210800" y="7912100"/>
            <a:ext cx="117127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x+1,y</a:t>
            </a:r>
          </a:p>
        </p:txBody>
      </p:sp>
      <p:sp>
        <p:nvSpPr>
          <p:cNvPr id="1639" name="x+1,y+1"/>
          <p:cNvSpPr txBox="1"/>
          <p:nvPr/>
        </p:nvSpPr>
        <p:spPr>
          <a:xfrm>
            <a:off x="10210800" y="5778500"/>
            <a:ext cx="163069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x+1,y+1</a:t>
            </a:r>
          </a:p>
        </p:txBody>
      </p:sp>
      <p:sp>
        <p:nvSpPr>
          <p:cNvPr id="1640" name="x,y+1"/>
          <p:cNvSpPr txBox="1"/>
          <p:nvPr/>
        </p:nvSpPr>
        <p:spPr>
          <a:xfrm>
            <a:off x="6934200" y="5778500"/>
            <a:ext cx="1171270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x,y+1</a:t>
            </a:r>
          </a:p>
        </p:txBody>
      </p:sp>
      <p:sp>
        <p:nvSpPr>
          <p:cNvPr id="1641" name="Line"/>
          <p:cNvSpPr/>
          <p:nvPr/>
        </p:nvSpPr>
        <p:spPr>
          <a:xfrm>
            <a:off x="9329592" y="6217541"/>
            <a:ext cx="1" cy="1792060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42" name="Line"/>
          <p:cNvSpPr/>
          <p:nvPr/>
        </p:nvSpPr>
        <p:spPr>
          <a:xfrm>
            <a:off x="8166100" y="6746511"/>
            <a:ext cx="1822061" cy="1"/>
          </a:xfrm>
          <a:prstGeom prst="line">
            <a:avLst/>
          </a:prstGeom>
          <a:ln w="12700">
            <a:solidFill>
              <a:srgbClr val="000000"/>
            </a:solidFill>
            <a:custDash>
              <a:ds d="200000" sp="200000"/>
            </a:custDash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43" name="Circle"/>
          <p:cNvSpPr/>
          <p:nvPr/>
        </p:nvSpPr>
        <p:spPr>
          <a:xfrm>
            <a:off x="9144000" y="6540500"/>
            <a:ext cx="419100" cy="419100"/>
          </a:xfrm>
          <a:prstGeom prst="ellipse">
            <a:avLst/>
          </a:prstGeom>
          <a:solidFill>
            <a:srgbClr val="0056D6"/>
          </a:solidFill>
          <a:ln w="12700"/>
        </p:spPr>
        <p:txBody>
          <a:bodyPr lIns="50800" tIns="50800" rIns="50800" bIns="50800" anchor="ctr"/>
          <a:lstStyle/>
          <a:p>
            <a: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</p:txBody>
      </p:sp>
      <p:sp>
        <p:nvSpPr>
          <p:cNvPr id="1644" name="x’,y’"/>
          <p:cNvSpPr txBox="1"/>
          <p:nvPr/>
        </p:nvSpPr>
        <p:spPr>
          <a:xfrm>
            <a:off x="8293100" y="6731000"/>
            <a:ext cx="999435" cy="571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defRPr sz="34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x’,y’</a:t>
            </a:r>
          </a:p>
        </p:txBody>
      </p:sp>
      <p:sp>
        <p:nvSpPr>
          <p:cNvPr id="1645" name="(1-y’+y)[(1-x’+x)v(x, y)+(x’-x)v(x+1, y)] + (y’-y)[(1-x’+x)v(x, y+1)+(x’-x)v(x+1, y+1)]"/>
          <p:cNvSpPr txBox="1"/>
          <p:nvPr/>
        </p:nvSpPr>
        <p:spPr>
          <a:xfrm>
            <a:off x="1193800" y="3327400"/>
            <a:ext cx="9157259" cy="1198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1" marR="58702" indent="0" defTabSz="1295400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(1-y’+y)[(1-x’+x)v(x, y)+(x’-x)v(x+1, y)] +</a:t>
            </a:r>
            <a:br/>
            <a:r>
              <a:t>(y’-y)[(1-x’+x)v(x, y+1)+(x’-x)v(x+1, y+1)]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45" grpId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64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649" name="Bilinear: order does not matte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Bilinear: order does not matter</a:t>
            </a:r>
          </a:p>
        </p:txBody>
      </p:sp>
      <p:sp>
        <p:nvSpPr>
          <p:cNvPr id="1650" name="Linear along x followed by linear along 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Linear along x followed by linear along y</a:t>
            </a:r>
          </a:p>
          <a:p>
            <a:pPr/>
          </a:p>
          <a:p>
            <a:pPr/>
          </a:p>
          <a:p>
            <a:pPr/>
          </a:p>
          <a:p>
            <a:pPr/>
            <a:r>
              <a:t>Linear along y followed by linear along x</a:t>
            </a:r>
          </a:p>
          <a:p>
            <a:pPr/>
          </a:p>
          <a:p>
            <a:pPr/>
          </a:p>
          <a:p>
            <a:pPr/>
          </a:p>
          <a:p>
            <a:pPr/>
            <a:r>
              <a:t>Reduces to the same terms</a:t>
            </a:r>
          </a:p>
        </p:txBody>
      </p:sp>
      <p:sp>
        <p:nvSpPr>
          <p:cNvPr id="1651" name="(1-y’+y)[(1-x’+x)v(x, y)+(x’-x)v(x+1, y)] + (y’-y)[(1-x’+x)v(x, y+1)+(x’-x)v(x+1, y+1)]"/>
          <p:cNvSpPr txBox="1"/>
          <p:nvPr/>
        </p:nvSpPr>
        <p:spPr>
          <a:xfrm>
            <a:off x="1892300" y="2451100"/>
            <a:ext cx="9157259" cy="1198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1" marR="58702" indent="0" defTabSz="1295400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(1-y’+y)[(1-x’+x)v(x, y)+(x’-x)v(x+1, y)] +</a:t>
            </a:r>
            <a:br/>
            <a:r>
              <a:t>(y’-y)[(1-x’+x)v(x, y+1)+(x’-x)v(x+1, y+1)]</a:t>
            </a:r>
          </a:p>
        </p:txBody>
      </p:sp>
      <p:sp>
        <p:nvSpPr>
          <p:cNvPr id="1652" name="(1-x’+x)[(1-y’+y)v(x, y)+(y’-y)v(x, y+1)] + (x’-x)[(1-y’+y)v(x+1, y)+(y’-y)v(x+1, y+1)]"/>
          <p:cNvSpPr txBox="1"/>
          <p:nvPr/>
        </p:nvSpPr>
        <p:spPr>
          <a:xfrm>
            <a:off x="1892300" y="5003800"/>
            <a:ext cx="9157259" cy="11986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/>
          <a:p>
            <a:pPr lvl="1" marR="58702" indent="0" defTabSz="1295400">
              <a:spcBef>
                <a:spcPts val="900"/>
              </a:spcBef>
              <a:buClr>
                <a:srgbClr val="000000"/>
              </a:buClr>
              <a:buFont typeface="Times New Roman"/>
              <a:defRPr b="1" sz="3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(1-x’+x)[(1-y’+y)v(x, y)+(y’-y)v(x, y+1)] +</a:t>
            </a:r>
            <a:br/>
            <a:r>
              <a:t>(x’-x)[(1-y’+y)v(x+1, y)+(y’-y)v(x+1, y+1)]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652" grpId="2"/>
      <p:bldP build="whole" bldLvl="1" animBg="1" rev="0" advAuto="0" spid="1651" grpId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4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19400" y="0"/>
            <a:ext cx="4737100" cy="1521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19400" y="6999111"/>
            <a:ext cx="4666827" cy="1363699"/>
          </a:xfrm>
          <a:prstGeom prst="rect">
            <a:avLst/>
          </a:prstGeom>
          <a:ln w="12700">
            <a:miter lim="400000"/>
          </a:ln>
        </p:spPr>
      </p:pic>
      <p:sp>
        <p:nvSpPr>
          <p:cNvPr id="1656" name="Rounded Rectangle"/>
          <p:cNvSpPr/>
          <p:nvPr/>
        </p:nvSpPr>
        <p:spPr>
          <a:xfrm>
            <a:off x="431800" y="1955800"/>
            <a:ext cx="9639300" cy="1803400"/>
          </a:xfrm>
          <a:prstGeom prst="roundRect">
            <a:avLst>
              <a:gd name="adj" fmla="val 11737"/>
            </a:avLst>
          </a:prstGeom>
          <a:solidFill>
            <a:srgbClr val="D4FDD5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57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308600" y="2142631"/>
            <a:ext cx="4529103" cy="1133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58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47700" y="2142631"/>
            <a:ext cx="4529103" cy="1133405"/>
          </a:xfrm>
          <a:prstGeom prst="rect">
            <a:avLst/>
          </a:prstGeom>
          <a:ln w="12700">
            <a:miter lim="400000"/>
          </a:ln>
        </p:spPr>
      </p:pic>
      <p:sp>
        <p:nvSpPr>
          <p:cNvPr id="1659" name="Rounded Rectangle"/>
          <p:cNvSpPr/>
          <p:nvPr/>
        </p:nvSpPr>
        <p:spPr>
          <a:xfrm>
            <a:off x="431800" y="4330700"/>
            <a:ext cx="9639300" cy="1815254"/>
          </a:xfrm>
          <a:prstGeom prst="roundRect">
            <a:avLst>
              <a:gd name="adj" fmla="val 11719"/>
            </a:avLst>
          </a:prstGeom>
          <a:solidFill>
            <a:srgbClr val="D4FDD5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60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08600" y="4556195"/>
            <a:ext cx="4529103" cy="1133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1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47700" y="4556195"/>
            <a:ext cx="4529103" cy="113340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64" name="Group"/>
          <p:cNvGrpSpPr/>
          <p:nvPr/>
        </p:nvGrpSpPr>
        <p:grpSpPr>
          <a:xfrm>
            <a:off x="3467100" y="1409700"/>
            <a:ext cx="3581400" cy="456072"/>
            <a:chOff x="0" y="0"/>
            <a:chExt cx="3581400" cy="456071"/>
          </a:xfrm>
        </p:grpSpPr>
        <p:sp>
          <p:nvSpPr>
            <p:cNvPr id="1662" name="Shape"/>
            <p:cNvSpPr/>
            <p:nvPr/>
          </p:nvSpPr>
          <p:spPr>
            <a:xfrm>
              <a:off x="0" y="0"/>
              <a:ext cx="3581400" cy="45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6788"/>
                  </a:moveTo>
                  <a:lnTo>
                    <a:pt x="0" y="16788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6788"/>
                  </a:lnTo>
                  <a:lnTo>
                    <a:pt x="21600" y="16788"/>
                  </a:lnTo>
                  <a:lnTo>
                    <a:pt x="10800" y="21600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3" name="higher dimensional functions"/>
            <p:cNvSpPr txBox="1"/>
            <p:nvPr/>
          </p:nvSpPr>
          <p:spPr>
            <a:xfrm>
              <a:off x="232055" y="3103"/>
              <a:ext cx="3113903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 marL="75861" marR="75861" algn="ctr" defTabSz="1295400">
                <a:buClr>
                  <a:srgbClr val="FFFFFF"/>
                </a:buClr>
                <a:buFont typeface="Trebuchet MS"/>
                <a:defRPr sz="1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higher dimensional functions</a:t>
              </a:r>
            </a:p>
          </p:txBody>
        </p:sp>
      </p:grpSp>
      <p:grpSp>
        <p:nvGrpSpPr>
          <p:cNvPr id="1667" name="Group"/>
          <p:cNvGrpSpPr/>
          <p:nvPr/>
        </p:nvGrpSpPr>
        <p:grpSpPr>
          <a:xfrm>
            <a:off x="3467100" y="3824776"/>
            <a:ext cx="3581400" cy="465002"/>
            <a:chOff x="0" y="0"/>
            <a:chExt cx="3581400" cy="465001"/>
          </a:xfrm>
        </p:grpSpPr>
        <p:sp>
          <p:nvSpPr>
            <p:cNvPr id="1665" name="Shape"/>
            <p:cNvSpPr/>
            <p:nvPr/>
          </p:nvSpPr>
          <p:spPr>
            <a:xfrm>
              <a:off x="0" y="8930"/>
              <a:ext cx="3581400" cy="45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5568"/>
                  </a:moveTo>
                  <a:lnTo>
                    <a:pt x="0" y="15568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5568"/>
                  </a:lnTo>
                  <a:lnTo>
                    <a:pt x="21600" y="15568"/>
                  </a:lnTo>
                  <a:lnTo>
                    <a:pt x="10800" y="21600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6" name="Gaussian blur"/>
            <p:cNvSpPr txBox="1"/>
            <p:nvPr/>
          </p:nvSpPr>
          <p:spPr>
            <a:xfrm>
              <a:off x="1020490" y="0"/>
              <a:ext cx="1537032" cy="342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 marL="75861" marR="75861" algn="ctr" defTabSz="1295400">
                <a:buClr>
                  <a:srgbClr val="FFFFFF"/>
                </a:buClr>
                <a:buFont typeface="Trebuchet MS"/>
                <a:defRPr sz="1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Gaussian blur</a:t>
              </a:r>
            </a:p>
          </p:txBody>
        </p:sp>
      </p:grpSp>
      <p:grpSp>
        <p:nvGrpSpPr>
          <p:cNvPr id="1670" name="Group"/>
          <p:cNvGrpSpPr/>
          <p:nvPr/>
        </p:nvGrpSpPr>
        <p:grpSpPr>
          <a:xfrm>
            <a:off x="3467100" y="6597328"/>
            <a:ext cx="3581400" cy="465002"/>
            <a:chOff x="0" y="0"/>
            <a:chExt cx="3581400" cy="465000"/>
          </a:xfrm>
        </p:grpSpPr>
        <p:sp>
          <p:nvSpPr>
            <p:cNvPr id="1668" name="Shape"/>
            <p:cNvSpPr/>
            <p:nvPr/>
          </p:nvSpPr>
          <p:spPr>
            <a:xfrm>
              <a:off x="0" y="8929"/>
              <a:ext cx="3581400" cy="45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5568"/>
                  </a:moveTo>
                  <a:lnTo>
                    <a:pt x="0" y="15568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5568"/>
                  </a:lnTo>
                  <a:lnTo>
                    <a:pt x="21600" y="15568"/>
                  </a:lnTo>
                  <a:lnTo>
                    <a:pt x="10800" y="21600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69" name="slicing"/>
            <p:cNvSpPr txBox="1"/>
            <p:nvPr/>
          </p:nvSpPr>
          <p:spPr>
            <a:xfrm>
              <a:off x="1385045" y="0"/>
              <a:ext cx="807923" cy="342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 marL="75861" marR="75861" algn="ctr" defTabSz="1295400">
                <a:buClr>
                  <a:srgbClr val="FFFFFF"/>
                </a:buClr>
                <a:buFont typeface="Trebuchet MS"/>
                <a:defRPr sz="1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slicing</a:t>
              </a:r>
            </a:p>
          </p:txBody>
        </p:sp>
      </p:grpSp>
      <p:grpSp>
        <p:nvGrpSpPr>
          <p:cNvPr id="1675" name="Group"/>
          <p:cNvGrpSpPr/>
          <p:nvPr/>
        </p:nvGrpSpPr>
        <p:grpSpPr>
          <a:xfrm>
            <a:off x="9969500" y="3759200"/>
            <a:ext cx="2493432" cy="2603500"/>
            <a:chOff x="0" y="0"/>
            <a:chExt cx="2493431" cy="2603500"/>
          </a:xfrm>
        </p:grpSpPr>
        <p:grpSp>
          <p:nvGrpSpPr>
            <p:cNvPr id="1673" name="Group"/>
            <p:cNvGrpSpPr/>
            <p:nvPr/>
          </p:nvGrpSpPr>
          <p:grpSpPr>
            <a:xfrm>
              <a:off x="0" y="0"/>
              <a:ext cx="2493432" cy="2603500"/>
              <a:chOff x="0" y="0"/>
              <a:chExt cx="2493431" cy="2603500"/>
            </a:xfrm>
          </p:grpSpPr>
          <p:sp>
            <p:nvSpPr>
              <p:cNvPr id="1671" name="Arrow"/>
              <p:cNvSpPr/>
              <p:nvPr/>
            </p:nvSpPr>
            <p:spPr>
              <a:xfrm>
                <a:off x="0" y="0"/>
                <a:ext cx="2489200" cy="2603500"/>
              </a:xfrm>
              <a:prstGeom prst="leftArrow">
                <a:avLst>
                  <a:gd name="adj1" fmla="val 86111"/>
                  <a:gd name="adj2" fmla="val 13909"/>
                </a:avLst>
              </a:prstGeom>
              <a:solidFill>
                <a:srgbClr val="D5F0FF"/>
              </a:solidFill>
              <a:ln w="9525" cap="flat">
                <a:solidFill>
                  <a:srgbClr val="FFFFFF"/>
                </a:solidFill>
                <a:prstDash val="solid"/>
                <a:round/>
              </a:ln>
              <a:effectLst>
                <a:outerShdw sx="100000" sy="100000" kx="0" ky="0" algn="b" rotWithShape="0" blurRad="63500" dist="101600" dir="2700000">
                  <a:srgbClr val="BEBFC0">
                    <a:alpha val="50000"/>
                  </a:srgbClr>
                </a:outerShdw>
              </a:effectLst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marL="57799" marR="57799" defTabSz="1295400">
                  <a:defRPr sz="2400">
                    <a:solidFill>
                      <a:srgbClr val="FFFFFF"/>
                    </a:solidFill>
                    <a:uFill>
                      <a:solidFill>
                        <a:srgbClr val="FFFFFF"/>
                      </a:solidFill>
                    </a:u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1672" name="Higher dimensional…"/>
              <p:cNvSpPr txBox="1"/>
              <p:nvPr/>
            </p:nvSpPr>
            <p:spPr>
              <a:xfrm>
                <a:off x="207672" y="648264"/>
                <a:ext cx="2285760" cy="12954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none" lIns="38100" tIns="38100" rIns="38100" bIns="38100" numCol="1" anchor="ctr">
                <a:spAutoFit/>
              </a:bodyPr>
              <a:lstStyle/>
              <a:p>
                <a:pPr marL="53734" marR="75861" algn="r" defTabSz="1295400">
                  <a:buClr>
                    <a:srgbClr val="000000"/>
                  </a:buClr>
                  <a:buFont typeface="Trebuchet MS"/>
                  <a:tabLst>
                    <a:tab pos="2489200" algn="r"/>
                    <a:tab pos="2654300" algn="l"/>
                  </a:tabLst>
                  <a:defRPr sz="2400">
                    <a:uFill>
                      <a:solidFill>
                        <a:srgbClr val="000000"/>
                      </a:solidFill>
                    </a:uFill>
                    <a:latin typeface="Trebuchet MS"/>
                    <a:ea typeface="Trebuchet MS"/>
                    <a:cs typeface="Trebuchet MS"/>
                    <a:sym typeface="Trebuchet MS"/>
                  </a:defRPr>
                </a:pPr>
                <a:r>
                  <a:t>Higher</a:t>
                </a:r>
                <a:br/>
                <a:r>
                  <a:t>dimensional</a:t>
                </a:r>
              </a:p>
              <a:p>
                <a:pPr marL="53734" marR="75861" algn="r" defTabSz="1295400">
                  <a:buClr>
                    <a:srgbClr val="000000"/>
                  </a:buClr>
                  <a:buFont typeface="Trebuchet MS"/>
                  <a:tabLst>
                    <a:tab pos="2489200" algn="r"/>
                    <a:tab pos="2654300" algn="l"/>
                  </a:tabLst>
                  <a:defRPr sz="1100">
                    <a:uFill>
                      <a:solidFill>
                        <a:srgbClr val="000000"/>
                      </a:solidFill>
                    </a:uFill>
                    <a:latin typeface="Trebuchet MS"/>
                    <a:ea typeface="Trebuchet MS"/>
                    <a:cs typeface="Trebuchet MS"/>
                    <a:sym typeface="Trebuchet MS"/>
                  </a:defRPr>
                </a:pPr>
              </a:p>
              <a:p>
                <a:pPr marL="53734" marR="75861" algn="r" defTabSz="1295400">
                  <a:buClr>
                    <a:srgbClr val="000000"/>
                  </a:buClr>
                  <a:buFont typeface="Trebuchet MS"/>
                  <a:tabLst>
                    <a:tab pos="2489200" algn="r"/>
                    <a:tab pos="2654300" algn="l"/>
                  </a:tabLst>
                  <a:defRPr sz="2400">
                    <a:uFill>
                      <a:solidFill>
                        <a:srgbClr val="000000"/>
                      </a:solidFill>
                    </a:uFill>
                    <a:latin typeface="Trebuchet MS"/>
                    <a:ea typeface="Trebuchet MS"/>
                    <a:cs typeface="Trebuchet MS"/>
                    <a:sym typeface="Trebuchet MS"/>
                  </a:defRPr>
                </a:pPr>
                <a:r>
                  <a:t>value  &amp; weight</a:t>
                </a:r>
              </a:p>
            </p:txBody>
          </p:sp>
        </p:grpSp>
        <p:sp>
          <p:nvSpPr>
            <p:cNvPr id="1674" name="Line"/>
            <p:cNvSpPr/>
            <p:nvPr/>
          </p:nvSpPr>
          <p:spPr>
            <a:xfrm>
              <a:off x="1080967" y="1327573"/>
              <a:ext cx="913949" cy="2259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  <p:sp>
        <p:nvSpPr>
          <p:cNvPr id="1676" name="Recap Fast Bilateral Filter with Bilateral Grid"/>
          <p:cNvSpPr txBox="1"/>
          <p:nvPr/>
        </p:nvSpPr>
        <p:spPr>
          <a:xfrm>
            <a:off x="8343900" y="114300"/>
            <a:ext cx="4356100" cy="157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40640" marR="57799" defTabSz="1295400">
              <a:buClr>
                <a:srgbClr val="FFFFFF"/>
              </a:buClr>
              <a:buSzPct val="100000"/>
              <a:buFont typeface="Arial"/>
              <a:buChar char="•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Recap Fast Bilateral Filter with Bilateral Grid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8" name="image.png" descr="image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44800" y="8458200"/>
            <a:ext cx="4628445" cy="1358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7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19400" y="0"/>
            <a:ext cx="4737100" cy="1521743"/>
          </a:xfrm>
          <a:prstGeom prst="rect">
            <a:avLst/>
          </a:prstGeom>
          <a:ln w="12700">
            <a:miter lim="400000"/>
          </a:ln>
        </p:spPr>
      </p:pic>
      <p:sp>
        <p:nvSpPr>
          <p:cNvPr id="1680" name="Rounded Rectangle"/>
          <p:cNvSpPr/>
          <p:nvPr/>
        </p:nvSpPr>
        <p:spPr>
          <a:xfrm>
            <a:off x="431800" y="4330700"/>
            <a:ext cx="9639300" cy="1815254"/>
          </a:xfrm>
          <a:prstGeom prst="roundRect">
            <a:avLst>
              <a:gd name="adj" fmla="val 11719"/>
            </a:avLst>
          </a:prstGeom>
          <a:solidFill>
            <a:srgbClr val="D4FDD5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81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47700" y="4535875"/>
            <a:ext cx="4524587" cy="11898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2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308600" y="4535875"/>
            <a:ext cx="4524587" cy="1194366"/>
          </a:xfrm>
          <a:prstGeom prst="rect">
            <a:avLst/>
          </a:prstGeom>
          <a:ln w="12700">
            <a:miter lim="400000"/>
          </a:ln>
        </p:spPr>
      </p:pic>
      <p:sp>
        <p:nvSpPr>
          <p:cNvPr id="1683" name="Rounded Rectangle"/>
          <p:cNvSpPr/>
          <p:nvPr/>
        </p:nvSpPr>
        <p:spPr>
          <a:xfrm>
            <a:off x="431800" y="1955800"/>
            <a:ext cx="9639300" cy="1803400"/>
          </a:xfrm>
          <a:prstGeom prst="roundRect">
            <a:avLst>
              <a:gd name="adj" fmla="val 11737"/>
            </a:avLst>
          </a:prstGeom>
          <a:solidFill>
            <a:srgbClr val="D4FDD5"/>
          </a:solidFill>
          <a:ln>
            <a:solidFill>
              <a:srgbClr val="FFFFFF"/>
            </a:solidFill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1684" name="image.png" descr="image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308600" y="2142631"/>
            <a:ext cx="4529103" cy="1133405"/>
          </a:xfrm>
          <a:prstGeom prst="rect">
            <a:avLst/>
          </a:prstGeom>
          <a:ln w="12700">
            <a:miter lim="400000"/>
          </a:ln>
        </p:spPr>
      </p:pic>
      <p:pic>
        <p:nvPicPr>
          <p:cNvPr id="1685" name="image.png" descr="image.png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47700" y="2142631"/>
            <a:ext cx="4529103" cy="113340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688" name="Group"/>
          <p:cNvGrpSpPr/>
          <p:nvPr/>
        </p:nvGrpSpPr>
        <p:grpSpPr>
          <a:xfrm>
            <a:off x="3467100" y="1409700"/>
            <a:ext cx="3581400" cy="456072"/>
            <a:chOff x="0" y="0"/>
            <a:chExt cx="3581400" cy="456071"/>
          </a:xfrm>
        </p:grpSpPr>
        <p:sp>
          <p:nvSpPr>
            <p:cNvPr id="1686" name="Shape"/>
            <p:cNvSpPr/>
            <p:nvPr/>
          </p:nvSpPr>
          <p:spPr>
            <a:xfrm>
              <a:off x="0" y="0"/>
              <a:ext cx="3581400" cy="45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6788"/>
                  </a:moveTo>
                  <a:lnTo>
                    <a:pt x="0" y="16788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6788"/>
                  </a:lnTo>
                  <a:lnTo>
                    <a:pt x="21600" y="16788"/>
                  </a:lnTo>
                  <a:lnTo>
                    <a:pt x="10800" y="21600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87" name="higher dimensional functions"/>
            <p:cNvSpPr txBox="1"/>
            <p:nvPr/>
          </p:nvSpPr>
          <p:spPr>
            <a:xfrm>
              <a:off x="232055" y="3103"/>
              <a:ext cx="3113903" cy="3429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 marL="75861" marR="75861" algn="ctr" defTabSz="1295400">
                <a:buClr>
                  <a:srgbClr val="FFFFFF"/>
                </a:buClr>
                <a:buFont typeface="Trebuchet MS"/>
                <a:defRPr sz="1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higher dimensional functions</a:t>
              </a:r>
            </a:p>
          </p:txBody>
        </p:sp>
      </p:grpSp>
      <p:grpSp>
        <p:nvGrpSpPr>
          <p:cNvPr id="1691" name="Group"/>
          <p:cNvGrpSpPr/>
          <p:nvPr/>
        </p:nvGrpSpPr>
        <p:grpSpPr>
          <a:xfrm>
            <a:off x="3467100" y="3824776"/>
            <a:ext cx="3581400" cy="465002"/>
            <a:chOff x="0" y="0"/>
            <a:chExt cx="3581400" cy="465001"/>
          </a:xfrm>
        </p:grpSpPr>
        <p:sp>
          <p:nvSpPr>
            <p:cNvPr id="1689" name="Shape"/>
            <p:cNvSpPr/>
            <p:nvPr/>
          </p:nvSpPr>
          <p:spPr>
            <a:xfrm>
              <a:off x="0" y="8930"/>
              <a:ext cx="3581400" cy="45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5568"/>
                  </a:moveTo>
                  <a:lnTo>
                    <a:pt x="0" y="15568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5568"/>
                  </a:lnTo>
                  <a:lnTo>
                    <a:pt x="21600" y="15568"/>
                  </a:lnTo>
                  <a:lnTo>
                    <a:pt x="10800" y="21600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0" name="Gaussian convolution"/>
            <p:cNvSpPr txBox="1"/>
            <p:nvPr/>
          </p:nvSpPr>
          <p:spPr>
            <a:xfrm>
              <a:off x="629203" y="0"/>
              <a:ext cx="2319607" cy="342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 marL="75861" marR="75861" algn="ctr" defTabSz="1295400">
                <a:buClr>
                  <a:srgbClr val="FFFFFF"/>
                </a:buClr>
                <a:buFont typeface="Trebuchet MS"/>
                <a:defRPr sz="1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Gaussian convolution</a:t>
              </a:r>
            </a:p>
          </p:txBody>
        </p:sp>
      </p:grpSp>
      <p:grpSp>
        <p:nvGrpSpPr>
          <p:cNvPr id="1694" name="Group"/>
          <p:cNvGrpSpPr/>
          <p:nvPr/>
        </p:nvGrpSpPr>
        <p:grpSpPr>
          <a:xfrm>
            <a:off x="3467100" y="6254146"/>
            <a:ext cx="3581400" cy="465001"/>
            <a:chOff x="0" y="0"/>
            <a:chExt cx="3581400" cy="465000"/>
          </a:xfrm>
        </p:grpSpPr>
        <p:sp>
          <p:nvSpPr>
            <p:cNvPr id="1692" name="Shape"/>
            <p:cNvSpPr/>
            <p:nvPr/>
          </p:nvSpPr>
          <p:spPr>
            <a:xfrm>
              <a:off x="0" y="8929"/>
              <a:ext cx="3581400" cy="45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5568"/>
                  </a:moveTo>
                  <a:lnTo>
                    <a:pt x="0" y="15568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5568"/>
                  </a:lnTo>
                  <a:lnTo>
                    <a:pt x="21600" y="15568"/>
                  </a:lnTo>
                  <a:lnTo>
                    <a:pt x="10800" y="21600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3" name="division"/>
            <p:cNvSpPr txBox="1"/>
            <p:nvPr/>
          </p:nvSpPr>
          <p:spPr>
            <a:xfrm>
              <a:off x="1319133" y="0"/>
              <a:ext cx="939747" cy="342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 marL="75861" marR="75861" algn="ctr" defTabSz="1295400">
                <a:buClr>
                  <a:srgbClr val="FFFFFF"/>
                </a:buClr>
                <a:buFont typeface="Trebuchet MS"/>
                <a:defRPr sz="1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division</a:t>
              </a:r>
            </a:p>
          </p:txBody>
        </p:sp>
      </p:grpSp>
      <p:grpSp>
        <p:nvGrpSpPr>
          <p:cNvPr id="1697" name="Group"/>
          <p:cNvGrpSpPr/>
          <p:nvPr/>
        </p:nvGrpSpPr>
        <p:grpSpPr>
          <a:xfrm>
            <a:off x="3467100" y="7988119"/>
            <a:ext cx="3581400" cy="465002"/>
            <a:chOff x="0" y="0"/>
            <a:chExt cx="3581400" cy="465000"/>
          </a:xfrm>
        </p:grpSpPr>
        <p:sp>
          <p:nvSpPr>
            <p:cNvPr id="1695" name="Shape"/>
            <p:cNvSpPr/>
            <p:nvPr/>
          </p:nvSpPr>
          <p:spPr>
            <a:xfrm>
              <a:off x="0" y="8929"/>
              <a:ext cx="3581400" cy="456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15568"/>
                  </a:moveTo>
                  <a:lnTo>
                    <a:pt x="0" y="15568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5568"/>
                  </a:lnTo>
                  <a:lnTo>
                    <a:pt x="21600" y="15568"/>
                  </a:lnTo>
                  <a:lnTo>
                    <a:pt x="10800" y="21600"/>
                  </a:lnTo>
                  <a:close/>
                </a:path>
              </a:pathLst>
            </a:custGeom>
            <a:noFill/>
            <a:ln w="9525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696" name="slicing"/>
            <p:cNvSpPr txBox="1"/>
            <p:nvPr/>
          </p:nvSpPr>
          <p:spPr>
            <a:xfrm>
              <a:off x="1385045" y="0"/>
              <a:ext cx="807923" cy="3429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>
              <a:lvl1pPr marL="75861" marR="75861" algn="ctr" defTabSz="1295400">
                <a:buClr>
                  <a:srgbClr val="FFFFFF"/>
                </a:buClr>
                <a:buFont typeface="Trebuchet MS"/>
                <a:defRPr sz="18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lvl1pPr>
            </a:lstStyle>
            <a:p>
              <a:pPr/>
              <a:r>
                <a:t>slicing</a:t>
              </a:r>
            </a:p>
          </p:txBody>
        </p:sp>
      </p:grpSp>
      <p:sp>
        <p:nvSpPr>
          <p:cNvPr id="1698" name="D O W N S A M P L E"/>
          <p:cNvSpPr txBox="1"/>
          <p:nvPr/>
        </p:nvSpPr>
        <p:spPr>
          <a:xfrm>
            <a:off x="3786562" y="3251200"/>
            <a:ext cx="2927801" cy="45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FF2600"/>
              </a:buClr>
              <a:buFont typeface="Trebuchet MS"/>
              <a:defRPr b="1" sz="240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D O W N S A M P L E</a:t>
            </a:r>
          </a:p>
        </p:txBody>
      </p:sp>
      <p:sp>
        <p:nvSpPr>
          <p:cNvPr id="1699" name="U P S A M P L E"/>
          <p:cNvSpPr txBox="1"/>
          <p:nvPr/>
        </p:nvSpPr>
        <p:spPr>
          <a:xfrm>
            <a:off x="4127650" y="5669280"/>
            <a:ext cx="2241109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algn="ctr" defTabSz="1295400">
              <a:buClr>
                <a:srgbClr val="FF2600"/>
              </a:buClr>
              <a:buFont typeface="Trebuchet MS"/>
              <a:defRPr b="1" sz="2400">
                <a:solidFill>
                  <a:srgbClr val="FF2600"/>
                </a:solidFill>
                <a:uFill>
                  <a:solidFill>
                    <a:srgbClr val="FF2600"/>
                  </a:solidFill>
                </a:u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pPr/>
            <a:r>
              <a:t>U P S A M P L E</a:t>
            </a:r>
          </a:p>
        </p:txBody>
      </p:sp>
      <p:grpSp>
        <p:nvGrpSpPr>
          <p:cNvPr id="1702" name="Group"/>
          <p:cNvGrpSpPr/>
          <p:nvPr/>
        </p:nvGrpSpPr>
        <p:grpSpPr>
          <a:xfrm>
            <a:off x="9884832" y="3797300"/>
            <a:ext cx="2578101" cy="2603500"/>
            <a:chOff x="0" y="0"/>
            <a:chExt cx="2578100" cy="2603500"/>
          </a:xfrm>
        </p:grpSpPr>
        <p:sp>
          <p:nvSpPr>
            <p:cNvPr id="1700" name="Arrow"/>
            <p:cNvSpPr/>
            <p:nvPr/>
          </p:nvSpPr>
          <p:spPr>
            <a:xfrm>
              <a:off x="84668" y="0"/>
              <a:ext cx="2489201" cy="2603500"/>
            </a:xfrm>
            <a:prstGeom prst="leftArrow">
              <a:avLst>
                <a:gd name="adj1" fmla="val 86111"/>
                <a:gd name="adj2" fmla="val 13909"/>
              </a:avLst>
            </a:prstGeom>
            <a:solidFill>
              <a:srgbClr val="FFD8FF"/>
            </a:solidFill>
            <a:ln w="9525" cap="flat">
              <a:solidFill>
                <a:srgbClr val="FFFFFF"/>
              </a:solidFill>
              <a:prstDash val="solid"/>
              <a:round/>
            </a:ln>
            <a:effectLst>
              <a:outerShdw sx="100000" sy="100000" kx="0" ky="0" algn="b" rotWithShape="0" blurRad="63500" dist="101600" dir="2700000">
                <a:srgbClr val="BEBFC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01" name="Heavily downsampled"/>
            <p:cNvSpPr txBox="1"/>
            <p:nvPr/>
          </p:nvSpPr>
          <p:spPr>
            <a:xfrm>
              <a:off x="0" y="546100"/>
              <a:ext cx="2578101" cy="1498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ctr">
              <a:spAutoFit/>
            </a:bodyPr>
            <a:lstStyle/>
            <a:p>
              <a:pPr marL="53734" marR="75861" algn="r" defTabSz="1295400">
                <a:buClr>
                  <a:srgbClr val="000000"/>
                </a:buClr>
                <a:buFont typeface="Trebuchet MS"/>
                <a:tabLst>
                  <a:tab pos="2489200" algn="r"/>
                  <a:tab pos="2654300" algn="l"/>
                </a:tabLst>
                <a:defRPr sz="2400">
                  <a:uFill>
                    <a:solidFill>
                      <a:srgbClr val="000000"/>
                    </a:solidFill>
                  </a:uFill>
                  <a:latin typeface="Trebuchet MS"/>
                  <a:ea typeface="Trebuchet MS"/>
                  <a:cs typeface="Trebuchet MS"/>
                  <a:sym typeface="Trebuchet MS"/>
                </a:defRPr>
              </a:pPr>
              <a:r>
                <a:t>	</a:t>
              </a:r>
              <a:br/>
              <a:r>
                <a:t>Heavily</a:t>
              </a:r>
              <a:br/>
              <a:r>
                <a:t>downsampled</a:t>
              </a:r>
              <a:br/>
              <a:r>
                <a:t>	</a:t>
              </a:r>
            </a:p>
          </p:txBody>
        </p:sp>
      </p:grpSp>
      <p:sp>
        <p:nvSpPr>
          <p:cNvPr id="1703" name="Fast Bilateral Filter with Bilateral Grid"/>
          <p:cNvSpPr txBox="1"/>
          <p:nvPr/>
        </p:nvSpPr>
        <p:spPr>
          <a:xfrm>
            <a:off x="8343900" y="114300"/>
            <a:ext cx="4356100" cy="1079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buClr>
                <a:srgbClr val="FFFFFF"/>
              </a:buClr>
              <a:buFont typeface="Arial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Fast Bilateral Filter with Bilateral Grid</a:t>
            </a:r>
          </a:p>
        </p:txBody>
      </p:sp>
      <p:sp>
        <p:nvSpPr>
          <p:cNvPr id="1704" name="Conceptual view, not exactly  the actual algorithm"/>
          <p:cNvSpPr txBox="1"/>
          <p:nvPr/>
        </p:nvSpPr>
        <p:spPr>
          <a:xfrm>
            <a:off x="8458200" y="7797800"/>
            <a:ext cx="4356100" cy="1574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defTabSz="1295400">
              <a:buClr>
                <a:srgbClr val="FFFFFF"/>
              </a:buClr>
              <a:buFont typeface="Arial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Conceptual view,</a:t>
            </a:r>
            <a:br/>
            <a:r>
              <a:t>not exactly </a:t>
            </a:r>
            <a:br/>
            <a:r>
              <a:t>the actual algorithm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6" name="intensity_plot.png" descr="intensity_plot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2045546"/>
            <a:ext cx="5092700" cy="25083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707" name="bf_empty.png" descr="bf_empty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sp>
        <p:nvSpPr>
          <p:cNvPr id="1708" name="Bilateral Filter on the Bilateral Grid"/>
          <p:cNvSpPr txBox="1"/>
          <p:nvPr>
            <p:ph type="title"/>
          </p:nvPr>
        </p:nvSpPr>
        <p:spPr>
          <a:xfrm>
            <a:off x="647700" y="0"/>
            <a:ext cx="11709400" cy="1625600"/>
          </a:xfrm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Bilateral Filter on the Bilateral Grid</a:t>
            </a:r>
          </a:p>
        </p:txBody>
      </p:sp>
      <p:grpSp>
        <p:nvGrpSpPr>
          <p:cNvPr id="1731" name="Group"/>
          <p:cNvGrpSpPr/>
          <p:nvPr/>
        </p:nvGrpSpPr>
        <p:grpSpPr>
          <a:xfrm>
            <a:off x="1079499" y="1822026"/>
            <a:ext cx="4122421" cy="203201"/>
            <a:chOff x="0" y="0"/>
            <a:chExt cx="4122419" cy="203200"/>
          </a:xfrm>
        </p:grpSpPr>
        <p:sp>
          <p:nvSpPr>
            <p:cNvPr id="1709" name="Square"/>
            <p:cNvSpPr/>
            <p:nvPr/>
          </p:nvSpPr>
          <p:spPr>
            <a:xfrm>
              <a:off x="0" y="0"/>
              <a:ext cx="197767" cy="203200"/>
            </a:xfrm>
            <a:prstGeom prst="rect">
              <a:avLst/>
            </a:prstGeom>
            <a:solidFill>
              <a:srgbClr val="D9D9D9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0" name="Square"/>
            <p:cNvSpPr/>
            <p:nvPr/>
          </p:nvSpPr>
          <p:spPr>
            <a:xfrm>
              <a:off x="201999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1" name="Square"/>
            <p:cNvSpPr/>
            <p:nvPr/>
          </p:nvSpPr>
          <p:spPr>
            <a:xfrm>
              <a:off x="388132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2" name="Square"/>
            <p:cNvSpPr/>
            <p:nvPr/>
          </p:nvSpPr>
          <p:spPr>
            <a:xfrm>
              <a:off x="574264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3" name="Square"/>
            <p:cNvSpPr/>
            <p:nvPr/>
          </p:nvSpPr>
          <p:spPr>
            <a:xfrm>
              <a:off x="760397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4" name="Square"/>
            <p:cNvSpPr/>
            <p:nvPr/>
          </p:nvSpPr>
          <p:spPr>
            <a:xfrm>
              <a:off x="94653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5" name="Square"/>
            <p:cNvSpPr/>
            <p:nvPr/>
          </p:nvSpPr>
          <p:spPr>
            <a:xfrm>
              <a:off x="1132663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6" name="Square"/>
            <p:cNvSpPr/>
            <p:nvPr/>
          </p:nvSpPr>
          <p:spPr>
            <a:xfrm>
              <a:off x="1318795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7" name="Square"/>
            <p:cNvSpPr/>
            <p:nvPr/>
          </p:nvSpPr>
          <p:spPr>
            <a:xfrm>
              <a:off x="1504928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8" name="Square"/>
            <p:cNvSpPr/>
            <p:nvPr/>
          </p:nvSpPr>
          <p:spPr>
            <a:xfrm>
              <a:off x="1691061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19" name="Square"/>
            <p:cNvSpPr/>
            <p:nvPr/>
          </p:nvSpPr>
          <p:spPr>
            <a:xfrm>
              <a:off x="1877193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0" name="Square"/>
            <p:cNvSpPr/>
            <p:nvPr/>
          </p:nvSpPr>
          <p:spPr>
            <a:xfrm>
              <a:off x="205740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1" name="Square"/>
            <p:cNvSpPr/>
            <p:nvPr/>
          </p:nvSpPr>
          <p:spPr>
            <a:xfrm>
              <a:off x="2249459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2" name="Square"/>
            <p:cNvSpPr/>
            <p:nvPr/>
          </p:nvSpPr>
          <p:spPr>
            <a:xfrm>
              <a:off x="2435592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3" name="Square"/>
            <p:cNvSpPr/>
            <p:nvPr/>
          </p:nvSpPr>
          <p:spPr>
            <a:xfrm>
              <a:off x="2621724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4" name="Square"/>
            <p:cNvSpPr/>
            <p:nvPr/>
          </p:nvSpPr>
          <p:spPr>
            <a:xfrm>
              <a:off x="2807857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5" name="Square"/>
            <p:cNvSpPr/>
            <p:nvPr/>
          </p:nvSpPr>
          <p:spPr>
            <a:xfrm>
              <a:off x="2993990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6" name="Square"/>
            <p:cNvSpPr/>
            <p:nvPr/>
          </p:nvSpPr>
          <p:spPr>
            <a:xfrm>
              <a:off x="3180122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7" name="Square"/>
            <p:cNvSpPr/>
            <p:nvPr/>
          </p:nvSpPr>
          <p:spPr>
            <a:xfrm>
              <a:off x="3366255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8" name="Square"/>
            <p:cNvSpPr/>
            <p:nvPr/>
          </p:nvSpPr>
          <p:spPr>
            <a:xfrm>
              <a:off x="3552388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29" name="Square"/>
            <p:cNvSpPr/>
            <p:nvPr/>
          </p:nvSpPr>
          <p:spPr>
            <a:xfrm>
              <a:off x="3738521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30" name="Square"/>
            <p:cNvSpPr/>
            <p:nvPr/>
          </p:nvSpPr>
          <p:spPr>
            <a:xfrm>
              <a:off x="3924653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732" name="Image scanline"/>
          <p:cNvSpPr txBox="1"/>
          <p:nvPr/>
        </p:nvSpPr>
        <p:spPr>
          <a:xfrm>
            <a:off x="977900" y="1320800"/>
            <a:ext cx="4762500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Image scanline</a:t>
            </a:r>
          </a:p>
        </p:txBody>
      </p:sp>
      <p:sp>
        <p:nvSpPr>
          <p:cNvPr id="1733" name="Intensity plot"/>
          <p:cNvSpPr txBox="1"/>
          <p:nvPr/>
        </p:nvSpPr>
        <p:spPr>
          <a:xfrm>
            <a:off x="977900" y="4138506"/>
            <a:ext cx="476250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Intensity plot</a:t>
            </a:r>
          </a:p>
        </p:txBody>
      </p:sp>
      <p:pic>
        <p:nvPicPr>
          <p:cNvPr id="1734" name="bf_first_cell_filled.png" descr="bf_first_cell_filled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735" name="bf_created.png" descr="bf_created.png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sp>
        <p:nvSpPr>
          <p:cNvPr id="1736" name="Line"/>
          <p:cNvSpPr/>
          <p:nvPr/>
        </p:nvSpPr>
        <p:spPr>
          <a:xfrm>
            <a:off x="1178560" y="2094316"/>
            <a:ext cx="6528998" cy="5337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404" fill="norm" stroke="1" extrusionOk="0">
                <a:moveTo>
                  <a:pt x="0" y="20404"/>
                </a:moveTo>
                <a:cubicBezTo>
                  <a:pt x="1718" y="17021"/>
                  <a:pt x="6827" y="1406"/>
                  <a:pt x="10308" y="105"/>
                </a:cubicBezTo>
                <a:cubicBezTo>
                  <a:pt x="13789" y="-1196"/>
                  <a:pt x="18681" y="9994"/>
                  <a:pt x="20885" y="12597"/>
                </a:cubicBezTo>
                <a:lnTo>
                  <a:pt x="21600" y="13476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37" name="Bilateral Grid"/>
          <p:cNvSpPr txBox="1"/>
          <p:nvPr/>
        </p:nvSpPr>
        <p:spPr>
          <a:xfrm>
            <a:off x="6920089" y="1537546"/>
            <a:ext cx="500380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sp>
        <p:nvSpPr>
          <p:cNvPr id="1738" name="Line"/>
          <p:cNvSpPr/>
          <p:nvPr/>
        </p:nvSpPr>
        <p:spPr>
          <a:xfrm>
            <a:off x="1183075" y="1955800"/>
            <a:ext cx="11290" cy="690881"/>
          </a:xfrm>
          <a:prstGeom prst="line">
            <a:avLst/>
          </a:prstGeom>
          <a:ln w="12700">
            <a:solidFill>
              <a:srgbClr val="A7A7A7"/>
            </a:solidFill>
            <a:prstDash val="dashDot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39" name="RECAP"/>
          <p:cNvSpPr txBox="1"/>
          <p:nvPr/>
        </p:nvSpPr>
        <p:spPr>
          <a:xfrm>
            <a:off x="165100" y="30385"/>
            <a:ext cx="122223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RECAP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3" name="intensity_plot.png" descr="intensity_plot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62000" y="2045546"/>
            <a:ext cx="5092700" cy="2508392"/>
          </a:xfrm>
          <a:prstGeom prst="rect">
            <a:avLst/>
          </a:prstGeom>
          <a:ln w="12700">
            <a:miter lim="400000"/>
          </a:ln>
        </p:spPr>
      </p:pic>
      <p:sp>
        <p:nvSpPr>
          <p:cNvPr id="1744" name="Bilateral Filter on the Bilateral Grid"/>
          <p:cNvSpPr txBox="1"/>
          <p:nvPr>
            <p:ph type="title"/>
          </p:nvPr>
        </p:nvSpPr>
        <p:spPr>
          <a:xfrm>
            <a:off x="647700" y="0"/>
            <a:ext cx="11709400" cy="1625600"/>
          </a:xfrm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pPr/>
            <a:r>
              <a:t>Bilateral Filter on the Bilateral Grid</a:t>
            </a:r>
          </a:p>
        </p:txBody>
      </p:sp>
      <p:grpSp>
        <p:nvGrpSpPr>
          <p:cNvPr id="1767" name="Group"/>
          <p:cNvGrpSpPr/>
          <p:nvPr/>
        </p:nvGrpSpPr>
        <p:grpSpPr>
          <a:xfrm>
            <a:off x="1079499" y="1822026"/>
            <a:ext cx="4122421" cy="203201"/>
            <a:chOff x="0" y="0"/>
            <a:chExt cx="4122419" cy="203200"/>
          </a:xfrm>
        </p:grpSpPr>
        <p:sp>
          <p:nvSpPr>
            <p:cNvPr id="1745" name="Square"/>
            <p:cNvSpPr/>
            <p:nvPr/>
          </p:nvSpPr>
          <p:spPr>
            <a:xfrm>
              <a:off x="0" y="0"/>
              <a:ext cx="197767" cy="203200"/>
            </a:xfrm>
            <a:prstGeom prst="rect">
              <a:avLst/>
            </a:prstGeom>
            <a:solidFill>
              <a:srgbClr val="D9D9D9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6" name="Square"/>
            <p:cNvSpPr/>
            <p:nvPr/>
          </p:nvSpPr>
          <p:spPr>
            <a:xfrm>
              <a:off x="201999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7" name="Square"/>
            <p:cNvSpPr/>
            <p:nvPr/>
          </p:nvSpPr>
          <p:spPr>
            <a:xfrm>
              <a:off x="388132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8" name="Square"/>
            <p:cNvSpPr/>
            <p:nvPr/>
          </p:nvSpPr>
          <p:spPr>
            <a:xfrm>
              <a:off x="574264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49" name="Square"/>
            <p:cNvSpPr/>
            <p:nvPr/>
          </p:nvSpPr>
          <p:spPr>
            <a:xfrm>
              <a:off x="760397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0" name="Square"/>
            <p:cNvSpPr/>
            <p:nvPr/>
          </p:nvSpPr>
          <p:spPr>
            <a:xfrm>
              <a:off x="94653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1" name="Square"/>
            <p:cNvSpPr/>
            <p:nvPr/>
          </p:nvSpPr>
          <p:spPr>
            <a:xfrm>
              <a:off x="1132663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2" name="Square"/>
            <p:cNvSpPr/>
            <p:nvPr/>
          </p:nvSpPr>
          <p:spPr>
            <a:xfrm>
              <a:off x="1318795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3" name="Square"/>
            <p:cNvSpPr/>
            <p:nvPr/>
          </p:nvSpPr>
          <p:spPr>
            <a:xfrm>
              <a:off x="1504928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4" name="Square"/>
            <p:cNvSpPr/>
            <p:nvPr/>
          </p:nvSpPr>
          <p:spPr>
            <a:xfrm>
              <a:off x="1691061" y="0"/>
              <a:ext cx="197767" cy="203200"/>
            </a:xfrm>
            <a:prstGeom prst="rect">
              <a:avLst/>
            </a:prstGeom>
            <a:solidFill>
              <a:srgbClr val="EEEEEE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5" name="Square"/>
            <p:cNvSpPr/>
            <p:nvPr/>
          </p:nvSpPr>
          <p:spPr>
            <a:xfrm>
              <a:off x="1877193" y="0"/>
              <a:ext cx="197767" cy="203200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6" name="Square"/>
            <p:cNvSpPr/>
            <p:nvPr/>
          </p:nvSpPr>
          <p:spPr>
            <a:xfrm>
              <a:off x="2057400" y="0"/>
              <a:ext cx="19776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7" name="Square"/>
            <p:cNvSpPr/>
            <p:nvPr/>
          </p:nvSpPr>
          <p:spPr>
            <a:xfrm>
              <a:off x="2249459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8" name="Square"/>
            <p:cNvSpPr/>
            <p:nvPr/>
          </p:nvSpPr>
          <p:spPr>
            <a:xfrm>
              <a:off x="2435592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59" name="Square"/>
            <p:cNvSpPr/>
            <p:nvPr/>
          </p:nvSpPr>
          <p:spPr>
            <a:xfrm>
              <a:off x="2621724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0" name="Square"/>
            <p:cNvSpPr/>
            <p:nvPr/>
          </p:nvSpPr>
          <p:spPr>
            <a:xfrm>
              <a:off x="2807857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1" name="Square"/>
            <p:cNvSpPr/>
            <p:nvPr/>
          </p:nvSpPr>
          <p:spPr>
            <a:xfrm>
              <a:off x="2993990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2" name="Square"/>
            <p:cNvSpPr/>
            <p:nvPr/>
          </p:nvSpPr>
          <p:spPr>
            <a:xfrm>
              <a:off x="3180122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3" name="Square"/>
            <p:cNvSpPr/>
            <p:nvPr/>
          </p:nvSpPr>
          <p:spPr>
            <a:xfrm>
              <a:off x="3366255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4" name="Square"/>
            <p:cNvSpPr/>
            <p:nvPr/>
          </p:nvSpPr>
          <p:spPr>
            <a:xfrm>
              <a:off x="3552388" y="0"/>
              <a:ext cx="197767" cy="203200"/>
            </a:xfrm>
            <a:prstGeom prst="rect">
              <a:avLst/>
            </a:prstGeom>
            <a:solidFill>
              <a:srgbClr val="60606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5" name="Square"/>
            <p:cNvSpPr/>
            <p:nvPr/>
          </p:nvSpPr>
          <p:spPr>
            <a:xfrm>
              <a:off x="3738521" y="0"/>
              <a:ext cx="197767" cy="203200"/>
            </a:xfrm>
            <a:prstGeom prst="rect">
              <a:avLst/>
            </a:prstGeom>
            <a:solidFill>
              <a:srgbClr val="363636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66" name="Square"/>
            <p:cNvSpPr/>
            <p:nvPr/>
          </p:nvSpPr>
          <p:spPr>
            <a:xfrm>
              <a:off x="3924653" y="0"/>
              <a:ext cx="197767" cy="203200"/>
            </a:xfrm>
            <a:prstGeom prst="rect">
              <a:avLst/>
            </a:prstGeom>
            <a:solidFill>
              <a:srgbClr val="000000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768" name="Image scanline"/>
          <p:cNvSpPr txBox="1"/>
          <p:nvPr/>
        </p:nvSpPr>
        <p:spPr>
          <a:xfrm>
            <a:off x="977900" y="1320800"/>
            <a:ext cx="4762500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Image scanline</a:t>
            </a:r>
          </a:p>
        </p:txBody>
      </p:sp>
      <p:sp>
        <p:nvSpPr>
          <p:cNvPr id="1769" name="Intensity plot"/>
          <p:cNvSpPr txBox="1"/>
          <p:nvPr/>
        </p:nvSpPr>
        <p:spPr>
          <a:xfrm>
            <a:off x="977900" y="4138506"/>
            <a:ext cx="476250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Intensity plot</a:t>
            </a:r>
          </a:p>
        </p:txBody>
      </p:sp>
      <p:pic>
        <p:nvPicPr>
          <p:cNvPr id="1770" name="bf_created.png" descr="bf_created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34200" y="2117795"/>
            <a:ext cx="4445565" cy="2390988"/>
          </a:xfrm>
          <a:prstGeom prst="rect">
            <a:avLst/>
          </a:prstGeom>
          <a:ln w="12700">
            <a:miter lim="400000"/>
          </a:ln>
        </p:spPr>
      </p:pic>
      <p:sp>
        <p:nvSpPr>
          <p:cNvPr id="1771" name="Bilateral Grid"/>
          <p:cNvSpPr txBox="1"/>
          <p:nvPr/>
        </p:nvSpPr>
        <p:spPr>
          <a:xfrm>
            <a:off x="6920089" y="1537546"/>
            <a:ext cx="500380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Bilateral Grid</a:t>
            </a:r>
          </a:p>
        </p:txBody>
      </p:sp>
      <p:pic>
        <p:nvPicPr>
          <p:cNvPr id="1772" name="bf_created.png" descr="bf_created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90880" y="5422900"/>
            <a:ext cx="4445565" cy="23909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3" name="bf_blurred.png" descr="bf_blurred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0880" y="5422900"/>
            <a:ext cx="4445565" cy="2390987"/>
          </a:xfrm>
          <a:prstGeom prst="rect">
            <a:avLst/>
          </a:prstGeom>
          <a:ln w="12700">
            <a:miter lim="400000"/>
          </a:ln>
        </p:spPr>
      </p:pic>
      <p:sp>
        <p:nvSpPr>
          <p:cNvPr id="1774" name="Blurred bilateral grid: both values &amp; weights"/>
          <p:cNvSpPr txBox="1"/>
          <p:nvPr/>
        </p:nvSpPr>
        <p:spPr>
          <a:xfrm>
            <a:off x="164817" y="4897120"/>
            <a:ext cx="67564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Blurred bilateral grid: both values &amp; weights</a:t>
            </a:r>
          </a:p>
        </p:txBody>
      </p:sp>
      <p:pic>
        <p:nvPicPr>
          <p:cNvPr id="1775" name="bf_blurred.png" descr="bf_blurred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34200" y="5422900"/>
            <a:ext cx="4445565" cy="2390987"/>
          </a:xfrm>
          <a:prstGeom prst="rect">
            <a:avLst/>
          </a:prstGeom>
          <a:ln w="12700">
            <a:miter lim="400000"/>
          </a:ln>
        </p:spPr>
      </p:pic>
      <p:sp>
        <p:nvSpPr>
          <p:cNvPr id="1776" name="Blurred bilateral grid"/>
          <p:cNvSpPr txBox="1"/>
          <p:nvPr/>
        </p:nvSpPr>
        <p:spPr>
          <a:xfrm>
            <a:off x="6920089" y="4897120"/>
            <a:ext cx="50038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Blurred bilateral grid</a:t>
            </a:r>
          </a:p>
        </p:txBody>
      </p:sp>
      <p:sp>
        <p:nvSpPr>
          <p:cNvPr id="1777" name="Rectangle"/>
          <p:cNvSpPr/>
          <p:nvPr/>
        </p:nvSpPr>
        <p:spPr>
          <a:xfrm>
            <a:off x="7446150" y="8902700"/>
            <a:ext cx="196428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78" name="Square"/>
          <p:cNvSpPr/>
          <p:nvPr/>
        </p:nvSpPr>
        <p:spPr>
          <a:xfrm>
            <a:off x="7631289" y="8902700"/>
            <a:ext cx="203201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779" name="Square"/>
          <p:cNvSpPr/>
          <p:nvPr/>
        </p:nvSpPr>
        <p:spPr>
          <a:xfrm>
            <a:off x="7816426" y="8902700"/>
            <a:ext cx="203201" cy="203200"/>
          </a:xfrm>
          <a:prstGeom prst="rect">
            <a:avLst/>
          </a:prstGeom>
          <a:solidFill>
            <a:srgbClr val="E4E4E4"/>
          </a:solidFill>
          <a:ln w="12700">
            <a:solidFill>
              <a:srgbClr val="929292"/>
            </a:solidFill>
            <a:miter lim="400000"/>
          </a:ln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grpSp>
        <p:nvGrpSpPr>
          <p:cNvPr id="1798" name="Group"/>
          <p:cNvGrpSpPr/>
          <p:nvPr/>
        </p:nvGrpSpPr>
        <p:grpSpPr>
          <a:xfrm>
            <a:off x="8003822" y="8902700"/>
            <a:ext cx="3366348" cy="203200"/>
            <a:chOff x="0" y="0"/>
            <a:chExt cx="3366347" cy="203200"/>
          </a:xfrm>
        </p:grpSpPr>
        <p:sp>
          <p:nvSpPr>
            <p:cNvPr id="1780" name="Square"/>
            <p:cNvSpPr/>
            <p:nvPr/>
          </p:nvSpPr>
          <p:spPr>
            <a:xfrm>
              <a:off x="0" y="0"/>
              <a:ext cx="203200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1" name="Square"/>
            <p:cNvSpPr/>
            <p:nvPr/>
          </p:nvSpPr>
          <p:spPr>
            <a:xfrm>
              <a:off x="18513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2" name="Rectangle"/>
            <p:cNvSpPr/>
            <p:nvPr/>
          </p:nvSpPr>
          <p:spPr>
            <a:xfrm>
              <a:off x="372533" y="0"/>
              <a:ext cx="196427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3" name="Square"/>
            <p:cNvSpPr/>
            <p:nvPr/>
          </p:nvSpPr>
          <p:spPr>
            <a:xfrm>
              <a:off x="55597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4" name="Rectangle"/>
            <p:cNvSpPr/>
            <p:nvPr/>
          </p:nvSpPr>
          <p:spPr>
            <a:xfrm>
              <a:off x="745066" y="0"/>
              <a:ext cx="196428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5" name="Square"/>
            <p:cNvSpPr/>
            <p:nvPr/>
          </p:nvSpPr>
          <p:spPr>
            <a:xfrm>
              <a:off x="930204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6" name="Rectangle"/>
            <p:cNvSpPr/>
            <p:nvPr/>
          </p:nvSpPr>
          <p:spPr>
            <a:xfrm>
              <a:off x="1114777" y="0"/>
              <a:ext cx="196428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7" name="Square"/>
            <p:cNvSpPr/>
            <p:nvPr/>
          </p:nvSpPr>
          <p:spPr>
            <a:xfrm>
              <a:off x="1302737" y="0"/>
              <a:ext cx="203201" cy="203200"/>
            </a:xfrm>
            <a:prstGeom prst="rect">
              <a:avLst/>
            </a:prstGeom>
            <a:solidFill>
              <a:srgbClr val="E4E4E4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8" name="Square"/>
            <p:cNvSpPr/>
            <p:nvPr/>
          </p:nvSpPr>
          <p:spPr>
            <a:xfrm>
              <a:off x="1487875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89" name="Rectangle"/>
            <p:cNvSpPr/>
            <p:nvPr/>
          </p:nvSpPr>
          <p:spPr>
            <a:xfrm>
              <a:off x="1675271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0" name="Square"/>
            <p:cNvSpPr/>
            <p:nvPr/>
          </p:nvSpPr>
          <p:spPr>
            <a:xfrm>
              <a:off x="1860408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1" name="Rectangle"/>
            <p:cNvSpPr/>
            <p:nvPr/>
          </p:nvSpPr>
          <p:spPr>
            <a:xfrm>
              <a:off x="2047804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2" name="Square"/>
            <p:cNvSpPr/>
            <p:nvPr/>
          </p:nvSpPr>
          <p:spPr>
            <a:xfrm>
              <a:off x="2232941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3" name="Rectangle"/>
            <p:cNvSpPr/>
            <p:nvPr/>
          </p:nvSpPr>
          <p:spPr>
            <a:xfrm>
              <a:off x="2420338" y="0"/>
              <a:ext cx="196427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4" name="Square"/>
            <p:cNvSpPr/>
            <p:nvPr/>
          </p:nvSpPr>
          <p:spPr>
            <a:xfrm>
              <a:off x="2605475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5" name="Rectangle"/>
            <p:cNvSpPr/>
            <p:nvPr/>
          </p:nvSpPr>
          <p:spPr>
            <a:xfrm>
              <a:off x="2792871" y="0"/>
              <a:ext cx="196428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6" name="Square"/>
            <p:cNvSpPr/>
            <p:nvPr/>
          </p:nvSpPr>
          <p:spPr>
            <a:xfrm>
              <a:off x="2981677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797" name="Square"/>
            <p:cNvSpPr/>
            <p:nvPr/>
          </p:nvSpPr>
          <p:spPr>
            <a:xfrm>
              <a:off x="3163147" y="0"/>
              <a:ext cx="203201" cy="203200"/>
            </a:xfrm>
            <a:prstGeom prst="rect">
              <a:avLst/>
            </a:prstGeom>
            <a:solidFill>
              <a:srgbClr val="353535"/>
            </a:solid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57799" marR="57799" defTabSz="1295400">
                <a:defRPr sz="2400">
                  <a:uFill>
                    <a:solidFill>
                      <a:srgbClr val="000000"/>
                    </a:solidFill>
                  </a:u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</p:grpSp>
      <p:sp>
        <p:nvSpPr>
          <p:cNvPr id="1799" name="Filtered scanline"/>
          <p:cNvSpPr txBox="1"/>
          <p:nvPr/>
        </p:nvSpPr>
        <p:spPr>
          <a:xfrm>
            <a:off x="8067040" y="9123680"/>
            <a:ext cx="2705101" cy="4472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Filtered scanline</a:t>
            </a:r>
          </a:p>
        </p:txBody>
      </p:sp>
      <p:sp>
        <p:nvSpPr>
          <p:cNvPr id="1800" name="Line"/>
          <p:cNvSpPr/>
          <p:nvPr/>
        </p:nvSpPr>
        <p:spPr>
          <a:xfrm>
            <a:off x="6976319" y="5740400"/>
            <a:ext cx="659599" cy="34410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600" fill="norm" stroke="1" extrusionOk="0">
                <a:moveTo>
                  <a:pt x="16586" y="0"/>
                </a:moveTo>
                <a:cubicBezTo>
                  <a:pt x="13822" y="1715"/>
                  <a:pt x="-357" y="6902"/>
                  <a:pt x="7" y="10289"/>
                </a:cubicBezTo>
                <a:cubicBezTo>
                  <a:pt x="370" y="13676"/>
                  <a:pt x="14840" y="18240"/>
                  <a:pt x="18767" y="20323"/>
                </a:cubicBezTo>
                <a:lnTo>
                  <a:pt x="21243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1" name="Line"/>
          <p:cNvSpPr/>
          <p:nvPr/>
        </p:nvSpPr>
        <p:spPr>
          <a:xfrm>
            <a:off x="7193043" y="5703146"/>
            <a:ext cx="599558" cy="34703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9" h="21600" fill="norm" stroke="1" extrusionOk="0">
                <a:moveTo>
                  <a:pt x="16301" y="0"/>
                </a:moveTo>
                <a:cubicBezTo>
                  <a:pt x="13666" y="1743"/>
                  <a:pt x="-391" y="7069"/>
                  <a:pt x="8" y="10455"/>
                </a:cubicBezTo>
                <a:cubicBezTo>
                  <a:pt x="408" y="13842"/>
                  <a:pt x="14784" y="18269"/>
                  <a:pt x="18697" y="20321"/>
                </a:cubicBezTo>
                <a:lnTo>
                  <a:pt x="21209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2" name="Line"/>
          <p:cNvSpPr/>
          <p:nvPr/>
        </p:nvSpPr>
        <p:spPr>
          <a:xfrm>
            <a:off x="7409988" y="5879253"/>
            <a:ext cx="553465" cy="3295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7" h="21600" fill="norm" stroke="1" extrusionOk="0">
                <a:moveTo>
                  <a:pt x="17833" y="0"/>
                </a:moveTo>
                <a:cubicBezTo>
                  <a:pt x="14948" y="1642"/>
                  <a:pt x="-173" y="6481"/>
                  <a:pt x="2" y="9854"/>
                </a:cubicBezTo>
                <a:cubicBezTo>
                  <a:pt x="177" y="13228"/>
                  <a:pt x="14948" y="18081"/>
                  <a:pt x="18882" y="20241"/>
                </a:cubicBezTo>
                <a:lnTo>
                  <a:pt x="21427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3" name="Line"/>
          <p:cNvSpPr/>
          <p:nvPr/>
        </p:nvSpPr>
        <p:spPr>
          <a:xfrm>
            <a:off x="9126669" y="7017173"/>
            <a:ext cx="551619" cy="21569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5" h="21600" fill="norm" stroke="1" extrusionOk="0">
                <a:moveTo>
                  <a:pt x="10769" y="0"/>
                </a:moveTo>
                <a:cubicBezTo>
                  <a:pt x="8902" y="1809"/>
                  <a:pt x="-945" y="7574"/>
                  <a:pt x="74" y="10853"/>
                </a:cubicBezTo>
                <a:cubicBezTo>
                  <a:pt x="1092" y="14131"/>
                  <a:pt x="13401" y="17839"/>
                  <a:pt x="16881" y="19670"/>
                </a:cubicBezTo>
                <a:lnTo>
                  <a:pt x="20655" y="21600"/>
                </a:lnTo>
              </a:path>
            </a:pathLst>
          </a:custGeom>
          <a:ln w="50800">
            <a:solidFill>
              <a:srgbClr val="00F900"/>
            </a:solidFill>
            <a:tailEnd type="triangle"/>
          </a:ln>
          <a:effectLst>
            <a:outerShdw sx="100000" sy="100000" kx="0" ky="0" algn="b" rotWithShape="0" blurRad="63500" dist="38100" dir="27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1804" name="Query grid with  input image: output =  blurred value/blurred weight"/>
          <p:cNvSpPr txBox="1"/>
          <p:nvPr/>
        </p:nvSpPr>
        <p:spPr>
          <a:xfrm>
            <a:off x="3124200" y="8245404"/>
            <a:ext cx="4622800" cy="1158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marL="57799" marR="57799" algn="ctr" defTabSz="1295400">
              <a:spcBef>
                <a:spcPts val="1400"/>
              </a:spcBef>
              <a:buClr>
                <a:srgbClr val="000000"/>
              </a:buClr>
              <a:buFont typeface="Arial"/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pPr>
            <a:r>
              <a:t>Query grid with </a:t>
            </a:r>
            <a:br/>
            <a:r>
              <a:t>input image: output = </a:t>
            </a:r>
            <a:br/>
            <a:r>
              <a:t>blurred value/blurred weight</a:t>
            </a:r>
          </a:p>
        </p:txBody>
      </p:sp>
      <p:sp>
        <p:nvSpPr>
          <p:cNvPr id="1805" name="RECAP"/>
          <p:cNvSpPr txBox="1"/>
          <p:nvPr/>
        </p:nvSpPr>
        <p:spPr>
          <a:xfrm>
            <a:off x="165100" y="30385"/>
            <a:ext cx="122223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defTabSz="1295400">
              <a:defRPr sz="2400">
                <a:uFill>
                  <a:solidFill>
                    <a:srgbClr val="000000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RECAP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9" name="Pseudo 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Pseudo code</a:t>
            </a:r>
          </a:p>
        </p:txBody>
      </p:sp>
      <p:sp>
        <p:nvSpPr>
          <p:cNvPr id="1810" name="For each pixel x, y…"/>
          <p:cNvSpPr txBox="1"/>
          <p:nvPr>
            <p:ph type="body" idx="1"/>
          </p:nvPr>
        </p:nvSpPr>
        <p:spPr>
          <a:xfrm>
            <a:off x="647700" y="2641600"/>
            <a:ext cx="11709400" cy="72644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For each pixel x, y</a:t>
            </a:r>
          </a:p>
          <a:p>
            <a:pPr lvl="1"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add I(x,y) to grid cell x/σ, y/σ, I(x,y)/σ</a:t>
            </a:r>
          </a:p>
          <a:p>
            <a:pPr lvl="1"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add 1 to weight of grid cell x σ, y σ, I(x,y) σ</a:t>
            </a:r>
          </a:p>
          <a:p>
            <a:pPr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Blur values &amp; weights along X axis</a:t>
            </a:r>
          </a:p>
          <a:p>
            <a:pPr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Blur values &amp; weights along Y axis</a:t>
            </a:r>
          </a:p>
          <a:p>
            <a:pPr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Blur values &amp; weights along I axis</a:t>
            </a:r>
          </a:p>
          <a:p>
            <a:pPr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For each pixel x, y</a:t>
            </a:r>
          </a:p>
          <a:p>
            <a:pPr lvl="1"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output = value(x/σ, y/σ, I(x,y)/σ)</a:t>
            </a:r>
          </a:p>
          <a:p>
            <a:pPr lvl="1" marL="0" indent="0">
              <a:buSzTx/>
              <a:buNone/>
              <a:defRPr sz="2400">
                <a:latin typeface="Courier"/>
                <a:ea typeface="Courier"/>
                <a:cs typeface="Courier"/>
                <a:sym typeface="Courier"/>
              </a:defRPr>
            </a:pPr>
            <a:r>
              <a:t>            / weight(x/σ,y/σ,I(x,y)/σ)</a:t>
            </a:r>
          </a:p>
        </p:txBody>
      </p:sp>
      <p:sp>
        <p:nvSpPr>
          <p:cNvPr id="18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12" name="Grid creation"/>
          <p:cNvSpPr txBox="1"/>
          <p:nvPr/>
        </p:nvSpPr>
        <p:spPr>
          <a:xfrm>
            <a:off x="10566400" y="2989485"/>
            <a:ext cx="191696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defTabSz="1295400">
              <a:defRPr i="1" sz="2400">
                <a:solidFill>
                  <a:srgbClr val="4D22B3"/>
                </a:solidFill>
                <a:uFill>
                  <a:solidFill>
                    <a:srgbClr val="4D22B3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Grid creation</a:t>
            </a:r>
          </a:p>
        </p:txBody>
      </p:sp>
      <p:sp>
        <p:nvSpPr>
          <p:cNvPr id="1813" name="Grid Blur"/>
          <p:cNvSpPr txBox="1"/>
          <p:nvPr/>
        </p:nvSpPr>
        <p:spPr>
          <a:xfrm>
            <a:off x="11150600" y="5084985"/>
            <a:ext cx="1374631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defTabSz="1295400">
              <a:defRPr i="1" sz="2400">
                <a:solidFill>
                  <a:srgbClr val="4D22B3"/>
                </a:solidFill>
                <a:uFill>
                  <a:solidFill>
                    <a:srgbClr val="4D22B3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Grid Blur</a:t>
            </a:r>
          </a:p>
        </p:txBody>
      </p:sp>
      <p:sp>
        <p:nvSpPr>
          <p:cNvPr id="1814" name="Slicing"/>
          <p:cNvSpPr txBox="1"/>
          <p:nvPr/>
        </p:nvSpPr>
        <p:spPr>
          <a:xfrm>
            <a:off x="11493500" y="7180485"/>
            <a:ext cx="1069980" cy="447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57799" marR="57799" defTabSz="1295400">
              <a:defRPr i="1" sz="2400">
                <a:solidFill>
                  <a:srgbClr val="4D22B3"/>
                </a:solidFill>
                <a:uFill>
                  <a:solidFill>
                    <a:srgbClr val="4D22B3"/>
                  </a:solidFill>
                </a:u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Slicing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181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1818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181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1" name="Real 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Real code</a:t>
            </a:r>
          </a:p>
        </p:txBody>
      </p:sp>
      <p:sp>
        <p:nvSpPr>
          <p:cNvPr id="1822" name="class bilaGrid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class bilaGrid: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def __init__(self, ref, sigmaS, sigmaR, factor=3.0):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self.sigmaS=sigmaS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self.sigmaR=sigmaR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self.fxy=1.0/sigmaS*factor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self.fr=1.0/sigmaR*factor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self.factor=factor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self.height=ref.shape[0]*self.fxy+2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self.width=ref.shape[1]*self.fxy+2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self.miniR=min(ref.flatten())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self.offsetr=-self.miniR*self.fr+0.5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self.range=(max(ref.flatten())-self.miniR)*self.fr+2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self.grid=zeros([self.height, self.width, self.range, 3])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self.weight=zeros([self.height, self.width, self.range])</a:t>
            </a:r>
          </a:p>
          <a:p>
            <a:pPr marL="0" indent="0">
              <a:buSzTx/>
              <a:buNone/>
              <a:defRPr sz="19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self.ref=ref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4" name="Real 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Real code</a:t>
            </a:r>
          </a:p>
        </p:txBody>
      </p:sp>
      <p:sp>
        <p:nvSpPr>
          <p:cNvPr id="1825" name="def creation(self, im):…"/>
          <p:cNvSpPr txBox="1"/>
          <p:nvPr>
            <p:ph type="body" idx="1"/>
          </p:nvPr>
        </p:nvSpPr>
        <p:spPr>
          <a:xfrm>
            <a:off x="-850900" y="1676400"/>
            <a:ext cx="17310100" cy="80772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def creation(self, im):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y, x, in imIter(im):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self.grid[y*self.fxy+0.5, x*self.fxy+0.5, self.ref[y, x]*self.fr+self.offsetr]+=im[y, x]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self.weight[y*self.fxy+0.5, x*self.fxy+0.5, self.ref[y, x]*self.fr+self.offsetr]+=1.0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def blur(self):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self.grid=ndimage.filters.gaussian_filter(self.grid, [self.factor, self.factor, self.factor, 0])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self.weight=ndimage.filters.gaussian_filter(self.weight, [self.factor, self.factor, self.factor])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def slicing(self):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h=self.ref.shape[0]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w=self.ref.shape[1]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newy, newx=self.fxy*mgrid[0:h, 0:w]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coord=array([newy, newx, self.ref*self.fr+self.offsetr])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out=empty([h, w, 3])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weight=ndimage.map_coordinates(self.weight, coord, order=1)+0.0000000001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i in xrange(3):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out[:, :, i]=ndimage.map_coordinates(self.grid[:, :, :, i], coord, order=1)/weight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return out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7" name="Scipy to the resc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Scipy to the rescue</a:t>
            </a:r>
          </a:p>
        </p:txBody>
      </p:sp>
      <p:sp>
        <p:nvSpPr>
          <p:cNvPr id="1828" name="ndimage.filters.gaussian_filter(self.grid, [self.factor, self.factor, self.factor, 0]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9728" indent="-232228">
              <a:defRPr sz="5000"/>
            </a:pPr>
            <a:r>
              <a:rPr sz="2400">
                <a:latin typeface="Courier"/>
                <a:ea typeface="Courier"/>
                <a:cs typeface="Courier"/>
                <a:sym typeface="Courier"/>
              </a:rPr>
              <a:t>ndimage.filters.gaussian_filter(self.grid, [self.factor, self.factor, self.factor, 0])</a:t>
            </a:r>
          </a:p>
          <a:p>
            <a:pPr/>
            <a:r>
              <a:t>applies separable Gaussian blur </a:t>
            </a:r>
          </a:p>
          <a:p>
            <a:pPr/>
            <a:r>
              <a:t>with possibly-different stddev for each axis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Scipy to the rescu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Scipy to the rescue</a:t>
            </a:r>
          </a:p>
        </p:txBody>
      </p:sp>
      <p:sp>
        <p:nvSpPr>
          <p:cNvPr id="1831" name="ndimage.map_coordinates(self.grid[:, :, :, i], coord, order=1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78757" indent="-261257">
              <a:defRPr sz="5300"/>
            </a:pPr>
            <a:r>
              <a:rPr sz="2700">
                <a:latin typeface="Courier"/>
                <a:ea typeface="Courier"/>
                <a:cs typeface="Courier"/>
                <a:sym typeface="Courier"/>
              </a:rPr>
              <a:t>ndimage.map_coordinates(self.grid[:, :, :, i], coord, order=1)</a:t>
            </a:r>
          </a:p>
          <a:p>
            <a:pPr/>
            <a:r>
              <a:t>resamples the first argument at the locations given by the second one. </a:t>
            </a:r>
          </a:p>
          <a:p>
            <a:pPr/>
            <a:r>
              <a:t>Can use various orders of interpolation</a:t>
            </a:r>
          </a:p>
          <a:p>
            <a:pPr lvl="1"/>
            <a:r>
              <a:t>I used 1 for tri-linear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" name="Real 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Real code</a:t>
            </a:r>
          </a:p>
        </p:txBody>
      </p:sp>
      <p:sp>
        <p:nvSpPr>
          <p:cNvPr id="1834" name="def creation(self, im):…"/>
          <p:cNvSpPr txBox="1"/>
          <p:nvPr>
            <p:ph type="body" idx="1"/>
          </p:nvPr>
        </p:nvSpPr>
        <p:spPr>
          <a:xfrm>
            <a:off x="-850900" y="1676400"/>
            <a:ext cx="17310100" cy="8077200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def creation(self, im):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y, x, in imIter(im):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self.grid[y*self.fxy+0.5, x*self.fxy+0.5, self.ref[y, x]*self.fr+self.offsetr]+=im[y, x]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self.weight[y*self.fxy+0.5, x*self.fxy+0.5, self.ref[y, x]*self.fr+self.offsetr]+=1.0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def blur(self):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self.grid=ndimage.filters.gaussian_filter(self.grid, [self.factor, self.factor, self.factor, 0])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self.weight=ndimage.filters.gaussian_filter(self.weight, [self.factor, self.factor, self.factor])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def slicing(self):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h=self.ref.shape[0]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w=self.ref.shape[1]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newy, newx=self.fxy*mgrid[0:h, 0:w]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coord=array([newy, newx, self.ref*self.fr+self.offsetr])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out=empty([h, w, 3])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weight=ndimage.map_coordinates(self.weight, coord, order=1)+0.0000000001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for i in xrange(3):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      out[:, :, i]=ndimage.map_coordinates(self.grid[:, :, :, i], coord, order=1)/weight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  <a:r>
              <a:t>            return out</a:t>
            </a:r>
          </a:p>
          <a:p>
            <a:pPr marL="0" indent="0">
              <a:buSzTx/>
              <a:buNone/>
              <a:defRPr sz="1600">
                <a:latin typeface="Courier"/>
                <a:ea typeface="Courier"/>
                <a:cs typeface="Courier"/>
                <a:sym typeface="Courier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Bells and whist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Bells and whistles</a:t>
            </a:r>
          </a:p>
        </p:txBody>
      </p:sp>
      <p:sp>
        <p:nvSpPr>
          <p:cNvPr id="1837" name="http://dspace.mit.edu/handle/1721.1/67030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http://dspace.mit.edu/handle/1721.1/67030</a:t>
            </a:r>
          </a:p>
          <a:p>
            <a:pPr/>
          </a:p>
          <a:p>
            <a:pPr/>
            <a:r>
              <a:t>only modify pixels according to sum of weights</a:t>
            </a:r>
          </a:p>
          <a:p>
            <a:pPr/>
            <a:r>
              <a:t>avoids problems for pixels who have few neighbors in the same range</a:t>
            </a:r>
          </a:p>
          <a:p>
            <a:pPr/>
            <a:r>
              <a:t>implemented as weighted average of input and standard bilateral filter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Deep learning with Bilateral gri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300"/>
            </a:lvl1pPr>
          </a:lstStyle>
          <a:p>
            <a:pPr/>
            <a:r>
              <a:t>Deep learning with Bilateral grid</a:t>
            </a:r>
          </a:p>
        </p:txBody>
      </p:sp>
      <p:sp>
        <p:nvSpPr>
          <p:cNvPr id="1840" name="Gharbi et al. 2017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Gharbi et al. 2017</a:t>
            </a:r>
          </a:p>
          <a:p>
            <a:pPr lvl="1"/>
            <a:r>
              <a:t>https://groups.csail.mit.edu/graphics/hdrnet/</a:t>
            </a:r>
          </a:p>
        </p:txBody>
      </p:sp>
      <p:pic>
        <p:nvPicPr>
          <p:cNvPr id="184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71476" y="3131220"/>
            <a:ext cx="11963401" cy="6362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HDR enco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 encoding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5" name="HDR encoding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HDR encoding</a:t>
            </a:r>
          </a:p>
        </p:txBody>
      </p:sp>
      <p:sp>
        <p:nvSpPr>
          <p:cNvPr id="1846" name="Most formats are lossles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88433" indent="-270933">
              <a:lnSpc>
                <a:spcPct val="90000"/>
              </a:lnSpc>
              <a:defRPr sz="2800"/>
            </a:pPr>
            <a:r>
              <a:t>Most formats are lossless</a:t>
            </a:r>
          </a:p>
          <a:p>
            <a:pPr marL="588433" indent="-270933">
              <a:lnSpc>
                <a:spcPct val="90000"/>
              </a:lnSpc>
              <a:defRPr sz="2800"/>
            </a:pPr>
            <a:r>
              <a:t>Adobe DNG (digital negative) 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Specific for RAW files, avoid proprietary formats</a:t>
            </a:r>
          </a:p>
          <a:p>
            <a:pPr marL="588433" indent="-270933">
              <a:lnSpc>
                <a:spcPct val="90000"/>
              </a:lnSpc>
              <a:defRPr sz="2800"/>
            </a:pPr>
            <a:r>
              <a:t>RGBE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24 bits/pixels as usual, plus 8 bit of common exponent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Introduced by Greg Ward for Radiance (light simulation)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Enormous dynamic range</a:t>
            </a:r>
          </a:p>
          <a:p>
            <a:pPr marL="588433" indent="-270933">
              <a:lnSpc>
                <a:spcPct val="90000"/>
              </a:lnSpc>
              <a:defRPr sz="2800"/>
            </a:pPr>
            <a:r>
              <a:t>OpenEXR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By Industrial Light + Magic, also standard in graphics hardware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16bit per channel (48 bits per pixel) 10 mantissa, sign, 5 exponent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Fine quantization (because 10 bit mantissa), only 9.6 orders of magnitude</a:t>
            </a:r>
          </a:p>
          <a:p>
            <a:pPr marL="588433" indent="-270933">
              <a:lnSpc>
                <a:spcPct val="90000"/>
              </a:lnSpc>
              <a:defRPr sz="2800"/>
            </a:pPr>
            <a:r>
              <a:t>JPEG 2000</a:t>
            </a:r>
          </a:p>
          <a:p>
            <a:pPr lvl="1" marL="1032933" indent="-270933">
              <a:lnSpc>
                <a:spcPct val="90000"/>
              </a:lnSpc>
              <a:defRPr sz="2800"/>
            </a:pPr>
            <a:r>
              <a:t>Has a 16 bit mode, lossy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8" name="HDR forma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 formats</a:t>
            </a:r>
          </a:p>
        </p:txBody>
      </p:sp>
      <p:sp>
        <p:nvSpPr>
          <p:cNvPr id="1849" name="Summary of all HDR encoding formats (Greg Ward): http://www.anyhere.com/gward/hdrenc/hdr_encodings.htm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Summary of all HDR encoding formats (Greg Ward): </a:t>
            </a: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2" invalidUrl="" action="" tgtFrame="" tooltip="" history="1" highlightClick="0" endSnd="0"/>
              </a:rPr>
              <a:t>http://www.anyhere.com/gward/hdrenc/hdr_encodings.html</a:t>
            </a:r>
          </a:p>
          <a:p>
            <a:pPr/>
            <a:r>
              <a:t>Greg’s notes: </a:t>
            </a: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http://www.anyhere.com/gward/pickup/CIC13course.pdf</a:t>
            </a:r>
            <a:r>
              <a:t> </a:t>
            </a:r>
          </a:p>
          <a:p>
            <a:pPr/>
            <a:r>
              <a:t>http://www.openexr.com/ </a:t>
            </a:r>
          </a:p>
          <a:p>
            <a:pPr/>
            <a:r>
              <a:t>High Dynamic Range Video Encoding</a:t>
            </a:r>
          </a:p>
          <a:p>
            <a:pPr marL="546382" indent="-487679">
              <a:buClr>
                <a:srgbClr val="000000"/>
              </a:buClr>
              <a:buSzTx/>
              <a:buFont typeface="Times New Roman"/>
              <a:buNone/>
            </a:pPr>
            <a:r>
              <a:t> (MPI) </a:t>
            </a:r>
            <a:r>
              <a:rPr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http://www.mpi-sb.mpg.de/resources/hdrvideo/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Optimal We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Optimal Weights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Problem setup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Problem setup</a:t>
            </a:r>
          </a:p>
        </p:txBody>
      </p:sp>
      <p:sp>
        <p:nvSpPr>
          <p:cNvPr id="1854" name="We may have multiple valid observations for a given pixe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 may have multiple valid observations for a given pixel</a:t>
            </a:r>
          </a:p>
          <a:p>
            <a:pPr/>
            <a:r>
              <a:t>They have different noise characteristics</a:t>
            </a:r>
          </a:p>
          <a:p>
            <a:pPr/>
            <a:r>
              <a:t>How can we combine them optimally?</a:t>
            </a:r>
          </a:p>
        </p:txBody>
      </p:sp>
      <p:grpSp>
        <p:nvGrpSpPr>
          <p:cNvPr id="1875" name="Group"/>
          <p:cNvGrpSpPr/>
          <p:nvPr/>
        </p:nvGrpSpPr>
        <p:grpSpPr>
          <a:xfrm>
            <a:off x="761999" y="6469062"/>
            <a:ext cx="11696704" cy="2755901"/>
            <a:chOff x="0" y="0"/>
            <a:chExt cx="11696702" cy="2755900"/>
          </a:xfrm>
        </p:grpSpPr>
        <p:pic>
          <p:nvPicPr>
            <p:cNvPr id="1855" name="image.png" descr="image.png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9680028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6" name="image.png" descr="image.png"/>
            <p:cNvPicPr>
              <a:picLocks noChangeAspect="0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717460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7" name="image.png" descr="image.png"/>
            <p:cNvPicPr>
              <a:picLocks noChangeAspect="0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4783073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8" name="image.png" descr="image.png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2505419" y="0"/>
              <a:ext cx="1696379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59" name="image.png" descr="imag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0"/>
              <a:ext cx="1696378" cy="26160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860" name="• 3"/>
            <p:cNvSpPr txBox="1"/>
            <p:nvPr/>
          </p:nvSpPr>
          <p:spPr>
            <a:xfrm>
              <a:off x="730984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861" name="• 1"/>
            <p:cNvSpPr txBox="1"/>
            <p:nvPr/>
          </p:nvSpPr>
          <p:spPr>
            <a:xfrm>
              <a:off x="7530492" y="201420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862" name="• 2"/>
            <p:cNvSpPr txBox="1"/>
            <p:nvPr/>
          </p:nvSpPr>
          <p:spPr>
            <a:xfrm>
              <a:off x="8088044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863" name="• 3"/>
            <p:cNvSpPr txBox="1"/>
            <p:nvPr/>
          </p:nvSpPr>
          <p:spPr>
            <a:xfrm>
              <a:off x="2593203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864" name="• 1"/>
            <p:cNvSpPr txBox="1"/>
            <p:nvPr/>
          </p:nvSpPr>
          <p:spPr>
            <a:xfrm>
              <a:off x="2818596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865" name="• 2"/>
            <p:cNvSpPr txBox="1"/>
            <p:nvPr/>
          </p:nvSpPr>
          <p:spPr>
            <a:xfrm>
              <a:off x="3369029" y="843594"/>
              <a:ext cx="77819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866" name="• 3"/>
            <p:cNvSpPr txBox="1"/>
            <p:nvPr/>
          </p:nvSpPr>
          <p:spPr>
            <a:xfrm>
              <a:off x="9760695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867" name="• 1"/>
            <p:cNvSpPr txBox="1"/>
            <p:nvPr/>
          </p:nvSpPr>
          <p:spPr>
            <a:xfrm>
              <a:off x="9981343" y="201420"/>
              <a:ext cx="1518437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868" name="• 2"/>
            <p:cNvSpPr txBox="1"/>
            <p:nvPr/>
          </p:nvSpPr>
          <p:spPr>
            <a:xfrm>
              <a:off x="10538894" y="843594"/>
              <a:ext cx="1157809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869" name="• 3"/>
            <p:cNvSpPr txBox="1"/>
            <p:nvPr/>
          </p:nvSpPr>
          <p:spPr>
            <a:xfrm>
              <a:off x="123372" y="1599512"/>
              <a:ext cx="778200" cy="6445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870" name="• 1"/>
            <p:cNvSpPr txBox="1"/>
            <p:nvPr/>
          </p:nvSpPr>
          <p:spPr>
            <a:xfrm>
              <a:off x="348765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871" name="• 2"/>
            <p:cNvSpPr txBox="1"/>
            <p:nvPr/>
          </p:nvSpPr>
          <p:spPr>
            <a:xfrm>
              <a:off x="899198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  <p:sp>
          <p:nvSpPr>
            <p:cNvPr id="1872" name="• 3"/>
            <p:cNvSpPr txBox="1"/>
            <p:nvPr/>
          </p:nvSpPr>
          <p:spPr>
            <a:xfrm>
              <a:off x="4963387" y="1599512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D8D100"/>
                </a:buClr>
                <a:buFont typeface="Times New Roman"/>
                <a:defRPr b="1" sz="2400">
                  <a:solidFill>
                    <a:srgbClr val="D8D100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D8D100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3</a:t>
              </a:r>
            </a:p>
          </p:txBody>
        </p:sp>
        <p:sp>
          <p:nvSpPr>
            <p:cNvPr id="1873" name="• 1"/>
            <p:cNvSpPr txBox="1"/>
            <p:nvPr/>
          </p:nvSpPr>
          <p:spPr>
            <a:xfrm>
              <a:off x="5186407" y="201420"/>
              <a:ext cx="759219" cy="11563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FF40FF"/>
                </a:buClr>
                <a:buFont typeface="Times New Roman"/>
                <a:defRPr b="1" sz="2400">
                  <a:solidFill>
                    <a:srgbClr val="FF40FF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FF40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1</a:t>
              </a:r>
            </a:p>
          </p:txBody>
        </p:sp>
        <p:sp>
          <p:nvSpPr>
            <p:cNvPr id="1874" name="• 2"/>
            <p:cNvSpPr txBox="1"/>
            <p:nvPr/>
          </p:nvSpPr>
          <p:spPr>
            <a:xfrm>
              <a:off x="5739213" y="843594"/>
              <a:ext cx="759219" cy="11563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>
              <a:outerShdw sx="100000" sy="100000" kx="0" ky="0" algn="b" rotWithShape="0" blurRad="63500" dist="38100" dir="2700000">
                <a:srgbClr val="000000">
                  <a:alpha val="75000"/>
                </a:srgbClr>
              </a:outerShdw>
            </a:effectLst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marL="39688" marR="39688" defTabSz="914400">
                <a:spcBef>
                  <a:spcPts val="1300"/>
                </a:spcBef>
                <a:buClr>
                  <a:srgbClr val="00D3E9"/>
                </a:buClr>
                <a:buFont typeface="Times New Roman"/>
                <a:defRPr b="1" sz="2400">
                  <a:solidFill>
                    <a:srgbClr val="00D3E9"/>
                  </a:solidFill>
                  <a:effectLst>
                    <a:outerShdw sx="100000" sy="100000" kx="0" ky="0" algn="b" rotWithShape="0" blurRad="12700" dist="25400" dir="2700000">
                      <a:srgbClr val="CBCBCB"/>
                    </a:outerShdw>
                  </a:effectLst>
                  <a:uFill>
                    <a:solidFill>
                      <a:srgbClr val="00D3E9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lvl1pPr>
            </a:lstStyle>
            <a:p>
              <a:pPr/>
              <a:r>
                <a:t>• 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Simple cas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cases</a:t>
            </a:r>
          </a:p>
        </p:txBody>
      </p:sp>
      <p:sp>
        <p:nvSpPr>
          <p:cNvPr id="1878" name="They have the same noi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They have the same noise</a:t>
            </a:r>
          </a:p>
          <a:p>
            <a:pPr lvl="1"/>
            <a:r>
              <a:t>Just take the average: see pset 4</a:t>
            </a:r>
          </a:p>
          <a:p>
            <a:pPr lvl="1"/>
            <a:r>
              <a:t>Noise reduced by sqrt(N)</a:t>
            </a:r>
          </a:p>
          <a:p>
            <a:pPr/>
            <a:r>
              <a:t>If one is a lot more noisy? </a:t>
            </a:r>
          </a:p>
          <a:p>
            <a:pPr lvl="1"/>
            <a:r>
              <a:t>Probably focus on the other one. </a:t>
            </a:r>
          </a:p>
          <a:p>
            <a:pPr lvl="1"/>
            <a:r>
              <a:t>But if we only use the less noisy one, we don’t get any noise reduction</a:t>
            </a:r>
          </a:p>
          <a:p>
            <a:pPr lvl="1"/>
            <a:r>
              <a:t>There has to be a way to use the second one at least a little bit.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Simple ca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Simple case</a:t>
            </a:r>
          </a:p>
        </p:txBody>
      </p:sp>
      <p:sp>
        <p:nvSpPr>
          <p:cNvPr id="1881" name="Two observations x &amp; y of the same quantity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Two observations x &amp; y of the same quantity</a:t>
            </a:r>
          </a:p>
          <a:p>
            <a:pPr lvl="1"/>
            <a:r>
              <a:t>with given variances</a:t>
            </a:r>
          </a:p>
          <a:p>
            <a:pPr/>
            <a:r>
              <a:t>Compute estimate as ax+(1-a)y </a:t>
            </a:r>
          </a:p>
          <a:p>
            <a:pPr/>
            <a:r>
              <a:t>What is the optimal a?</a:t>
            </a:r>
          </a:p>
        </p:txBody>
      </p:sp>
      <p:pic>
        <p:nvPicPr>
          <p:cNvPr id="1882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404100" y="2463800"/>
            <a:ext cx="9398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3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04300" y="2463800"/>
            <a:ext cx="914400" cy="520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5" name="Minimize vari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Minimize variance</a:t>
            </a:r>
          </a:p>
        </p:txBody>
      </p:sp>
      <p:sp>
        <p:nvSpPr>
          <p:cNvPr id="1886" name="Variance of the combination: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of the combination:</a:t>
            </a:r>
          </a:p>
          <a:p>
            <a:pPr/>
          </a:p>
          <a:p>
            <a:pPr/>
          </a:p>
          <a:p>
            <a:pPr/>
            <a:r>
              <a:t>To minimize: derive, set to zero</a:t>
            </a:r>
          </a:p>
        </p:txBody>
      </p:sp>
      <p:pic>
        <p:nvPicPr>
          <p:cNvPr id="1887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2400" y="2628900"/>
            <a:ext cx="85217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8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2200" y="5105400"/>
            <a:ext cx="5410200" cy="5207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89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324100" y="6134100"/>
            <a:ext cx="4902200" cy="5715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0" name="droppedImage.pdf" descr="droppedImage.pd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448300" y="7213600"/>
            <a:ext cx="3556000" cy="1130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Optimal combin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Optimal combination</a:t>
            </a:r>
          </a:p>
        </p:txBody>
      </p:sp>
      <p:sp>
        <p:nvSpPr>
          <p:cNvPr id="1895" name="Put the x terms together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  <a:p>
            <a:pPr/>
          </a:p>
          <a:p>
            <a:pPr/>
            <a:r>
              <a:t>Put the x terms together</a:t>
            </a:r>
          </a:p>
          <a:p>
            <a:pPr/>
          </a:p>
          <a:p>
            <a:pPr/>
          </a:p>
          <a:p>
            <a:pPr/>
          </a:p>
          <a:p>
            <a:pPr/>
          </a:p>
          <a:p>
            <a:pPr/>
            <a:r>
              <a:t>The optimal combination weights estimators according to the inverse of their variance</a:t>
            </a:r>
          </a:p>
        </p:txBody>
      </p:sp>
      <p:pic>
        <p:nvPicPr>
          <p:cNvPr id="189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66800" y="1676400"/>
            <a:ext cx="6515100" cy="1130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89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25600" y="4305300"/>
            <a:ext cx="10369479" cy="1879600"/>
          </a:xfrm>
          <a:prstGeom prst="rect">
            <a:avLst/>
          </a:prstGeom>
          <a:ln w="12700">
            <a:miter lim="400000"/>
          </a:ln>
        </p:spPr>
      </p:pic>
      <p:sp>
        <p:nvSpPr>
          <p:cNvPr id="1898" name="normalization term"/>
          <p:cNvSpPr txBox="1"/>
          <p:nvPr/>
        </p:nvSpPr>
        <p:spPr>
          <a:xfrm>
            <a:off x="2341884" y="6470650"/>
            <a:ext cx="2849576" cy="533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584200">
              <a:defRPr i="1" sz="30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normalization term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Verify for same vari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Verify for same variance</a:t>
            </a:r>
          </a:p>
        </p:txBody>
      </p:sp>
      <p:sp>
        <p:nvSpPr>
          <p:cNvPr id="190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5" name="General formul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General formula</a:t>
            </a:r>
          </a:p>
        </p:txBody>
      </p:sp>
      <p:sp>
        <p:nvSpPr>
          <p:cNvPr id="1906" name="Weight each estimator by the inverse variance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Weight each estimator by the inverse variance</a:t>
            </a:r>
          </a:p>
        </p:txBody>
      </p:sp>
      <p:pic>
        <p:nvPicPr>
          <p:cNvPr id="1907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27300" y="3594100"/>
            <a:ext cx="6825034" cy="21971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1" name="Optimal HD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Optimal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Recall: Assembling HDR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Recall: Assembling HDR</a:t>
            </a:r>
          </a:p>
        </p:txBody>
      </p:sp>
      <p:sp>
        <p:nvSpPr>
          <p:cNvPr id="1914" name="Figure out scale factor between image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Figure out scale factor between images</a:t>
            </a:r>
          </a:p>
          <a:p>
            <a:pPr lvl="1"/>
            <a:r>
              <a:t>From exposure data</a:t>
            </a:r>
          </a:p>
          <a:p>
            <a:pPr lvl="1"/>
            <a:r>
              <a:t>Or by looking at ratios I</a:t>
            </a:r>
            <a:r>
              <a:rPr baseline="-5999">
                <a:latin typeface="Helvetica Neue Medium"/>
                <a:ea typeface="Helvetica Neue Medium"/>
                <a:cs typeface="Helvetica Neue Medium"/>
                <a:sym typeface="Helvetica Neue Medium"/>
              </a:rPr>
              <a:t>i</a:t>
            </a:r>
            <a:r>
              <a:t>(x,y)/I</a:t>
            </a:r>
            <a:r>
              <a:rPr baseline="-5999">
                <a:latin typeface="Helvetica Neue Medium"/>
                <a:ea typeface="Helvetica Neue Medium"/>
                <a:cs typeface="Helvetica Neue Medium"/>
                <a:sym typeface="Helvetica Neue Medium"/>
              </a:rPr>
              <a:t>i</a:t>
            </a:r>
            <a:r>
              <a:t>(x,y)</a:t>
            </a:r>
          </a:p>
          <a:p>
            <a:pPr lvl="2"/>
            <a:r>
              <a:t>but only when both are good</a:t>
            </a:r>
          </a:p>
          <a:p>
            <a:pPr/>
            <a:r>
              <a:t>Compute weight map w</a:t>
            </a:r>
            <a:r>
              <a:rPr baseline="-5999"/>
              <a:t>i</a:t>
            </a:r>
            <a:r>
              <a:t> for each image</a:t>
            </a:r>
          </a:p>
          <a:p>
            <a:pPr lvl="1"/>
            <a:r>
              <a:t>binary so far</a:t>
            </a:r>
          </a:p>
          <a:p>
            <a:pPr/>
            <a:r>
              <a:t>reconstruct full image using weighted combination</a:t>
            </a:r>
          </a:p>
        </p:txBody>
      </p:sp>
      <p:pic>
        <p:nvPicPr>
          <p:cNvPr id="1915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8100" y="7632700"/>
            <a:ext cx="8712200" cy="1054100"/>
          </a:xfrm>
          <a:prstGeom prst="rect">
            <a:avLst/>
          </a:prstGeom>
          <a:ln w="12700">
            <a:miter lim="400000"/>
          </a:ln>
        </p:spPr>
      </p:pic>
      <p:sp>
        <p:nvSpPr>
          <p:cNvPr id="1916" name="Rectangle"/>
          <p:cNvSpPr/>
          <p:nvPr/>
        </p:nvSpPr>
        <p:spPr>
          <a:xfrm>
            <a:off x="8140700" y="7531100"/>
            <a:ext cx="1968500" cy="1270000"/>
          </a:xfrm>
          <a:prstGeom prst="rect">
            <a:avLst/>
          </a:prstGeom>
          <a:ln w="25400">
            <a:solidFill>
              <a:srgbClr val="E32400"/>
            </a:solidFill>
            <a:miter lim="400000"/>
          </a:ln>
        </p:spPr>
        <p:txBody>
          <a:bodyPr lIns="50800" tIns="50800" rIns="50800" bIns="50800" anchor="ctr"/>
          <a:lstStyle/>
          <a:p>
            <a:pPr algn="ctr" defTabSz="584200">
              <a:defRPr sz="40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Pixel noise and varianc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Pixel noise and variance</a:t>
            </a:r>
          </a:p>
        </p:txBody>
      </p:sp>
      <p:sp>
        <p:nvSpPr>
          <p:cNvPr id="1919" name="Recall: noise is characterized by its varianc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Recall: noise is characterized by its variance</a:t>
            </a:r>
          </a:p>
          <a:p>
            <a:pPr/>
            <a:r>
              <a:t>i.e. each pixel value comes from a true value plus some noise added</a:t>
            </a:r>
          </a:p>
          <a:p>
            <a:pPr/>
            <a:r>
              <a:t>We can calibrate this noise by taking multiple exposures</a:t>
            </a:r>
          </a:p>
          <a:p>
            <a:pPr/>
            <a:r>
              <a:t>or we can derive variance equations using pen and paper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1" name="Sources of nois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Sources of noise</a:t>
            </a:r>
          </a:p>
        </p:txBody>
      </p:sp>
      <p:sp>
        <p:nvSpPr>
          <p:cNvPr id="1922" name="Photon nois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Photon noise</a:t>
            </a:r>
          </a:p>
          <a:p>
            <a:pPr lvl="1"/>
            <a:r>
              <a:t>Variance proportional to signal</a:t>
            </a:r>
          </a:p>
          <a:p>
            <a:pPr lvl="1"/>
            <a:r>
              <a:t>dominates for dark pixels</a:t>
            </a:r>
          </a:p>
          <a:p>
            <a:pPr/>
            <a:r>
              <a:t>Read noise</a:t>
            </a:r>
          </a:p>
          <a:p>
            <a:pPr lvl="1"/>
            <a:r>
              <a:t>Constant variance</a:t>
            </a:r>
          </a:p>
          <a:p>
            <a:pPr lvl="1"/>
            <a:r>
              <a:t>Dominates for dark pixels</a:t>
            </a:r>
          </a:p>
          <a:p>
            <a:pPr/>
            <a:r>
              <a:t>For a pixel value x: </a:t>
            </a:r>
          </a:p>
          <a:p>
            <a:pPr/>
          </a:p>
          <a:p>
            <a:pPr/>
          </a:p>
          <a:p>
            <a:pPr lvl="1"/>
            <a:r>
              <a:t>where </a:t>
            </a:r>
            <a:r>
              <a:rPr i="1"/>
              <a:t>a</a:t>
            </a:r>
            <a:r>
              <a:t> and             depend on the camera and ISO</a:t>
            </a:r>
          </a:p>
        </p:txBody>
      </p:sp>
      <p:pic>
        <p:nvPicPr>
          <p:cNvPr id="1923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59000" y="7061200"/>
            <a:ext cx="6324600" cy="90351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4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16500" y="8242300"/>
            <a:ext cx="1333500" cy="7009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Optimal we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Optimal weights</a:t>
            </a:r>
          </a:p>
        </p:txBody>
      </p:sp>
      <p:sp>
        <p:nvSpPr>
          <p:cNvPr id="1927" name="Recall irradiance formul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 irradiance formula</a:t>
            </a:r>
          </a:p>
          <a:p>
            <a:pPr/>
          </a:p>
          <a:p>
            <a:pPr/>
            <a:r>
              <a:t>and HDR merging formula</a:t>
            </a:r>
          </a:p>
        </p:txBody>
      </p:sp>
      <p:pic>
        <p:nvPicPr>
          <p:cNvPr id="1928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79600" y="4076700"/>
            <a:ext cx="8712200" cy="1054100"/>
          </a:xfrm>
          <a:prstGeom prst="rect">
            <a:avLst/>
          </a:prstGeom>
          <a:ln w="12700">
            <a:miter lim="400000"/>
          </a:ln>
        </p:spPr>
      </p:pic>
      <p:sp>
        <p:nvSpPr>
          <p:cNvPr id="1929" name="Ii(x, y)=clip(ki L(x,y)+n)"/>
          <p:cNvSpPr txBox="1"/>
          <p:nvPr/>
        </p:nvSpPr>
        <p:spPr>
          <a:xfrm>
            <a:off x="4724399" y="2349500"/>
            <a:ext cx="5868214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584200">
              <a:spcBef>
                <a:spcPts val="1000"/>
              </a:spcBef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</a:t>
            </a:r>
            <a:r>
              <a:rPr baseline="-5999"/>
              <a:t>i</a:t>
            </a:r>
            <a:r>
              <a:t>(x, y)=clip(k</a:t>
            </a:r>
            <a:r>
              <a:rPr baseline="-5999"/>
              <a:t>i</a:t>
            </a:r>
            <a:r>
              <a:t> L(x,y)+n)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3" name="Optimal weigh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Optimal weights</a:t>
            </a:r>
          </a:p>
        </p:txBody>
      </p:sp>
      <p:sp>
        <p:nvSpPr>
          <p:cNvPr id="1934" name="Recall irradiance formul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Recall irradiance formula</a:t>
            </a:r>
          </a:p>
          <a:p>
            <a:pPr/>
          </a:p>
          <a:p>
            <a:pPr/>
            <a:r>
              <a:t>and HDR merging formula</a:t>
            </a:r>
          </a:p>
          <a:p>
            <a:pPr/>
          </a:p>
          <a:p>
            <a:pPr/>
          </a:p>
          <a:p>
            <a:pPr/>
            <a:r>
              <a:t>1/k amplifies signal and noise:</a:t>
            </a:r>
          </a:p>
          <a:p>
            <a:pPr/>
          </a:p>
          <a:p>
            <a:pPr/>
            <a:r>
              <a:t>replace I by irradiance</a:t>
            </a:r>
          </a:p>
        </p:txBody>
      </p:sp>
      <p:pic>
        <p:nvPicPr>
          <p:cNvPr id="1935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79600" y="4076700"/>
            <a:ext cx="8712200" cy="105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6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79600" y="6197600"/>
            <a:ext cx="7391400" cy="106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937" name="Ii(x, y)=clip(ki L(x,y)+n)"/>
          <p:cNvSpPr txBox="1"/>
          <p:nvPr/>
        </p:nvSpPr>
        <p:spPr>
          <a:xfrm>
            <a:off x="4724399" y="2349500"/>
            <a:ext cx="5868214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1" indent="0" defTabSz="584200">
              <a:spcBef>
                <a:spcPts val="1000"/>
              </a:spcBef>
              <a:defRPr sz="4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I</a:t>
            </a:r>
            <a:r>
              <a:rPr baseline="-5999"/>
              <a:t>i</a:t>
            </a:r>
            <a:r>
              <a:t>(x, y)=clip(k</a:t>
            </a:r>
            <a:r>
              <a:rPr baseline="-5999"/>
              <a:t>i</a:t>
            </a:r>
            <a:r>
              <a:t> L(x,y)+n)</a:t>
            </a:r>
          </a:p>
        </p:txBody>
      </p:sp>
      <p:pic>
        <p:nvPicPr>
          <p:cNvPr id="1938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879600" y="8140700"/>
            <a:ext cx="7747000" cy="10668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Variance of one scaled imag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Variance of one scaled image</a:t>
            </a:r>
          </a:p>
        </p:txBody>
      </p:sp>
      <p:sp>
        <p:nvSpPr>
          <p:cNvPr id="1943" name="If we only look at photon noise,  mostly proportional to scale factor…"/>
          <p:cNvSpPr txBox="1"/>
          <p:nvPr>
            <p:ph type="body" sz="half" idx="1"/>
          </p:nvPr>
        </p:nvSpPr>
        <p:spPr>
          <a:xfrm>
            <a:off x="304800" y="6388100"/>
            <a:ext cx="12484100" cy="3340100"/>
          </a:xfrm>
          <a:prstGeom prst="rect">
            <a:avLst/>
          </a:prstGeom>
        </p:spPr>
        <p:txBody>
          <a:bodyPr/>
          <a:lstStyle/>
          <a:p>
            <a:pPr/>
            <a:r>
              <a:t>If we only look at photon noise, </a:t>
            </a:r>
            <a:br/>
            <a:r>
              <a:t>mostly proportional to scale factor</a:t>
            </a:r>
          </a:p>
          <a:p>
            <a:pPr/>
            <a:r>
              <a:t>Ideally, should all be calibrated</a:t>
            </a:r>
          </a:p>
          <a:p>
            <a:pPr/>
            <a:r>
              <a:t>Note that we ignored ISO variations</a:t>
            </a:r>
          </a:p>
        </p:txBody>
      </p:sp>
      <p:grpSp>
        <p:nvGrpSpPr>
          <p:cNvPr id="1946" name="Group"/>
          <p:cNvGrpSpPr/>
          <p:nvPr/>
        </p:nvGrpSpPr>
        <p:grpSpPr>
          <a:xfrm>
            <a:off x="1130300" y="2133599"/>
            <a:ext cx="5372108" cy="1602827"/>
            <a:chOff x="0" y="0"/>
            <a:chExt cx="5372107" cy="1602824"/>
          </a:xfrm>
        </p:grpSpPr>
        <p:pic>
          <p:nvPicPr>
            <p:cNvPr id="1944" name="droppedImage.pdf" descr="dropped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5125518" cy="73976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45" name="droppedImage.pdf" descr="droppedImage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863058"/>
              <a:ext cx="5372108" cy="73976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947" name="droppedImage.pdf" descr="dropped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00100" y="4025900"/>
            <a:ext cx="11507410" cy="1701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8" name="Rectangle Rectangle" descr="Rectangle Rectangle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8000" y="3733800"/>
            <a:ext cx="12166600" cy="22733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Improved weight ma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Improved weight maps</a:t>
            </a:r>
          </a:p>
        </p:txBody>
      </p:sp>
      <p:sp>
        <p:nvSpPr>
          <p:cNvPr id="1954" name="Old formula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Old formula</a:t>
            </a:r>
          </a:p>
          <a:p>
            <a:pPr/>
          </a:p>
          <a:p>
            <a:pPr/>
            <a:r>
              <a:t>Variance per pixel per image:</a:t>
            </a:r>
          </a:p>
          <a:p>
            <a:pPr/>
          </a:p>
          <a:p>
            <a:pPr/>
            <a:r>
              <a:t>replace wi by w’i</a:t>
            </a:r>
          </a:p>
          <a:p>
            <a:pPr lvl="1"/>
            <a:r>
              <a:t>still use wi to reject dark and bright pixels</a:t>
            </a:r>
          </a:p>
          <a:p>
            <a:pPr lvl="1"/>
            <a:r>
              <a:t>but also weight by inverse variance</a:t>
            </a:r>
          </a:p>
        </p:txBody>
      </p:sp>
      <p:pic>
        <p:nvPicPr>
          <p:cNvPr id="1955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49600" y="2184400"/>
            <a:ext cx="8712200" cy="105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6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62600" y="3860800"/>
            <a:ext cx="5054600" cy="10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7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49400" y="7086600"/>
            <a:ext cx="5727700" cy="914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9" name="Improved weight ma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Improved weight maps</a:t>
            </a:r>
          </a:p>
        </p:txBody>
      </p:sp>
      <p:sp>
        <p:nvSpPr>
          <p:cNvPr id="1960" name="New formula  with…"/>
          <p:cNvSpPr txBox="1"/>
          <p:nvPr>
            <p:ph type="body" idx="1"/>
          </p:nvPr>
        </p:nvSpPr>
        <p:spPr>
          <a:xfrm>
            <a:off x="304800" y="1676400"/>
            <a:ext cx="12484100" cy="8077200"/>
          </a:xfrm>
          <a:prstGeom prst="rect">
            <a:avLst/>
          </a:prstGeom>
        </p:spPr>
        <p:txBody>
          <a:bodyPr/>
          <a:lstStyle/>
          <a:p>
            <a:pPr marL="685195" indent="-367695">
              <a:defRPr sz="3800"/>
            </a:pPr>
            <a:r>
              <a:t>New formula</a:t>
            </a:r>
            <a:br/>
            <a:br/>
            <a:r>
              <a:t>with </a:t>
            </a:r>
            <a:br/>
          </a:p>
          <a:p>
            <a:pPr marL="685195" indent="-367695">
              <a:defRPr sz="3800"/>
            </a:pPr>
            <a:r>
              <a:t>Which gives us</a:t>
            </a:r>
          </a:p>
          <a:p>
            <a:pPr marL="685195" indent="-367695">
              <a:defRPr sz="3800"/>
            </a:pPr>
          </a:p>
          <a:p>
            <a:pPr lvl="1" marL="1129695" indent="-367695">
              <a:defRPr sz="3800"/>
            </a:pPr>
            <a:r>
              <a:rPr i="1"/>
              <a:t>a</a:t>
            </a:r>
            <a:r>
              <a:t> and </a:t>
            </a:r>
            <a:r>
              <a:rPr i="1"/>
              <a:t>L(x,y)</a:t>
            </a:r>
            <a:r>
              <a:t> are constant per pixel and present both in the main sum and the normalization. Get rid of them</a:t>
            </a:r>
          </a:p>
          <a:p>
            <a:pPr lvl="1" marL="1129695" indent="-367695">
              <a:defRPr sz="3800"/>
            </a:pPr>
            <a:r>
              <a:t>the two ki in the main sum cancel each other</a:t>
            </a:r>
            <a:br/>
          </a:p>
        </p:txBody>
      </p:sp>
      <p:pic>
        <p:nvPicPr>
          <p:cNvPr id="1961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19500" y="3289300"/>
            <a:ext cx="5727700" cy="914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2" name="droppedImage.pdf" descr="dropped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251200" y="2133600"/>
            <a:ext cx="8712200" cy="1066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3" name="droppedImage.pdf" descr="dropped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73661" y="4876800"/>
            <a:ext cx="9588239" cy="10033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4" name="Line Line" descr="Line Line"/>
          <p:cNvPicPr>
            <a:picLocks noChangeAspect="0"/>
          </p:cNvPicPr>
          <p:nvPr/>
        </p:nvPicPr>
        <p:blipFill>
          <a:blip r:embed="rId5">
            <a:alphaModFix amt="60000"/>
            <a:extLst/>
          </a:blip>
          <a:stretch>
            <a:fillRect/>
          </a:stretch>
        </p:blipFill>
        <p:spPr>
          <a:xfrm>
            <a:off x="6606661" y="5582769"/>
            <a:ext cx="1313655" cy="303941"/>
          </a:xfrm>
          <a:prstGeom prst="rect">
            <a:avLst/>
          </a:prstGeom>
        </p:spPr>
      </p:pic>
      <p:pic>
        <p:nvPicPr>
          <p:cNvPr id="1966" name="Line Line" descr="Line Line"/>
          <p:cNvPicPr>
            <a:picLocks noChangeAspect="0"/>
          </p:cNvPicPr>
          <p:nvPr/>
        </p:nvPicPr>
        <p:blipFill>
          <a:blip r:embed="rId6">
            <a:alphaModFix amt="60000"/>
            <a:extLst/>
          </a:blip>
          <a:stretch>
            <a:fillRect/>
          </a:stretch>
        </p:blipFill>
        <p:spPr>
          <a:xfrm>
            <a:off x="6606661" y="5581909"/>
            <a:ext cx="1309956" cy="298855"/>
          </a:xfrm>
          <a:prstGeom prst="rect">
            <a:avLst/>
          </a:prstGeom>
        </p:spPr>
      </p:pic>
      <p:pic>
        <p:nvPicPr>
          <p:cNvPr id="1968" name="Line Line" descr="Line Line"/>
          <p:cNvPicPr>
            <a:picLocks noChangeAspect="0"/>
          </p:cNvPicPr>
          <p:nvPr/>
        </p:nvPicPr>
        <p:blipFill>
          <a:blip r:embed="rId5">
            <a:alphaModFix amt="60000"/>
            <a:extLst/>
          </a:blip>
          <a:stretch>
            <a:fillRect/>
          </a:stretch>
        </p:blipFill>
        <p:spPr>
          <a:xfrm>
            <a:off x="9832461" y="5430369"/>
            <a:ext cx="1313655" cy="303941"/>
          </a:xfrm>
          <a:prstGeom prst="rect">
            <a:avLst/>
          </a:prstGeom>
        </p:spPr>
      </p:pic>
      <p:pic>
        <p:nvPicPr>
          <p:cNvPr id="1970" name="Line Line" descr="Line Line"/>
          <p:cNvPicPr>
            <a:picLocks noChangeAspect="0"/>
          </p:cNvPicPr>
          <p:nvPr/>
        </p:nvPicPr>
        <p:blipFill>
          <a:blip r:embed="rId6">
            <a:alphaModFix amt="60000"/>
            <a:extLst/>
          </a:blip>
          <a:stretch>
            <a:fillRect/>
          </a:stretch>
        </p:blipFill>
        <p:spPr>
          <a:xfrm>
            <a:off x="9832461" y="5429509"/>
            <a:ext cx="1309956" cy="298855"/>
          </a:xfrm>
          <a:prstGeom prst="rect">
            <a:avLst/>
          </a:prstGeom>
        </p:spPr>
      </p:pic>
      <p:grpSp>
        <p:nvGrpSpPr>
          <p:cNvPr id="1976" name="Group"/>
          <p:cNvGrpSpPr/>
          <p:nvPr/>
        </p:nvGrpSpPr>
        <p:grpSpPr>
          <a:xfrm>
            <a:off x="10165438" y="4934209"/>
            <a:ext cx="647701" cy="304801"/>
            <a:chOff x="-50800" y="-50800"/>
            <a:chExt cx="647700" cy="304799"/>
          </a:xfrm>
        </p:grpSpPr>
        <p:pic>
          <p:nvPicPr>
            <p:cNvPr id="1972" name="Line Line" descr="Line Line"/>
            <p:cNvPicPr>
              <a:picLocks noChangeAspect="0"/>
            </p:cNvPicPr>
            <p:nvPr/>
          </p:nvPicPr>
          <p:blipFill>
            <a:blip r:embed="rId7">
              <a:alphaModFix amt="60000"/>
              <a:extLst/>
            </a:blip>
            <a:stretch>
              <a:fillRect/>
            </a:stretch>
          </p:blipFill>
          <p:spPr>
            <a:xfrm>
              <a:off x="-50800" y="-49941"/>
              <a:ext cx="647701" cy="303941"/>
            </a:xfrm>
            <a:prstGeom prst="rect">
              <a:avLst/>
            </a:prstGeom>
            <a:effectLst/>
          </p:spPr>
        </p:pic>
        <p:pic>
          <p:nvPicPr>
            <p:cNvPr id="1974" name="Line Line" descr="Line Line"/>
            <p:cNvPicPr>
              <a:picLocks noChangeAspect="0"/>
            </p:cNvPicPr>
            <p:nvPr/>
          </p:nvPicPr>
          <p:blipFill>
            <a:blip r:embed="rId8">
              <a:alphaModFix amt="60000"/>
              <a:extLst/>
            </a:blip>
            <a:stretch>
              <a:fillRect/>
            </a:stretch>
          </p:blipFill>
          <p:spPr>
            <a:xfrm>
              <a:off x="-50800" y="-50800"/>
              <a:ext cx="646034" cy="298855"/>
            </a:xfrm>
            <a:prstGeom prst="rect">
              <a:avLst/>
            </a:prstGeom>
            <a:effectLst/>
          </p:spPr>
        </p:pic>
      </p:grpSp>
      <p:grpSp>
        <p:nvGrpSpPr>
          <p:cNvPr id="1981" name="Group"/>
          <p:cNvGrpSpPr/>
          <p:nvPr/>
        </p:nvGrpSpPr>
        <p:grpSpPr>
          <a:xfrm>
            <a:off x="11067138" y="5442209"/>
            <a:ext cx="647701" cy="304801"/>
            <a:chOff x="-50800" y="-50800"/>
            <a:chExt cx="647700" cy="304799"/>
          </a:xfrm>
        </p:grpSpPr>
        <p:pic>
          <p:nvPicPr>
            <p:cNvPr id="1977" name="Line Line" descr="Line Line"/>
            <p:cNvPicPr>
              <a:picLocks noChangeAspect="0"/>
            </p:cNvPicPr>
            <p:nvPr/>
          </p:nvPicPr>
          <p:blipFill>
            <a:blip r:embed="rId7">
              <a:alphaModFix amt="60000"/>
              <a:extLst/>
            </a:blip>
            <a:stretch>
              <a:fillRect/>
            </a:stretch>
          </p:blipFill>
          <p:spPr>
            <a:xfrm>
              <a:off x="-50800" y="-49941"/>
              <a:ext cx="647701" cy="303941"/>
            </a:xfrm>
            <a:prstGeom prst="rect">
              <a:avLst/>
            </a:prstGeom>
            <a:effectLst/>
          </p:spPr>
        </p:pic>
        <p:pic>
          <p:nvPicPr>
            <p:cNvPr id="1979" name="Line Line" descr="Line Line"/>
            <p:cNvPicPr>
              <a:picLocks noChangeAspect="0"/>
            </p:cNvPicPr>
            <p:nvPr/>
          </p:nvPicPr>
          <p:blipFill>
            <a:blip r:embed="rId8">
              <a:alphaModFix amt="60000"/>
              <a:extLst/>
            </a:blip>
            <a:stretch>
              <a:fillRect/>
            </a:stretch>
          </p:blipFill>
          <p:spPr>
            <a:xfrm>
              <a:off x="-50800" y="-50800"/>
              <a:ext cx="646034" cy="298855"/>
            </a:xfrm>
            <a:prstGeom prst="rect">
              <a:avLst/>
            </a:prstGeom>
            <a:effectLst/>
          </p:spPr>
        </p:pic>
      </p:grpSp>
      <p:pic>
        <p:nvPicPr>
          <p:cNvPr id="1982" name="droppedImage.pdf" descr="droppedImage.pdf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915711" y="8166100"/>
            <a:ext cx="8701489" cy="106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3" name="Rectangle Rectangle" descr="Rectangle Rectangle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409700" y="7835900"/>
            <a:ext cx="9715500" cy="16764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Improved weight map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Improved weight maps</a:t>
            </a:r>
          </a:p>
        </p:txBody>
      </p:sp>
      <p:sp>
        <p:nvSpPr>
          <p:cNvPr id="1987" name="New formula…"/>
          <p:cNvSpPr txBox="1"/>
          <p:nvPr>
            <p:ph type="body" idx="1"/>
          </p:nvPr>
        </p:nvSpPr>
        <p:spPr>
          <a:xfrm>
            <a:off x="304800" y="1676400"/>
            <a:ext cx="12484100" cy="8077200"/>
          </a:xfrm>
          <a:prstGeom prst="rect">
            <a:avLst/>
          </a:prstGeom>
        </p:spPr>
        <p:txBody>
          <a:bodyPr/>
          <a:lstStyle/>
          <a:p>
            <a:pPr marL="656166" indent="-338666">
              <a:defRPr sz="3500"/>
            </a:pPr>
            <a:r>
              <a:t>New formula</a:t>
            </a:r>
          </a:p>
          <a:p>
            <a:pPr marL="656166" indent="-338666">
              <a:defRPr sz="3500"/>
            </a:pPr>
          </a:p>
          <a:p>
            <a:pPr marL="656166" indent="-338666">
              <a:defRPr sz="3500"/>
            </a:pPr>
          </a:p>
          <a:p>
            <a:pPr lvl="1" marL="1100666" indent="-338666">
              <a:lnSpc>
                <a:spcPct val="90000"/>
              </a:lnSpc>
              <a:defRPr sz="3500"/>
            </a:pPr>
            <a:r>
              <a:t>The radiant power reaching the pixel has disappeared. All pixels of a given exposure are weighted the same. </a:t>
            </a:r>
          </a:p>
          <a:p>
            <a:pPr lvl="1" marL="1100666" indent="-338666">
              <a:lnSpc>
                <a:spcPct val="90000"/>
              </a:lnSpc>
              <a:defRPr sz="3500"/>
            </a:pPr>
            <a:r>
              <a:t>This is because the </a:t>
            </a:r>
            <a:r>
              <a:rPr i="1"/>
              <a:t>relative photon</a:t>
            </a:r>
            <a:r>
              <a:t> noise changes similarly for all pixels between a pair of exposures</a:t>
            </a:r>
          </a:p>
          <a:p>
            <a:pPr lvl="2" marL="1545166" indent="-338666">
              <a:lnSpc>
                <a:spcPct val="90000"/>
              </a:lnSpc>
              <a:defRPr sz="3500"/>
            </a:pPr>
            <a:r>
              <a:t>Would be different with read noise</a:t>
            </a:r>
          </a:p>
          <a:p>
            <a:pPr lvl="1" marL="1100666" indent="-338666">
              <a:lnSpc>
                <a:spcPct val="90000"/>
              </a:lnSpc>
              <a:defRPr sz="3500"/>
            </a:pPr>
            <a:r>
              <a:t>ki has disappeared from the main sum. The images are not really rescaled to scene radiant power </a:t>
            </a:r>
          </a:p>
          <a:p>
            <a:pPr lvl="2" marL="1545166" indent="-338666">
              <a:lnSpc>
                <a:spcPct val="90000"/>
              </a:lnSpc>
              <a:defRPr sz="3500"/>
            </a:pPr>
            <a:r>
              <a:t>But they indirectly are because of the normalization</a:t>
            </a:r>
          </a:p>
          <a:p>
            <a:pPr lvl="2" marL="1545166" indent="-338666">
              <a:lnSpc>
                <a:spcPct val="90000"/>
              </a:lnSpc>
              <a:defRPr sz="3500"/>
            </a:pPr>
            <a:r>
              <a:t>Recall that ki  and 1/ki used to both appear</a:t>
            </a:r>
            <a:br/>
          </a:p>
        </p:txBody>
      </p:sp>
      <p:pic>
        <p:nvPicPr>
          <p:cNvPr id="1988" name="droppedImage.pdf" descr="dropped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19300" y="2578100"/>
            <a:ext cx="8597900" cy="1054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9" name="Rectangle Rectangle" descr="Rectangle Rectangle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09700" y="2374900"/>
            <a:ext cx="9715500" cy="1536700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med" advClick="1"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Resul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Results</a:t>
            </a:r>
          </a:p>
        </p:txBody>
      </p:sp>
      <p:sp>
        <p:nvSpPr>
          <p:cNvPr id="199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1996" name="Group"/>
          <p:cNvGrpSpPr/>
          <p:nvPr/>
        </p:nvGrpSpPr>
        <p:grpSpPr>
          <a:xfrm>
            <a:off x="304799" y="1524000"/>
            <a:ext cx="6248405" cy="7703188"/>
            <a:chOff x="0" y="0"/>
            <a:chExt cx="6248403" cy="7703187"/>
          </a:xfrm>
        </p:grpSpPr>
        <p:pic>
          <p:nvPicPr>
            <p:cNvPr id="1994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648876" y="0"/>
              <a:ext cx="2599528" cy="77031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995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659151" cy="77031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997" name="Naive weights"/>
          <p:cNvSpPr txBox="1"/>
          <p:nvPr/>
        </p:nvSpPr>
        <p:spPr>
          <a:xfrm>
            <a:off x="1122" y="9137650"/>
            <a:ext cx="32766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33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Naive weights</a:t>
            </a:r>
          </a:p>
        </p:txBody>
      </p:sp>
      <p:sp>
        <p:nvSpPr>
          <p:cNvPr id="1998" name="Weighted by 1/ki"/>
          <p:cNvSpPr txBox="1"/>
          <p:nvPr/>
        </p:nvSpPr>
        <p:spPr>
          <a:xfrm>
            <a:off x="3061822" y="9137650"/>
            <a:ext cx="43688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33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Weighted by 1/ki</a:t>
            </a:r>
          </a:p>
        </p:txBody>
      </p:sp>
      <p:pic>
        <p:nvPicPr>
          <p:cNvPr id="1999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rcRect l="0" t="0" r="5134" b="1123"/>
          <a:stretch>
            <a:fillRect/>
          </a:stretch>
        </p:blipFill>
        <p:spPr>
          <a:xfrm>
            <a:off x="7594600" y="1651000"/>
            <a:ext cx="4927600" cy="447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00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94600" y="6172200"/>
            <a:ext cx="4927600" cy="4470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Questions?</a:t>
            </a:r>
          </a:p>
        </p:txBody>
      </p:sp>
      <p:sp>
        <p:nvSpPr>
          <p:cNvPr id="2003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grpSp>
        <p:nvGrpSpPr>
          <p:cNvPr id="2006" name="Group"/>
          <p:cNvGrpSpPr/>
          <p:nvPr/>
        </p:nvGrpSpPr>
        <p:grpSpPr>
          <a:xfrm>
            <a:off x="304799" y="1524000"/>
            <a:ext cx="6248405" cy="7703188"/>
            <a:chOff x="0" y="0"/>
            <a:chExt cx="6248403" cy="7703187"/>
          </a:xfrm>
        </p:grpSpPr>
        <p:pic>
          <p:nvPicPr>
            <p:cNvPr id="2004" name="droppedImage.png" descr="droppedImag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648876" y="0"/>
              <a:ext cx="2599528" cy="77031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05" name="droppedImage.png" descr="droppedImag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0"/>
              <a:ext cx="2659151" cy="770318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07" name="Naive weights"/>
          <p:cNvSpPr txBox="1"/>
          <p:nvPr/>
        </p:nvSpPr>
        <p:spPr>
          <a:xfrm>
            <a:off x="1122" y="9137650"/>
            <a:ext cx="32766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33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Naive weights</a:t>
            </a:r>
          </a:p>
        </p:txBody>
      </p:sp>
      <p:sp>
        <p:nvSpPr>
          <p:cNvPr id="2008" name="Weighted by 1/ki"/>
          <p:cNvSpPr txBox="1"/>
          <p:nvPr/>
        </p:nvSpPr>
        <p:spPr>
          <a:xfrm>
            <a:off x="3061822" y="9137650"/>
            <a:ext cx="4368801" cy="584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584200">
              <a:defRPr sz="33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Weighted by 1/ki</a:t>
            </a:r>
          </a:p>
        </p:txBody>
      </p:sp>
      <p:pic>
        <p:nvPicPr>
          <p:cNvPr id="2009" name="droppedImage.png" descr="droppedImage.png"/>
          <p:cNvPicPr>
            <a:picLocks noChangeAspect="1"/>
          </p:cNvPicPr>
          <p:nvPr/>
        </p:nvPicPr>
        <p:blipFill>
          <a:blip r:embed="rId4">
            <a:extLst/>
          </a:blip>
          <a:srcRect l="0" t="0" r="5134" b="1123"/>
          <a:stretch>
            <a:fillRect/>
          </a:stretch>
        </p:blipFill>
        <p:spPr>
          <a:xfrm>
            <a:off x="7594600" y="1651000"/>
            <a:ext cx="4927600" cy="4470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0" name="droppedImage.png" descr="dropped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594600" y="6172200"/>
            <a:ext cx="4927600" cy="44704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" name="Referenc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References</a:t>
            </a:r>
          </a:p>
        </p:txBody>
      </p:sp>
      <p:sp>
        <p:nvSpPr>
          <p:cNvPr id="2013" name="http://www.macs.hw.ac.uk/bmvc2006/papers/372.pdf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675519" indent="-358019">
              <a:defRPr sz="3700"/>
            </a:pPr>
            <a:r>
              <a:rPr u="sng">
                <a:hlinkClick r:id="rId2" invalidUrl="" action="" tgtFrame="" tooltip="" history="1" highlightClick="0" endSnd="0"/>
              </a:rPr>
              <a:t>http://www.macs.hw.ac.uk/bmvc2006/papers/372.pdf</a:t>
            </a:r>
          </a:p>
          <a:p>
            <a:pPr marL="675519" indent="-358019">
              <a:defRPr sz="3700"/>
            </a:pPr>
            <a:r>
              <a:rPr u="sng">
                <a:hlinkClick r:id="rId3" invalidUrl="" action="" tgtFrame="" tooltip="" history="1" highlightClick="0" endSnd="0"/>
              </a:rPr>
              <a:t>http://people.csail.mit.edu/hasinoff/hdrnoise/</a:t>
            </a:r>
          </a:p>
          <a:p>
            <a:pPr lvl="1"/>
            <a:r>
              <a:t>full noise model</a:t>
            </a:r>
          </a:p>
          <a:p>
            <a:pPr lvl="1"/>
            <a:r>
              <a:t>exploit ISO</a:t>
            </a:r>
          </a:p>
          <a:p>
            <a:pPr lvl="1"/>
            <a:r>
              <a:t>Also optimizes the set of exposures</a:t>
            </a:r>
          </a:p>
        </p:txBody>
      </p:sp>
      <p:grpSp>
        <p:nvGrpSpPr>
          <p:cNvPr id="2026" name="Group"/>
          <p:cNvGrpSpPr/>
          <p:nvPr/>
        </p:nvGrpSpPr>
        <p:grpSpPr>
          <a:xfrm>
            <a:off x="2006600" y="5467267"/>
            <a:ext cx="7353300" cy="4257676"/>
            <a:chOff x="0" y="0"/>
            <a:chExt cx="7353300" cy="4257675"/>
          </a:xfrm>
        </p:grpSpPr>
        <p:pic>
          <p:nvPicPr>
            <p:cNvPr id="2014" name="image92.png" descr="image92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0" y="0"/>
              <a:ext cx="7353300" cy="425767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15" name="log  scene brightness"/>
            <p:cNvSpPr/>
            <p:nvPr/>
          </p:nvSpPr>
          <p:spPr>
            <a:xfrm>
              <a:off x="2757700" y="3857657"/>
              <a:ext cx="2164259" cy="248742"/>
            </a:xfrm>
            <a:prstGeom prst="rect">
              <a:avLst/>
            </a:prstGeom>
            <a:solidFill>
              <a:srgbClr val="FFFFFF"/>
            </a:solidFill>
            <a:ln w="952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ctr" defTabSz="914400">
                <a:buClr>
                  <a:srgbClr val="000000"/>
                </a:buClr>
                <a:buFont typeface="Calibri"/>
                <a:defRPr sz="20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pPr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 sz="20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log  scene brightness</a:t>
              </a:r>
            </a:p>
          </p:txBody>
        </p:sp>
        <p:sp>
          <p:nvSpPr>
            <p:cNvPr id="2016" name="SNR (dB)"/>
            <p:cNvSpPr/>
            <p:nvPr/>
          </p:nvSpPr>
          <p:spPr>
            <a:xfrm rot="16200000">
              <a:off x="-211014" y="1754166"/>
              <a:ext cx="914351" cy="248742"/>
            </a:xfrm>
            <a:prstGeom prst="rect">
              <a:avLst/>
            </a:prstGeom>
            <a:solidFill>
              <a:srgbClr val="FFFFFF"/>
            </a:solidFill>
            <a:ln w="9525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ctr" defTabSz="914400">
                <a:buClr>
                  <a:srgbClr val="000000"/>
                </a:buClr>
                <a:buFont typeface="Calibri"/>
                <a:defRPr sz="20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pPr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 sz="20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SNR (dB)</a:t>
              </a:r>
            </a:p>
          </p:txBody>
        </p:sp>
        <p:sp>
          <p:nvSpPr>
            <p:cNvPr id="2017" name="Rectangle"/>
            <p:cNvSpPr/>
            <p:nvPr/>
          </p:nvSpPr>
          <p:spPr>
            <a:xfrm>
              <a:off x="1085850" y="1979"/>
              <a:ext cx="5194300" cy="118754"/>
            </a:xfrm>
            <a:prstGeom prst="rect">
              <a:avLst/>
            </a:prstGeom>
            <a:solidFill>
              <a:srgbClr val="FFFFFF"/>
            </a:solidFill>
            <a:ln w="127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algn="ctr" defTabSz="914400">
                <a:buClr>
                  <a:srgbClr val="FFFFFF"/>
                </a:buClr>
                <a:buFont typeface="Times New Roman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Times New Roman"/>
                  <a:cs typeface="Times New Roman"/>
                  <a:sym typeface="Times New Roman"/>
                </a:defRPr>
              </a:pPr>
            </a:p>
          </p:txBody>
        </p:sp>
        <p:sp>
          <p:nvSpPr>
            <p:cNvPr id="2018" name="std. exposure bracketing…"/>
            <p:cNvSpPr txBox="1"/>
            <p:nvPr/>
          </p:nvSpPr>
          <p:spPr>
            <a:xfrm>
              <a:off x="2305050" y="2559132"/>
              <a:ext cx="2527300" cy="805310"/>
            </a:xfrm>
            <a:prstGeom prst="rect">
              <a:avLst/>
            </a:prstGeom>
            <a:solidFill>
              <a:srgbClr val="FFFFFF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t">
              <a:spAutoFit/>
            </a:bodyPr>
            <a:lstStyle/>
            <a:p>
              <a:pPr defTabSz="914400">
                <a:buClr>
                  <a:srgbClr val="FF2600"/>
                </a:buClr>
                <a:buFont typeface="Calibri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b="1" sz="1800">
                  <a:solidFill>
                    <a:srgbClr val="FF2600"/>
                  </a:solidFill>
                  <a:uFill>
                    <a:solidFill>
                      <a:srgbClr val="FF2600"/>
                    </a:solidFill>
                  </a:uFill>
                </a:rPr>
                <a:t>std. exposure bracketing</a:t>
              </a:r>
            </a:p>
            <a:p>
              <a:pPr defTabSz="914400">
                <a:buClr>
                  <a:srgbClr val="000000"/>
                </a:buClr>
                <a:buFont typeface="Calibri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sz="14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ISO 100</a:t>
              </a:r>
            </a:p>
            <a:p>
              <a:pPr defTabSz="914400">
                <a:buClr>
                  <a:srgbClr val="000000"/>
                </a:buClr>
                <a:buFont typeface="Calibri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sz="14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(1/100, 1/25, 1/6) sec</a:t>
              </a:r>
            </a:p>
          </p:txBody>
        </p:sp>
        <p:sp>
          <p:nvSpPr>
            <p:cNvPr id="2019" name="SNR-optimal…"/>
            <p:cNvSpPr txBox="1"/>
            <p:nvPr/>
          </p:nvSpPr>
          <p:spPr>
            <a:xfrm>
              <a:off x="1009650" y="806532"/>
              <a:ext cx="1993900" cy="805310"/>
            </a:xfrm>
            <a:prstGeom prst="rect">
              <a:avLst/>
            </a:prstGeom>
            <a:solidFill>
              <a:srgbClr val="FFFFFF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t">
              <a:spAutoFit/>
            </a:bodyPr>
            <a:lstStyle/>
            <a:p>
              <a:pPr defTabSz="914400">
                <a:buClr>
                  <a:srgbClr val="00BA63"/>
                </a:buClr>
                <a:buFont typeface="Calibri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b="1" sz="1800">
                  <a:solidFill>
                    <a:srgbClr val="00BA63"/>
                  </a:solidFill>
                  <a:uFill>
                    <a:solidFill>
                      <a:srgbClr val="00BA63"/>
                    </a:solidFill>
                  </a:uFill>
                </a:rPr>
                <a:t>SNR-optimal</a:t>
              </a:r>
              <a:r>
                <a:rPr b="1" sz="1800">
                  <a:solidFill>
                    <a:srgbClr val="38D142"/>
                  </a:solidFill>
                  <a:uFill>
                    <a:solidFill>
                      <a:srgbClr val="38D142"/>
                    </a:solidFill>
                  </a:uFill>
                </a:rPr>
                <a:t> </a:t>
              </a:r>
            </a:p>
            <a:p>
              <a:pPr defTabSz="914400">
                <a:buClr>
                  <a:srgbClr val="000000"/>
                </a:buClr>
                <a:buFont typeface="Calibri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sz="14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ISO 3200</a:t>
              </a:r>
            </a:p>
            <a:p>
              <a:pPr defTabSz="914400">
                <a:buClr>
                  <a:srgbClr val="000000"/>
                </a:buClr>
                <a:buFont typeface="Calibri"/>
                <a:defRPr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pPr>
              <a:r>
                <a:rPr sz="14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(1/3200, 1/125, 1/5) sec</a:t>
              </a:r>
            </a:p>
          </p:txBody>
        </p:sp>
        <p:sp>
          <p:nvSpPr>
            <p:cNvPr id="2020" name="ideal HDR sensor"/>
            <p:cNvSpPr txBox="1"/>
            <p:nvPr/>
          </p:nvSpPr>
          <p:spPr>
            <a:xfrm>
              <a:off x="5124450" y="92032"/>
              <a:ext cx="1816100" cy="336898"/>
            </a:xfrm>
            <a:prstGeom prst="rect">
              <a:avLst/>
            </a:prstGeom>
            <a:solidFill>
              <a:srgbClr val="FFFFFF"/>
            </a:solidFill>
            <a:ln w="1905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t">
              <a:spAutoFit/>
            </a:bodyPr>
            <a:lstStyle>
              <a:lvl1pPr defTabSz="914400">
                <a:buClr>
                  <a:srgbClr val="000000"/>
                </a:buClr>
                <a:buFont typeface="Calibri"/>
                <a:defRPr b="1" sz="1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pPr>
                <a:defRPr b="0"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 b="1"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ideal HDR sensor</a:t>
              </a:r>
            </a:p>
          </p:txBody>
        </p:sp>
        <p:sp>
          <p:nvSpPr>
            <p:cNvPr id="2021" name="Line"/>
            <p:cNvSpPr/>
            <p:nvPr/>
          </p:nvSpPr>
          <p:spPr>
            <a:xfrm>
              <a:off x="5734050" y="468289"/>
              <a:ext cx="228601" cy="381001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022" name="Line"/>
            <p:cNvSpPr/>
            <p:nvPr/>
          </p:nvSpPr>
          <p:spPr>
            <a:xfrm>
              <a:off x="1648937" y="1600402"/>
              <a:ext cx="201883" cy="525280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023" name="Line"/>
            <p:cNvSpPr/>
            <p:nvPr/>
          </p:nvSpPr>
          <p:spPr>
            <a:xfrm flipH="1" flipV="1">
              <a:off x="1862694" y="2541316"/>
              <a:ext cx="439388" cy="356263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  <p:sp>
          <p:nvSpPr>
            <p:cNvPr id="2024" name="12 dB"/>
            <p:cNvSpPr txBox="1"/>
            <p:nvPr/>
          </p:nvSpPr>
          <p:spPr>
            <a:xfrm>
              <a:off x="6448549" y="2330532"/>
              <a:ext cx="623120" cy="317848"/>
            </a:xfrm>
            <a:prstGeom prst="rect">
              <a:avLst/>
            </a:prstGeom>
            <a:noFill/>
            <a:ln w="12700" cap="flat">
              <a:noFill/>
              <a:round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38100" tIns="38100" rIns="38100" bIns="38100" numCol="1" anchor="t">
              <a:spAutoFit/>
            </a:bodyPr>
            <a:lstStyle>
              <a:lvl1pPr defTabSz="914400">
                <a:buClr>
                  <a:srgbClr val="000000"/>
                </a:buClr>
                <a:buFont typeface="Calibri"/>
                <a:defRPr b="1" sz="1800">
                  <a:uFill>
                    <a:solidFill>
                      <a:srgbClr val="000000"/>
                    </a:solidFill>
                  </a:uFill>
                  <a:latin typeface="+mn-lt"/>
                  <a:ea typeface="+mn-ea"/>
                  <a:cs typeface="+mn-cs"/>
                  <a:sym typeface="Calibri"/>
                </a:defRPr>
              </a:lvl1pPr>
            </a:lstStyle>
            <a:p>
              <a:pPr>
                <a:defRPr b="0" sz="2400">
                  <a:solidFill>
                    <a:srgbClr val="FFFFFF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 b="1" sz="1800">
                  <a:solidFill>
                    <a:srgbClr val="000000"/>
                  </a:solidFill>
                  <a:uFill>
                    <a:solidFill>
                      <a:srgbClr val="000000"/>
                    </a:solidFill>
                  </a:uFill>
                </a:rPr>
                <a:t>12 dB</a:t>
              </a:r>
            </a:p>
          </p:txBody>
        </p:sp>
        <p:sp>
          <p:nvSpPr>
            <p:cNvPr id="2025" name="Line"/>
            <p:cNvSpPr/>
            <p:nvPr/>
          </p:nvSpPr>
          <p:spPr>
            <a:xfrm>
              <a:off x="6467350" y="2278082"/>
              <a:ext cx="1" cy="464126"/>
            </a:xfrm>
            <a:prstGeom prst="line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 type="triangle" w="med" len="med"/>
              <a:tailEnd type="triangle" w="med" len="med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/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8" name="image93.png" descr="image93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428285" y="1295400"/>
            <a:ext cx="2950916" cy="3924018"/>
          </a:xfrm>
          <a:prstGeom prst="rect">
            <a:avLst/>
          </a:prstGeom>
          <a:ln w="12700"/>
        </p:spPr>
      </p:pic>
      <p:pic>
        <p:nvPicPr>
          <p:cNvPr id="2029" name="image94.png" descr="image94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76871" y="1302738"/>
            <a:ext cx="2946400" cy="3914988"/>
          </a:xfrm>
          <a:prstGeom prst="rect">
            <a:avLst/>
          </a:prstGeom>
          <a:ln w="12700"/>
        </p:spPr>
      </p:pic>
      <p:pic>
        <p:nvPicPr>
          <p:cNvPr id="2030" name="image95.png" descr="image95.png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098062" y="1302738"/>
            <a:ext cx="2946402" cy="3914988"/>
          </a:xfrm>
          <a:prstGeom prst="rect">
            <a:avLst/>
          </a:prstGeom>
          <a:ln w="12700"/>
        </p:spPr>
      </p:pic>
      <p:pic>
        <p:nvPicPr>
          <p:cNvPr id="2031" name="image88.pdf" descr="image88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790418" y="5308600"/>
            <a:ext cx="2921565" cy="2921000"/>
          </a:xfrm>
          <a:prstGeom prst="rect">
            <a:avLst/>
          </a:prstGeom>
          <a:ln w="12700">
            <a:solidFill>
              <a:srgbClr val="FF2600"/>
            </a:solidFill>
          </a:ln>
        </p:spPr>
      </p:pic>
      <p:pic>
        <p:nvPicPr>
          <p:cNvPr id="2032" name="image89.pdf" descr="image89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5109351" y="5308600"/>
            <a:ext cx="2921566" cy="2921000"/>
          </a:xfrm>
          <a:prstGeom prst="rect">
            <a:avLst/>
          </a:prstGeom>
          <a:ln w="12700">
            <a:solidFill>
              <a:srgbClr val="FF2600"/>
            </a:solidFill>
          </a:ln>
        </p:spPr>
      </p:pic>
      <p:pic>
        <p:nvPicPr>
          <p:cNvPr id="2033" name="image96.pdf" descr="image96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441831" y="5308600"/>
            <a:ext cx="2921565" cy="2921000"/>
          </a:xfrm>
          <a:prstGeom prst="rect">
            <a:avLst/>
          </a:prstGeom>
          <a:ln w="12700">
            <a:solidFill>
              <a:srgbClr val="FF2600"/>
            </a:solidFill>
          </a:ln>
        </p:spPr>
      </p:pic>
      <p:sp>
        <p:nvSpPr>
          <p:cNvPr id="2034" name="Rectangle"/>
          <p:cNvSpPr/>
          <p:nvPr/>
        </p:nvSpPr>
        <p:spPr>
          <a:xfrm>
            <a:off x="2756747" y="2226168"/>
            <a:ext cx="187396" cy="171593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35" name="ground truth"/>
          <p:cNvSpPr txBox="1"/>
          <p:nvPr/>
        </p:nvSpPr>
        <p:spPr>
          <a:xfrm>
            <a:off x="8755662" y="8710507"/>
            <a:ext cx="2311401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buClr>
                <a:srgbClr val="FFFFFF"/>
              </a:buClr>
              <a:buFont typeface="Calibri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400"/>
              <a:t>ground truth</a:t>
            </a:r>
          </a:p>
        </p:txBody>
      </p:sp>
      <p:sp>
        <p:nvSpPr>
          <p:cNvPr id="2036" name="standard exposure bracketing"/>
          <p:cNvSpPr txBox="1"/>
          <p:nvPr/>
        </p:nvSpPr>
        <p:spPr>
          <a:xfrm>
            <a:off x="1739900" y="8710507"/>
            <a:ext cx="3048000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lnSpc>
                <a:spcPct val="90000"/>
              </a:lnSpc>
              <a:buClr>
                <a:srgbClr val="FFFFFF"/>
              </a:buClr>
              <a:buFont typeface="Calibri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400"/>
              <a:t>standard exposure bracketing</a:t>
            </a:r>
          </a:p>
        </p:txBody>
      </p:sp>
      <p:sp>
        <p:nvSpPr>
          <p:cNvPr id="2037" name="our SNR-optimal…"/>
          <p:cNvSpPr txBox="1"/>
          <p:nvPr/>
        </p:nvSpPr>
        <p:spPr>
          <a:xfrm>
            <a:off x="4680374" y="8710507"/>
            <a:ext cx="3810001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/>
          <a:p>
            <a:pPr algn="ctr" defTabSz="1295400">
              <a:lnSpc>
                <a:spcPct val="90000"/>
              </a:lnSpc>
              <a:buClr>
                <a:srgbClr val="FFFC79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sz="2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our SNR-optimal </a:t>
            </a:r>
          </a:p>
          <a:p>
            <a:pPr algn="ctr" defTabSz="1295400">
              <a:lnSpc>
                <a:spcPct val="90000"/>
              </a:lnSpc>
              <a:buClr>
                <a:srgbClr val="FFFC79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  <a:r>
              <a:rPr sz="2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sequence</a:t>
            </a:r>
          </a:p>
        </p:txBody>
      </p:sp>
      <p:sp>
        <p:nvSpPr>
          <p:cNvPr id="2038" name="tone-mapped merged HDR"/>
          <p:cNvSpPr txBox="1"/>
          <p:nvPr/>
        </p:nvSpPr>
        <p:spPr>
          <a:xfrm rot="16200000">
            <a:off x="-635000" y="3023164"/>
            <a:ext cx="4102100" cy="44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buClr>
                <a:srgbClr val="FFFFFF"/>
              </a:buClr>
              <a:buFont typeface="Calibri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400"/>
              <a:t>tone-mapped merged HDR</a:t>
            </a:r>
          </a:p>
        </p:txBody>
      </p:sp>
      <p:sp>
        <p:nvSpPr>
          <p:cNvPr id="2039" name="dark region"/>
          <p:cNvSpPr txBox="1"/>
          <p:nvPr/>
        </p:nvSpPr>
        <p:spPr>
          <a:xfrm rot="16200000">
            <a:off x="50800" y="6565900"/>
            <a:ext cx="2730500" cy="44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buClr>
                <a:srgbClr val="FFFFFF"/>
              </a:buClr>
              <a:buFont typeface="Calibri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400"/>
              <a:t>dark region</a:t>
            </a:r>
          </a:p>
        </p:txBody>
      </p:sp>
      <p:sp>
        <p:nvSpPr>
          <p:cNvPr id="2040" name="Results: “Nancy Church” (simulation)"/>
          <p:cNvSpPr txBox="1"/>
          <p:nvPr/>
        </p:nvSpPr>
        <p:spPr>
          <a:xfrm>
            <a:off x="666045" y="281376"/>
            <a:ext cx="11722101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1295400">
              <a:buClr>
                <a:srgbClr val="FFD479"/>
              </a:buClr>
              <a:buFont typeface="Calibri"/>
              <a:defRPr sz="4600">
                <a:solidFill>
                  <a:srgbClr val="FFD479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uFill>
                  <a:solidFill>
                    <a:srgbClr val="FFD4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effectLst/>
                <a:uFill>
                  <a:solidFill>
                    <a:srgbClr val="FFFFFF"/>
                  </a:solidFill>
                </a:uFill>
              </a:defRPr>
            </a:pPr>
            <a:r>
              <a:rPr sz="4600">
                <a:solidFill>
                  <a:srgbClr val="FFD479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uFill>
                  <a:solidFill>
                    <a:srgbClr val="FFD479"/>
                  </a:solidFill>
                </a:uFill>
              </a:rPr>
              <a:t>Results: “Nancy Church” (simulation)</a:t>
            </a:r>
          </a:p>
        </p:txBody>
      </p:sp>
      <p:sp>
        <p:nvSpPr>
          <p:cNvPr id="2041" name="Rectangle"/>
          <p:cNvSpPr/>
          <p:nvPr/>
        </p:nvSpPr>
        <p:spPr>
          <a:xfrm>
            <a:off x="6075680" y="2226168"/>
            <a:ext cx="187396" cy="171593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42" name="Rectangle"/>
          <p:cNvSpPr/>
          <p:nvPr/>
        </p:nvSpPr>
        <p:spPr>
          <a:xfrm>
            <a:off x="9414933" y="2226168"/>
            <a:ext cx="187398" cy="171593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43" name="2.8 dB"/>
          <p:cNvSpPr txBox="1"/>
          <p:nvPr/>
        </p:nvSpPr>
        <p:spPr>
          <a:xfrm>
            <a:off x="1808480" y="5330614"/>
            <a:ext cx="80459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C79"/>
              </a:buClr>
              <a:buFont typeface="Calibri"/>
              <a:def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2.8 dB</a:t>
            </a:r>
          </a:p>
        </p:txBody>
      </p:sp>
      <p:sp>
        <p:nvSpPr>
          <p:cNvPr id="2044" name="14.6 dB"/>
          <p:cNvSpPr txBox="1"/>
          <p:nvPr/>
        </p:nvSpPr>
        <p:spPr>
          <a:xfrm>
            <a:off x="5134186" y="5323840"/>
            <a:ext cx="9462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C79"/>
              </a:buClr>
              <a:buFont typeface="Calibri"/>
              <a:def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14.6 dB</a:t>
            </a:r>
          </a:p>
        </p:txBody>
      </p:sp>
      <p:sp>
        <p:nvSpPr>
          <p:cNvPr id="2045" name="ISO 100: (1/100, 1/25, 1/6) sec"/>
          <p:cNvSpPr txBox="1"/>
          <p:nvPr/>
        </p:nvSpPr>
        <p:spPr>
          <a:xfrm>
            <a:off x="1739900" y="8242300"/>
            <a:ext cx="3048000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1000"/>
              </a:spcBef>
              <a:buClr>
                <a:srgbClr val="FFFC79"/>
              </a:buClr>
              <a:buFont typeface="Calibri"/>
              <a:defRPr sz="16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6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ISO 100: (1/100, 1/25, 1/6) sec</a:t>
            </a:r>
          </a:p>
        </p:txBody>
      </p:sp>
      <p:sp>
        <p:nvSpPr>
          <p:cNvPr id="2046" name="ISO 3200: (1/3200, 1/125, 1/5) sec"/>
          <p:cNvSpPr txBox="1"/>
          <p:nvPr/>
        </p:nvSpPr>
        <p:spPr>
          <a:xfrm>
            <a:off x="4877928" y="8242300"/>
            <a:ext cx="3390901" cy="31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1000"/>
              </a:spcBef>
              <a:buClr>
                <a:srgbClr val="FFFC79"/>
              </a:buClr>
              <a:buFont typeface="Calibri"/>
              <a:defRPr sz="16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6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ISO 3200: (1/3200, 1/125, 1/5) sec</a:t>
            </a:r>
          </a:p>
        </p:txBody>
      </p:sp>
      <p:sp>
        <p:nvSpPr>
          <p:cNvPr id="2047" name="Slide by Sam Hasinoff"/>
          <p:cNvSpPr txBox="1"/>
          <p:nvPr/>
        </p:nvSpPr>
        <p:spPr>
          <a:xfrm rot="16200000">
            <a:off x="10071100" y="4737100"/>
            <a:ext cx="5118100" cy="444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buClr>
                <a:srgbClr val="FFFFFF"/>
              </a:buClr>
              <a:buFont typeface="Calibri"/>
              <a:defRPr sz="2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400"/>
              <a:t>Slide by Sam Hasinoff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image97.pdf" descr="image97.pdf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37700" y="1625600"/>
            <a:ext cx="2517424" cy="2519681"/>
          </a:xfrm>
          <a:prstGeom prst="rect">
            <a:avLst/>
          </a:prstGeom>
          <a:ln w="12700"/>
        </p:spPr>
      </p:pic>
      <p:pic>
        <p:nvPicPr>
          <p:cNvPr id="2052" name="image98.pdf" descr="image98.pdf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537700" y="4289777"/>
            <a:ext cx="2517424" cy="2519681"/>
          </a:xfrm>
          <a:prstGeom prst="rect">
            <a:avLst/>
          </a:prstGeom>
          <a:ln w="12700"/>
        </p:spPr>
      </p:pic>
      <p:sp>
        <p:nvSpPr>
          <p:cNvPr id="2053" name="5.9 dB"/>
          <p:cNvSpPr txBox="1"/>
          <p:nvPr/>
        </p:nvSpPr>
        <p:spPr>
          <a:xfrm>
            <a:off x="11094720" y="3683000"/>
            <a:ext cx="804591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C79"/>
              </a:buClr>
              <a:buFont typeface="Calibri"/>
              <a:def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5.9 dB</a:t>
            </a:r>
          </a:p>
        </p:txBody>
      </p:sp>
      <p:sp>
        <p:nvSpPr>
          <p:cNvPr id="2054" name="16.2 dB"/>
          <p:cNvSpPr txBox="1"/>
          <p:nvPr/>
        </p:nvSpPr>
        <p:spPr>
          <a:xfrm>
            <a:off x="10947965" y="6348871"/>
            <a:ext cx="9462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C79"/>
              </a:buClr>
              <a:buFont typeface="Calibri"/>
              <a:def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16.2 dB</a:t>
            </a:r>
          </a:p>
        </p:txBody>
      </p:sp>
      <p:pic>
        <p:nvPicPr>
          <p:cNvPr id="2055" name="image99.pdf" descr="image99.pdf"/>
          <p:cNvPicPr>
            <a:picLocks noChangeAspect="0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537700" y="7010400"/>
            <a:ext cx="2517424" cy="2519681"/>
          </a:xfrm>
          <a:prstGeom prst="rect">
            <a:avLst/>
          </a:prstGeom>
          <a:ln w="12700"/>
        </p:spPr>
      </p:pic>
      <p:pic>
        <p:nvPicPr>
          <p:cNvPr id="2056" name="image100.pdf" descr="image100.pdf"/>
          <p:cNvPicPr>
            <a:picLocks noChangeAspect="0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9539112" y="1625600"/>
            <a:ext cx="2517422" cy="2519681"/>
          </a:xfrm>
          <a:prstGeom prst="rect">
            <a:avLst/>
          </a:prstGeom>
          <a:ln w="12700"/>
        </p:spPr>
      </p:pic>
      <p:pic>
        <p:nvPicPr>
          <p:cNvPr id="2057" name="image101.pdf" descr="image101.pdf"/>
          <p:cNvPicPr>
            <a:picLocks noChangeAspect="0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9539112" y="4289777"/>
            <a:ext cx="2517422" cy="2519681"/>
          </a:xfrm>
          <a:prstGeom prst="rect">
            <a:avLst/>
          </a:prstGeom>
          <a:ln w="12700"/>
        </p:spPr>
      </p:pic>
      <p:pic>
        <p:nvPicPr>
          <p:cNvPr id="2058" name="image102.pdf" descr="image102.pdf"/>
          <p:cNvPicPr>
            <a:picLocks noChangeAspect="0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9539112" y="7017173"/>
            <a:ext cx="2517422" cy="2519681"/>
          </a:xfrm>
          <a:prstGeom prst="rect">
            <a:avLst/>
          </a:prstGeom>
          <a:ln w="12700"/>
        </p:spPr>
      </p:pic>
      <p:sp>
        <p:nvSpPr>
          <p:cNvPr id="2059" name="Results: “Desk” (real capture)"/>
          <p:cNvSpPr txBox="1"/>
          <p:nvPr/>
        </p:nvSpPr>
        <p:spPr>
          <a:xfrm>
            <a:off x="666045" y="267829"/>
            <a:ext cx="11722101" cy="787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algn="ctr" defTabSz="1295400">
              <a:buClr>
                <a:srgbClr val="FFD479"/>
              </a:buClr>
              <a:buFont typeface="Calibri"/>
              <a:defRPr sz="4600">
                <a:solidFill>
                  <a:srgbClr val="FFD479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uFill>
                  <a:solidFill>
                    <a:srgbClr val="FFD4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effectLst/>
                <a:uFill>
                  <a:solidFill>
                    <a:srgbClr val="FFFFFF"/>
                  </a:solidFill>
                </a:uFill>
              </a:defRPr>
            </a:pPr>
            <a:r>
              <a:rPr sz="4600">
                <a:solidFill>
                  <a:srgbClr val="FFD479"/>
                </a:solidFill>
                <a:effectLst>
                  <a:outerShdw sx="100000" sy="100000" kx="0" ky="0" algn="b" rotWithShape="0" blurRad="38100" dist="38100" dir="2700000">
                    <a:srgbClr val="000000"/>
                  </a:outerShdw>
                </a:effectLst>
                <a:uFill>
                  <a:solidFill>
                    <a:srgbClr val="FFD479"/>
                  </a:solidFill>
                </a:uFill>
              </a:rPr>
              <a:t>Results: “Desk” (real capture)</a:t>
            </a:r>
          </a:p>
        </p:txBody>
      </p:sp>
      <p:pic>
        <p:nvPicPr>
          <p:cNvPr id="2060" name="image103.png" descr="image103.png"/>
          <p:cNvPicPr>
            <a:picLocks noChangeAspect="0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2857500" y="1625600"/>
            <a:ext cx="3759200" cy="2519681"/>
          </a:xfrm>
          <a:prstGeom prst="rect">
            <a:avLst/>
          </a:prstGeom>
          <a:ln w="12700"/>
        </p:spPr>
      </p:pic>
      <p:pic>
        <p:nvPicPr>
          <p:cNvPr id="2061" name="image104.png" descr="image104.png"/>
          <p:cNvPicPr>
            <a:picLocks noChangeAspect="0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2857500" y="4289777"/>
            <a:ext cx="3759200" cy="2519681"/>
          </a:xfrm>
          <a:prstGeom prst="rect">
            <a:avLst/>
          </a:prstGeom>
          <a:ln w="12700"/>
        </p:spPr>
      </p:pic>
      <p:pic>
        <p:nvPicPr>
          <p:cNvPr id="2062" name="image105.png" descr="image105.png"/>
          <p:cNvPicPr>
            <a:picLocks noChangeAspect="0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857500" y="7010400"/>
            <a:ext cx="3759200" cy="2519681"/>
          </a:xfrm>
          <a:prstGeom prst="rect">
            <a:avLst/>
          </a:prstGeom>
          <a:ln w="12700"/>
        </p:spPr>
      </p:pic>
      <p:pic>
        <p:nvPicPr>
          <p:cNvPr id="2063" name="image106.png" descr="image106.png"/>
          <p:cNvPicPr>
            <a:picLocks noChangeAspect="0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549400" y="1625600"/>
            <a:ext cx="1250809" cy="850900"/>
          </a:xfrm>
          <a:prstGeom prst="rect">
            <a:avLst/>
          </a:prstGeom>
          <a:ln w="12700"/>
        </p:spPr>
      </p:pic>
      <p:pic>
        <p:nvPicPr>
          <p:cNvPr id="2064" name="image107.png" descr="image107.png"/>
          <p:cNvPicPr>
            <a:picLocks noChangeAspect="0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549400" y="2458720"/>
            <a:ext cx="1250809" cy="850901"/>
          </a:xfrm>
          <a:prstGeom prst="rect">
            <a:avLst/>
          </a:prstGeom>
          <a:ln w="12700"/>
        </p:spPr>
      </p:pic>
      <p:pic>
        <p:nvPicPr>
          <p:cNvPr id="2065" name="image108.png" descr="image108.png"/>
          <p:cNvPicPr>
            <a:picLocks noChangeAspect="0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549400" y="3296355"/>
            <a:ext cx="1250809" cy="850901"/>
          </a:xfrm>
          <a:prstGeom prst="rect">
            <a:avLst/>
          </a:prstGeom>
          <a:ln w="12700"/>
        </p:spPr>
      </p:pic>
      <p:pic>
        <p:nvPicPr>
          <p:cNvPr id="2066" name="image109.png" descr="image109.png"/>
          <p:cNvPicPr>
            <a:picLocks noChangeAspect="0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549400" y="5956300"/>
            <a:ext cx="1250809" cy="850900"/>
          </a:xfrm>
          <a:prstGeom prst="rect">
            <a:avLst/>
          </a:prstGeom>
          <a:ln w="12700"/>
        </p:spPr>
      </p:pic>
      <p:pic>
        <p:nvPicPr>
          <p:cNvPr id="2067" name="image110.png" descr="image110.png"/>
          <p:cNvPicPr>
            <a:picLocks noChangeAspect="0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1549400" y="4289777"/>
            <a:ext cx="1250809" cy="850901"/>
          </a:xfrm>
          <a:prstGeom prst="rect">
            <a:avLst/>
          </a:prstGeom>
          <a:ln w="12700"/>
        </p:spPr>
      </p:pic>
      <p:pic>
        <p:nvPicPr>
          <p:cNvPr id="2068" name="image111.png" descr="image111.png"/>
          <p:cNvPicPr>
            <a:picLocks noChangeAspect="0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1549400" y="5120640"/>
            <a:ext cx="1250809" cy="850901"/>
          </a:xfrm>
          <a:prstGeom prst="rect">
            <a:avLst/>
          </a:prstGeom>
          <a:ln w="12700"/>
        </p:spPr>
      </p:pic>
      <p:pic>
        <p:nvPicPr>
          <p:cNvPr id="2069" name="image112.png" descr="image112.png"/>
          <p:cNvPicPr>
            <a:picLocks noChangeAspect="0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1549400" y="8686800"/>
            <a:ext cx="1250809" cy="850900"/>
          </a:xfrm>
          <a:prstGeom prst="rect">
            <a:avLst/>
          </a:prstGeom>
          <a:ln w="12700"/>
        </p:spPr>
      </p:pic>
      <p:pic>
        <p:nvPicPr>
          <p:cNvPr id="2070" name="image113.png" descr="image113.png"/>
          <p:cNvPicPr>
            <a:picLocks noChangeAspect="0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1549400" y="7017173"/>
            <a:ext cx="1250809" cy="850901"/>
          </a:xfrm>
          <a:prstGeom prst="rect">
            <a:avLst/>
          </a:prstGeom>
          <a:ln w="12700"/>
        </p:spPr>
      </p:pic>
      <p:sp>
        <p:nvSpPr>
          <p:cNvPr id="2071" name="“ground truth”"/>
          <p:cNvSpPr txBox="1"/>
          <p:nvPr/>
        </p:nvSpPr>
        <p:spPr>
          <a:xfrm rot="16200000">
            <a:off x="-702311" y="8073953"/>
            <a:ext cx="23114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buClr>
                <a:srgbClr val="FFFFFF"/>
              </a:buClr>
              <a:buFont typeface="Calibri"/>
              <a:defRPr sz="2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200"/>
              <a:t>“ground truth”</a:t>
            </a:r>
          </a:p>
        </p:txBody>
      </p:sp>
      <p:sp>
        <p:nvSpPr>
          <p:cNvPr id="2072" name="standard exposure bracketing"/>
          <p:cNvSpPr txBox="1"/>
          <p:nvPr/>
        </p:nvSpPr>
        <p:spPr>
          <a:xfrm rot="16200000">
            <a:off x="-913376" y="2451100"/>
            <a:ext cx="3048001" cy="736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lnSpc>
                <a:spcPct val="90000"/>
              </a:lnSpc>
              <a:buClr>
                <a:srgbClr val="FFFFFF"/>
              </a:buClr>
              <a:buFont typeface="Calibri"/>
              <a:defRPr sz="2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200"/>
              <a:t>standard exposure bracketing</a:t>
            </a:r>
          </a:p>
        </p:txBody>
      </p:sp>
      <p:sp>
        <p:nvSpPr>
          <p:cNvPr id="2073" name="our SNR-optimal sequence"/>
          <p:cNvSpPr txBox="1"/>
          <p:nvPr/>
        </p:nvSpPr>
        <p:spPr>
          <a:xfrm rot="16200000">
            <a:off x="-645161" y="5178777"/>
            <a:ext cx="2514601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lnSpc>
                <a:spcPct val="90000"/>
              </a:lnSpc>
              <a:buClr>
                <a:srgbClr val="FFFC79"/>
              </a:buClr>
              <a:buFont typeface="Calibri"/>
              <a:def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22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our SNR-optimal sequence</a:t>
            </a:r>
          </a:p>
        </p:txBody>
      </p:sp>
      <p:sp>
        <p:nvSpPr>
          <p:cNvPr id="2074" name="……"/>
          <p:cNvSpPr txBox="1"/>
          <p:nvPr/>
        </p:nvSpPr>
        <p:spPr>
          <a:xfrm rot="16200000">
            <a:off x="1947231" y="8053110"/>
            <a:ext cx="68515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r>
              <a:t>……</a:t>
            </a:r>
          </a:p>
        </p:txBody>
      </p:sp>
      <p:sp>
        <p:nvSpPr>
          <p:cNvPr id="2075" name="+15 more"/>
          <p:cNvSpPr txBox="1"/>
          <p:nvPr/>
        </p:nvSpPr>
        <p:spPr>
          <a:xfrm>
            <a:off x="1320800" y="8012854"/>
            <a:ext cx="88344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FFF"/>
              </a:buClr>
              <a:buFont typeface="Calibri"/>
              <a:defRPr sz="16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1600"/>
              <a:t>+15 more</a:t>
            </a:r>
          </a:p>
        </p:txBody>
      </p:sp>
      <p:sp>
        <p:nvSpPr>
          <p:cNvPr id="2076" name="input"/>
          <p:cNvSpPr txBox="1"/>
          <p:nvPr/>
        </p:nvSpPr>
        <p:spPr>
          <a:xfrm>
            <a:off x="1739900" y="1193800"/>
            <a:ext cx="686991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FFF"/>
              </a:buClr>
              <a:buFont typeface="Calibri"/>
              <a:defRPr sz="2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200"/>
              <a:t>input</a:t>
            </a:r>
          </a:p>
        </p:txBody>
      </p:sp>
      <p:sp>
        <p:nvSpPr>
          <p:cNvPr id="2077" name="tone-mapped merged HDR"/>
          <p:cNvSpPr txBox="1"/>
          <p:nvPr/>
        </p:nvSpPr>
        <p:spPr>
          <a:xfrm>
            <a:off x="3035300" y="1193800"/>
            <a:ext cx="3138562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FFF"/>
              </a:buClr>
              <a:buFont typeface="Calibri"/>
              <a:defRPr sz="2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200"/>
              <a:t>tone-mapped merged HDR</a:t>
            </a:r>
          </a:p>
        </p:txBody>
      </p:sp>
      <p:pic>
        <p:nvPicPr>
          <p:cNvPr id="2078" name="image114.pdf" descr="image114.pdf"/>
          <p:cNvPicPr>
            <a:picLocks noChangeAspect="0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6807200" y="1625600"/>
            <a:ext cx="2517423" cy="2519681"/>
          </a:xfrm>
          <a:prstGeom prst="rect">
            <a:avLst/>
          </a:prstGeom>
          <a:ln w="12700"/>
        </p:spPr>
      </p:pic>
      <p:pic>
        <p:nvPicPr>
          <p:cNvPr id="2079" name="image115.pdf" descr="image115.pdf"/>
          <p:cNvPicPr>
            <a:picLocks noChangeAspect="0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6807200" y="4289777"/>
            <a:ext cx="2517423" cy="2519681"/>
          </a:xfrm>
          <a:prstGeom prst="rect">
            <a:avLst/>
          </a:prstGeom>
          <a:ln w="12700"/>
        </p:spPr>
      </p:pic>
      <p:pic>
        <p:nvPicPr>
          <p:cNvPr id="2080" name="image116.pdf" descr="image116.pdf"/>
          <p:cNvPicPr>
            <a:picLocks noChangeAspect="0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6807200" y="7005885"/>
            <a:ext cx="2517424" cy="2519681"/>
          </a:xfrm>
          <a:prstGeom prst="rect">
            <a:avLst/>
          </a:prstGeom>
          <a:ln w="12700"/>
        </p:spPr>
      </p:pic>
      <p:sp>
        <p:nvSpPr>
          <p:cNvPr id="2081" name="bright region"/>
          <p:cNvSpPr txBox="1"/>
          <p:nvPr/>
        </p:nvSpPr>
        <p:spPr>
          <a:xfrm>
            <a:off x="7125546" y="1193800"/>
            <a:ext cx="1558479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FFF"/>
              </a:buClr>
              <a:buFont typeface="Calibri"/>
              <a:defRPr sz="2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200"/>
              <a:t>bright region</a:t>
            </a:r>
          </a:p>
        </p:txBody>
      </p:sp>
      <p:sp>
        <p:nvSpPr>
          <p:cNvPr id="2082" name="Rectangle"/>
          <p:cNvSpPr/>
          <p:nvPr/>
        </p:nvSpPr>
        <p:spPr>
          <a:xfrm>
            <a:off x="6829778" y="1639146"/>
            <a:ext cx="2489201" cy="2479041"/>
          </a:xfrm>
          <a:prstGeom prst="rect">
            <a:avLst/>
          </a:prstGeom>
          <a:ln w="12700">
            <a:solidFill>
              <a:srgbClr val="00F9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83" name="Rectangle"/>
          <p:cNvSpPr/>
          <p:nvPr/>
        </p:nvSpPr>
        <p:spPr>
          <a:xfrm>
            <a:off x="6829778" y="4310098"/>
            <a:ext cx="2489201" cy="2479042"/>
          </a:xfrm>
          <a:prstGeom prst="rect">
            <a:avLst/>
          </a:prstGeom>
          <a:ln w="12700">
            <a:solidFill>
              <a:srgbClr val="00F9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84" name="Rectangle"/>
          <p:cNvSpPr/>
          <p:nvPr/>
        </p:nvSpPr>
        <p:spPr>
          <a:xfrm>
            <a:off x="6829778" y="7023100"/>
            <a:ext cx="2489201" cy="2479041"/>
          </a:xfrm>
          <a:prstGeom prst="rect">
            <a:avLst/>
          </a:prstGeom>
          <a:ln w="12700">
            <a:solidFill>
              <a:srgbClr val="00F9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85" name="Rectangle"/>
          <p:cNvSpPr/>
          <p:nvPr/>
        </p:nvSpPr>
        <p:spPr>
          <a:xfrm>
            <a:off x="4052711" y="2914792"/>
            <a:ext cx="158046" cy="139983"/>
          </a:xfrm>
          <a:prstGeom prst="rect">
            <a:avLst/>
          </a:prstGeom>
          <a:ln w="12700">
            <a:solidFill>
              <a:srgbClr val="00F9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86" name="Rectangle"/>
          <p:cNvSpPr/>
          <p:nvPr/>
        </p:nvSpPr>
        <p:spPr>
          <a:xfrm>
            <a:off x="9559431" y="1639146"/>
            <a:ext cx="2489201" cy="2479041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87" name="Rectangle"/>
          <p:cNvSpPr/>
          <p:nvPr/>
        </p:nvSpPr>
        <p:spPr>
          <a:xfrm>
            <a:off x="9559431" y="4310098"/>
            <a:ext cx="2489201" cy="2479042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88" name="Rectangle"/>
          <p:cNvSpPr/>
          <p:nvPr/>
        </p:nvSpPr>
        <p:spPr>
          <a:xfrm>
            <a:off x="9559431" y="7023100"/>
            <a:ext cx="2489201" cy="2479041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89" name="dark region"/>
          <p:cNvSpPr txBox="1"/>
          <p:nvPr/>
        </p:nvSpPr>
        <p:spPr>
          <a:xfrm>
            <a:off x="9995183" y="1193800"/>
            <a:ext cx="1383309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FFF"/>
              </a:buClr>
              <a:buFont typeface="Calibri"/>
              <a:defRPr sz="2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200"/>
              <a:t>dark region</a:t>
            </a:r>
          </a:p>
        </p:txBody>
      </p:sp>
      <p:sp>
        <p:nvSpPr>
          <p:cNvPr id="2090" name="dark region (clipped)"/>
          <p:cNvSpPr txBox="1"/>
          <p:nvPr/>
        </p:nvSpPr>
        <p:spPr>
          <a:xfrm>
            <a:off x="9455573" y="1168400"/>
            <a:ext cx="2441700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>
            <a:spAutoFit/>
          </a:bodyPr>
          <a:lstStyle>
            <a:lvl1pPr defTabSz="1295400">
              <a:buClr>
                <a:srgbClr val="FFFFFF"/>
              </a:buClr>
              <a:buFont typeface="Calibri"/>
              <a:defRPr sz="2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/>
            </a:pPr>
            <a:r>
              <a:rPr sz="2200"/>
              <a:t>dark region (clipped)</a:t>
            </a:r>
          </a:p>
        </p:txBody>
      </p:sp>
      <p:sp>
        <p:nvSpPr>
          <p:cNvPr id="2091" name="Rectangle"/>
          <p:cNvSpPr/>
          <p:nvPr/>
        </p:nvSpPr>
        <p:spPr>
          <a:xfrm>
            <a:off x="5235787" y="3646311"/>
            <a:ext cx="158045" cy="139984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92" name="Rectangle"/>
          <p:cNvSpPr/>
          <p:nvPr/>
        </p:nvSpPr>
        <p:spPr>
          <a:xfrm>
            <a:off x="4052711" y="5578969"/>
            <a:ext cx="158046" cy="139983"/>
          </a:xfrm>
          <a:prstGeom prst="rect">
            <a:avLst/>
          </a:prstGeom>
          <a:ln w="12700">
            <a:solidFill>
              <a:srgbClr val="00F9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93" name="Rectangle"/>
          <p:cNvSpPr/>
          <p:nvPr/>
        </p:nvSpPr>
        <p:spPr>
          <a:xfrm>
            <a:off x="5235787" y="6310489"/>
            <a:ext cx="158045" cy="139983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94" name="Rectangle"/>
          <p:cNvSpPr/>
          <p:nvPr/>
        </p:nvSpPr>
        <p:spPr>
          <a:xfrm>
            <a:off x="4052711" y="8297333"/>
            <a:ext cx="158046" cy="139984"/>
          </a:xfrm>
          <a:prstGeom prst="rect">
            <a:avLst/>
          </a:prstGeom>
          <a:ln w="12700">
            <a:solidFill>
              <a:srgbClr val="00F9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95" name="Rectangle"/>
          <p:cNvSpPr/>
          <p:nvPr/>
        </p:nvSpPr>
        <p:spPr>
          <a:xfrm>
            <a:off x="5235787" y="9028854"/>
            <a:ext cx="158045" cy="139983"/>
          </a:xfrm>
          <a:prstGeom prst="rect">
            <a:avLst/>
          </a:prstGeom>
          <a:ln w="12700">
            <a:solidFill>
              <a:srgbClr val="FF2600"/>
            </a:solidFill>
            <a:miter lim="400000"/>
          </a:ln>
        </p:spPr>
        <p:txBody>
          <a:bodyPr lIns="38100" tIns="38100" rIns="38100" bIns="38100" anchor="ctr"/>
          <a:lstStyle/>
          <a:p>
            <a:pPr algn="ctr" defTabSz="1295400">
              <a:buClr>
                <a:srgbClr val="FFFFFF"/>
              </a:buClr>
              <a:buFont typeface="Calibri"/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  <a:cs typeface="+mn-cs"/>
                <a:sym typeface="Calibri"/>
              </a:defRPr>
            </a:pPr>
          </a:p>
        </p:txBody>
      </p:sp>
      <p:sp>
        <p:nvSpPr>
          <p:cNvPr id="2096" name="ISO 6400     ISO 6400      ISO 800"/>
          <p:cNvSpPr txBox="1"/>
          <p:nvPr/>
        </p:nvSpPr>
        <p:spPr>
          <a:xfrm rot="16200000">
            <a:off x="-336267" y="5391150"/>
            <a:ext cx="3479801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900"/>
              </a:spcBef>
              <a:buClr>
                <a:srgbClr val="FFFC79"/>
              </a:buClr>
              <a:buFont typeface="Calibri"/>
              <a:def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ISO 6400     ISO 6400      ISO 800</a:t>
            </a:r>
          </a:p>
        </p:txBody>
      </p:sp>
      <p:sp>
        <p:nvSpPr>
          <p:cNvPr id="2097" name="1/125 s      1/1600 s     1/6400 s"/>
          <p:cNvSpPr txBox="1"/>
          <p:nvPr/>
        </p:nvSpPr>
        <p:spPr>
          <a:xfrm rot="16200000">
            <a:off x="-532694" y="5391150"/>
            <a:ext cx="3479801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900"/>
              </a:spcBef>
              <a:buClr>
                <a:srgbClr val="FFFC79"/>
              </a:buClr>
              <a:buFont typeface="Calibri"/>
              <a:def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  1/125 s      1/1600 s     1/6400 s</a:t>
            </a:r>
          </a:p>
        </p:txBody>
      </p:sp>
      <p:sp>
        <p:nvSpPr>
          <p:cNvPr id="2098" name="ISO 100      ISO 100       ISO 100"/>
          <p:cNvSpPr txBox="1"/>
          <p:nvPr/>
        </p:nvSpPr>
        <p:spPr>
          <a:xfrm rot="16200000">
            <a:off x="-336267" y="2745315"/>
            <a:ext cx="3479801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900"/>
              </a:spcBef>
              <a:buClr>
                <a:srgbClr val="FFFC79"/>
              </a:buClr>
              <a:buFont typeface="Calibri"/>
              <a:def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ISO 100      ISO 100       ISO 100</a:t>
            </a:r>
          </a:p>
        </p:txBody>
      </p:sp>
      <p:sp>
        <p:nvSpPr>
          <p:cNvPr id="2099" name="1/200 s       1/400 s       1/800 s"/>
          <p:cNvSpPr txBox="1"/>
          <p:nvPr/>
        </p:nvSpPr>
        <p:spPr>
          <a:xfrm rot="16200000">
            <a:off x="-532694" y="2745315"/>
            <a:ext cx="3479801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900"/>
              </a:spcBef>
              <a:buClr>
                <a:srgbClr val="FFFC79"/>
              </a:buClr>
              <a:buFont typeface="Calibri"/>
              <a:def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1/200 s       1/400 s       1/800 s</a:t>
            </a:r>
          </a:p>
        </p:txBody>
      </p:sp>
      <p:sp>
        <p:nvSpPr>
          <p:cNvPr id="2100" name="ISO 100                           ISO 100"/>
          <p:cNvSpPr txBox="1"/>
          <p:nvPr/>
        </p:nvSpPr>
        <p:spPr>
          <a:xfrm rot="16200000">
            <a:off x="-334010" y="8210550"/>
            <a:ext cx="3479801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900"/>
              </a:spcBef>
              <a:buClr>
                <a:srgbClr val="FFFC79"/>
              </a:buClr>
              <a:buFont typeface="Calibri"/>
              <a:def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   ISO 100                           ISO 100</a:t>
            </a:r>
          </a:p>
        </p:txBody>
      </p:sp>
      <p:sp>
        <p:nvSpPr>
          <p:cNvPr id="2101" name="20 s                            1/3200 s"/>
          <p:cNvSpPr txBox="1"/>
          <p:nvPr/>
        </p:nvSpPr>
        <p:spPr>
          <a:xfrm rot="16200000">
            <a:off x="-530436" y="8210550"/>
            <a:ext cx="3479801" cy="292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algn="ctr" defTabSz="1295400">
              <a:spcBef>
                <a:spcPts val="900"/>
              </a:spcBef>
              <a:buClr>
                <a:srgbClr val="FFFC79"/>
              </a:buClr>
              <a:buFont typeface="Calibri"/>
              <a:def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>
              <a:defRPr sz="34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defRPr>
            </a:pPr>
            <a:r>
              <a:rPr sz="1400">
                <a:solidFill>
                  <a:srgbClr val="FFFC79"/>
                </a:solidFill>
                <a:uFill>
                  <a:solidFill>
                    <a:srgbClr val="FFFC79"/>
                  </a:solidFill>
                </a:uFill>
              </a:rPr>
              <a:t>       20 s                            1/3200 s</a:t>
            </a:r>
          </a:p>
        </p:txBody>
      </p:sp>
      <p:sp>
        <p:nvSpPr>
          <p:cNvPr id="2102" name="Slide Number"/>
          <p:cNvSpPr txBox="1"/>
          <p:nvPr>
            <p:ph type="sldNum" sz="quarter" idx="2"/>
          </p:nvPr>
        </p:nvSpPr>
        <p:spPr>
          <a:xfrm>
            <a:off x="12684174" y="292100"/>
            <a:ext cx="320626" cy="355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0" advTm="8000" p14:dur="600">
        <p:fade thruBlk="1"/>
      </p:transition>
    </mc:Choice>
    <mc:Fallback>
      <p:transition spd="fast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1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Class="exit" nodeType="afterEffect" presetID="10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8" dur="500" fill="hold"/>
                                        <p:tgtEl>
                                          <p:spTgt spid="2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Class="entr" nodeType="afterEffect" presetID="10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500"/>
                                        <p:tgtEl>
                                          <p:spTgt spid="2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057" grpId="2"/>
      <p:bldP build="whole" bldLvl="1" animBg="1" rev="0" advAuto="0" spid="2089" grpId="4"/>
      <p:bldP build="whole" bldLvl="1" animBg="1" rev="0" advAuto="0" spid="2056" grpId="1"/>
      <p:bldP build="whole" bldLvl="1" animBg="1" rev="0" advAuto="0" spid="2058" grpId="3"/>
      <p:bldP build="whole" bldLvl="1" animBg="1" rev="0" advAuto="0" spid="2090" grpId="5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HDR displ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 display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600">
        <p:fade thruBlk="1"/>
      </p:transition>
    </mc:Choice>
    <mc:Fallback>
      <p:transition spd="fast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0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10" name="Exception: Sunnybrook HDR displa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Exception: Sunnybrook HDR display</a:t>
            </a:r>
          </a:p>
        </p:txBody>
      </p:sp>
      <p:sp>
        <p:nvSpPr>
          <p:cNvPr id="211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1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1212426"/>
            <a:ext cx="12674600" cy="8107681"/>
          </a:xfrm>
          <a:prstGeom prst="rect">
            <a:avLst/>
          </a:prstGeom>
          <a:ln w="12700">
            <a:miter lim="400000"/>
          </a:ln>
        </p:spPr>
      </p:pic>
      <p:sp>
        <p:nvSpPr>
          <p:cNvPr id="2113" name="Slide from the 2005 Siggraph course on HDR"/>
          <p:cNvSpPr txBox="1"/>
          <p:nvPr/>
        </p:nvSpPr>
        <p:spPr>
          <a:xfrm>
            <a:off x="7797800" y="9321800"/>
            <a:ext cx="435621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the 2005 Siggraph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1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1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1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1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6100" y="215900"/>
            <a:ext cx="11925300" cy="8888872"/>
          </a:xfrm>
          <a:prstGeom prst="rect">
            <a:avLst/>
          </a:prstGeom>
          <a:ln w="12700">
            <a:miter lim="400000"/>
          </a:ln>
        </p:spPr>
      </p:pic>
      <p:sp>
        <p:nvSpPr>
          <p:cNvPr id="2120" name="Slide from the 2005 Siggraph course on HDR"/>
          <p:cNvSpPr txBox="1"/>
          <p:nvPr/>
        </p:nvSpPr>
        <p:spPr>
          <a:xfrm>
            <a:off x="7797800" y="9321800"/>
            <a:ext cx="435621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the 2005 Siggraph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2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2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2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2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7413" y="698500"/>
            <a:ext cx="12909975" cy="8343900"/>
          </a:xfrm>
          <a:prstGeom prst="rect">
            <a:avLst/>
          </a:prstGeom>
          <a:ln w="12700">
            <a:miter lim="400000"/>
          </a:ln>
        </p:spPr>
      </p:pic>
      <p:sp>
        <p:nvSpPr>
          <p:cNvPr id="2127" name="Slide from the 2005 Siggraph course on HDR"/>
          <p:cNvSpPr txBox="1"/>
          <p:nvPr/>
        </p:nvSpPr>
        <p:spPr>
          <a:xfrm>
            <a:off x="7797800" y="9321800"/>
            <a:ext cx="435621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the 2005 Siggraph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3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3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3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3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5900" y="257386"/>
            <a:ext cx="12573000" cy="8845974"/>
          </a:xfrm>
          <a:prstGeom prst="rect">
            <a:avLst/>
          </a:prstGeom>
          <a:ln w="12700">
            <a:miter lim="400000"/>
          </a:ln>
        </p:spPr>
      </p:pic>
      <p:sp>
        <p:nvSpPr>
          <p:cNvPr id="2134" name="Slide from the 2005 Siggraph course on HDR"/>
          <p:cNvSpPr txBox="1"/>
          <p:nvPr/>
        </p:nvSpPr>
        <p:spPr>
          <a:xfrm>
            <a:off x="7797800" y="9321800"/>
            <a:ext cx="435621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the 2005 Siggraph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3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38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39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4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30200" y="114300"/>
            <a:ext cx="12458700" cy="9369778"/>
          </a:xfrm>
          <a:prstGeom prst="rect">
            <a:avLst/>
          </a:prstGeom>
          <a:ln w="12700">
            <a:miter lim="400000"/>
          </a:ln>
        </p:spPr>
      </p:pic>
      <p:sp>
        <p:nvSpPr>
          <p:cNvPr id="2141" name="Slide from the 2005 Siggraph course on HDR"/>
          <p:cNvSpPr txBox="1"/>
          <p:nvPr/>
        </p:nvSpPr>
        <p:spPr>
          <a:xfrm>
            <a:off x="7797800" y="9321800"/>
            <a:ext cx="4356216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the 2005 Siggraph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4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45" name="Questions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Questions?</a:t>
            </a:r>
          </a:p>
        </p:txBody>
      </p:sp>
      <p:sp>
        <p:nvSpPr>
          <p:cNvPr id="2146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8" name="Mo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Motion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51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52" name="Smarter HDR captur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Smarter HDR capture</a:t>
            </a:r>
          </a:p>
        </p:txBody>
      </p:sp>
      <p:sp>
        <p:nvSpPr>
          <p:cNvPr id="2153" name="Ward, Journal of Graphics Tools, 2003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46382" indent="-487679">
              <a:buSzTx/>
              <a:buNone/>
            </a:pPr>
            <a:r>
              <a:t>Ward, Journal of Graphics Tools, 2003</a:t>
            </a:r>
          </a:p>
          <a:p>
            <a:pPr marL="546382" indent="-487679">
              <a:buSzTx/>
              <a:buNone/>
            </a:pPr>
            <a:r>
              <a:rPr sz="2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http://www.anyhere.com/gward/papers/jgtpap2.pdf</a:t>
            </a:r>
            <a:r>
              <a:rPr sz="2400"/>
              <a:t> </a:t>
            </a:r>
            <a:endParaRPr sz="2400"/>
          </a:p>
          <a:p>
            <a:pPr marL="546382" indent="-487679">
              <a:buSzTx/>
              <a:buNone/>
            </a:pPr>
            <a:r>
              <a:t>Implemented in Photosphere </a:t>
            </a:r>
            <a:r>
              <a:rPr sz="24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http://www.anyhere.com/</a:t>
            </a:r>
            <a:r>
              <a:rPr sz="2400"/>
              <a:t>   </a:t>
            </a:r>
            <a:endParaRPr sz="2400"/>
          </a:p>
          <a:p>
            <a:pPr/>
            <a:r>
              <a:t>Image registration (no need for tripod)</a:t>
            </a:r>
          </a:p>
          <a:p>
            <a:pPr/>
            <a:r>
              <a:t>Lens flare removal</a:t>
            </a:r>
          </a:p>
          <a:p>
            <a:pPr/>
            <a:r>
              <a:t>Ghost removal</a:t>
            </a:r>
          </a:p>
        </p:txBody>
      </p:sp>
      <p:pic>
        <p:nvPicPr>
          <p:cNvPr id="2154" name="image.png" descr="image.png"/>
          <p:cNvPicPr>
            <a:picLocks noChangeAspect="0"/>
          </p:cNvPicPr>
          <p:nvPr/>
        </p:nvPicPr>
        <p:blipFill>
          <a:blip r:embed="rId5">
            <a:extLst/>
          </a:blip>
          <a:srcRect l="1092" t="63142" r="1098" b="1769"/>
          <a:stretch>
            <a:fillRect/>
          </a:stretch>
        </p:blipFill>
        <p:spPr>
          <a:xfrm>
            <a:off x="215900" y="5422900"/>
            <a:ext cx="12788901" cy="3592125"/>
          </a:xfrm>
          <a:prstGeom prst="rect">
            <a:avLst/>
          </a:prstGeom>
          <a:ln w="12700">
            <a:miter lim="400000"/>
          </a:ln>
        </p:spPr>
      </p:pic>
      <p:sp>
        <p:nvSpPr>
          <p:cNvPr id="2155" name="Images Greg Ward"/>
          <p:cNvSpPr txBox="1"/>
          <p:nvPr/>
        </p:nvSpPr>
        <p:spPr>
          <a:xfrm>
            <a:off x="9010791" y="9105900"/>
            <a:ext cx="1888721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Images Greg Ward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7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58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59" name="Image regi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Image registration</a:t>
            </a:r>
          </a:p>
        </p:txBody>
      </p:sp>
      <p:sp>
        <p:nvSpPr>
          <p:cNvPr id="2160" name="How to robustly compare images of different exposure?…"/>
          <p:cNvSpPr txBox="1"/>
          <p:nvPr>
            <p:ph type="body" idx="1"/>
          </p:nvPr>
        </p:nvSpPr>
        <p:spPr>
          <a:xfrm>
            <a:off x="431800" y="1409700"/>
            <a:ext cx="7696200" cy="8343900"/>
          </a:xfrm>
          <a:prstGeom prst="rect">
            <a:avLst/>
          </a:prstGeom>
        </p:spPr>
        <p:txBody>
          <a:bodyPr/>
          <a:lstStyle/>
          <a:p>
            <a:pPr/>
            <a:r>
              <a:t>How to robustly compare images of different exposure? </a:t>
            </a:r>
          </a:p>
          <a:p>
            <a:pPr/>
            <a:r>
              <a:t>Use a black and white version of the image thresholded at the median</a:t>
            </a:r>
          </a:p>
          <a:p>
            <a:pPr lvl="1"/>
            <a:r>
              <a:t>Median-Threshold Bitmap (MTB)</a:t>
            </a:r>
          </a:p>
          <a:p>
            <a:pPr/>
            <a:r>
              <a:t>Find the translation that minimizes difference</a:t>
            </a:r>
          </a:p>
          <a:p>
            <a:pPr/>
            <a:r>
              <a:t>Accelerate using pyramid</a:t>
            </a:r>
          </a:p>
        </p:txBody>
      </p:sp>
      <p:pic>
        <p:nvPicPr>
          <p:cNvPr id="2161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rcRect l="32138" t="22797" r="25298" b="2005"/>
          <a:stretch>
            <a:fillRect/>
          </a:stretch>
        </p:blipFill>
        <p:spPr>
          <a:xfrm>
            <a:off x="8128000" y="1295400"/>
            <a:ext cx="4490721" cy="5822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2" name="image.png" descr="image.png"/>
          <p:cNvPicPr>
            <a:picLocks noChangeAspect="0"/>
          </p:cNvPicPr>
          <p:nvPr/>
        </p:nvPicPr>
        <p:blipFill>
          <a:blip r:embed="rId4">
            <a:extLst/>
          </a:blip>
          <a:srcRect l="3623" t="19563" r="51288" b="2496"/>
          <a:stretch>
            <a:fillRect/>
          </a:stretch>
        </p:blipFill>
        <p:spPr>
          <a:xfrm>
            <a:off x="8559800" y="7150100"/>
            <a:ext cx="1973298" cy="2603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4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65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66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67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68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03930"/>
          </a:xfrm>
          <a:prstGeom prst="rect">
            <a:avLst/>
          </a:prstGeom>
          <a:ln w="12700">
            <a:miter lim="400000"/>
          </a:ln>
        </p:spPr>
      </p:pic>
      <p:sp>
        <p:nvSpPr>
          <p:cNvPr id="2169" name="Slide from Siggraph 2005 course on HDR"/>
          <p:cNvSpPr txBox="1"/>
          <p:nvPr/>
        </p:nvSpPr>
        <p:spPr>
          <a:xfrm>
            <a:off x="8343900" y="9207500"/>
            <a:ext cx="401979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Siggraph 2005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1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72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73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74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75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2788900" cy="9588500"/>
          </a:xfrm>
          <a:prstGeom prst="rect">
            <a:avLst/>
          </a:prstGeom>
          <a:ln w="12700">
            <a:miter lim="400000"/>
          </a:ln>
        </p:spPr>
      </p:pic>
      <p:sp>
        <p:nvSpPr>
          <p:cNvPr id="2176" name="Slide from Siggraph 2005 course on HDR"/>
          <p:cNvSpPr txBox="1"/>
          <p:nvPr/>
        </p:nvSpPr>
        <p:spPr>
          <a:xfrm>
            <a:off x="8343900" y="9423400"/>
            <a:ext cx="401979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Siggraph 2005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7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80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81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82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83" name="Slide from Siggraph 2005 course on HDR"/>
          <p:cNvSpPr txBox="1"/>
          <p:nvPr/>
        </p:nvSpPr>
        <p:spPr>
          <a:xfrm>
            <a:off x="8343900" y="9207500"/>
            <a:ext cx="401979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Siggraph 2005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5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86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87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88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89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0" name="Slide from Siggraph 2005 course on HDR"/>
          <p:cNvSpPr txBox="1"/>
          <p:nvPr/>
        </p:nvSpPr>
        <p:spPr>
          <a:xfrm>
            <a:off x="8343900" y="9207500"/>
            <a:ext cx="401979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Siggraph 2005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19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194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19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19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197" name="Slide from Siggraph 2005 course on HDR"/>
          <p:cNvSpPr txBox="1"/>
          <p:nvPr/>
        </p:nvSpPr>
        <p:spPr>
          <a:xfrm>
            <a:off x="8343900" y="9207500"/>
            <a:ext cx="401979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Siggraph 2005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9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200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01" name="Double-click to edi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202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03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04" name="Slide from Siggraph 2005 course on HDR"/>
          <p:cNvSpPr txBox="1"/>
          <p:nvPr/>
        </p:nvSpPr>
        <p:spPr>
          <a:xfrm>
            <a:off x="8343900" y="9321800"/>
            <a:ext cx="4019790" cy="358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lvl1pPr marL="57799" marR="57799" defTabSz="1295400">
              <a:spcBef>
                <a:spcPts val="1100"/>
              </a:spcBef>
              <a:buClr>
                <a:srgbClr val="000000"/>
              </a:buClr>
              <a:buFont typeface="Times New Roman"/>
              <a:defRPr sz="1800">
                <a:uFill>
                  <a:solidFill>
                    <a:srgbClr val="000000"/>
                  </a:solidFill>
                </a:u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pPr/>
            <a:r>
              <a:t>Slide from Siggraph 2005 course on HDR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207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08" name="Extension: HDR vide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Extension: HDR video</a:t>
            </a:r>
          </a:p>
        </p:txBody>
      </p:sp>
      <p:sp>
        <p:nvSpPr>
          <p:cNvPr id="2209" name="Kang et al. Siggraph 2003 http://portal.acm.org/citation.cfm?id=882262.882270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Kang et al. Siggraph 2003</a:t>
            </a:r>
            <a:br/>
            <a:r>
              <a:t>http://portal.acm.org/citation.cfm?id=882262.882270</a:t>
            </a:r>
          </a:p>
        </p:txBody>
      </p:sp>
      <p:pic>
        <p:nvPicPr>
          <p:cNvPr id="2210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0" y="3581400"/>
            <a:ext cx="12858045" cy="58995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2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213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14" name="Extension: HDR vide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Extension: HDR video</a:t>
            </a:r>
          </a:p>
        </p:txBody>
      </p:sp>
      <p:sp>
        <p:nvSpPr>
          <p:cNvPr id="2215" name="Double-click to edi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2216" name="image.png" descr="image.png"/>
          <p:cNvPicPr>
            <a:picLocks noChangeAspect="0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6100" y="1409700"/>
            <a:ext cx="7540978" cy="83439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21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20" name="HDR cod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HDR code </a:t>
            </a:r>
          </a:p>
        </p:txBody>
      </p:sp>
      <p:sp>
        <p:nvSpPr>
          <p:cNvPr id="2221" name="HDRShop http://gl.ict.usc.edu/HDRShop/ (v1 is free)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39796" indent="-198521">
              <a:lnSpc>
                <a:spcPct val="80000"/>
              </a:lnSpc>
            </a:pPr>
            <a:r>
              <a:rPr sz="2200"/>
              <a:t>HDRShop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http://gl.ict.usc.edu/HDRShop/</a:t>
            </a:r>
            <a:r>
              <a:rPr sz="2200"/>
              <a:t> (v1 is free)</a:t>
            </a:r>
            <a:endParaRPr sz="2200"/>
          </a:p>
          <a:p>
            <a:pPr marL="239796" indent="-198521">
              <a:lnSpc>
                <a:spcPct val="80000"/>
              </a:lnSpc>
            </a:pPr>
            <a:r>
              <a:rPr sz="2200"/>
              <a:t>Columbia’s camera calibration and HDR combination with source code Mitsunaga, Nayar , Grossberg http://www1.cs.columbia.edu/CAVE/projects/rad_cal/rad_cal.php</a:t>
            </a:r>
            <a:endParaRPr sz="2200"/>
          </a:p>
          <a:p>
            <a:pPr marL="239796" indent="-198521">
              <a:lnSpc>
                <a:spcPct val="80000"/>
              </a:lnSpc>
            </a:pPr>
            <a:r>
              <a:rPr sz="2200"/>
              <a:t>Greg Ward Phososphere HDR browser and image combination with regsitration (Macintosh, command-line version under Linux) with source code http://www.anyhere.com/</a:t>
            </a:r>
            <a:endParaRPr sz="2200"/>
          </a:p>
          <a:p>
            <a:pPr marL="239796" indent="-198521">
              <a:lnSpc>
                <a:spcPct val="80000"/>
              </a:lnSpc>
            </a:pPr>
            <a:r>
              <a:rPr sz="2200"/>
              <a:t>Photoshop CS2</a:t>
            </a:r>
            <a:endParaRPr sz="2200"/>
          </a:p>
          <a:p>
            <a:pPr marL="239796" indent="-198521">
              <a:lnSpc>
                <a:spcPct val="80000"/>
              </a:lnSpc>
            </a:pPr>
            <a:r>
              <a:rPr sz="2200"/>
              <a:t>Idruna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http://www.idruna.com/photogenicshdr.html</a:t>
            </a:r>
          </a:p>
          <a:p>
            <a:pPr marL="239796" indent="-198521">
              <a:lnSpc>
                <a:spcPct val="80000"/>
              </a:lnSpc>
            </a:pPr>
            <a:r>
              <a:rPr sz="2200"/>
              <a:t>MPI PFScalibration (includes source code)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http://www.mpii.mpg.de/resources/hdr/calibration/pfs.html</a:t>
            </a:r>
          </a:p>
          <a:p>
            <a:pPr marL="239796" indent="-198521">
              <a:lnSpc>
                <a:spcPct val="80000"/>
              </a:lnSpc>
            </a:pPr>
            <a:r>
              <a:rPr sz="2200"/>
              <a:t>EXR tools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http://scanline.ca/exrtools/</a:t>
            </a:r>
          </a:p>
          <a:p>
            <a:pPr marL="239796" indent="-198521">
              <a:lnSpc>
                <a:spcPct val="80000"/>
              </a:lnSpc>
            </a:pPr>
            <a:r>
              <a:rPr sz="2200"/>
              <a:t>HDR Image Editor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http://www.acm.uiuc.edu/siggraph/HDRIE/</a:t>
            </a:r>
          </a:p>
          <a:p>
            <a:pPr marL="239796" indent="-198521">
              <a:lnSpc>
                <a:spcPct val="80000"/>
              </a:lnSpc>
            </a:pPr>
            <a:r>
              <a:rPr sz="2200"/>
              <a:t>CinePaint 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http://www.cinepaint.org/</a:t>
            </a:r>
            <a:r>
              <a:rPr sz="2200"/>
              <a:t> </a:t>
            </a:r>
            <a:endParaRPr sz="2200"/>
          </a:p>
          <a:p>
            <a:pPr marL="239796" indent="-198521">
              <a:lnSpc>
                <a:spcPct val="80000"/>
              </a:lnSpc>
            </a:pPr>
            <a:r>
              <a:rPr sz="2200"/>
              <a:t>Photomatix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http://www.hdrsoft.com/</a:t>
            </a:r>
            <a:r>
              <a:rPr sz="2200"/>
              <a:t> </a:t>
            </a:r>
            <a:endParaRPr sz="2200"/>
          </a:p>
          <a:p>
            <a:pPr marL="293938" indent="-252663">
              <a:lnSpc>
                <a:spcPct val="80000"/>
              </a:lnSpc>
            </a:pPr>
            <a:r>
              <a:rPr sz="2800"/>
              <a:t>EasyHDR </a:t>
            </a: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0" invalidUrl="" action="" tgtFrame="" tooltip="" history="1" highlightClick="0" endSnd="0"/>
              </a:rPr>
              <a:t>http://www.astro.leszno.net/easyHDR.php</a:t>
            </a:r>
          </a:p>
          <a:p>
            <a:pPr marL="293938" indent="-252663">
              <a:lnSpc>
                <a:spcPct val="80000"/>
              </a:lnSpc>
            </a:pPr>
            <a:r>
              <a:rPr sz="2800"/>
              <a:t>Artizen HDR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0" invalidUrl="" action="" tgtFrame="" tooltip="" history="1" highlightClick="0" endSnd="0"/>
              </a:rPr>
              <a:t>http://www.supportingcomputers.net/Applications/Artizen/Artizen.htm</a:t>
            </a:r>
          </a:p>
          <a:p>
            <a:pPr marL="239796" indent="-198521">
              <a:lnSpc>
                <a:spcPct val="80000"/>
              </a:lnSpc>
            </a:pPr>
            <a:r>
              <a:rPr i="1" sz="2200"/>
              <a:t>Automated High Dynamic Range Imaging</a:t>
            </a:r>
            <a:br>
              <a:rPr i="1" sz="2200"/>
            </a:br>
            <a:r>
              <a:rPr i="1" sz="2200"/>
              <a:t>Software &amp; Images</a:t>
            </a:r>
            <a:r>
              <a:rPr sz="2200"/>
              <a:t> 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1" invalidUrl="" action="" tgtFrame="" tooltip="" history="1" highlightClick="0" endSnd="0"/>
              </a:rPr>
              <a:t>http://www2.cs.uh.edu/~somalley/hdri_images.html</a:t>
            </a:r>
          </a:p>
          <a:p>
            <a:pPr marL="239796" indent="-198521">
              <a:lnSpc>
                <a:spcPct val="80000"/>
              </a:lnSpc>
            </a:pPr>
            <a:r>
              <a:rPr sz="2200"/>
              <a:t>Optipix </a:t>
            </a:r>
            <a:r>
              <a:rPr sz="22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2" invalidUrl="" action="" tgtFrame="" tooltip="" history="1" highlightClick="0" endSnd="0"/>
              </a:rPr>
              <a:t>http://www.imaging-resource.com/SOFT/OPT/OPT.HTM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3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224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25" name="HDR imag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HDR images</a:t>
            </a:r>
          </a:p>
        </p:txBody>
      </p:sp>
      <p:sp>
        <p:nvSpPr>
          <p:cNvPr id="2226" name="http://www.debevec.org/Research/HDR/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3" invalidUrl="" action="" tgtFrame="" tooltip="" history="1" highlightClick="0" endSnd="0"/>
              </a:rPr>
              <a:t>http://www.debevec.org/Research/HDR/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4" invalidUrl="" action="" tgtFrame="" tooltip="" history="1" highlightClick="0" endSnd="0"/>
              </a:rPr>
              <a:t>http://www.mpi-sb.mpg.de/resources/hdr/gallery.html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5" invalidUrl="" action="" tgtFrame="" tooltip="" history="1" highlightClick="0" endSnd="0"/>
              </a:rPr>
              <a:t>http://people.csail.mit.edu/fredo/PUBLI/Siggraph2002/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6" invalidUrl="" action="" tgtFrame="" tooltip="" history="1" highlightClick="0" endSnd="0"/>
              </a:rPr>
              <a:t>http://www.openexr.com/samples.html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7" invalidUrl="" action="" tgtFrame="" tooltip="" history="1" highlightClick="0" endSnd="0"/>
              </a:rPr>
              <a:t>http://www.flickr.com/groups/hdr/</a:t>
            </a:r>
            <a:r>
              <a:rPr sz="2800"/>
              <a:t> </a:t>
            </a:r>
            <a:endParaRPr sz="2800"/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8" invalidUrl="" action="" tgtFrame="" tooltip="" history="1" highlightClick="0" endSnd="0"/>
              </a:rPr>
              <a:t>http://www2.cs.uh.edu/~somalley/hdri_images.html#hdr_others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9" invalidUrl="" action="" tgtFrame="" tooltip="" history="1" highlightClick="0" endSnd="0"/>
              </a:rPr>
              <a:t>http://www.anyhere.com/gward/hdrenc/pages/originals.html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0" invalidUrl="" action="" tgtFrame="" tooltip="" history="1" highlightClick="0" endSnd="0"/>
              </a:rPr>
              <a:t>http://www.cis.rit.edu/mcsl/icam/hdr/rit_hdr/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1" invalidUrl="" action="" tgtFrame="" tooltip="" history="1" highlightClick="0" endSnd="0"/>
              </a:rPr>
              <a:t>http://www.cs.utah.edu/%7Ereinhard/cdrom/hdr.html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2" invalidUrl="" action="" tgtFrame="" tooltip="" history="1" highlightClick="0" endSnd="0"/>
              </a:rPr>
              <a:t>http://www.sachform.de/download_EN.html</a:t>
            </a:r>
          </a:p>
          <a:p>
            <a:pPr marL="293938" indent="-252663">
              <a:lnSpc>
                <a:spcPct val="90000"/>
              </a:lnSpc>
            </a:pPr>
            <a:r>
              <a:rPr sz="2800" u="sng">
                <a:solidFill>
                  <a:srgbClr val="606060"/>
                </a:solidFill>
                <a:uFill>
                  <a:solidFill>
                    <a:srgbClr val="606060"/>
                  </a:solidFill>
                </a:uFill>
                <a:hlinkClick r:id="rId13" invalidUrl="" action="" tgtFrame="" tooltip="" history="1" highlightClick="0" endSnd="0"/>
              </a:rPr>
              <a:t>http://lcavwww.epfl.ch/%7Elmeylan/HdrImages/February06/February06.html</a:t>
            </a:r>
          </a:p>
          <a:p>
            <a:pPr marL="293938" indent="-252663">
              <a:lnSpc>
                <a:spcPct val="90000"/>
              </a:lnSpc>
              <a:defRPr sz="2800"/>
            </a:pPr>
            <a:r>
              <a:t>http://lcavwww.epfl.ch/%7Elmeylan/HdrImages/April04/april04.html</a:t>
            </a:r>
          </a:p>
          <a:p>
            <a:pPr marL="293938" indent="-252663">
              <a:lnSpc>
                <a:spcPct val="90000"/>
              </a:lnSpc>
              <a:defRPr sz="2800"/>
            </a:pPr>
            <a:r>
              <a:rPr u="sng">
                <a:hlinkClick r:id="rId13" invalidUrl="" action="" tgtFrame="" tooltip="" history="1" highlightClick="0" endSnd="0"/>
              </a:rPr>
              <a:t>http://books.elsevier.com/companions/0125852630/hdri/html/images.html</a:t>
            </a:r>
            <a:r>
              <a:t>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8" name="Line"/>
          <p:cNvSpPr/>
          <p:nvPr/>
        </p:nvSpPr>
        <p:spPr>
          <a:xfrm>
            <a:off x="431800" y="1193800"/>
            <a:ext cx="12357101" cy="2258"/>
          </a:xfrm>
          <a:prstGeom prst="line">
            <a:avLst/>
          </a:prstGeom>
          <a:ln w="38100">
            <a:solidFill>
              <a:srgbClr val="D77A00"/>
            </a:solidFill>
          </a:ln>
        </p:spPr>
        <p:txBody>
          <a:bodyPr lIns="0" tIns="0" rIns="0" bIns="0"/>
          <a:lstStyle/>
          <a:p>
            <a:pPr/>
          </a:p>
        </p:txBody>
      </p:sp>
      <p:pic>
        <p:nvPicPr>
          <p:cNvPr id="2229" name="CSAIL.png" descr="CSAIL.png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709400" y="0"/>
            <a:ext cx="1295400" cy="950525"/>
          </a:xfrm>
          <a:prstGeom prst="rect">
            <a:avLst/>
          </a:prstGeom>
          <a:ln w="12700">
            <a:miter lim="400000"/>
          </a:ln>
        </p:spPr>
      </p:pic>
      <p:sp>
        <p:nvSpPr>
          <p:cNvPr id="2230" name="HDR photograph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HDR photography</a:t>
            </a:r>
          </a:p>
        </p:txBody>
      </p:sp>
      <p:sp>
        <p:nvSpPr>
          <p:cNvPr id="2231" name="http://luminous-landscape.com/essays/hdr-plea.shtml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u="sng">
                <a:hlinkClick r:id="rId3" invalidUrl="" action="" tgtFrame="" tooltip="" history="1" highlightClick="0" endSnd="0"/>
              </a:rPr>
              <a:t>http://luminous-landscape.com/essays/hdr-plea.shtml</a:t>
            </a:r>
          </a:p>
          <a:p>
            <a:pPr/>
            <a:r>
              <a:rPr u="sng">
                <a:hlinkClick r:id="rId4" invalidUrl="" action="" tgtFrame="" tooltip="" history="1" highlightClick="0" endSnd="0"/>
              </a:rPr>
              <a:t>http://en.wikipedia.org/wiki/High_dynamic_range_imaging</a:t>
            </a:r>
          </a:p>
          <a:p>
            <a:pPr/>
            <a:r>
              <a:rPr u="sng">
                <a:hlinkClick r:id="rId5" invalidUrl="" action="" tgtFrame="" tooltip="" history="1" highlightClick="0" endSnd="0"/>
              </a:rPr>
              <a:t>http://www.cambridgeincolour.com/tutorials/high-dynamic-range.htm</a:t>
            </a:r>
          </a:p>
          <a:p>
            <a:pPr/>
            <a:r>
              <a:rPr u="sng">
                <a:hlinkClick r:id="rId6" invalidUrl="" action="" tgtFrame="" tooltip="" history="1" highlightClick="0" endSnd="0"/>
              </a:rPr>
              <a:t>http://www.luminous-landscape.com/tutorials/hdr.shtml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Calibri"/>
        <a:ea typeface="Calibri"/>
        <a:cs typeface="Calibri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38100" dist="12700" dir="5400000">
                <a:srgbClr val="000000">
                  <a:alpha val="50000"/>
                </a:srgbClr>
              </a:outerShdw>
            </a:effectLst>
            <a:uFillTx/>
            <a:latin typeface="Gill Sans"/>
            <a:ea typeface="Gill Sans"/>
            <a:cs typeface="Gill Sans"/>
            <a:sym typeface="Gill San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381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2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"/>
            <a:ea typeface="Helvetica"/>
            <a:cs typeface="Helvetica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