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media/image1.jpeg" ContentType="image/jpeg"/>
  <Override PartName="/ppt/media/image2.jpeg" ContentType="image/jpeg"/>
  <Override PartName="/ppt/theme/theme2.xml" ContentType="application/vnd.openxmlformats-officedocument.theme+xml"/>
  <Override PartName="/ppt/media/media1.mov" ContentType="video/unknown"/>
  <Override PartName="/ppt/media/media2.mov" ContentType="video/unknown"/>
  <Override PartName="/ppt/media/media3.mov" ContentType="video/unknown"/>
  <Override PartName="/ppt/media/media4.mov" ContentType="video/unknown"/>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300" r:id="rId52"/>
    <p:sldId id="301" r:id="rId53"/>
    <p:sldId id="302" r:id="rId54"/>
    <p:sldId id="303" r:id="rId55"/>
    <p:sldId id="304" r:id="rId56"/>
    <p:sldId id="305" r:id="rId57"/>
    <p:sldId id="306" r:id="rId58"/>
    <p:sldId id="307" r:id="rId59"/>
    <p:sldId id="308" r:id="rId60"/>
    <p:sldId id="309" r:id="rId61"/>
    <p:sldId id="310" r:id="rId62"/>
    <p:sldId id="311" r:id="rId63"/>
    <p:sldId id="312" r:id="rId64"/>
    <p:sldId id="313" r:id="rId65"/>
    <p:sldId id="314" r:id="rId66"/>
    <p:sldId id="315" r:id="rId67"/>
    <p:sldId id="316" r:id="rId68"/>
    <p:sldId id="317" r:id="rId69"/>
    <p:sldId id="318" r:id="rId70"/>
    <p:sldId id="319" r:id="rId71"/>
    <p:sldId id="320" r:id="rId72"/>
    <p:sldId id="321" r:id="rId73"/>
    <p:sldId id="322" r:id="rId74"/>
    <p:sldId id="323" r:id="rId75"/>
    <p:sldId id="324" r:id="rId76"/>
    <p:sldId id="325" r:id="rId77"/>
    <p:sldId id="326" r:id="rId78"/>
    <p:sldId id="327" r:id="rId79"/>
    <p:sldId id="328" r:id="rId80"/>
    <p:sldId id="329" r:id="rId81"/>
    <p:sldId id="330" r:id="rId82"/>
    <p:sldId id="331" r:id="rId83"/>
    <p:sldId id="332" r:id="rId84"/>
    <p:sldId id="333" r:id="rId85"/>
    <p:sldId id="334" r:id="rId86"/>
    <p:sldId id="335" r:id="rId87"/>
    <p:sldId id="336" r:id="rId88"/>
    <p:sldId id="337" r:id="rId89"/>
    <p:sldId id="338" r:id="rId90"/>
    <p:sldId id="339" r:id="rId91"/>
    <p:sldId id="340" r:id="rId92"/>
    <p:sldId id="341" r:id="rId93"/>
    <p:sldId id="342" r:id="rId94"/>
    <p:sldId id="343" r:id="rId95"/>
    <p:sldId id="344" r:id="rId96"/>
    <p:sldId id="345" r:id="rId97"/>
    <p:sldId id="346" r:id="rId98"/>
    <p:sldId id="347" r:id="rId99"/>
    <p:sldId id="348" r:id="rId100"/>
    <p:sldId id="349" r:id="rId101"/>
    <p:sldId id="350" r:id="rId102"/>
    <p:sldId id="351" r:id="rId103"/>
    <p:sldId id="352" r:id="rId104"/>
    <p:sldId id="353" r:id="rId105"/>
    <p:sldId id="354" r:id="rId106"/>
    <p:sldId id="355" r:id="rId107"/>
    <p:sldId id="356" r:id="rId108"/>
    <p:sldId id="357" r:id="rId109"/>
    <p:sldId id="358" r:id="rId110"/>
    <p:sldId id="359" r:id="rId111"/>
    <p:sldId id="360" r:id="rId112"/>
    <p:sldId id="361" r:id="rId113"/>
    <p:sldId id="362" r:id="rId114"/>
    <p:sldId id="363" r:id="rId115"/>
    <p:sldId id="364" r:id="rId116"/>
    <p:sldId id="365" r:id="rId117"/>
    <p:sldId id="366" r:id="rId118"/>
    <p:sldId id="367" r:id="rId119"/>
    <p:sldId id="368" r:id="rId120"/>
    <p:sldId id="369" r:id="rId121"/>
    <p:sldId id="370" r:id="rId122"/>
    <p:sldId id="371" r:id="rId123"/>
    <p:sldId id="372" r:id="rId124"/>
    <p:sldId id="373" r:id="rId125"/>
    <p:sldId id="374" r:id="rId126"/>
    <p:sldId id="375" r:id="rId127"/>
    <p:sldId id="376" r:id="rId128"/>
    <p:sldId id="377" r:id="rId129"/>
    <p:sldId id="378" r:id="rId130"/>
    <p:sldId id="379" r:id="rId131"/>
    <p:sldId id="380" r:id="rId132"/>
    <p:sldId id="381" r:id="rId133"/>
    <p:sldId id="382" r:id="rId134"/>
    <p:sldId id="383" r:id="rId135"/>
    <p:sldId id="384" r:id="rId136"/>
    <p:sldId id="385" r:id="rId137"/>
    <p:sldId id="386" r:id="rId138"/>
    <p:sldId id="387" r:id="rId139"/>
    <p:sldId id="388" r:id="rId140"/>
    <p:sldId id="389" r:id="rId141"/>
    <p:sldId id="390" r:id="rId142"/>
    <p:sldId id="391" r:id="rId143"/>
    <p:sldId id="392" r:id="rId144"/>
    <p:sldId id="393" r:id="rId145"/>
    <p:sldId id="394" r:id="rId146"/>
    <p:sldId id="395" r:id="rId147"/>
    <p:sldId id="396" r:id="rId148"/>
    <p:sldId id="397" r:id="rId149"/>
    <p:sldId id="398" r:id="rId150"/>
    <p:sldId id="399" r:id="rId1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1pPr>
    <a:lvl2pPr marL="0" marR="0" indent="2286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2pPr>
    <a:lvl3pPr marL="0" marR="0" indent="4572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3pPr>
    <a:lvl4pPr marL="0" marR="0" indent="6858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4pPr>
    <a:lvl5pPr marL="0" marR="0" indent="9144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5pPr>
    <a:lvl6pPr marL="0" marR="0" indent="11430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6pPr>
    <a:lvl7pPr marL="0" marR="0" indent="13716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7pPr>
    <a:lvl8pPr marL="0" marR="0" indent="16002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8pPr>
    <a:lvl9pPr marL="0" marR="0" indent="182880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8F44A2F1-9E1F-4B54-A3A2-5F16C0AD49E2}" styleName="">
    <a:tblBg/>
    <a:wholeTbl>
      <a:tcTxStyle b="off" i="off">
        <a:font>
          <a:latin typeface="Gill Sans"/>
          <a:ea typeface="Gill Sans"/>
          <a:cs typeface="Gill Sans"/>
        </a:font>
        <a:srgbClr val="000000"/>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C5C7C9">
              <a:alpha val="30000"/>
            </a:srgbClr>
          </a:solidFill>
        </a:fill>
      </a:tcStyle>
    </a:band2H>
    <a:firstCol>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Gill Sans"/>
          <a:ea typeface="Gill Sans"/>
          <a:cs typeface="Gill Sans"/>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D51ADE6A-740E-44AE-83CC-AE7238B6C88D}"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381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4A9BC294-FFE2-49D5-8D69-9E1BD2C41BD5}" styleName="">
    <a:tblBg/>
    <a:wholeTbl>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n" i="off">
        <a:font>
          <a:latin typeface="Times New Roman"/>
          <a:ea typeface="Times New Roman"/>
          <a:cs typeface="Times New Roman"/>
        </a:font>
        <a:srgbClr val="000000"/>
      </a:tcTxStyle>
      <a:tcStyle>
        <a:tcBdr>
          <a:left>
            <a:ln w="381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n" i="off">
        <a:font>
          <a:latin typeface="Times New Roman"/>
          <a:ea typeface="Times New Roman"/>
          <a:cs typeface="Times New Roman"/>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BBFC77FB-9ED0-4EC9-95AA-A1379042E648}"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Ref idx="minor">
          <a:srgbClr val="000000"/>
        </a:fontRef>
        <a:srgbClr val="000000"/>
      </a:tcTxStyle>
      <a:tcStyle>
        <a:tcBdr>
          <a:left>
            <a:ln w="381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lastRow>
    <a:fir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000000">
              <a:alpha val="25000"/>
            </a:srgbClr>
          </a:solidFill>
        </a:fill>
      </a:tcStyle>
    </a:firstRow>
  </a:tblStyle>
  <a:tblStyle styleId="{3DC5C2F9-1CAC-4260-A1DD-9FCDBB877499}" styleName="">
    <a:tblBg/>
    <a:wholeTbl>
      <a:tcTxStyle b="off" i="off">
        <a:font>
          <a:latin typeface="Cochin"/>
          <a:ea typeface="Cochin"/>
          <a:cs typeface="Cochin"/>
        </a:font>
        <a:srgbClr val="3D3E3F">
          <a:alpha val="90000"/>
        </a:srgbClr>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wholeTbl>
    <a:band2H>
      <a:tcTxStyle b="def" i="def"/>
      <a:tcStyle>
        <a:tcBdr/>
        <a:fill>
          <a:solidFill>
            <a:srgbClr val="EFF1F3"/>
          </a:solidFill>
        </a:fill>
      </a:tcStyle>
    </a:band2H>
    <a:firstCol>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Col>
    <a:la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lastRow>
    <a:firstRow>
      <a:tcTxStyle b="off" i="off">
        <a:font>
          <a:latin typeface="Cochin"/>
          <a:ea typeface="Cochin"/>
          <a:cs typeface="Cochin"/>
        </a:font>
        <a:srgbClr val="FFFFFF"/>
      </a:tcTxStyle>
      <a:tcStyle>
        <a:tcBdr>
          <a:left>
            <a:ln w="25400" cap="flat">
              <a:solidFill>
                <a:srgbClr val="000000"/>
              </a:solidFill>
              <a:prstDash val="solid"/>
              <a:miter lim="400000"/>
            </a:ln>
          </a:left>
          <a:right>
            <a:ln w="25400" cap="flat">
              <a:solidFill>
                <a:srgbClr val="000000"/>
              </a:solidFill>
              <a:prstDash val="solid"/>
              <a:miter lim="400000"/>
            </a:ln>
          </a:right>
          <a:top>
            <a:ln w="25400" cap="flat">
              <a:solidFill>
                <a:srgbClr val="000000"/>
              </a:solidFill>
              <a:prstDash val="solid"/>
              <a:miter lim="400000"/>
            </a:ln>
          </a:top>
          <a:bottom>
            <a:ln w="25400" cap="flat">
              <a:solidFill>
                <a:srgbClr val="000000"/>
              </a:solidFill>
              <a:prstDash val="solid"/>
              <a:miter lim="400000"/>
            </a:ln>
          </a:bottom>
          <a:insideH>
            <a:ln w="25400" cap="flat">
              <a:solidFill>
                <a:srgbClr val="000000"/>
              </a:solidFill>
              <a:prstDash val="solid"/>
              <a:miter lim="400000"/>
            </a:ln>
          </a:insideH>
          <a:insideV>
            <a:ln w="25400" cap="flat">
              <a:solidFill>
                <a:srgbClr val="000000"/>
              </a:solidFill>
              <a:prstDash val="solid"/>
              <a:miter lim="400000"/>
            </a:ln>
          </a:insideV>
        </a:tcBdr>
        <a:fill>
          <a:noFill/>
        </a:fill>
      </a:tcStyle>
    </a:firstRow>
  </a:tblStyle>
  <a:tblStyle styleId="{2708684C-4D16-4618-839F-0558EEFCDFE6}" styleName="">
    <a:tblBg/>
    <a:wholeTbl>
      <a:tcTxStyle b="def" i="def">
        <a:font>
          <a:latin typeface="Helvetica Light"/>
          <a:ea typeface="Helvetica Light"/>
          <a:cs typeface="Helvetica Light"/>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b="def" i="def"/>
      <a:tcStyle>
        <a:tcBdr/>
        <a:fill>
          <a:solidFill>
            <a:srgbClr val="EDEEEE"/>
          </a:solidFill>
        </a:fill>
      </a:tcStyle>
    </a:band2H>
    <a:firstCol>
      <a:tcTxStyle b="on" i="de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de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 styleId="{4C3C2611-4C71-4FC5-86AE-919BDF0F9419}" styleName="">
    <a:tblBg/>
    <a:wholeTbl>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E3E5E8"/>
          </a:solidFill>
        </a:fill>
      </a:tcStyle>
    </a:band2H>
    <a:firstCol>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def" i="def">
        <a:font>
          <a:latin typeface="Helvetica Light"/>
          <a:ea typeface="Helvetica Light"/>
          <a:cs typeface="Helvetica Light"/>
        </a:font>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def">
        <a:font>
          <a:latin typeface="Helvetica"/>
          <a:ea typeface="Helvetica"/>
          <a:cs typeface="Helvetica"/>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Row>
  </a:tblStyle>
  <a:tblStyle styleId="{C7B018BB-80A7-4F77-B60F-C8B233D01FF8}" styleName="">
    <a:tblBg/>
    <a:wholeTbl>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b="def" i="def"/>
      <a:tcStyle>
        <a:tcBdr/>
        <a:fill>
          <a:solidFill>
            <a:srgbClr val="E1E0DA"/>
          </a:solidFill>
        </a:fill>
      </a:tcStyle>
    </a:band2H>
    <a:firstCol>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def" i="def">
        <a:font>
          <a:latin typeface="Helvetica Light"/>
          <a:ea typeface="Helvetica Light"/>
          <a:cs typeface="Helvetica Light"/>
        </a:font>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def">
        <a:font>
          <a:latin typeface="Helvetica"/>
          <a:ea typeface="Helvetica"/>
          <a:cs typeface="Helvetica"/>
        </a:font>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chemeClr val="accent2"/>
          </a:solidFill>
        </a:fill>
      </a:tcStyle>
    </a:firstRow>
  </a:tblStyle>
  <a:tblStyle styleId="{EEE7283C-3CF3-47DC-8721-378D4A62B228}" styleName="">
    <a:tblBg/>
    <a:wholeTbl>
      <a:tcTxStyle b="def" i="def">
        <a:font>
          <a:latin typeface="Helvetica Light"/>
          <a:ea typeface="Helvetica Light"/>
          <a:cs typeface="Helvetica Light"/>
        </a:font>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b="def" i="def"/>
      <a:tcStyle>
        <a:tcBdr/>
        <a:fill>
          <a:solidFill>
            <a:srgbClr val="C3C2C2"/>
          </a:solidFill>
        </a:fill>
      </a:tcStyle>
    </a:band2H>
    <a:firstCol>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def">
        <a:font>
          <a:latin typeface="Helvetica"/>
          <a:ea typeface="Helvetica"/>
          <a:cs typeface="Helvetica"/>
        </a:font>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def" i="def">
        <a:font>
          <a:latin typeface="Helvetica Light"/>
          <a:ea typeface="Helvetica Light"/>
          <a:cs typeface="Helvetica Light"/>
        </a:font>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b="def" i="def"/>
      <a:tcStyle>
        <a:tcBdr/>
        <a:fill>
          <a:solidFill>
            <a:srgbClr val="DCE5E6"/>
          </a:solidFill>
        </a:fill>
      </a:tcStyle>
    </a:band2H>
    <a:firstCol>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def">
        <a:font>
          <a:latin typeface="Helvetica"/>
          <a:ea typeface="Helvetica"/>
          <a:cs typeface="Helvetica"/>
        </a:font>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def" i="def">
        <a:font>
          <a:latin typeface="Helvetica Light"/>
          <a:ea typeface="Helvetica Light"/>
          <a:cs typeface="Helvetica Light"/>
        </a:font>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b="def" i="def"/>
      <a:tcStyle>
        <a:tcBdr/>
        <a:fill>
          <a:solidFill>
            <a:srgbClr val="DEDEDF"/>
          </a:solidFill>
        </a:fill>
      </a:tcStyle>
    </a:band2H>
    <a:firstCol>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def">
        <a:font>
          <a:latin typeface="Helvetica"/>
          <a:ea typeface="Helvetica"/>
          <a:cs typeface="Helvetica"/>
        </a:font>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 Id="rId50" Type="http://schemas.openxmlformats.org/officeDocument/2006/relationships/slide" Target="slides/slide43.xml"/><Relationship Id="rId51" Type="http://schemas.openxmlformats.org/officeDocument/2006/relationships/slide" Target="slides/slide44.xml"/><Relationship Id="rId52" Type="http://schemas.openxmlformats.org/officeDocument/2006/relationships/slide" Target="slides/slide45.xml"/><Relationship Id="rId53" Type="http://schemas.openxmlformats.org/officeDocument/2006/relationships/slide" Target="slides/slide46.xml"/><Relationship Id="rId54" Type="http://schemas.openxmlformats.org/officeDocument/2006/relationships/slide" Target="slides/slide47.xml"/><Relationship Id="rId55" Type="http://schemas.openxmlformats.org/officeDocument/2006/relationships/slide" Target="slides/slide48.xml"/><Relationship Id="rId56" Type="http://schemas.openxmlformats.org/officeDocument/2006/relationships/slide" Target="slides/slide49.xml"/><Relationship Id="rId57" Type="http://schemas.openxmlformats.org/officeDocument/2006/relationships/slide" Target="slides/slide50.xml"/><Relationship Id="rId58" Type="http://schemas.openxmlformats.org/officeDocument/2006/relationships/slide" Target="slides/slide51.xml"/><Relationship Id="rId59" Type="http://schemas.openxmlformats.org/officeDocument/2006/relationships/slide" Target="slides/slide52.xml"/><Relationship Id="rId60" Type="http://schemas.openxmlformats.org/officeDocument/2006/relationships/slide" Target="slides/slide53.xml"/><Relationship Id="rId61" Type="http://schemas.openxmlformats.org/officeDocument/2006/relationships/slide" Target="slides/slide54.xml"/><Relationship Id="rId62" Type="http://schemas.openxmlformats.org/officeDocument/2006/relationships/slide" Target="slides/slide55.xml"/><Relationship Id="rId63" Type="http://schemas.openxmlformats.org/officeDocument/2006/relationships/slide" Target="slides/slide56.xml"/><Relationship Id="rId64" Type="http://schemas.openxmlformats.org/officeDocument/2006/relationships/slide" Target="slides/slide57.xml"/><Relationship Id="rId65" Type="http://schemas.openxmlformats.org/officeDocument/2006/relationships/slide" Target="slides/slide58.xml"/><Relationship Id="rId66" Type="http://schemas.openxmlformats.org/officeDocument/2006/relationships/slide" Target="slides/slide59.xml"/><Relationship Id="rId67" Type="http://schemas.openxmlformats.org/officeDocument/2006/relationships/slide" Target="slides/slide60.xml"/><Relationship Id="rId68" Type="http://schemas.openxmlformats.org/officeDocument/2006/relationships/slide" Target="slides/slide61.xml"/><Relationship Id="rId69" Type="http://schemas.openxmlformats.org/officeDocument/2006/relationships/slide" Target="slides/slide62.xml"/><Relationship Id="rId70" Type="http://schemas.openxmlformats.org/officeDocument/2006/relationships/slide" Target="slides/slide63.xml"/><Relationship Id="rId71" Type="http://schemas.openxmlformats.org/officeDocument/2006/relationships/slide" Target="slides/slide64.xml"/><Relationship Id="rId72" Type="http://schemas.openxmlformats.org/officeDocument/2006/relationships/slide" Target="slides/slide65.xml"/><Relationship Id="rId73" Type="http://schemas.openxmlformats.org/officeDocument/2006/relationships/slide" Target="slides/slide66.xml"/><Relationship Id="rId74" Type="http://schemas.openxmlformats.org/officeDocument/2006/relationships/slide" Target="slides/slide67.xml"/><Relationship Id="rId75" Type="http://schemas.openxmlformats.org/officeDocument/2006/relationships/slide" Target="slides/slide68.xml"/><Relationship Id="rId76" Type="http://schemas.openxmlformats.org/officeDocument/2006/relationships/slide" Target="slides/slide69.xml"/><Relationship Id="rId77" Type="http://schemas.openxmlformats.org/officeDocument/2006/relationships/slide" Target="slides/slide70.xml"/><Relationship Id="rId78" Type="http://schemas.openxmlformats.org/officeDocument/2006/relationships/slide" Target="slides/slide71.xml"/><Relationship Id="rId79" Type="http://schemas.openxmlformats.org/officeDocument/2006/relationships/slide" Target="slides/slide72.xml"/><Relationship Id="rId80" Type="http://schemas.openxmlformats.org/officeDocument/2006/relationships/slide" Target="slides/slide73.xml"/><Relationship Id="rId81" Type="http://schemas.openxmlformats.org/officeDocument/2006/relationships/slide" Target="slides/slide74.xml"/><Relationship Id="rId82" Type="http://schemas.openxmlformats.org/officeDocument/2006/relationships/slide" Target="slides/slide75.xml"/><Relationship Id="rId83" Type="http://schemas.openxmlformats.org/officeDocument/2006/relationships/slide" Target="slides/slide76.xml"/><Relationship Id="rId84" Type="http://schemas.openxmlformats.org/officeDocument/2006/relationships/slide" Target="slides/slide77.xml"/><Relationship Id="rId85" Type="http://schemas.openxmlformats.org/officeDocument/2006/relationships/slide" Target="slides/slide78.xml"/><Relationship Id="rId86" Type="http://schemas.openxmlformats.org/officeDocument/2006/relationships/slide" Target="slides/slide79.xml"/><Relationship Id="rId87" Type="http://schemas.openxmlformats.org/officeDocument/2006/relationships/slide" Target="slides/slide80.xml"/><Relationship Id="rId88" Type="http://schemas.openxmlformats.org/officeDocument/2006/relationships/slide" Target="slides/slide81.xml"/><Relationship Id="rId89" Type="http://schemas.openxmlformats.org/officeDocument/2006/relationships/slide" Target="slides/slide82.xml"/><Relationship Id="rId90" Type="http://schemas.openxmlformats.org/officeDocument/2006/relationships/slide" Target="slides/slide83.xml"/><Relationship Id="rId91" Type="http://schemas.openxmlformats.org/officeDocument/2006/relationships/slide" Target="slides/slide84.xml"/><Relationship Id="rId92" Type="http://schemas.openxmlformats.org/officeDocument/2006/relationships/slide" Target="slides/slide85.xml"/><Relationship Id="rId93" Type="http://schemas.openxmlformats.org/officeDocument/2006/relationships/slide" Target="slides/slide86.xml"/><Relationship Id="rId94" Type="http://schemas.openxmlformats.org/officeDocument/2006/relationships/slide" Target="slides/slide87.xml"/><Relationship Id="rId95" Type="http://schemas.openxmlformats.org/officeDocument/2006/relationships/slide" Target="slides/slide88.xml"/><Relationship Id="rId96" Type="http://schemas.openxmlformats.org/officeDocument/2006/relationships/slide" Target="slides/slide89.xml"/><Relationship Id="rId97" Type="http://schemas.openxmlformats.org/officeDocument/2006/relationships/slide" Target="slides/slide90.xml"/><Relationship Id="rId98" Type="http://schemas.openxmlformats.org/officeDocument/2006/relationships/slide" Target="slides/slide91.xml"/><Relationship Id="rId99" Type="http://schemas.openxmlformats.org/officeDocument/2006/relationships/slide" Target="slides/slide92.xml"/><Relationship Id="rId100" Type="http://schemas.openxmlformats.org/officeDocument/2006/relationships/slide" Target="slides/slide93.xml"/><Relationship Id="rId101" Type="http://schemas.openxmlformats.org/officeDocument/2006/relationships/slide" Target="slides/slide94.xml"/><Relationship Id="rId102" Type="http://schemas.openxmlformats.org/officeDocument/2006/relationships/slide" Target="slides/slide95.xml"/><Relationship Id="rId103" Type="http://schemas.openxmlformats.org/officeDocument/2006/relationships/slide" Target="slides/slide96.xml"/><Relationship Id="rId104" Type="http://schemas.openxmlformats.org/officeDocument/2006/relationships/slide" Target="slides/slide97.xml"/><Relationship Id="rId105" Type="http://schemas.openxmlformats.org/officeDocument/2006/relationships/slide" Target="slides/slide98.xml"/><Relationship Id="rId106" Type="http://schemas.openxmlformats.org/officeDocument/2006/relationships/slide" Target="slides/slide99.xml"/><Relationship Id="rId107" Type="http://schemas.openxmlformats.org/officeDocument/2006/relationships/slide" Target="slides/slide100.xml"/><Relationship Id="rId108" Type="http://schemas.openxmlformats.org/officeDocument/2006/relationships/slide" Target="slides/slide101.xml"/><Relationship Id="rId109" Type="http://schemas.openxmlformats.org/officeDocument/2006/relationships/slide" Target="slides/slide102.xml"/><Relationship Id="rId110" Type="http://schemas.openxmlformats.org/officeDocument/2006/relationships/slide" Target="slides/slide103.xml"/><Relationship Id="rId111" Type="http://schemas.openxmlformats.org/officeDocument/2006/relationships/slide" Target="slides/slide104.xml"/><Relationship Id="rId112" Type="http://schemas.openxmlformats.org/officeDocument/2006/relationships/slide" Target="slides/slide105.xml"/><Relationship Id="rId113" Type="http://schemas.openxmlformats.org/officeDocument/2006/relationships/slide" Target="slides/slide106.xml"/><Relationship Id="rId114" Type="http://schemas.openxmlformats.org/officeDocument/2006/relationships/slide" Target="slides/slide107.xml"/><Relationship Id="rId115" Type="http://schemas.openxmlformats.org/officeDocument/2006/relationships/slide" Target="slides/slide108.xml"/><Relationship Id="rId116" Type="http://schemas.openxmlformats.org/officeDocument/2006/relationships/slide" Target="slides/slide109.xml"/><Relationship Id="rId117" Type="http://schemas.openxmlformats.org/officeDocument/2006/relationships/slide" Target="slides/slide110.xml"/><Relationship Id="rId118" Type="http://schemas.openxmlformats.org/officeDocument/2006/relationships/slide" Target="slides/slide111.xml"/><Relationship Id="rId119" Type="http://schemas.openxmlformats.org/officeDocument/2006/relationships/slide" Target="slides/slide112.xml"/><Relationship Id="rId120" Type="http://schemas.openxmlformats.org/officeDocument/2006/relationships/slide" Target="slides/slide113.xml"/><Relationship Id="rId121" Type="http://schemas.openxmlformats.org/officeDocument/2006/relationships/slide" Target="slides/slide114.xml"/><Relationship Id="rId122" Type="http://schemas.openxmlformats.org/officeDocument/2006/relationships/slide" Target="slides/slide115.xml"/><Relationship Id="rId123" Type="http://schemas.openxmlformats.org/officeDocument/2006/relationships/slide" Target="slides/slide116.xml"/><Relationship Id="rId124" Type="http://schemas.openxmlformats.org/officeDocument/2006/relationships/slide" Target="slides/slide117.xml"/><Relationship Id="rId125" Type="http://schemas.openxmlformats.org/officeDocument/2006/relationships/slide" Target="slides/slide118.xml"/><Relationship Id="rId126" Type="http://schemas.openxmlformats.org/officeDocument/2006/relationships/slide" Target="slides/slide119.xml"/><Relationship Id="rId127" Type="http://schemas.openxmlformats.org/officeDocument/2006/relationships/slide" Target="slides/slide120.xml"/><Relationship Id="rId128" Type="http://schemas.openxmlformats.org/officeDocument/2006/relationships/slide" Target="slides/slide121.xml"/><Relationship Id="rId129" Type="http://schemas.openxmlformats.org/officeDocument/2006/relationships/slide" Target="slides/slide122.xml"/><Relationship Id="rId130" Type="http://schemas.openxmlformats.org/officeDocument/2006/relationships/slide" Target="slides/slide123.xml"/><Relationship Id="rId131" Type="http://schemas.openxmlformats.org/officeDocument/2006/relationships/slide" Target="slides/slide124.xml"/><Relationship Id="rId132" Type="http://schemas.openxmlformats.org/officeDocument/2006/relationships/slide" Target="slides/slide125.xml"/><Relationship Id="rId133" Type="http://schemas.openxmlformats.org/officeDocument/2006/relationships/slide" Target="slides/slide126.xml"/><Relationship Id="rId134" Type="http://schemas.openxmlformats.org/officeDocument/2006/relationships/slide" Target="slides/slide127.xml"/><Relationship Id="rId135" Type="http://schemas.openxmlformats.org/officeDocument/2006/relationships/slide" Target="slides/slide128.xml"/><Relationship Id="rId136" Type="http://schemas.openxmlformats.org/officeDocument/2006/relationships/slide" Target="slides/slide129.xml"/><Relationship Id="rId137" Type="http://schemas.openxmlformats.org/officeDocument/2006/relationships/slide" Target="slides/slide130.xml"/><Relationship Id="rId138" Type="http://schemas.openxmlformats.org/officeDocument/2006/relationships/slide" Target="slides/slide131.xml"/><Relationship Id="rId139" Type="http://schemas.openxmlformats.org/officeDocument/2006/relationships/slide" Target="slides/slide132.xml"/><Relationship Id="rId140" Type="http://schemas.openxmlformats.org/officeDocument/2006/relationships/slide" Target="slides/slide133.xml"/><Relationship Id="rId141" Type="http://schemas.openxmlformats.org/officeDocument/2006/relationships/slide" Target="slides/slide134.xml"/><Relationship Id="rId142" Type="http://schemas.openxmlformats.org/officeDocument/2006/relationships/slide" Target="slides/slide135.xml"/><Relationship Id="rId143" Type="http://schemas.openxmlformats.org/officeDocument/2006/relationships/slide" Target="slides/slide136.xml"/><Relationship Id="rId144" Type="http://schemas.openxmlformats.org/officeDocument/2006/relationships/slide" Target="slides/slide137.xml"/><Relationship Id="rId145" Type="http://schemas.openxmlformats.org/officeDocument/2006/relationships/slide" Target="slides/slide138.xml"/><Relationship Id="rId146" Type="http://schemas.openxmlformats.org/officeDocument/2006/relationships/slide" Target="slides/slide139.xml"/><Relationship Id="rId147" Type="http://schemas.openxmlformats.org/officeDocument/2006/relationships/slide" Target="slides/slide140.xml"/><Relationship Id="rId148" Type="http://schemas.openxmlformats.org/officeDocument/2006/relationships/slide" Target="slides/slide141.xml"/><Relationship Id="rId149" Type="http://schemas.openxmlformats.org/officeDocument/2006/relationships/slide" Target="slides/slide142.xml"/><Relationship Id="rId150" Type="http://schemas.openxmlformats.org/officeDocument/2006/relationships/slide" Target="slides/slide143.xml"/><Relationship Id="rId151" Type="http://schemas.openxmlformats.org/officeDocument/2006/relationships/slide" Target="slides/slide144.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31" name="Shape 131"/>
          <p:cNvSpPr/>
          <p:nvPr>
            <p:ph type="sldImg"/>
          </p:nvPr>
        </p:nvSpPr>
        <p:spPr>
          <a:xfrm>
            <a:off x="1143000" y="685800"/>
            <a:ext cx="4572000" cy="3429000"/>
          </a:xfrm>
          <a:prstGeom prst="rect">
            <a:avLst/>
          </a:prstGeom>
        </p:spPr>
        <p:txBody>
          <a:bodyPr/>
          <a:lstStyle/>
          <a:p>
            <a:pPr/>
          </a:p>
        </p:txBody>
      </p:sp>
      <p:sp>
        <p:nvSpPr>
          <p:cNvPr id="132" name="Shape 132"/>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584200" latinLnBrk="0">
      <a:defRPr sz="2200">
        <a:latin typeface="Lucida Grande"/>
        <a:ea typeface="Lucida Grande"/>
        <a:cs typeface="Lucida Grande"/>
        <a:sym typeface="Lucida Grande"/>
      </a:defRPr>
    </a:lvl1pPr>
    <a:lvl2pPr indent="228600" defTabSz="584200" latinLnBrk="0">
      <a:defRPr sz="2200">
        <a:latin typeface="Lucida Grande"/>
        <a:ea typeface="Lucida Grande"/>
        <a:cs typeface="Lucida Grande"/>
        <a:sym typeface="Lucida Grande"/>
      </a:defRPr>
    </a:lvl2pPr>
    <a:lvl3pPr indent="457200" defTabSz="584200" latinLnBrk="0">
      <a:defRPr sz="2200">
        <a:latin typeface="Lucida Grande"/>
        <a:ea typeface="Lucida Grande"/>
        <a:cs typeface="Lucida Grande"/>
        <a:sym typeface="Lucida Grande"/>
      </a:defRPr>
    </a:lvl3pPr>
    <a:lvl4pPr indent="685800" defTabSz="584200" latinLnBrk="0">
      <a:defRPr sz="2200">
        <a:latin typeface="Lucida Grande"/>
        <a:ea typeface="Lucida Grande"/>
        <a:cs typeface="Lucida Grande"/>
        <a:sym typeface="Lucida Grande"/>
      </a:defRPr>
    </a:lvl4pPr>
    <a:lvl5pPr indent="914400" defTabSz="584200" latinLnBrk="0">
      <a:defRPr sz="2200">
        <a:latin typeface="Lucida Grande"/>
        <a:ea typeface="Lucida Grande"/>
        <a:cs typeface="Lucida Grande"/>
        <a:sym typeface="Lucida Grande"/>
      </a:defRPr>
    </a:lvl5pPr>
    <a:lvl6pPr indent="1143000" defTabSz="584200" latinLnBrk="0">
      <a:defRPr sz="2200">
        <a:latin typeface="Lucida Grande"/>
        <a:ea typeface="Lucida Grande"/>
        <a:cs typeface="Lucida Grande"/>
        <a:sym typeface="Lucida Grande"/>
      </a:defRPr>
    </a:lvl6pPr>
    <a:lvl7pPr indent="1371600" defTabSz="584200" latinLnBrk="0">
      <a:defRPr sz="2200">
        <a:latin typeface="Lucida Grande"/>
        <a:ea typeface="Lucida Grande"/>
        <a:cs typeface="Lucida Grande"/>
        <a:sym typeface="Lucida Grande"/>
      </a:defRPr>
    </a:lvl7pPr>
    <a:lvl8pPr indent="1600200" defTabSz="584200" latinLnBrk="0">
      <a:defRPr sz="2200">
        <a:latin typeface="Lucida Grande"/>
        <a:ea typeface="Lucida Grande"/>
        <a:cs typeface="Lucida Grande"/>
        <a:sym typeface="Lucida Grande"/>
      </a:defRPr>
    </a:lvl8pPr>
    <a:lvl9pPr indent="1828800" defTabSz="584200" latinLnBrk="0">
      <a:defRPr sz="2200">
        <a:latin typeface="Lucida Grande"/>
        <a:ea typeface="Lucida Grande"/>
        <a:cs typeface="Lucida Grande"/>
        <a:sym typeface="Lucida Grand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0" showMasterPhAnim="1">
  <p:cSld name="Title &amp; Subtitle">
    <p:spTree>
      <p:nvGrpSpPr>
        <p:cNvPr id="1" name=""/>
        <p:cNvGrpSpPr/>
        <p:nvPr/>
      </p:nvGrpSpPr>
      <p:grpSpPr>
        <a:xfrm>
          <a:off x="0" y="0"/>
          <a:ext cx="0" cy="0"/>
          <a:chOff x="0" y="0"/>
          <a:chExt cx="0" cy="0"/>
        </a:xfrm>
      </p:grpSpPr>
      <p:sp>
        <p:nvSpPr>
          <p:cNvPr id="12" name="Title Text"/>
          <p:cNvSpPr txBox="1"/>
          <p:nvPr>
            <p:ph type="title"/>
          </p:nvPr>
        </p:nvSpPr>
        <p:spPr>
          <a:xfrm>
            <a:off x="4833937" y="2303859"/>
            <a:ext cx="14716126" cy="4643438"/>
          </a:xfrm>
          <a:prstGeom prst="rect">
            <a:avLst/>
          </a:prstGeom>
        </p:spPr>
        <p:txBody>
          <a:bodyPr anchor="b"/>
          <a:lstStyle>
            <a:lvl1pPr algn="ctr">
              <a:defRPr b="0" sz="11800">
                <a:latin typeface="Helvetica Neue Medium"/>
                <a:ea typeface="Helvetica Neue Medium"/>
                <a:cs typeface="Helvetica Neue Medium"/>
                <a:sym typeface="Helvetica Neue Medium"/>
              </a:defRPr>
            </a:lvl1pPr>
          </a:lstStyle>
          <a:p>
            <a:pPr/>
            <a:r>
              <a:t>Title Text</a:t>
            </a:r>
          </a:p>
        </p:txBody>
      </p:sp>
      <p:sp>
        <p:nvSpPr>
          <p:cNvPr id="13" name="Body Level One…"/>
          <p:cNvSpPr txBox="1"/>
          <p:nvPr>
            <p:ph type="body" sz="quarter" idx="1"/>
          </p:nvPr>
        </p:nvSpPr>
        <p:spPr>
          <a:xfrm>
            <a:off x="4833937" y="8804671"/>
            <a:ext cx="14716126" cy="2018111"/>
          </a:xfrm>
          <a:prstGeom prst="rect">
            <a:avLst/>
          </a:prstGeom>
        </p:spPr>
        <p:txBody>
          <a:bodyPr/>
          <a:lstStyle>
            <a:lvl1pPr marL="0" indent="0" algn="ctr">
              <a:spcBef>
                <a:spcPts val="0"/>
              </a:spcBef>
              <a:buSzTx/>
              <a:buNone/>
              <a:defRPr sz="5000">
                <a:latin typeface="+mj-lt"/>
                <a:ea typeface="+mj-ea"/>
                <a:cs typeface="+mj-cs"/>
                <a:sym typeface="Helvetica Neue"/>
              </a:defRPr>
            </a:lvl1pPr>
            <a:lvl2pPr marL="0" indent="0" algn="ctr">
              <a:buSzTx/>
              <a:buNone/>
              <a:defRPr sz="5000">
                <a:latin typeface="+mj-lt"/>
                <a:ea typeface="+mj-ea"/>
                <a:cs typeface="+mj-cs"/>
                <a:sym typeface="Helvetica Neue"/>
              </a:defRPr>
            </a:lvl2pPr>
            <a:lvl3pPr marL="0" indent="0" algn="ctr">
              <a:spcBef>
                <a:spcPts val="0"/>
              </a:spcBef>
              <a:buSzTx/>
              <a:buNone/>
              <a:defRPr sz="5000">
                <a:latin typeface="+mj-lt"/>
                <a:ea typeface="+mj-ea"/>
                <a:cs typeface="+mj-cs"/>
                <a:sym typeface="Helvetica Neue"/>
              </a:defRPr>
            </a:lvl3pPr>
            <a:lvl4pPr marL="0" indent="0" algn="ctr">
              <a:spcBef>
                <a:spcPts val="0"/>
              </a:spcBef>
              <a:buSzTx/>
              <a:buNone/>
              <a:defRPr sz="5000">
                <a:latin typeface="+mj-lt"/>
                <a:ea typeface="+mj-ea"/>
                <a:cs typeface="+mj-cs"/>
                <a:sym typeface="Helvetica Neue"/>
              </a:defRPr>
            </a:lvl4pPr>
            <a:lvl5pPr marL="0" indent="0" algn="ctr">
              <a:spcBef>
                <a:spcPts val="0"/>
              </a:spcBef>
              <a:buSzTx/>
              <a:buNone/>
              <a:defRPr sz="5000">
                <a:latin typeface="+mj-lt"/>
                <a:ea typeface="+mj-ea"/>
                <a:cs typeface="+mj-cs"/>
                <a:sym typeface="Helvetica Neue"/>
              </a:defRPr>
            </a:lvl5pPr>
          </a:lstStyle>
          <a:p>
            <a:pPr/>
            <a:r>
              <a:t>Body Level One</a:t>
            </a:r>
          </a:p>
          <a:p>
            <a:pPr lvl="1"/>
            <a:r>
              <a:t>Body Level Two</a:t>
            </a:r>
          </a:p>
          <a:p>
            <a:pPr lvl="2"/>
            <a:r>
              <a:t>Body Level Three</a:t>
            </a:r>
          </a:p>
          <a:p>
            <a:pPr lvl="3"/>
            <a:r>
              <a:t>Body Level Four</a:t>
            </a:r>
          </a:p>
          <a:p>
            <a:pPr lvl="4"/>
            <a:r>
              <a:t>Body Level Five</a:t>
            </a:r>
          </a:p>
        </p:txBody>
      </p:sp>
      <p:sp>
        <p:nvSpPr>
          <p:cNvPr id="1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 &amp; Bullets">
    <p:spTree>
      <p:nvGrpSpPr>
        <p:cNvPr id="1" name=""/>
        <p:cNvGrpSpPr/>
        <p:nvPr/>
      </p:nvGrpSpPr>
      <p:grpSpPr>
        <a:xfrm>
          <a:off x="0" y="0"/>
          <a:ext cx="0" cy="0"/>
          <a:chOff x="0" y="0"/>
          <a:chExt cx="0" cy="0"/>
        </a:xfrm>
      </p:grpSpPr>
      <p:sp>
        <p:nvSpPr>
          <p:cNvPr id="21" name="Title Text"/>
          <p:cNvSpPr txBox="1"/>
          <p:nvPr>
            <p:ph type="title"/>
          </p:nvPr>
        </p:nvSpPr>
        <p:spPr>
          <a:prstGeom prst="rect">
            <a:avLst/>
          </a:prstGeom>
        </p:spPr>
        <p:txBody>
          <a:bodyPr/>
          <a:lstStyle/>
          <a:p>
            <a:pPr/>
            <a:r>
              <a:t>Title Text</a:t>
            </a:r>
          </a:p>
        </p:txBody>
      </p:sp>
      <p:sp>
        <p:nvSpPr>
          <p:cNvPr id="22"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p:spTree>
      <p:nvGrpSpPr>
        <p:cNvPr id="1" name=""/>
        <p:cNvGrpSpPr/>
        <p:nvPr/>
      </p:nvGrpSpPr>
      <p:grpSpPr>
        <a:xfrm>
          <a:off x="0" y="0"/>
          <a:ext cx="0" cy="0"/>
          <a:chOff x="0" y="0"/>
          <a:chExt cx="0" cy="0"/>
        </a:xfrm>
      </p:grpSpPr>
      <p:sp>
        <p:nvSpPr>
          <p:cNvPr id="30" name="Rectangle"/>
          <p:cNvSpPr/>
          <p:nvPr/>
        </p:nvSpPr>
        <p:spPr>
          <a:xfrm>
            <a:off x="3065859" y="-160735"/>
            <a:ext cx="18698766" cy="2500314"/>
          </a:xfrm>
          <a:prstGeom prst="rect">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 name="Rectangle"/>
          <p:cNvSpPr/>
          <p:nvPr/>
        </p:nvSpPr>
        <p:spPr>
          <a:xfrm>
            <a:off x="3065859" y="11662171"/>
            <a:ext cx="18698766" cy="2321720"/>
          </a:xfrm>
          <a:prstGeom prst="rect">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 name="Title Text"/>
          <p:cNvSpPr txBox="1"/>
          <p:nvPr>
            <p:ph type="title"/>
          </p:nvPr>
        </p:nvSpPr>
        <p:spPr>
          <a:xfrm>
            <a:off x="3405187" y="2357437"/>
            <a:ext cx="17555767" cy="9286876"/>
          </a:xfrm>
          <a:prstGeom prst="rect">
            <a:avLst/>
          </a:prstGeom>
        </p:spPr>
        <p:txBody>
          <a:bodyPr/>
          <a:lstStyle>
            <a:lvl1pPr>
              <a:defRPr sz="20200"/>
            </a:lvl1pPr>
          </a:lstStyle>
          <a:p>
            <a:pPr/>
            <a:r>
              <a:t>Title Text</a:t>
            </a:r>
          </a:p>
        </p:txBody>
      </p:sp>
      <p:sp>
        <p:nvSpPr>
          <p:cNvPr id="3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1">
    <p:spTree>
      <p:nvGrpSpPr>
        <p:cNvPr id="1" name=""/>
        <p:cNvGrpSpPr/>
        <p:nvPr/>
      </p:nvGrpSpPr>
      <p:grpSpPr>
        <a:xfrm>
          <a:off x="0" y="0"/>
          <a:ext cx="0" cy="0"/>
          <a:chOff x="0" y="0"/>
          <a:chExt cx="0" cy="0"/>
        </a:xfrm>
      </p:grpSpPr>
      <p:sp>
        <p:nvSpPr>
          <p:cNvPr id="40" name="Line"/>
          <p:cNvSpPr/>
          <p:nvPr/>
        </p:nvSpPr>
        <p:spPr>
          <a:xfrm>
            <a:off x="3494484" y="2089546"/>
            <a:ext cx="17537842" cy="82"/>
          </a:xfrm>
          <a:prstGeom prst="line">
            <a:avLst/>
          </a:prstGeom>
          <a:ln w="50800">
            <a:solidFill>
              <a:srgbClr val="000000"/>
            </a:solidFill>
            <a:miter lim="400000"/>
          </a:ln>
        </p:spPr>
        <p:txBody>
          <a:bodyPr lIns="0" tIns="0" rIns="0" bIns="0"/>
          <a:lstStyle/>
          <a:p>
            <a:pPr/>
          </a:p>
        </p:txBody>
      </p:sp>
      <p:sp>
        <p:nvSpPr>
          <p:cNvPr id="41" name="Title Text"/>
          <p:cNvSpPr txBox="1"/>
          <p:nvPr>
            <p:ph type="title"/>
          </p:nvPr>
        </p:nvSpPr>
        <p:spPr>
          <a:xfrm>
            <a:off x="3476625" y="357187"/>
            <a:ext cx="17555766" cy="1714501"/>
          </a:xfrm>
          <a:prstGeom prst="rect">
            <a:avLst/>
          </a:prstGeom>
        </p:spPr>
        <p:txBody>
          <a:bodyPr/>
          <a:lstStyle/>
          <a:p>
            <a:pPr/>
            <a:r>
              <a:t>Title Text</a:t>
            </a:r>
          </a:p>
        </p:txBody>
      </p:sp>
      <p:sp>
        <p:nvSpPr>
          <p:cNvPr id="42" name="Body Level One…"/>
          <p:cNvSpPr txBox="1"/>
          <p:nvPr>
            <p:ph type="body" idx="1"/>
          </p:nvPr>
        </p:nvSpPr>
        <p:spPr>
          <a:xfrm>
            <a:off x="3476625" y="2321718"/>
            <a:ext cx="17555766" cy="11358564"/>
          </a:xfrm>
          <a:prstGeom prst="rect">
            <a:avLst/>
          </a:prstGeom>
        </p:spPr>
        <p:txBody>
          <a:bodyPr/>
          <a:lstStyle>
            <a:lvl1pPr>
              <a:spcBef>
                <a:spcPts val="2800"/>
              </a:spcBef>
            </a:lvl1pPr>
            <a:lvl2pPr>
              <a:spcBef>
                <a:spcPts val="2100"/>
              </a:spcBef>
            </a:lvl2pPr>
          </a:lstStyle>
          <a:p>
            <a:pPr/>
            <a:r>
              <a:t>Body Level One</a:t>
            </a:r>
          </a:p>
          <a:p>
            <a:pPr lvl="1"/>
            <a:r>
              <a:t>Body Level Two</a:t>
            </a:r>
          </a:p>
          <a:p>
            <a:pPr lvl="2"/>
            <a:r>
              <a:t>Body Level Three</a:t>
            </a:r>
          </a:p>
          <a:p>
            <a:pPr lvl="3"/>
            <a:r>
              <a:t>Body Level Four</a:t>
            </a:r>
          </a:p>
          <a:p>
            <a:pPr lvl="4"/>
            <a:r>
              <a:t>Body Level Five</a:t>
            </a:r>
          </a:p>
        </p:txBody>
      </p:sp>
      <p:sp>
        <p:nvSpPr>
          <p:cNvPr id="4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p:spTree>
      <p:nvGrpSpPr>
        <p:cNvPr id="1" name=""/>
        <p:cNvGrpSpPr/>
        <p:nvPr/>
      </p:nvGrpSpPr>
      <p:grpSpPr>
        <a:xfrm>
          <a:off x="0" y="0"/>
          <a:ext cx="0" cy="0"/>
          <a:chOff x="0" y="0"/>
          <a:chExt cx="0" cy="0"/>
        </a:xfrm>
      </p:grpSpPr>
      <p:sp>
        <p:nvSpPr>
          <p:cNvPr id="50"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51"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52" name="Title Text"/>
          <p:cNvSpPr txBox="1"/>
          <p:nvPr>
            <p:ph type="title"/>
          </p:nvPr>
        </p:nvSpPr>
        <p:spPr>
          <a:xfrm>
            <a:off x="3655218" y="0"/>
            <a:ext cx="17377173" cy="1678782"/>
          </a:xfrm>
          <a:prstGeom prst="rect">
            <a:avLst/>
          </a:prstGeom>
        </p:spPr>
        <p:txBody>
          <a:bodyPr anchor="b"/>
          <a:lstStyle>
            <a:lvl1pPr marL="82549" marR="82549" defTabSz="1821656">
              <a:defRPr sz="7800">
                <a:solidFill>
                  <a:srgbClr val="D77A00"/>
                </a:solidFill>
                <a:uFill>
                  <a:solidFill>
                    <a:srgbClr val="D77A00"/>
                  </a:solidFill>
                </a:uFill>
                <a:latin typeface="+mn-lt"/>
                <a:ea typeface="+mn-ea"/>
                <a:cs typeface="+mn-cs"/>
                <a:sym typeface="Arial"/>
              </a:defRPr>
            </a:lvl1pPr>
          </a:lstStyle>
          <a:p>
            <a:pPr/>
            <a:r>
              <a:t>Title Text</a:t>
            </a:r>
          </a:p>
        </p:txBody>
      </p:sp>
      <p:sp>
        <p:nvSpPr>
          <p:cNvPr id="53" name="Body Level One…"/>
          <p:cNvSpPr txBox="1"/>
          <p:nvPr>
            <p:ph type="body" idx="1"/>
          </p:nvPr>
        </p:nvSpPr>
        <p:spPr>
          <a:xfrm>
            <a:off x="3655218" y="1982390"/>
            <a:ext cx="17377173" cy="11733610"/>
          </a:xfrm>
          <a:prstGeom prst="rect">
            <a:avLst/>
          </a:prstGeom>
        </p:spPr>
        <p:txBody>
          <a:bodyPr/>
          <a:lstStyle>
            <a:lvl1pPr marL="510506" marR="82549" indent="-469231" defTabSz="1821656">
              <a:spcBef>
                <a:spcPts val="1200"/>
              </a:spcBef>
              <a:buClr>
                <a:srgbClr val="000000"/>
              </a:buClr>
              <a:buSzPct val="100000"/>
              <a:buFont typeface="Times New Roman"/>
              <a:defRPr b="1" sz="5200">
                <a:uFill>
                  <a:solidFill>
                    <a:srgbClr val="000000"/>
                  </a:solidFill>
                </a:uFill>
                <a:latin typeface="Times New Roman"/>
                <a:ea typeface="Times New Roman"/>
                <a:cs typeface="Times New Roman"/>
                <a:sym typeface="Times New Roman"/>
              </a:defRPr>
            </a:lvl1pPr>
            <a:lvl2pPr marL="889501" marR="82549" indent="-391026" defTabSz="1821656">
              <a:spcBef>
                <a:spcPts val="1200"/>
              </a:spcBef>
              <a:buClr>
                <a:srgbClr val="000000"/>
              </a:buClr>
              <a:buFont typeface="Times New Roman"/>
              <a:buChar char="–"/>
              <a:defRPr sz="5200">
                <a:uFill>
                  <a:solidFill>
                    <a:srgbClr val="000000"/>
                  </a:solidFill>
                </a:uFill>
                <a:latin typeface="Times New Roman"/>
                <a:ea typeface="Times New Roman"/>
                <a:cs typeface="Times New Roman"/>
                <a:sym typeface="Times New Roman"/>
              </a:defRPr>
            </a:lvl2pPr>
            <a:lvl3pPr marL="1264957" marR="82549" indent="-309282" defTabSz="1821656">
              <a:spcBef>
                <a:spcPts val="1000"/>
              </a:spcBef>
              <a:buClr>
                <a:srgbClr val="000000"/>
              </a:buClr>
              <a:buFont typeface="Times New Roman"/>
              <a:buChar char="•"/>
              <a:defRPr sz="4600">
                <a:uFill>
                  <a:solidFill>
                    <a:srgbClr val="000000"/>
                  </a:solidFill>
                </a:uFill>
                <a:latin typeface="Times New Roman"/>
                <a:ea typeface="Times New Roman"/>
                <a:cs typeface="Times New Roman"/>
                <a:sym typeface="Times New Roman"/>
              </a:defRPr>
            </a:lvl3pPr>
            <a:lvl4pPr marL="1723117" marR="82549" indent="-310242" defTabSz="1821656">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4pPr>
            <a:lvl5pPr marL="2180317" marR="82549" indent="-310242" defTabSz="1821656">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54" name="Slide Number"/>
          <p:cNvSpPr txBox="1"/>
          <p:nvPr>
            <p:ph type="sldNum" sz="quarter" idx="2"/>
          </p:nvPr>
        </p:nvSpPr>
        <p:spPr>
          <a:xfrm>
            <a:off x="11822707" y="12948046"/>
            <a:ext cx="739776" cy="791159"/>
          </a:xfrm>
          <a:prstGeom prst="rect">
            <a:avLst/>
          </a:prstGeom>
        </p:spPr>
        <p:txBody>
          <a:bodyPr/>
          <a:lstStyle>
            <a:lvl1pPr defTabSz="910828">
              <a:defRPr sz="46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copy">
    <p:spTree>
      <p:nvGrpSpPr>
        <p:cNvPr id="1" name=""/>
        <p:cNvGrpSpPr/>
        <p:nvPr/>
      </p:nvGrpSpPr>
      <p:grpSpPr>
        <a:xfrm>
          <a:off x="0" y="0"/>
          <a:ext cx="0" cy="0"/>
          <a:chOff x="0" y="0"/>
          <a:chExt cx="0" cy="0"/>
        </a:xfrm>
      </p:grpSpPr>
      <p:sp>
        <p:nvSpPr>
          <p:cNvPr id="61"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62"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63" name="Title Text"/>
          <p:cNvSpPr txBox="1"/>
          <p:nvPr>
            <p:ph type="title"/>
          </p:nvPr>
        </p:nvSpPr>
        <p:spPr>
          <a:xfrm>
            <a:off x="3655218" y="0"/>
            <a:ext cx="17377173" cy="1678782"/>
          </a:xfrm>
          <a:prstGeom prst="rect">
            <a:avLst/>
          </a:prstGeom>
        </p:spPr>
        <p:txBody>
          <a:bodyPr anchor="b"/>
          <a:lstStyle>
            <a:lvl1pPr marL="82549" marR="82549" defTabSz="1821656">
              <a:defRPr sz="7800">
                <a:solidFill>
                  <a:srgbClr val="D77A00"/>
                </a:solidFill>
                <a:uFill>
                  <a:solidFill>
                    <a:srgbClr val="D77A00"/>
                  </a:solidFill>
                </a:uFill>
                <a:latin typeface="+mn-lt"/>
                <a:ea typeface="+mn-ea"/>
                <a:cs typeface="+mn-cs"/>
                <a:sym typeface="Arial"/>
              </a:defRPr>
            </a:lvl1pPr>
          </a:lstStyle>
          <a:p>
            <a:pPr/>
            <a:r>
              <a:t>Title Text</a:t>
            </a:r>
          </a:p>
        </p:txBody>
      </p:sp>
      <p:sp>
        <p:nvSpPr>
          <p:cNvPr id="64" name="Body Level One…"/>
          <p:cNvSpPr txBox="1"/>
          <p:nvPr>
            <p:ph type="body" idx="1"/>
          </p:nvPr>
        </p:nvSpPr>
        <p:spPr>
          <a:xfrm>
            <a:off x="3655218" y="1982390"/>
            <a:ext cx="17377173" cy="11733610"/>
          </a:xfrm>
          <a:prstGeom prst="rect">
            <a:avLst/>
          </a:prstGeom>
        </p:spPr>
        <p:txBody>
          <a:bodyPr/>
          <a:lstStyle>
            <a:lvl1pPr marL="510506" marR="82549" indent="-469231" defTabSz="1821656">
              <a:spcBef>
                <a:spcPts val="1200"/>
              </a:spcBef>
              <a:buClr>
                <a:srgbClr val="000000"/>
              </a:buClr>
              <a:buSzPct val="100000"/>
              <a:buFont typeface="Times New Roman"/>
              <a:defRPr b="1" sz="5200">
                <a:uFill>
                  <a:solidFill>
                    <a:srgbClr val="000000"/>
                  </a:solidFill>
                </a:uFill>
                <a:latin typeface="Times New Roman"/>
                <a:ea typeface="Times New Roman"/>
                <a:cs typeface="Times New Roman"/>
                <a:sym typeface="Times New Roman"/>
              </a:defRPr>
            </a:lvl1pPr>
            <a:lvl2pPr marL="889501" marR="82549" indent="-391026" defTabSz="1821656">
              <a:spcBef>
                <a:spcPts val="1200"/>
              </a:spcBef>
              <a:buClr>
                <a:srgbClr val="000000"/>
              </a:buClr>
              <a:buFont typeface="Times New Roman"/>
              <a:buChar char="–"/>
              <a:defRPr sz="5200">
                <a:uFill>
                  <a:solidFill>
                    <a:srgbClr val="000000"/>
                  </a:solidFill>
                </a:uFill>
                <a:latin typeface="Times New Roman"/>
                <a:ea typeface="Times New Roman"/>
                <a:cs typeface="Times New Roman"/>
                <a:sym typeface="Times New Roman"/>
              </a:defRPr>
            </a:lvl2pPr>
            <a:lvl3pPr marL="1264957" marR="82549" indent="-309282" defTabSz="1821656">
              <a:spcBef>
                <a:spcPts val="1000"/>
              </a:spcBef>
              <a:buClr>
                <a:srgbClr val="000000"/>
              </a:buClr>
              <a:buFont typeface="Times New Roman"/>
              <a:buChar char="•"/>
              <a:defRPr sz="4600">
                <a:uFill>
                  <a:solidFill>
                    <a:srgbClr val="000000"/>
                  </a:solidFill>
                </a:uFill>
                <a:latin typeface="Times New Roman"/>
                <a:ea typeface="Times New Roman"/>
                <a:cs typeface="Times New Roman"/>
                <a:sym typeface="Times New Roman"/>
              </a:defRPr>
            </a:lvl3pPr>
            <a:lvl4pPr marL="1723117" marR="82549" indent="-310242" defTabSz="1821656">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4pPr>
            <a:lvl5pPr marL="2180317" marR="82549" indent="-310242" defTabSz="1821656">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65" name="Slide Number"/>
          <p:cNvSpPr txBox="1"/>
          <p:nvPr>
            <p:ph type="sldNum" sz="quarter" idx="2"/>
          </p:nvPr>
        </p:nvSpPr>
        <p:spPr>
          <a:xfrm>
            <a:off x="11822707" y="12948046"/>
            <a:ext cx="739776" cy="791159"/>
          </a:xfrm>
          <a:prstGeom prst="rect">
            <a:avLst/>
          </a:prstGeom>
        </p:spPr>
        <p:txBody>
          <a:bodyPr/>
          <a:lstStyle>
            <a:lvl1pPr defTabSz="910828">
              <a:defRPr sz="46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copy 1">
    <p:spTree>
      <p:nvGrpSpPr>
        <p:cNvPr id="1" name=""/>
        <p:cNvGrpSpPr/>
        <p:nvPr/>
      </p:nvGrpSpPr>
      <p:grpSpPr>
        <a:xfrm>
          <a:off x="0" y="0"/>
          <a:ext cx="0" cy="0"/>
          <a:chOff x="0" y="0"/>
          <a:chExt cx="0" cy="0"/>
        </a:xfrm>
      </p:grpSpPr>
      <p:sp>
        <p:nvSpPr>
          <p:cNvPr id="72"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3" name="Title Text"/>
          <p:cNvSpPr txBox="1"/>
          <p:nvPr>
            <p:ph type="title"/>
          </p:nvPr>
        </p:nvSpPr>
        <p:spPr>
          <a:xfrm>
            <a:off x="151736" y="-76200"/>
            <a:ext cx="23943760" cy="1678782"/>
          </a:xfrm>
          <a:prstGeom prst="rect">
            <a:avLst/>
          </a:prstGeom>
        </p:spPr>
        <p:txBody>
          <a:bodyPr anchor="b"/>
          <a:lstStyle>
            <a:lvl1pPr marL="82549" marR="82549" defTabSz="1821656">
              <a:defRPr sz="7800">
                <a:solidFill>
                  <a:srgbClr val="D77A00"/>
                </a:solidFill>
                <a:uFill>
                  <a:solidFill>
                    <a:srgbClr val="D77A00"/>
                  </a:solidFill>
                </a:uFill>
                <a:latin typeface="+mn-lt"/>
                <a:ea typeface="+mn-ea"/>
                <a:cs typeface="+mn-cs"/>
                <a:sym typeface="Arial"/>
              </a:defRPr>
            </a:lvl1pPr>
          </a:lstStyle>
          <a:p>
            <a:pPr/>
            <a:r>
              <a:t>Title Text</a:t>
            </a:r>
          </a:p>
        </p:txBody>
      </p:sp>
      <p:sp>
        <p:nvSpPr>
          <p:cNvPr id="74" name="Body Level One…"/>
          <p:cNvSpPr txBox="1"/>
          <p:nvPr>
            <p:ph type="body" idx="1"/>
          </p:nvPr>
        </p:nvSpPr>
        <p:spPr>
          <a:xfrm>
            <a:off x="368574" y="1982390"/>
            <a:ext cx="17377173" cy="11733610"/>
          </a:xfrm>
          <a:prstGeom prst="rect">
            <a:avLst/>
          </a:prstGeom>
        </p:spPr>
        <p:txBody>
          <a:bodyPr/>
          <a:lstStyle>
            <a:lvl1pPr marL="510506" marR="82549" indent="-469231" defTabSz="1821656">
              <a:spcBef>
                <a:spcPts val="1200"/>
              </a:spcBef>
              <a:buClr>
                <a:srgbClr val="000000"/>
              </a:buClr>
              <a:buSzPct val="100000"/>
              <a:buFont typeface="Times New Roman"/>
              <a:defRPr b="1" sz="5200">
                <a:uFill>
                  <a:solidFill>
                    <a:srgbClr val="000000"/>
                  </a:solidFill>
                </a:uFill>
                <a:latin typeface="Times New Roman"/>
                <a:ea typeface="Times New Roman"/>
                <a:cs typeface="Times New Roman"/>
                <a:sym typeface="Times New Roman"/>
              </a:defRPr>
            </a:lvl1pPr>
            <a:lvl2pPr marL="889501" marR="82549" indent="-391026" defTabSz="1821656">
              <a:spcBef>
                <a:spcPts val="1200"/>
              </a:spcBef>
              <a:buClr>
                <a:srgbClr val="000000"/>
              </a:buClr>
              <a:buFont typeface="Times New Roman"/>
              <a:buChar char="–"/>
              <a:defRPr sz="5200">
                <a:uFill>
                  <a:solidFill>
                    <a:srgbClr val="000000"/>
                  </a:solidFill>
                </a:uFill>
                <a:latin typeface="Times New Roman"/>
                <a:ea typeface="Times New Roman"/>
                <a:cs typeface="Times New Roman"/>
                <a:sym typeface="Times New Roman"/>
              </a:defRPr>
            </a:lvl2pPr>
            <a:lvl3pPr marL="1264957" marR="82549" indent="-309282" defTabSz="1821656">
              <a:spcBef>
                <a:spcPts val="1000"/>
              </a:spcBef>
              <a:buClr>
                <a:srgbClr val="000000"/>
              </a:buClr>
              <a:buFont typeface="Times New Roman"/>
              <a:buChar char="•"/>
              <a:defRPr sz="4600">
                <a:uFill>
                  <a:solidFill>
                    <a:srgbClr val="000000"/>
                  </a:solidFill>
                </a:uFill>
                <a:latin typeface="Times New Roman"/>
                <a:ea typeface="Times New Roman"/>
                <a:cs typeface="Times New Roman"/>
                <a:sym typeface="Times New Roman"/>
              </a:defRPr>
            </a:lvl3pPr>
            <a:lvl4pPr marL="1723117" marR="82549" indent="-310242" defTabSz="1821656">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4pPr>
            <a:lvl5pPr marL="2180317" marR="82549" indent="-310242" defTabSz="1821656">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75" name="Slide Number"/>
          <p:cNvSpPr txBox="1"/>
          <p:nvPr>
            <p:ph type="sldNum" sz="quarter" idx="2"/>
          </p:nvPr>
        </p:nvSpPr>
        <p:spPr>
          <a:xfrm>
            <a:off x="11822707" y="12948046"/>
            <a:ext cx="739776" cy="791159"/>
          </a:xfrm>
          <a:prstGeom prst="rect">
            <a:avLst/>
          </a:prstGeom>
        </p:spPr>
        <p:txBody>
          <a:bodyPr/>
          <a:lstStyle>
            <a:lvl1pPr defTabSz="910828">
              <a:defRPr sz="46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p:spTree>
      <p:nvGrpSpPr>
        <p:cNvPr id="1" name=""/>
        <p:cNvGrpSpPr/>
        <p:nvPr/>
      </p:nvGrpSpPr>
      <p:grpSpPr>
        <a:xfrm>
          <a:off x="0" y="0"/>
          <a:ext cx="0" cy="0"/>
          <a:chOff x="0" y="0"/>
          <a:chExt cx="0" cy="0"/>
        </a:xfrm>
      </p:grpSpPr>
      <p:sp>
        <p:nvSpPr>
          <p:cNvPr id="82" name="Line"/>
          <p:cNvSpPr/>
          <p:nvPr/>
        </p:nvSpPr>
        <p:spPr>
          <a:xfrm>
            <a:off x="4423171" y="1678781"/>
            <a:ext cx="15537658" cy="3176"/>
          </a:xfrm>
          <a:prstGeom prst="line">
            <a:avLst/>
          </a:prstGeom>
          <a:ln w="50800">
            <a:solidFill>
              <a:srgbClr val="000000"/>
            </a:solidFill>
          </a:ln>
        </p:spPr>
        <p:txBody>
          <a:bodyPr lIns="0" tIns="0" rIns="0" bIns="0"/>
          <a:lstStyle/>
          <a:p>
            <a:pPr/>
          </a:p>
        </p:txBody>
      </p:sp>
      <p:sp>
        <p:nvSpPr>
          <p:cNvPr id="83" name="Title Text"/>
          <p:cNvSpPr txBox="1"/>
          <p:nvPr>
            <p:ph type="title"/>
          </p:nvPr>
        </p:nvSpPr>
        <p:spPr>
          <a:xfrm>
            <a:off x="4423171" y="160734"/>
            <a:ext cx="15537658" cy="1678782"/>
          </a:xfrm>
          <a:prstGeom prst="rect">
            <a:avLst/>
          </a:prstGeom>
        </p:spPr>
        <p:txBody>
          <a:bodyPr/>
          <a:lstStyle>
            <a:lvl1pPr marL="81280" marR="81280" defTabSz="1821656">
              <a:defRPr b="0" sz="6600">
                <a:uFill>
                  <a:solidFill>
                    <a:srgbClr val="000000"/>
                  </a:solidFill>
                </a:uFill>
                <a:latin typeface="+mn-lt"/>
                <a:ea typeface="+mn-ea"/>
                <a:cs typeface="+mn-cs"/>
                <a:sym typeface="Arial"/>
              </a:defRPr>
            </a:lvl1pPr>
          </a:lstStyle>
          <a:p>
            <a:pPr/>
            <a:r>
              <a:t>Title Text</a:t>
            </a:r>
          </a:p>
        </p:txBody>
      </p:sp>
      <p:sp>
        <p:nvSpPr>
          <p:cNvPr id="84" name="Body Level One…"/>
          <p:cNvSpPr txBox="1"/>
          <p:nvPr>
            <p:ph type="body" idx="1"/>
          </p:nvPr>
        </p:nvSpPr>
        <p:spPr>
          <a:xfrm>
            <a:off x="4423171" y="1821656"/>
            <a:ext cx="15537658" cy="11894344"/>
          </a:xfrm>
          <a:prstGeom prst="rect">
            <a:avLst/>
          </a:prstGeom>
        </p:spPr>
        <p:txBody>
          <a:bodyPr/>
          <a:lstStyle>
            <a:lvl1pPr marL="767080" marR="81280" indent="-685800" defTabSz="1821656">
              <a:spcBef>
                <a:spcPts val="1100"/>
              </a:spcBef>
              <a:buSzTx/>
              <a:buNone/>
              <a:defRPr sz="4600">
                <a:uFill>
                  <a:solidFill>
                    <a:srgbClr val="000000"/>
                  </a:solidFill>
                </a:uFill>
                <a:latin typeface="+mn-lt"/>
                <a:ea typeface="+mn-ea"/>
                <a:cs typeface="+mn-cs"/>
                <a:sym typeface="Arial"/>
              </a:defRPr>
            </a:lvl1pPr>
            <a:lvl2pPr marL="885643" marR="81280" indent="-387803" defTabSz="1821656">
              <a:spcBef>
                <a:spcPts val="900"/>
              </a:spcBef>
              <a:buChar char="•"/>
              <a:defRPr sz="3800">
                <a:uFill>
                  <a:solidFill>
                    <a:srgbClr val="000000"/>
                  </a:solidFill>
                </a:uFill>
                <a:latin typeface="+mn-lt"/>
                <a:ea typeface="+mn-ea"/>
                <a:cs typeface="+mn-cs"/>
                <a:sym typeface="Arial"/>
              </a:defRPr>
            </a:lvl2pPr>
            <a:lvl3pPr marL="1259839" marR="81280" indent="-304800" defTabSz="1821656">
              <a:spcBef>
                <a:spcPts val="800"/>
              </a:spcBef>
              <a:buChar char="–"/>
              <a:defRPr sz="3200">
                <a:uFill>
                  <a:solidFill>
                    <a:srgbClr val="000000"/>
                  </a:solidFill>
                </a:uFill>
                <a:latin typeface="+mn-lt"/>
                <a:ea typeface="+mn-ea"/>
                <a:cs typeface="+mn-cs"/>
                <a:sym typeface="Arial"/>
              </a:defRPr>
            </a:lvl3pPr>
            <a:lvl4pPr marL="1723967" marR="81280" indent="-311727" defTabSz="1821656">
              <a:spcBef>
                <a:spcPts val="700"/>
              </a:spcBef>
              <a:buChar char="»"/>
              <a:defRPr sz="3000">
                <a:uFill>
                  <a:solidFill>
                    <a:srgbClr val="000000"/>
                  </a:solidFill>
                </a:uFill>
                <a:latin typeface="+mn-lt"/>
                <a:ea typeface="+mn-ea"/>
                <a:cs typeface="+mn-cs"/>
                <a:sym typeface="Arial"/>
              </a:defRPr>
            </a:lvl4pPr>
            <a:lvl5pPr marL="2174239" marR="81280" indent="-304800" defTabSz="1821656">
              <a:spcBef>
                <a:spcPts val="600"/>
              </a:spcBef>
              <a:buChar char="»"/>
              <a:defRPr sz="2400">
                <a:uFill>
                  <a:solidFill>
                    <a:srgbClr val="000000"/>
                  </a:solidFill>
                </a:uFill>
                <a:latin typeface="+mn-lt"/>
                <a:ea typeface="+mn-ea"/>
                <a:cs typeface="+mn-cs"/>
                <a:sym typeface="Arial"/>
              </a:defRPr>
            </a:lvl5pPr>
          </a:lstStyle>
          <a:p>
            <a:pPr/>
            <a:r>
              <a:t>Body Level One</a:t>
            </a:r>
          </a:p>
          <a:p>
            <a:pPr lvl="1"/>
            <a:r>
              <a:t>Body Level Two</a:t>
            </a:r>
          </a:p>
          <a:p>
            <a:pPr lvl="2"/>
            <a:r>
              <a:t>Body Level Three</a:t>
            </a:r>
          </a:p>
          <a:p>
            <a:pPr lvl="3"/>
            <a:r>
              <a:t>Body Level Four</a:t>
            </a:r>
          </a:p>
          <a:p>
            <a:pPr lvl="4"/>
            <a:r>
              <a:t>Body Level Five</a:t>
            </a:r>
          </a:p>
        </p:txBody>
      </p:sp>
      <p:sp>
        <p:nvSpPr>
          <p:cNvPr id="85" name="Slide Number"/>
          <p:cNvSpPr txBox="1"/>
          <p:nvPr>
            <p:ph type="sldNum" sz="quarter" idx="2"/>
          </p:nvPr>
        </p:nvSpPr>
        <p:spPr>
          <a:xfrm>
            <a:off x="17831792" y="12501562"/>
            <a:ext cx="460376" cy="472828"/>
          </a:xfrm>
          <a:prstGeom prst="rect">
            <a:avLst/>
          </a:prstGeom>
        </p:spPr>
        <p:txBody>
          <a:bodyPr/>
          <a:lstStyle>
            <a:lvl1pPr defTabSz="910828">
              <a:defRPr>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 Center">
    <p:spTree>
      <p:nvGrpSpPr>
        <p:cNvPr id="1" name=""/>
        <p:cNvGrpSpPr/>
        <p:nvPr/>
      </p:nvGrpSpPr>
      <p:grpSpPr>
        <a:xfrm>
          <a:off x="0" y="0"/>
          <a:ext cx="0" cy="0"/>
          <a:chOff x="0" y="0"/>
          <a:chExt cx="0" cy="0"/>
        </a:xfrm>
      </p:grpSpPr>
      <p:sp>
        <p:nvSpPr>
          <p:cNvPr id="92" name="Title Text"/>
          <p:cNvSpPr txBox="1"/>
          <p:nvPr>
            <p:ph type="title"/>
          </p:nvPr>
        </p:nvSpPr>
        <p:spPr>
          <a:xfrm>
            <a:off x="4423171" y="3964781"/>
            <a:ext cx="15537658" cy="5179219"/>
          </a:xfrm>
          <a:prstGeom prst="rect">
            <a:avLst/>
          </a:prstGeom>
        </p:spPr>
        <p:txBody>
          <a:bodyPr anchor="t"/>
          <a:lstStyle>
            <a:lvl1pPr marL="82549" marR="82549" algn="ctr" defTabSz="1821656">
              <a:defRPr sz="9400">
                <a:solidFill>
                  <a:srgbClr val="D77A00"/>
                </a:solidFill>
                <a:uFill>
                  <a:solidFill>
                    <a:srgbClr val="D77A00"/>
                  </a:solidFill>
                </a:uFill>
                <a:latin typeface="+mn-lt"/>
                <a:ea typeface="+mn-ea"/>
                <a:cs typeface="+mn-cs"/>
                <a:sym typeface="Arial"/>
              </a:defRPr>
            </a:lvl1pPr>
          </a:lstStyle>
          <a:p>
            <a:pPr/>
            <a:r>
              <a:t>Title Text</a:t>
            </a:r>
          </a:p>
        </p:txBody>
      </p:sp>
      <p:sp>
        <p:nvSpPr>
          <p:cNvPr id="93" name="Slide Number"/>
          <p:cNvSpPr txBox="1"/>
          <p:nvPr>
            <p:ph type="sldNum" sz="quarter" idx="2"/>
          </p:nvPr>
        </p:nvSpPr>
        <p:spPr>
          <a:xfrm>
            <a:off x="11822707" y="12948046"/>
            <a:ext cx="739776" cy="791159"/>
          </a:xfrm>
          <a:prstGeom prst="rect">
            <a:avLst/>
          </a:prstGeom>
        </p:spPr>
        <p:txBody>
          <a:bodyPr/>
          <a:lstStyle>
            <a:lvl1pPr defTabSz="910828">
              <a:defRPr sz="46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Title &amp; Bullets copy">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00" name="Line"/>
          <p:cNvSpPr/>
          <p:nvPr/>
        </p:nvSpPr>
        <p:spPr>
          <a:xfrm>
            <a:off x="4067929" y="2482453"/>
            <a:ext cx="16659771" cy="1"/>
          </a:xfrm>
          <a:prstGeom prst="line">
            <a:avLst/>
          </a:prstGeom>
          <a:ln w="25400">
            <a:solidFill>
              <a:srgbClr val="737577"/>
            </a:solidFill>
            <a:miter lim="400000"/>
          </a:ln>
        </p:spPr>
        <p:txBody>
          <a:bodyPr lIns="0" tIns="0" rIns="0" bIns="0"/>
          <a:lstStyle/>
          <a:p>
            <a:pPr/>
          </a:p>
        </p:txBody>
      </p:sp>
      <p:sp>
        <p:nvSpPr>
          <p:cNvPr id="101" name="Title Text"/>
          <p:cNvSpPr/>
          <p:nvPr>
            <p:ph type="title"/>
          </p:nvPr>
        </p:nvSpPr>
        <p:spPr>
          <a:xfrm>
            <a:off x="4065984" y="241101"/>
            <a:ext cx="16662798" cy="2411017"/>
          </a:xfrm>
          <a:prstGeom prst="rect">
            <a:avLst/>
          </a:prstGeom>
          <a:effectLst>
            <a:outerShdw sx="100000" sy="100000" kx="0" ky="0" algn="b" rotWithShape="0" blurRad="50800" dist="63500" dir="3000000">
              <a:srgbClr val="FFFFFF">
                <a:alpha val="80000"/>
              </a:srgbClr>
            </a:outerShdw>
          </a:effectLst>
        </p:spPr>
        <p:txBody>
          <a:bodyPr/>
          <a:lstStyle>
            <a:lvl1pPr>
              <a:defRPr b="0" sz="8600">
                <a:solidFill>
                  <a:srgbClr val="515151"/>
                </a:solidFill>
                <a:latin typeface="Cochin"/>
                <a:ea typeface="Cochin"/>
                <a:cs typeface="Cochin"/>
                <a:sym typeface="Cochin"/>
              </a:defRPr>
            </a:lvl1pPr>
          </a:lstStyle>
          <a:p>
            <a:pPr/>
            <a:r>
              <a:t>Title Text</a:t>
            </a:r>
          </a:p>
        </p:txBody>
      </p:sp>
      <p:sp>
        <p:nvSpPr>
          <p:cNvPr id="102" name="Body Level One…"/>
          <p:cNvSpPr/>
          <p:nvPr>
            <p:ph type="body" idx="1"/>
          </p:nvPr>
        </p:nvSpPr>
        <p:spPr>
          <a:xfrm>
            <a:off x="4083843" y="2768203"/>
            <a:ext cx="16644939" cy="10572751"/>
          </a:xfrm>
          <a:prstGeom prst="rect">
            <a:avLst/>
          </a:prstGeom>
        </p:spPr>
        <p:txBody>
          <a:bodyPr/>
          <a:lstStyle>
            <a:lvl1pPr marL="695157" indent="-695157">
              <a:lnSpc>
                <a:spcPct val="90000"/>
              </a:lnSpc>
              <a:spcBef>
                <a:spcPts val="2900"/>
              </a:spcBef>
              <a:buSzPct val="65000"/>
              <a:buFont typeface="Zapf Dingbats"/>
              <a:buChar char="✦"/>
              <a:defRPr sz="5200">
                <a:solidFill>
                  <a:srgbClr val="515151"/>
                </a:solidFill>
                <a:latin typeface="Cochin"/>
                <a:ea typeface="Cochin"/>
                <a:cs typeface="Cochin"/>
                <a:sym typeface="Cochin"/>
              </a:defRPr>
            </a:lvl1pPr>
            <a:lvl2pPr marL="1174376" indent="-412376">
              <a:lnSpc>
                <a:spcPct val="90000"/>
              </a:lnSpc>
              <a:spcBef>
                <a:spcPts val="1200"/>
              </a:spcBef>
              <a:buSzPct val="83000"/>
              <a:buChar char="•"/>
              <a:defRPr sz="4600">
                <a:solidFill>
                  <a:srgbClr val="515151"/>
                </a:solidFill>
                <a:latin typeface="Cochin"/>
                <a:ea typeface="Cochin"/>
                <a:cs typeface="Cochin"/>
                <a:sym typeface="Cochin"/>
              </a:defRPr>
            </a:lvl2pPr>
            <a:lvl3pPr marL="1550147" indent="-343647">
              <a:lnSpc>
                <a:spcPct val="90000"/>
              </a:lnSpc>
              <a:spcBef>
                <a:spcPts val="1200"/>
              </a:spcBef>
              <a:buSzPct val="87000"/>
              <a:defRPr sz="4600">
                <a:solidFill>
                  <a:srgbClr val="515151"/>
                </a:solidFill>
                <a:latin typeface="Cochin"/>
                <a:ea typeface="Cochin"/>
                <a:cs typeface="Cochin"/>
                <a:sym typeface="Cochin"/>
              </a:defRPr>
            </a:lvl3pPr>
            <a:lvl4pPr marL="2510117" indent="-859117">
              <a:lnSpc>
                <a:spcPct val="90000"/>
              </a:lnSpc>
              <a:spcBef>
                <a:spcPts val="1200"/>
              </a:spcBef>
              <a:buSzPct val="65000"/>
              <a:buFont typeface="Type Embellishments One LET Embellishments One LET Plain:1.0"/>
              <a:buChar char="n"/>
              <a:defRPr sz="4600">
                <a:solidFill>
                  <a:srgbClr val="515151"/>
                </a:solidFill>
                <a:latin typeface="Cochin"/>
                <a:ea typeface="Cochin"/>
                <a:cs typeface="Cochin"/>
                <a:sym typeface="Cochin"/>
              </a:defRPr>
            </a:lvl4pPr>
            <a:lvl5pPr marL="2954617" indent="-859117">
              <a:lnSpc>
                <a:spcPct val="90000"/>
              </a:lnSpc>
              <a:spcBef>
                <a:spcPts val="1200"/>
              </a:spcBef>
              <a:buSzPct val="65000"/>
              <a:buFont typeface="Type Embellishments One LET Embellishments One LET Plain:1.0"/>
              <a:buChar char="n"/>
              <a:defRPr sz="4600">
                <a:solidFill>
                  <a:srgbClr val="515151"/>
                </a:solidFill>
                <a:latin typeface="Cochin"/>
                <a:ea typeface="Cochin"/>
                <a:cs typeface="Cochin"/>
                <a:sym typeface="Cochin"/>
              </a:defRPr>
            </a:lvl5pPr>
          </a:lstStyle>
          <a:p>
            <a:pPr/>
            <a:r>
              <a:t>Body Level One</a:t>
            </a:r>
          </a:p>
          <a:p>
            <a:pPr lvl="1"/>
            <a:r>
              <a:t>Body Level Two</a:t>
            </a:r>
          </a:p>
          <a:p>
            <a:pPr lvl="2"/>
            <a:r>
              <a:t>Body Level Three</a:t>
            </a:r>
          </a:p>
          <a:p>
            <a:pPr lvl="3"/>
            <a:r>
              <a:t>Body Level Four</a:t>
            </a:r>
          </a:p>
          <a:p>
            <a:pPr lvl="4"/>
            <a:r>
              <a:t>Body Level Five</a:t>
            </a:r>
          </a:p>
        </p:txBody>
      </p:sp>
      <p:sp>
        <p:nvSpPr>
          <p:cNvPr id="103" name="Slide Number"/>
          <p:cNvSpPr txBox="1"/>
          <p:nvPr>
            <p:ph type="sldNum" sz="quarter" idx="2"/>
          </p:nvPr>
        </p:nvSpPr>
        <p:spPr>
          <a:xfrm>
            <a:off x="11956653" y="13037343"/>
            <a:ext cx="434976" cy="473076"/>
          </a:xfrm>
          <a:prstGeom prst="rect">
            <a:avLst/>
          </a:prstGeom>
          <a:effectLst>
            <a:outerShdw sx="100000" sy="100000" kx="0" ky="0" algn="b" rotWithShape="0" blurRad="50800" dist="63500" dir="3000000">
              <a:srgbClr val="FFFFFF">
                <a:alpha val="60000"/>
              </a:srgbClr>
            </a:outerShdw>
          </a:effectLst>
        </p:spPr>
        <p:txBody>
          <a:bodyPr/>
          <a:lstStyle>
            <a:lvl1pPr>
              <a:defRPr sz="2200">
                <a:solidFill>
                  <a:srgbClr val="515151"/>
                </a:solidFill>
                <a:latin typeface="Cochin"/>
                <a:ea typeface="Cochin"/>
                <a:cs typeface="Cochin"/>
                <a:sym typeface="Cochi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p:spTree>
      <p:nvGrpSpPr>
        <p:cNvPr id="1" name=""/>
        <p:cNvGrpSpPr/>
        <p:nvPr/>
      </p:nvGrpSpPr>
      <p:grpSpPr>
        <a:xfrm>
          <a:off x="0" y="0"/>
          <a:ext cx="0" cy="0"/>
          <a:chOff x="0" y="0"/>
          <a:chExt cx="0" cy="0"/>
        </a:xfrm>
      </p:grpSpPr>
      <p:sp>
        <p:nvSpPr>
          <p:cNvPr id="110" name="Line"/>
          <p:cNvSpPr/>
          <p:nvPr/>
        </p:nvSpPr>
        <p:spPr>
          <a:xfrm>
            <a:off x="3654194" y="1676913"/>
            <a:ext cx="17382082" cy="2893"/>
          </a:xfrm>
          <a:prstGeom prst="line">
            <a:avLst/>
          </a:prstGeom>
          <a:ln w="63500">
            <a:solidFill>
              <a:srgbClr val="D77A00"/>
            </a:solidFill>
          </a:ln>
        </p:spPr>
        <p:txBody>
          <a:bodyPr lIns="0" tIns="0" rIns="0" bIns="0"/>
          <a:lstStyle/>
          <a:p>
            <a:pPr defTabSz="832674">
              <a:defRPr sz="2000"/>
            </a:pPr>
          </a:p>
        </p:txBody>
      </p:sp>
      <p:pic>
        <p:nvPicPr>
          <p:cNvPr id="111" name="CSAIL.png" descr="CSAIL.png"/>
          <p:cNvPicPr>
            <a:picLocks noChangeAspect="0"/>
          </p:cNvPicPr>
          <p:nvPr/>
        </p:nvPicPr>
        <p:blipFill>
          <a:blip r:embed="rId2">
            <a:extLst/>
          </a:blip>
          <a:stretch>
            <a:fillRect/>
          </a:stretch>
        </p:blipFill>
        <p:spPr>
          <a:xfrm>
            <a:off x="19509705" y="-1"/>
            <a:ext cx="1830150" cy="1335750"/>
          </a:xfrm>
          <a:prstGeom prst="rect">
            <a:avLst/>
          </a:prstGeom>
          <a:ln w="12700">
            <a:miter lim="400000"/>
          </a:ln>
        </p:spPr>
      </p:pic>
      <p:sp>
        <p:nvSpPr>
          <p:cNvPr id="112" name="Title Text"/>
          <p:cNvSpPr txBox="1"/>
          <p:nvPr>
            <p:ph type="title"/>
          </p:nvPr>
        </p:nvSpPr>
        <p:spPr>
          <a:xfrm>
            <a:off x="3654194" y="-1"/>
            <a:ext cx="17382083" cy="1676915"/>
          </a:xfrm>
          <a:prstGeom prst="rect">
            <a:avLst/>
          </a:prstGeom>
        </p:spPr>
        <p:txBody>
          <a:bodyPr lIns="92519" tIns="92519" rIns="92519" bIns="92519" anchor="b"/>
          <a:lstStyle>
            <a:lvl1pPr marL="91650" marR="91650" defTabSz="1830149">
              <a:defRPr sz="8000">
                <a:solidFill>
                  <a:srgbClr val="D77A00"/>
                </a:solidFill>
                <a:uFill>
                  <a:solidFill>
                    <a:srgbClr val="D77A00"/>
                  </a:solidFill>
                </a:uFill>
                <a:latin typeface="+mn-lt"/>
                <a:ea typeface="+mn-ea"/>
                <a:cs typeface="+mn-cs"/>
                <a:sym typeface="Arial"/>
              </a:defRPr>
            </a:lvl1pPr>
          </a:lstStyle>
          <a:p>
            <a:pPr/>
            <a:r>
              <a:t>Title Text</a:t>
            </a:r>
          </a:p>
        </p:txBody>
      </p:sp>
      <p:sp>
        <p:nvSpPr>
          <p:cNvPr id="113" name="Body Level One…"/>
          <p:cNvSpPr txBox="1"/>
          <p:nvPr>
            <p:ph type="body" idx="1"/>
          </p:nvPr>
        </p:nvSpPr>
        <p:spPr>
          <a:xfrm>
            <a:off x="3654194" y="1980493"/>
            <a:ext cx="17382083" cy="11735507"/>
          </a:xfrm>
          <a:prstGeom prst="rect">
            <a:avLst/>
          </a:prstGeom>
        </p:spPr>
        <p:txBody>
          <a:bodyPr lIns="92519" tIns="92519" rIns="92519" bIns="92519"/>
          <a:lstStyle>
            <a:lvl1pPr marL="729977" marR="91650" indent="-679654" defTabSz="1830149">
              <a:spcBef>
                <a:spcPts val="1300"/>
              </a:spcBef>
              <a:buClr>
                <a:srgbClr val="000000"/>
              </a:buClr>
              <a:buSzPct val="100000"/>
              <a:buFont typeface="Times New Roman"/>
              <a:defRPr b="1" sz="5600">
                <a:uFill>
                  <a:solidFill>
                    <a:srgbClr val="000000"/>
                  </a:solidFill>
                </a:uFill>
                <a:latin typeface="Times New Roman"/>
                <a:ea typeface="Times New Roman"/>
                <a:cs typeface="Times New Roman"/>
                <a:sym typeface="Times New Roman"/>
              </a:defRPr>
            </a:lvl1pPr>
            <a:lvl2pPr marL="1119785" marR="91650" indent="-567812" defTabSz="1830149">
              <a:spcBef>
                <a:spcPts val="1300"/>
              </a:spcBef>
              <a:buClr>
                <a:srgbClr val="000000"/>
              </a:buClr>
              <a:buFont typeface="Times New Roman"/>
              <a:buChar char="–"/>
              <a:defRPr sz="5600">
                <a:uFill>
                  <a:solidFill>
                    <a:srgbClr val="000000"/>
                  </a:solidFill>
                </a:uFill>
                <a:latin typeface="Times New Roman"/>
                <a:ea typeface="Times New Roman"/>
                <a:cs typeface="Times New Roman"/>
                <a:sym typeface="Times New Roman"/>
              </a:defRPr>
            </a:lvl2pPr>
            <a:lvl3pPr marL="1498977" marR="91650" indent="-443767" defTabSz="1830149">
              <a:spcBef>
                <a:spcPts val="1000"/>
              </a:spcBef>
              <a:buClr>
                <a:srgbClr val="000000"/>
              </a:buClr>
              <a:buFont typeface="Times New Roman"/>
              <a:buChar char="•"/>
              <a:defRPr sz="4600">
                <a:uFill>
                  <a:solidFill>
                    <a:srgbClr val="000000"/>
                  </a:solidFill>
                </a:uFill>
                <a:latin typeface="Times New Roman"/>
                <a:ea typeface="Times New Roman"/>
                <a:cs typeface="Times New Roman"/>
                <a:sym typeface="Times New Roman"/>
              </a:defRPr>
            </a:lvl3pPr>
            <a:lvl4pPr marL="2012905" marR="91650" indent="-456045" defTabSz="1830149">
              <a:spcBef>
                <a:spcPts val="900"/>
              </a:spcBef>
              <a:buClr>
                <a:srgbClr val="000000"/>
              </a:buClr>
              <a:buFont typeface="Times New Roman"/>
              <a:buChar char="–"/>
              <a:defRPr sz="4000">
                <a:uFill>
                  <a:solidFill>
                    <a:srgbClr val="000000"/>
                  </a:solidFill>
                </a:uFill>
                <a:latin typeface="Times New Roman"/>
                <a:ea typeface="Times New Roman"/>
                <a:cs typeface="Times New Roman"/>
                <a:sym typeface="Times New Roman"/>
              </a:defRPr>
            </a:lvl4pPr>
            <a:lvl5pPr marL="2517441" marR="91650" indent="-458931" defTabSz="1830149">
              <a:spcBef>
                <a:spcPts val="900"/>
              </a:spcBef>
              <a:buClr>
                <a:srgbClr val="000000"/>
              </a:buClr>
              <a:buFont typeface="Times New Roman"/>
              <a:buChar char="•"/>
              <a:defRPr sz="4000">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14" name="Slide Number"/>
          <p:cNvSpPr txBox="1"/>
          <p:nvPr>
            <p:ph type="sldNum" sz="quarter" idx="2"/>
          </p:nvPr>
        </p:nvSpPr>
        <p:spPr>
          <a:xfrm>
            <a:off x="11826430" y="13022104"/>
            <a:ext cx="731140" cy="771981"/>
          </a:xfrm>
          <a:prstGeom prst="rect">
            <a:avLst/>
          </a:prstGeom>
        </p:spPr>
        <p:txBody>
          <a:bodyPr lIns="92519" tIns="92519" rIns="92519" bIns="92519"/>
          <a:lstStyle>
            <a:lvl1pPr defTabSz="832674">
              <a:defRPr sz="42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0" showMasterPhAnim="1">
  <p:cSld name="sophiaArtScience copy 1">
    <p:spTree>
      <p:nvGrpSpPr>
        <p:cNvPr id="1" name=""/>
        <p:cNvGrpSpPr/>
        <p:nvPr/>
      </p:nvGrpSpPr>
      <p:grpSpPr>
        <a:xfrm>
          <a:off x="0" y="0"/>
          <a:ext cx="0" cy="0"/>
          <a:chOff x="0" y="0"/>
          <a:chExt cx="0" cy="0"/>
        </a:xfrm>
      </p:grpSpPr>
      <p:sp>
        <p:nvSpPr>
          <p:cNvPr id="121"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12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23" name="Title Text"/>
          <p:cNvSpPr txBox="1"/>
          <p:nvPr>
            <p:ph type="title"/>
          </p:nvPr>
        </p:nvSpPr>
        <p:spPr>
          <a:xfrm>
            <a:off x="431800" y="0"/>
            <a:ext cx="12357100" cy="1193800"/>
          </a:xfrm>
          <a:prstGeom prst="rect">
            <a:avLst/>
          </a:prstGeom>
        </p:spPr>
        <p:txBody>
          <a:bodyPr lIns="50800" tIns="50800" rIns="50800" bIns="50800" anchor="b"/>
          <a:lstStyle>
            <a:lvl1pPr marL="58702" marR="58702" defTabSz="1295400">
              <a:defRPr sz="5600">
                <a:solidFill>
                  <a:srgbClr val="D77A00"/>
                </a:solidFill>
                <a:uFill>
                  <a:solidFill>
                    <a:srgbClr val="D77A00"/>
                  </a:solidFill>
                </a:uFill>
                <a:latin typeface="+mn-lt"/>
                <a:ea typeface="+mn-ea"/>
                <a:cs typeface="+mn-cs"/>
                <a:sym typeface="Arial"/>
              </a:defRPr>
            </a:lvl1pPr>
          </a:lstStyle>
          <a:p>
            <a:pPr/>
            <a:r>
              <a:t>Title Text</a:t>
            </a:r>
          </a:p>
        </p:txBody>
      </p:sp>
      <p:sp>
        <p:nvSpPr>
          <p:cNvPr id="124" name="Body Level One…"/>
          <p:cNvSpPr txBox="1"/>
          <p:nvPr>
            <p:ph type="body" sz="half" idx="1"/>
          </p:nvPr>
        </p:nvSpPr>
        <p:spPr>
          <a:xfrm>
            <a:off x="431800" y="1409700"/>
            <a:ext cx="12357100" cy="8343900"/>
          </a:xfrm>
          <a:prstGeom prst="rect">
            <a:avLst/>
          </a:prstGeom>
        </p:spPr>
        <p:txBody>
          <a:bodyPr lIns="50800" tIns="50800" rIns="50800" bIns="50800"/>
          <a:lstStyle>
            <a:lvl1pPr marL="384174" marR="58702" indent="-342899" defTabSz="1295400">
              <a:spcBef>
                <a:spcPts val="900"/>
              </a:spcBef>
              <a:buClr>
                <a:srgbClr val="000000"/>
              </a:buClr>
              <a:buSzPct val="100000"/>
              <a:buFont typeface="Times New Roman"/>
              <a:defRPr b="1" sz="3800">
                <a:uFill>
                  <a:solidFill>
                    <a:srgbClr val="000000"/>
                  </a:solidFill>
                </a:uFill>
                <a:latin typeface="Times New Roman"/>
                <a:ea typeface="Times New Roman"/>
                <a:cs typeface="Times New Roman"/>
                <a:sym typeface="Times New Roman"/>
              </a:defRPr>
            </a:lvl1pPr>
            <a:lvl2pPr marL="784225" marR="58702" indent="-285750" defTabSz="1295400">
              <a:spcBef>
                <a:spcPts val="900"/>
              </a:spcBef>
              <a:buClr>
                <a:srgbClr val="000000"/>
              </a:buClr>
              <a:buFont typeface="Times New Roman"/>
              <a:buChar char="–"/>
              <a:defRPr sz="3800">
                <a:uFill>
                  <a:solidFill>
                    <a:srgbClr val="000000"/>
                  </a:solidFill>
                </a:uFill>
                <a:latin typeface="Times New Roman"/>
                <a:ea typeface="Times New Roman"/>
                <a:cs typeface="Times New Roman"/>
                <a:sym typeface="Times New Roman"/>
              </a:defRPr>
            </a:lvl2pPr>
            <a:lvl3pPr marL="1184275" marR="58702" indent="-228600" defTabSz="1295400">
              <a:spcBef>
                <a:spcPts val="700"/>
              </a:spcBef>
              <a:buClr>
                <a:srgbClr val="000000"/>
              </a:buClr>
              <a:buFont typeface="Times New Roman"/>
              <a:buChar char="•"/>
              <a:defRPr sz="3400">
                <a:uFill>
                  <a:solidFill>
                    <a:srgbClr val="000000"/>
                  </a:solidFill>
                </a:uFill>
                <a:latin typeface="Times New Roman"/>
                <a:ea typeface="Times New Roman"/>
                <a:cs typeface="Times New Roman"/>
                <a:sym typeface="Times New Roman"/>
              </a:defRPr>
            </a:lvl3pPr>
            <a:lvl4pPr marL="1641475" marR="58702" indent="-228600" defTabSz="1295400">
              <a:spcBef>
                <a:spcPts val="600"/>
              </a:spcBef>
              <a:buClr>
                <a:srgbClr val="000000"/>
              </a:buClr>
              <a:buFont typeface="Times New Roman"/>
              <a:buChar char="–"/>
              <a:defRPr sz="2800">
                <a:uFill>
                  <a:solidFill>
                    <a:srgbClr val="000000"/>
                  </a:solidFill>
                </a:uFill>
                <a:latin typeface="Times New Roman"/>
                <a:ea typeface="Times New Roman"/>
                <a:cs typeface="Times New Roman"/>
                <a:sym typeface="Times New Roman"/>
              </a:defRPr>
            </a:lvl4pPr>
            <a:lvl5pPr marL="2098675" marR="58702" indent="-228600" defTabSz="1295400">
              <a:spcBef>
                <a:spcPts val="600"/>
              </a:spcBef>
              <a:buClr>
                <a:srgbClr val="000000"/>
              </a:buClr>
              <a:buFont typeface="Times New Roman"/>
              <a:buChar char="•"/>
              <a:defRPr sz="2800">
                <a:uFill>
                  <a:solidFill>
                    <a:srgbClr val="000000"/>
                  </a:solidFill>
                </a:uFill>
                <a:latin typeface="Times New Roman"/>
                <a:ea typeface="Times New Roman"/>
                <a:cs typeface="Times New Roman"/>
                <a:sym typeface="Times New Roman"/>
              </a:defRPr>
            </a:lvl5pPr>
          </a:lstStyle>
          <a:p>
            <a:pPr/>
            <a:r>
              <a:t>Body Level One</a:t>
            </a:r>
          </a:p>
          <a:p>
            <a:pPr lvl="1"/>
            <a:r>
              <a:t>Body Level Two</a:t>
            </a:r>
          </a:p>
          <a:p>
            <a:pPr lvl="2"/>
            <a:r>
              <a:t>Body Level Three</a:t>
            </a:r>
          </a:p>
          <a:p>
            <a:pPr lvl="3"/>
            <a:r>
              <a:t>Body Level Four</a:t>
            </a:r>
          </a:p>
          <a:p>
            <a:pPr lvl="4"/>
            <a:r>
              <a:t>Body Level Five</a:t>
            </a:r>
          </a:p>
        </p:txBody>
      </p:sp>
      <p:sp>
        <p:nvSpPr>
          <p:cNvPr id="125" name="Slide Number"/>
          <p:cNvSpPr txBox="1"/>
          <p:nvPr>
            <p:ph type="sldNum" sz="quarter" idx="2"/>
          </p:nvPr>
        </p:nvSpPr>
        <p:spPr>
          <a:xfrm>
            <a:off x="6229773" y="9207500"/>
            <a:ext cx="546101" cy="565857"/>
          </a:xfrm>
          <a:prstGeom prst="rect">
            <a:avLst/>
          </a:prstGeom>
        </p:spPr>
        <p:txBody>
          <a:bodyPr lIns="50800" tIns="50800" rIns="50800" bIns="50800"/>
          <a:lstStyle>
            <a:lvl1pPr defTabSz="647700">
              <a:defRPr sz="3400">
                <a:uFill>
                  <a:solidFill>
                    <a:srgbClr val="000000"/>
                  </a:solidFill>
                </a:uFill>
                <a:latin typeface="Times New Roman"/>
                <a:ea typeface="Times New Roman"/>
                <a:cs typeface="Times New Roman"/>
                <a:sym typeface="Times New Roman"/>
              </a:defRPr>
            </a:lvl1p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Line"/>
          <p:cNvSpPr/>
          <p:nvPr/>
        </p:nvSpPr>
        <p:spPr>
          <a:xfrm flipV="1">
            <a:off x="432765" y="2089615"/>
            <a:ext cx="23643487" cy="13"/>
          </a:xfrm>
          <a:prstGeom prst="line">
            <a:avLst/>
          </a:prstGeom>
          <a:ln w="50800">
            <a:solidFill>
              <a:srgbClr val="000000"/>
            </a:solidFill>
            <a:miter lim="400000"/>
          </a:ln>
        </p:spPr>
        <p:txBody>
          <a:bodyPr lIns="0" tIns="0" rIns="0" bIns="0"/>
          <a:lstStyle/>
          <a:p>
            <a:pPr/>
          </a:p>
        </p:txBody>
      </p:sp>
      <p:sp>
        <p:nvSpPr>
          <p:cNvPr id="3" name="Title Text"/>
          <p:cNvSpPr txBox="1"/>
          <p:nvPr>
            <p:ph type="title"/>
          </p:nvPr>
        </p:nvSpPr>
        <p:spPr>
          <a:xfrm>
            <a:off x="552478" y="357187"/>
            <a:ext cx="23031462" cy="17145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lstStyle/>
          <a:p>
            <a:pPr/>
            <a:r>
              <a:t>Title Text</a:t>
            </a:r>
          </a:p>
        </p:txBody>
      </p:sp>
      <p:sp>
        <p:nvSpPr>
          <p:cNvPr id="4" name="Body Level One…"/>
          <p:cNvSpPr txBox="1"/>
          <p:nvPr>
            <p:ph type="body" idx="1"/>
          </p:nvPr>
        </p:nvSpPr>
        <p:spPr>
          <a:xfrm>
            <a:off x="479978" y="2321718"/>
            <a:ext cx="23737388" cy="11358564"/>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lstStyle>
            <a:lvl2pPr>
              <a:spcBef>
                <a:spcPts val="0"/>
              </a:spcBef>
              <a:buChar char="-"/>
              <a:defRPr>
                <a:latin typeface="Helvetica"/>
                <a:ea typeface="Helvetica"/>
                <a:cs typeface="Helvetica"/>
                <a:sym typeface="Helvetica"/>
              </a:defRPr>
            </a:lvl2pPr>
            <a:lvl3pPr>
              <a:spcBef>
                <a:spcPts val="2100"/>
              </a:spcBef>
              <a:buChar char="-"/>
              <a:defRPr>
                <a:latin typeface="Helvetica"/>
                <a:ea typeface="Helvetica"/>
                <a:cs typeface="Helvetica"/>
                <a:sym typeface="Helvetica"/>
              </a:defRPr>
            </a:lvl3pPr>
            <a:lvl4pPr>
              <a:spcBef>
                <a:spcPts val="2100"/>
              </a:spcBef>
              <a:buChar char="-"/>
              <a:defRPr>
                <a:latin typeface="Helvetica"/>
                <a:ea typeface="Helvetica"/>
                <a:cs typeface="Helvetica"/>
                <a:sym typeface="Helvetica"/>
              </a:defRPr>
            </a:lvl4pPr>
            <a:lvl5pPr>
              <a:spcBef>
                <a:spcPts val="2100"/>
              </a:spcBef>
              <a:buChar char="-"/>
              <a:defRPr>
                <a:latin typeface="Helvetica"/>
                <a:ea typeface="Helvetica"/>
                <a:cs typeface="Helvetica"/>
                <a:sym typeface="Helvetica"/>
              </a:defRPr>
            </a:lvl5pPr>
          </a:lstStyle>
          <a:p>
            <a:pPr/>
            <a:r>
              <a:t>Body Level One</a:t>
            </a:r>
          </a:p>
          <a:p>
            <a:pPr lvl="1"/>
            <a:r>
              <a:t>Body Level Two</a:t>
            </a:r>
          </a:p>
          <a:p>
            <a:pPr lvl="2"/>
            <a:r>
              <a:t>Body Level Three</a:t>
            </a:r>
          </a:p>
          <a:p>
            <a:pPr lvl="3"/>
            <a:r>
              <a:t>Body Level Four</a:t>
            </a:r>
          </a:p>
          <a:p>
            <a:pPr lvl="4"/>
            <a:r>
              <a:t>Body Level Five</a:t>
            </a:r>
          </a:p>
        </p:txBody>
      </p:sp>
      <p:sp>
        <p:nvSpPr>
          <p:cNvPr id="5" name="Slide Number"/>
          <p:cNvSpPr txBox="1"/>
          <p:nvPr>
            <p:ph type="sldNum" sz="quarter" idx="2"/>
          </p:nvPr>
        </p:nvSpPr>
        <p:spPr>
          <a:xfrm>
            <a:off x="11952882" y="13019484"/>
            <a:ext cx="460376" cy="498476"/>
          </a:xfrm>
          <a:prstGeom prst="rect">
            <a:avLst/>
          </a:prstGeom>
          <a:ln w="12700">
            <a:miter lim="400000"/>
          </a:ln>
        </p:spPr>
        <p:txBody>
          <a:bodyPr wrap="none" lIns="71437" tIns="71437" rIns="71437" bIns="71437">
            <a:spAutoFit/>
          </a:bodyPr>
          <a:lstStyle>
            <a:lvl1pPr algn="ctr" defTabSz="821531">
              <a:defRPr sz="2400">
                <a:latin typeface="Gill Sans"/>
                <a:ea typeface="Gill Sans"/>
                <a:cs typeface="Gill Sans"/>
                <a:sym typeface="Gill Sans"/>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transition xmlns:p14="http://schemas.microsoft.com/office/powerpoint/2010/main" spd="med" advClick="1"/>
  <p:txStyles>
    <p:titleStyle>
      <a:lvl1pPr marL="0" marR="0" indent="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1pPr>
      <a:lvl2pPr marL="0" marR="0" indent="2286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2pPr>
      <a:lvl3pPr marL="0" marR="0" indent="4572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3pPr>
      <a:lvl4pPr marL="0" marR="0" indent="6858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4pPr>
      <a:lvl5pPr marL="0" marR="0" indent="9144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5pPr>
      <a:lvl6pPr marL="0" marR="0" indent="11430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6pPr>
      <a:lvl7pPr marL="0" marR="0" indent="13716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7pPr>
      <a:lvl8pPr marL="0" marR="0" indent="16002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8pPr>
      <a:lvl9pPr marL="0" marR="0" indent="1828800" algn="l" defTabSz="821531" rtl="0" latinLnBrk="0">
        <a:lnSpc>
          <a:spcPct val="100000"/>
        </a:lnSpc>
        <a:spcBef>
          <a:spcPts val="0"/>
        </a:spcBef>
        <a:spcAft>
          <a:spcPts val="0"/>
        </a:spcAft>
        <a:buClrTx/>
        <a:buSzTx/>
        <a:buFontTx/>
        <a:buNone/>
        <a:tabLst/>
        <a:defRPr b="1" baseline="0" cap="none" i="0" spc="0" strike="noStrike" sz="9000" u="none">
          <a:solidFill>
            <a:srgbClr val="000000"/>
          </a:solidFill>
          <a:uFillTx/>
          <a:latin typeface="+mj-lt"/>
          <a:ea typeface="+mj-ea"/>
          <a:cs typeface="+mj-cs"/>
          <a:sym typeface="Helvetica Neue"/>
        </a:defRPr>
      </a:lvl9pPr>
    </p:titleStyle>
    <p:bodyStyle>
      <a:lvl1pPr marL="878719" marR="0" indent="-561219" algn="l" defTabSz="821531" rtl="0" latinLnBrk="0">
        <a:lnSpc>
          <a:spcPct val="100000"/>
        </a:lnSpc>
        <a:spcBef>
          <a:spcPts val="1400"/>
        </a:spcBef>
        <a:spcAft>
          <a:spcPts val="0"/>
        </a:spcAft>
        <a:buClrTx/>
        <a:buSzPct val="75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1pPr>
      <a:lvl2pPr marL="13232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2pPr>
      <a:lvl3pPr marL="17677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3pPr>
      <a:lvl4pPr marL="22122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4pPr>
      <a:lvl5pPr marL="26567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5pPr>
      <a:lvl6pPr marL="30123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6pPr>
      <a:lvl7pPr marL="33679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7pPr>
      <a:lvl8pPr marL="37235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8pPr>
      <a:lvl9pPr marL="4079119" marR="0" indent="-561219" algn="l" defTabSz="821531" rtl="0" latinLnBrk="0">
        <a:lnSpc>
          <a:spcPct val="100000"/>
        </a:lnSpc>
        <a:spcBef>
          <a:spcPts val="1400"/>
        </a:spcBef>
        <a:spcAft>
          <a:spcPts val="0"/>
        </a:spcAft>
        <a:buClrTx/>
        <a:buSzPct val="100000"/>
        <a:buFontTx/>
        <a:buChar char="•"/>
        <a:tabLst/>
        <a:defRPr b="0" baseline="0" cap="none" i="0" spc="0" strike="noStrike" sz="5800" u="none">
          <a:solidFill>
            <a:srgbClr val="000000"/>
          </a:solidFill>
          <a:uFillTx/>
          <a:latin typeface="Helvetica Neue Medium"/>
          <a:ea typeface="Helvetica Neue Medium"/>
          <a:cs typeface="Helvetica Neue Medium"/>
          <a:sym typeface="Helvetica Neue Medium"/>
        </a:defRPr>
      </a:lvl9pPr>
    </p:bodyStyle>
    <p:otherStyle>
      <a:lvl1pPr marL="0" marR="0" indent="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1pPr>
      <a:lvl2pPr marL="0" marR="0" indent="2286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2pPr>
      <a:lvl3pPr marL="0" marR="0" indent="4572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3pPr>
      <a:lvl4pPr marL="0" marR="0" indent="6858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4pPr>
      <a:lvl5pPr marL="0" marR="0" indent="9144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5pPr>
      <a:lvl6pPr marL="0" marR="0" indent="11430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6pPr>
      <a:lvl7pPr marL="0" marR="0" indent="13716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7pPr>
      <a:lvl8pPr marL="0" marR="0" indent="16002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8pPr>
      <a:lvl9pPr marL="0" marR="0" indent="1828800" algn="ctr" defTabSz="821531"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Gill Sans"/>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gizmodo.com/watch-a-girl-age-into-an-old-woman-in-this-stunning-tim-1281522973" TargetMode="External"/></Relationships>

</file>

<file path=ppt/slides/_rels/slide2.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hyperlink" Target="http://vis.berkeley.edu/courses/cs294-69-fa11/WWW/lectures-WWW/09-Warping.pdf" TargetMode="External"/></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entropymine.com/imageworsener/bicubic/" TargetMode="External"/><Relationship Id="rId3" Type="http://schemas.openxmlformats.org/officeDocument/2006/relationships/hyperlink" Target="http://entropymine.com/resamplescope/notes/photoshop/" TargetMode="External"/><Relationship Id="rId4" Type="http://schemas.openxmlformats.org/officeDocument/2006/relationships/hyperlink" Target="http://entropymine.com/imageworsener/resample/" TargetMode="External"/></Relationships>

</file>

<file path=ppt/slides/_rels/slide1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6.png"/></Relationships>

</file>

<file path=ppt/slides/_rels/slide18.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7.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8.png"/></Relationships>

</file>

<file path=ppt/slides/_rels/slide20.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s>

</file>

<file path=ppt/slides/_rels/slide21.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22.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23.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9.png"/><Relationship Id="rId4" Type="http://schemas.openxmlformats.org/officeDocument/2006/relationships/image" Target="../media/image10.png"/></Relationships>

</file>

<file path=ppt/slides/_rels/slide24.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4.png"/><Relationship Id="rId4" Type="http://schemas.openxmlformats.org/officeDocument/2006/relationships/image" Target="../media/image5.png"/></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1.jpeg"/></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 Id="rId3" Type="http://schemas.openxmlformats.org/officeDocument/2006/relationships/image" Target="../media/image1.tif"/><Relationship Id="rId4" Type="http://schemas.openxmlformats.org/officeDocument/2006/relationships/image" Target="../media/image1.jpeg"/></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 Id="rId3" Type="http://schemas.openxmlformats.org/officeDocument/2006/relationships/image" Target="../media/image1.tif"/><Relationship Id="rId4" Type="http://schemas.openxmlformats.org/officeDocument/2006/relationships/image" Target="../media/image1.jpeg"/></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 Id="rId3" Type="http://schemas.openxmlformats.org/officeDocument/2006/relationships/image" Target="../media/image13.png"/></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tif"/><Relationship Id="rId3" Type="http://schemas.openxmlformats.org/officeDocument/2006/relationships/image" Target="../media/image14.png"/></Relationships>

</file>

<file path=ppt/slides/_rels/slide4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5.png"/><Relationship Id="rId3" Type="http://schemas.openxmlformats.org/officeDocument/2006/relationships/image" Target="../media/image16.png"/><Relationship Id="rId4" Type="http://schemas.openxmlformats.org/officeDocument/2006/relationships/image" Target="../media/image17.png"/></Relationships>

</file>

<file path=ppt/slides/_rels/slide5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5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tif"/></Relationships>

</file>

<file path=ppt/slides/_rels/slide5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people.csail.mit.edu/billf/superres/index.html" TargetMode="External"/></Relationships>

</file>

<file path=ppt/slides/_rels/slide5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png"/></Relationships>

</file>

<file path=ppt/slides/_rels/slide5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www.theverge.com/21298762/face-depixelizer-ai-machine-learning-tool-pulse-stylegan-obama-bias" TargetMode="External"/><Relationship Id="rId3" Type="http://schemas.openxmlformats.org/officeDocument/2006/relationships/hyperlink" Target="https://thegradient.pub/pulse-lessons/" TargetMode="External"/><Relationship Id="rId4" Type="http://schemas.openxmlformats.org/officeDocument/2006/relationships/image" Target="../media/image4.tif"/></Relationships>

</file>

<file path=ppt/slides/_rels/slide5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zeliski.org/Book" TargetMode="External"/></Relationships>

</file>

<file path=ppt/slides/_rels/slide62.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eg"/><Relationship Id="rId3" Type="http://schemas.openxmlformats.org/officeDocument/2006/relationships/image" Target="../media/image19.png"/><Relationship Id="rId4" Type="http://schemas.openxmlformats.org/officeDocument/2006/relationships/image" Target="../media/image20.png"/></Relationships>

</file>

<file path=ppt/slides/_rels/slide6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9.png"/><Relationship Id="rId3" Type="http://schemas.openxmlformats.org/officeDocument/2006/relationships/image" Target="../media/image21.png"/><Relationship Id="rId4" Type="http://schemas.openxmlformats.org/officeDocument/2006/relationships/image" Target="../media/image22.png"/><Relationship Id="rId5" Type="http://schemas.openxmlformats.org/officeDocument/2006/relationships/image" Target="../media/image1.jpeg"/><Relationship Id="rId6" Type="http://schemas.openxmlformats.org/officeDocument/2006/relationships/image" Target="../media/image23.png"/></Relationships>

</file>

<file path=ppt/slides/_rels/slide6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png"/><Relationship Id="rId3" Type="http://schemas.openxmlformats.org/officeDocument/2006/relationships/hyperlink" Target="https://arxiv.org/pdf/2104.11222.pdf" TargetMode="External"/><Relationship Id="rId4" Type="http://schemas.openxmlformats.org/officeDocument/2006/relationships/image" Target="../media/image24.png"/></Relationships>

</file>

<file path=ppt/slides/_rels/slide68.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png"/><Relationship Id="rId3" Type="http://schemas.openxmlformats.org/officeDocument/2006/relationships/hyperlink" Target="https://twitter.com/sigfpe/status/1457157479071199238" TargetMode="External"/></Relationships>

</file>

<file path=ppt/slides/_rels/slide69.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png"/><Relationship Id="rId3" Type="http://schemas.openxmlformats.org/officeDocument/2006/relationships/hyperlink" Target="https://twitter.com/AlexTamkin/status/1456149826337263621?fbclid=IwAR3_IH-3KwU3mf3eWfajZ0HiI-gIOAtCGkOxb5JkvzFUwfMCqqrg_PVdz80" TargetMode="External"/><Relationship Id="rId4" Type="http://schemas.openxmlformats.org/officeDocument/2006/relationships/image" Target="../media/image25.png"/><Relationship Id="rId5" Type="http://schemas.openxmlformats.org/officeDocument/2006/relationships/image" Target="../media/image5.tif"/></Relationships>

</file>

<file path=ppt/slides/_rels/slide70.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png"/><Relationship Id="rId3" Type="http://schemas.openxmlformats.org/officeDocument/2006/relationships/hyperlink" Target="https://arxiv.org/pdf/2104.11222.pdf" TargetMode="External"/><Relationship Id="rId4" Type="http://schemas.openxmlformats.org/officeDocument/2006/relationships/image" Target="../media/image24.png"/></Relationships>

</file>

<file path=ppt/slides/_rels/slide71.xml.rels><?xml version="1.0" encoding="UTF-8"?>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image" Target="../media/image1.png"/><Relationship Id="rId3" Type="http://schemas.openxmlformats.org/officeDocument/2006/relationships/hyperlink" Target="https://twitter.com/sigfpe/status/1457157479071199238" TargetMode="External"/><Relationship Id="rId4" Type="http://schemas.openxmlformats.org/officeDocument/2006/relationships/image" Target="../media/image26.png"/></Relationships>

</file>

<file path=ppt/slides/_rels/slide7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web.stanford.edu/class/cs448f/lectures/1.2/Sampling.pdf" TargetMode="External"/><Relationship Id="rId3" Type="http://schemas.openxmlformats.org/officeDocument/2006/relationships/hyperlink" Target="https://en.wikipedia.org/wiki/Bicubic_interpolation" TargetMode="External"/><Relationship Id="rId4" Type="http://schemas.openxmlformats.org/officeDocument/2006/relationships/hyperlink" Target="http://entropymine.com/imageworsener/bicubic/" TargetMode="External"/><Relationship Id="rId5" Type="http://schemas.openxmlformats.org/officeDocument/2006/relationships/hyperlink" Target="http://entropymine.com/imageworsener/resample/" TargetMode="External"/></Relationships>

</file>

<file path=ppt/slides/_rels/slide7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hub.com/halide/Halide/blob/master/apps/resize/resize_generator.cpp" TargetMode="External"/></Relationships>

</file>

<file path=ppt/slides/_rels/slide74.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8.png"/></Relationships>

</file>

<file path=ppt/slides/_rels/slide7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8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8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8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8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8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tif"/></Relationships>

</file>

<file path=ppt/slides/_rels/slide9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9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9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en.wikipedia.org/wiki/The_Strange_Case_of_Dr._Jekyll_and_Mr._Hyde" TargetMode="External"/><Relationship Id="rId3" Type="http://schemas.openxmlformats.org/officeDocument/2006/relationships/hyperlink" Target="http://www.eatmybrains.com/showtopten.php?id=15" TargetMode="External"/><Relationship Id="rId4" Type="http://schemas.openxmlformats.org/officeDocument/2006/relationships/hyperlink" Target="http://www.horror-wood.com/next_gen_jekyll.htm" TargetMode="External"/><Relationship Id="rId5" Type="http://schemas.openxmlformats.org/officeDocument/2006/relationships/image" Target="../media/image29.png"/></Relationships>

</file>

<file path=ppt/slides/_rels/slide9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1.mov"/><Relationship Id="rId3" Type="http://schemas.microsoft.com/office/2007/relationships/media" Target="../media/media1.mov"/><Relationship Id="rId4" Type="http://schemas.openxmlformats.org/officeDocument/2006/relationships/image" Target="../media/image30.png"/></Relationships>

</file>

<file path=ppt/slides/_rels/slide9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2.mov"/><Relationship Id="rId3" Type="http://schemas.microsoft.com/office/2007/relationships/media" Target="../media/media2.mov"/><Relationship Id="rId4" Type="http://schemas.openxmlformats.org/officeDocument/2006/relationships/image" Target="../media/image31.png"/></Relationships>

</file>

<file path=ppt/slides/_rels/slide9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3.mov"/><Relationship Id="rId3" Type="http://schemas.microsoft.com/office/2007/relationships/media" Target="../media/media3.mov"/><Relationship Id="rId4" Type="http://schemas.openxmlformats.org/officeDocument/2006/relationships/image" Target="../media/image32.png"/></Relationships>

</file>

<file path=ppt/slides/_rels/slide9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video" Target="../media/media4.mov"/><Relationship Id="rId3" Type="http://schemas.microsoft.com/office/2007/relationships/media" Target="../media/media4.mov"/><Relationship Id="rId4" Type="http://schemas.openxmlformats.org/officeDocument/2006/relationships/image" Target="../media/image33.png"/></Relationships>

</file>

<file path=ppt/slides/_rels/slide99.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filmschoolrejects.com/sh-the-octopus-transformation/" TargetMode="External"/><Relationship Id="rId3" Type="http://schemas.openxmlformats.org/officeDocument/2006/relationships/hyperlink" Target="https://x.com/rainmaker1973/status/1983064162583368154?s=46&amp;t=aUZMRTg07VYQGqu7K-19Lw" TargetMode="External"/><Relationship Id="rId4" Type="http://schemas.openxmlformats.org/officeDocument/2006/relationships/image" Target="../media/image6.tif"/></Relationships>

</file>

<file path=ppt/slides/_rels/slide100.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www.creaceed.com/morphage/" TargetMode="External"/></Relationships>

</file>

<file path=ppt/slides/_rels/slide10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27.png"/></Relationships>

</file>

<file path=ppt/slides/_rels/slide10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27.png"/><Relationship Id="rId5" Type="http://schemas.openxmlformats.org/officeDocument/2006/relationships/image" Target="../media/image36.png"/></Relationships>

</file>

<file path=ppt/slides/_rels/slide10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35.png"/><Relationship Id="rId4" Type="http://schemas.openxmlformats.org/officeDocument/2006/relationships/image" Target="../media/image27.png"/><Relationship Id="rId5" Type="http://schemas.openxmlformats.org/officeDocument/2006/relationships/image" Target="../media/image36.png"/></Relationships>

</file>

<file path=ppt/slides/_rels/slide10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7.png"/><Relationship Id="rId3" Type="http://schemas.openxmlformats.org/officeDocument/2006/relationships/image" Target="../media/image38.png"/></Relationships>

</file>

<file path=ppt/slides/_rels/slide10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9.png"/></Relationships>

</file>

<file path=ppt/slides/_rels/slide108.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0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4.png"/><Relationship Id="rId3" Type="http://schemas.openxmlformats.org/officeDocument/2006/relationships/image" Target="../media/image27.png"/><Relationship Id="rId4" Type="http://schemas.openxmlformats.org/officeDocument/2006/relationships/image" Target="../media/image35.png"/></Relationships>

</file>

<file path=ppt/slides/_rels/slide11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11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0.png"/></Relationships>

</file>

<file path=ppt/slides/_rels/slide113.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1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115.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116.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117.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image" Target="../media/image10.png"/></Relationships>

</file>

<file path=ppt/slides/_rels/slide118.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image" Target="../media/image5.png"/></Relationships>

</file>

<file path=ppt/slides/_rels/slide119.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0.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21.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1.png"/></Relationships>

</file>

<file path=ppt/slides/_rels/slide122.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2.png"/></Relationships>

</file>

<file path=ppt/slides/_rels/slide123.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3.png"/></Relationships>

</file>

<file path=ppt/slides/_rels/slide124.xml.rels><?xml version="1.0" encoding="UTF-8"?>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dl.acm.org/citation.cfm?id=134003" TargetMode="External"/><Relationship Id="rId3" Type="http://schemas.openxmlformats.org/officeDocument/2006/relationships/image" Target="../media/image44.png"/><Relationship Id="rId4" Type="http://schemas.openxmlformats.org/officeDocument/2006/relationships/image" Target="../media/image45.png"/></Relationships>

</file>

<file path=ppt/slides/_rels/slide125.xml.rels><?xml version="1.0" encoding="UTF-8"?>
<Relationships xmlns="http://schemas.openxmlformats.org/package/2006/relationships"><Relationship Id="rId1" Type="http://schemas.openxmlformats.org/officeDocument/2006/relationships/slideLayout" Target="../slideLayouts/slideLayout7.xml"/></Relationships>

</file>

<file path=ppt/slides/_rels/slide126.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12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6.png"/></Relationships>

</file>

<file path=ppt/slides/_rels/slide12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7.png"/></Relationships>

</file>

<file path=ppt/slides/_rels/slide12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7.png"/></Relationships>

</file>

<file path=ppt/slides/_rels/slide13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8.png"/></Relationships>

</file>

<file path=ppt/slides/_rels/slide13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7.png"/><Relationship Id="rId4" Type="http://schemas.openxmlformats.org/officeDocument/2006/relationships/image" Target="../media/image46.png"/></Relationships>

</file>

<file path=ppt/slides/_rels/slide132.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7.png"/></Relationships>

</file>

<file path=ppt/slides/_rels/slide133.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34.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9.png"/></Relationships>

</file>

<file path=ppt/slides/_rels/slide135.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9.png"/></Relationships>

</file>

<file path=ppt/slides/_rels/slide136.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9.png"/></Relationships>

</file>

<file path=ppt/slides/_rels/slide137.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49.png"/><Relationship Id="rId4" Type="http://schemas.openxmlformats.org/officeDocument/2006/relationships/image" Target="../media/image47.png"/></Relationships>

</file>

<file path=ppt/slides/_rels/slide138.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39.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50.png"/><Relationship Id="rId4" Type="http://schemas.openxmlformats.org/officeDocument/2006/relationships/image" Target="../media/image46.png"/></Relationships>

</file>

<file path=ppt/slides/_rels/slide140.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s>

</file>

<file path=ppt/slides/_rels/slide141.xml.rels><?xml version="1.0" encoding="UTF-8"?>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png"/><Relationship Id="rId3" Type="http://schemas.openxmlformats.org/officeDocument/2006/relationships/image" Target="../media/image51.png"/></Relationships>

</file>

<file path=ppt/slides/_rels/slide142.xml.rels><?xml version="1.0" encoding="UTF-8"?>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image" Target="../media/image52.png"/></Relationships>

</file>

<file path=ppt/slides/_rels/slide143.xml.rels><?xml version="1.0" encoding="UTF-8"?>
<Relationships xmlns="http://schemas.openxmlformats.org/package/2006/relationships"><Relationship Id="rId1" Type="http://schemas.openxmlformats.org/officeDocument/2006/relationships/slideLayout" Target="../slideLayouts/slideLayout3.xml"/></Relationships>

</file>

<file path=ppt/slides/_rels/slide144.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34" name="Double-click to edit"/>
          <p:cNvSpPr txBox="1"/>
          <p:nvPr>
            <p:ph type="title"/>
          </p:nvPr>
        </p:nvSpPr>
        <p:spPr>
          <a:prstGeom prst="rect">
            <a:avLst/>
          </a:prstGeom>
        </p:spPr>
        <p:txBody>
          <a:bodyPr/>
          <a:lstStyle/>
          <a:p>
            <a:pPr/>
          </a:p>
        </p:txBody>
      </p:sp>
      <p:sp>
        <p:nvSpPr>
          <p:cNvPr id="135" name="http://gizmodo.com/watch-a-girl-age-into-an-old-woman-in-this-stunning-tim-1281522973"/>
          <p:cNvSpPr txBox="1"/>
          <p:nvPr>
            <p:ph type="body" idx="1"/>
          </p:nvPr>
        </p:nvSpPr>
        <p:spPr>
          <a:prstGeom prst="rect">
            <a:avLst/>
          </a:prstGeom>
        </p:spPr>
        <p:txBody>
          <a:bodyPr/>
          <a:lstStyle/>
          <a:p>
            <a:pPr/>
            <a:r>
              <a:rPr u="sng">
                <a:hlinkClick r:id="rId2" invalidUrl="" action="" tgtFrame="" tooltip="" history="1" highlightClick="0" endSnd="0"/>
              </a:rPr>
              <a:t>http://gizmodo.com/watch-a-girl-age-into-an-old-woman-in-this-stunning-tim-1281522973</a:t>
            </a:r>
            <a:r>
              <a:t> </a:t>
            </a: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7" name="Domain Transforms, Warping &amp; Morphing"/>
          <p:cNvSpPr txBox="1"/>
          <p:nvPr>
            <p:ph type="ctrTitle"/>
          </p:nvPr>
        </p:nvSpPr>
        <p:spPr>
          <a:xfrm>
            <a:off x="3708796" y="1214437"/>
            <a:ext cx="16894970" cy="5643563"/>
          </a:xfrm>
          <a:prstGeom prst="rect">
            <a:avLst/>
          </a:prstGeom>
        </p:spPr>
        <p:txBody>
          <a:bodyPr/>
          <a:lstStyle/>
          <a:p>
            <a:pPr/>
            <a:r>
              <a:t>Domain Transforms, Warping &amp; Morphing</a:t>
            </a:r>
          </a:p>
        </p:txBody>
      </p:sp>
      <p:sp>
        <p:nvSpPr>
          <p:cNvPr id="138" name="Fredo Durand…"/>
          <p:cNvSpPr txBox="1"/>
          <p:nvPr>
            <p:ph type="subTitle" sz="quarter" idx="1"/>
          </p:nvPr>
        </p:nvSpPr>
        <p:spPr>
          <a:xfrm>
            <a:off x="4833937" y="10572750"/>
            <a:ext cx="14716126" cy="2893219"/>
          </a:xfrm>
          <a:prstGeom prst="rect">
            <a:avLst/>
          </a:prstGeom>
        </p:spPr>
        <p:txBody>
          <a:bodyPr/>
          <a:lstStyle/>
          <a:p>
            <a:pPr/>
            <a:r>
              <a:t>Fredo Durand</a:t>
            </a:r>
          </a:p>
          <a:p>
            <a:pPr/>
            <a:r>
              <a:t>MIT EECS</a:t>
            </a:r>
          </a:p>
          <a:p>
            <a:pPr/>
            <a:r>
              <a:t>6.8370/6.8371</a:t>
            </a:r>
          </a:p>
        </p:txBody>
      </p:sp>
    </p:spTree>
  </p:cSld>
  <p:clrMapOvr>
    <a:masterClrMapping/>
  </p:clrMapOvr>
  <p:transition xmlns:p14="http://schemas.microsoft.com/office/powerpoint/2010/main" spd="med" advClick="1"/>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0" name="There is extra time at the end."/>
          <p:cNvSpPr txBox="1"/>
          <p:nvPr>
            <p:ph type="ctrTitle"/>
          </p:nvPr>
        </p:nvSpPr>
        <p:spPr>
          <a:prstGeom prst="rect">
            <a:avLst/>
          </a:prstGeom>
        </p:spPr>
        <p:txBody>
          <a:bodyPr/>
          <a:lstStyle/>
          <a:p>
            <a:pPr/>
            <a:r>
              <a:t>There is extra time at the end. </a:t>
            </a:r>
          </a:p>
        </p:txBody>
      </p:sp>
      <p:sp>
        <p:nvSpPr>
          <p:cNvPr id="141" name="Double-click to edit"/>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3" name="https://www.youtube.com/watch?v=v5CUXsCT9xU"/>
          <p:cNvSpPr txBox="1"/>
          <p:nvPr>
            <p:ph type="ctrTitle"/>
          </p:nvPr>
        </p:nvSpPr>
        <p:spPr>
          <a:xfrm>
            <a:off x="4833937" y="2303859"/>
            <a:ext cx="14716126" cy="10265325"/>
          </a:xfrm>
          <a:prstGeom prst="rect">
            <a:avLst/>
          </a:prstGeom>
        </p:spPr>
        <p:txBody>
          <a:bodyPr/>
          <a:lstStyle/>
          <a:p>
            <a:pPr/>
            <a:r>
              <a:t>https://www.youtube.com/watch?v=v5CUXsCT9xU</a:t>
            </a:r>
          </a:p>
        </p:txBody>
      </p:sp>
      <p:sp>
        <p:nvSpPr>
          <p:cNvPr id="144" name="Double-click to edit"/>
          <p:cNvSpPr txBox="1"/>
          <p:nvPr>
            <p:ph type="subTitle" sz="quarter"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6" name="Add applications from Maneesh"/>
          <p:cNvSpPr txBox="1"/>
          <p:nvPr>
            <p:ph type="ctrTitle"/>
          </p:nvPr>
        </p:nvSpPr>
        <p:spPr>
          <a:prstGeom prst="rect">
            <a:avLst/>
          </a:prstGeom>
        </p:spPr>
        <p:txBody>
          <a:bodyPr/>
          <a:lstStyle/>
          <a:p>
            <a:pPr/>
            <a:r>
              <a:t>Add applications from Maneesh</a:t>
            </a:r>
          </a:p>
        </p:txBody>
      </p:sp>
      <p:sp>
        <p:nvSpPr>
          <p:cNvPr id="147" name="http://vis.berkeley.edu/courses/cs294-69-fa11/WWW/lectures-WWW/09-Warping.pdf"/>
          <p:cNvSpPr txBox="1"/>
          <p:nvPr>
            <p:ph type="subTitle" sz="quarter"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http://vis.berkeley.edu/courses/cs294-69-fa11/WWW/lectures-WWW/09-Warping.pdf</a:t>
            </a:r>
          </a:p>
        </p:txBody>
      </p:sp>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49" name="Piazza 101"/>
          <p:cNvSpPr txBox="1"/>
          <p:nvPr>
            <p:ph type="title"/>
          </p:nvPr>
        </p:nvSpPr>
        <p:spPr>
          <a:prstGeom prst="rect">
            <a:avLst/>
          </a:prstGeom>
        </p:spPr>
        <p:txBody>
          <a:bodyPr/>
          <a:lstStyle/>
          <a:p>
            <a:pPr/>
            <a:r>
              <a:t>Piazza 101</a:t>
            </a:r>
          </a:p>
        </p:txBody>
      </p:sp>
      <p:sp>
        <p:nvSpPr>
          <p:cNvPr id="150" name="Do not email us technical question…"/>
          <p:cNvSpPr txBox="1"/>
          <p:nvPr>
            <p:ph type="body" idx="1"/>
          </p:nvPr>
        </p:nvSpPr>
        <p:spPr>
          <a:xfrm>
            <a:off x="3476625" y="3982640"/>
            <a:ext cx="17555766" cy="11358564"/>
          </a:xfrm>
          <a:prstGeom prst="rect">
            <a:avLst/>
          </a:prstGeom>
        </p:spPr>
        <p:txBody>
          <a:bodyPr/>
          <a:lstStyle/>
          <a:p>
            <a:pPr/>
            <a:r>
              <a:t>Do not email us technical question</a:t>
            </a:r>
          </a:p>
          <a:p>
            <a:pPr lvl="1"/>
            <a:r>
              <a:t>But do email us about stuff such as extensions</a:t>
            </a:r>
          </a:p>
          <a:p>
            <a:pPr/>
            <a:r>
              <a:t>Ask one question per post</a:t>
            </a:r>
          </a:p>
          <a:p>
            <a:pPr/>
            <a:r>
              <a:t>Do not use the response field to say you have the same problem</a:t>
            </a:r>
          </a:p>
          <a:p>
            <a:pPr/>
            <a:r>
              <a:t>Write answers in the response field</a:t>
            </a:r>
          </a:p>
        </p:txBody>
      </p:sp>
      <p:pic>
        <p:nvPicPr>
          <p:cNvPr id="151" name="droppedImage.png" descr="droppedImage.png"/>
          <p:cNvPicPr>
            <a:picLocks noChangeAspect="1"/>
          </p:cNvPicPr>
          <p:nvPr/>
        </p:nvPicPr>
        <p:blipFill>
          <a:blip r:embed="rId2">
            <a:extLst/>
          </a:blip>
          <a:stretch>
            <a:fillRect/>
          </a:stretch>
        </p:blipFill>
        <p:spPr>
          <a:xfrm>
            <a:off x="3476625" y="2643187"/>
            <a:ext cx="24931688" cy="1053704"/>
          </a:xfrm>
          <a:prstGeom prst="rect">
            <a:avLst/>
          </a:prstGeom>
          <a:ln w="12700">
            <a:miter lim="400000"/>
          </a:ln>
        </p:spPr>
      </p:pic>
    </p:spTree>
  </p:cSld>
  <p:clrMapOvr>
    <a:masterClrMapping/>
  </p:clrMapOvr>
  <p:transition xmlns:p14="http://schemas.microsoft.com/office/powerpoint/2010/main" spd="med" advClick="1"/>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3" name="Pset question ?"/>
          <p:cNvSpPr txBox="1"/>
          <p:nvPr>
            <p:ph type="title"/>
          </p:nvPr>
        </p:nvSpPr>
        <p:spPr>
          <a:prstGeom prst="rect">
            <a:avLst/>
          </a:prstGeom>
        </p:spPr>
        <p:txBody>
          <a:bodyPr/>
          <a:lstStyle/>
          <a:p>
            <a:pPr/>
            <a:r>
              <a:t>Pset question ?</a:t>
            </a:r>
          </a:p>
        </p:txBody>
      </p:sp>
      <p:sp>
        <p:nvSpPr>
          <p:cNvPr id="154"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6" name="Pset submission system"/>
          <p:cNvSpPr txBox="1"/>
          <p:nvPr>
            <p:ph type="title"/>
          </p:nvPr>
        </p:nvSpPr>
        <p:spPr>
          <a:prstGeom prst="rect">
            <a:avLst/>
          </a:prstGeom>
        </p:spPr>
        <p:txBody>
          <a:bodyPr/>
          <a:lstStyle/>
          <a:p>
            <a:pPr/>
            <a:r>
              <a:t>Pset submission system</a:t>
            </a:r>
          </a:p>
        </p:txBody>
      </p:sp>
      <p:sp>
        <p:nvSpPr>
          <p:cNvPr id="157" name="is experimental…"/>
          <p:cNvSpPr txBox="1"/>
          <p:nvPr>
            <p:ph type="body" idx="1"/>
          </p:nvPr>
        </p:nvSpPr>
        <p:spPr>
          <a:prstGeom prst="rect">
            <a:avLst/>
          </a:prstGeom>
        </p:spPr>
        <p:txBody>
          <a:bodyPr/>
          <a:lstStyle/>
          <a:p>
            <a:pPr/>
            <a:r>
              <a:t>is experimental</a:t>
            </a:r>
          </a:p>
          <a:p>
            <a:pPr lvl="1"/>
            <a:r>
              <a:t>belt &amp; suspenders: also use stellar</a:t>
            </a:r>
          </a:p>
          <a:p>
            <a:pPr lvl="1"/>
            <a:r>
              <a:t>send comments to Yichang</a:t>
            </a:r>
          </a:p>
          <a:p>
            <a:pPr/>
            <a:r>
              <a:t>tests are just for your convenience</a:t>
            </a:r>
          </a:p>
          <a:p>
            <a:pPr lvl="1"/>
            <a:r>
              <a:t>grading will have more exhaustive tests</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59" name="Pset 2"/>
          <p:cNvSpPr txBox="1"/>
          <p:nvPr>
            <p:ph type="title"/>
          </p:nvPr>
        </p:nvSpPr>
        <p:spPr>
          <a:prstGeom prst="rect">
            <a:avLst/>
          </a:prstGeom>
        </p:spPr>
        <p:txBody>
          <a:bodyPr/>
          <a:lstStyle/>
          <a:p>
            <a:pPr/>
            <a:r>
              <a:t>Pset 2 </a:t>
            </a:r>
          </a:p>
        </p:txBody>
      </p:sp>
      <p:sp>
        <p:nvSpPr>
          <p:cNvPr id="160" name="is out…"/>
          <p:cNvSpPr txBox="1"/>
          <p:nvPr>
            <p:ph type="body" idx="1"/>
          </p:nvPr>
        </p:nvSpPr>
        <p:spPr>
          <a:prstGeom prst="rect">
            <a:avLst/>
          </a:prstGeom>
        </p:spPr>
        <p:txBody>
          <a:bodyPr/>
          <a:lstStyle/>
          <a:p>
            <a:pPr/>
            <a:r>
              <a:t>is out</a:t>
            </a:r>
          </a:p>
          <a:p>
            <a:pPr/>
            <a:r>
              <a:t>is hard</a:t>
            </a:r>
          </a:p>
          <a:p>
            <a:pPr/>
            <a:r>
              <a:t>some answers are in these slides</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2" name="Photo session"/>
          <p:cNvSpPr txBox="1"/>
          <p:nvPr>
            <p:ph type="title"/>
          </p:nvPr>
        </p:nvSpPr>
        <p:spPr>
          <a:prstGeom prst="rect">
            <a:avLst/>
          </a:prstGeom>
        </p:spPr>
        <p:txBody>
          <a:bodyPr/>
          <a:lstStyle/>
          <a:p>
            <a:pPr/>
            <a:r>
              <a:t>Photo session </a:t>
            </a:r>
          </a:p>
        </p:txBody>
      </p:sp>
      <p:sp>
        <p:nvSpPr>
          <p:cNvPr id="163" name="After this lecture, at 2:30…"/>
          <p:cNvSpPr txBox="1"/>
          <p:nvPr>
            <p:ph type="body" idx="1"/>
          </p:nvPr>
        </p:nvSpPr>
        <p:spPr>
          <a:prstGeom prst="rect">
            <a:avLst/>
          </a:prstGeom>
        </p:spPr>
        <p:txBody>
          <a:bodyPr/>
          <a:lstStyle/>
          <a:p>
            <a:pPr/>
            <a:r>
              <a:t>After this lecture, at 2:30</a:t>
            </a:r>
          </a:p>
          <a:p>
            <a:pPr lvl="1"/>
            <a:r>
              <a:t>32-D424</a:t>
            </a:r>
          </a:p>
          <a:p>
            <a:pPr lvl="1"/>
            <a:r>
              <a:t>alternative: </a:t>
            </a:r>
            <a:br/>
            <a:r>
              <a:t>Thursday 4pm </a:t>
            </a:r>
            <a:br/>
            <a:r>
              <a:t>Friday 3:30pm</a:t>
            </a:r>
          </a:p>
          <a:p>
            <a:pPr lvl="1"/>
            <a:r>
              <a:t>let me know if you can’t make it</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5" name="Example"/>
          <p:cNvSpPr txBox="1"/>
          <p:nvPr>
            <p:ph type="title"/>
          </p:nvPr>
        </p:nvSpPr>
        <p:spPr>
          <a:prstGeom prst="rect">
            <a:avLst/>
          </a:prstGeom>
        </p:spPr>
        <p:txBody>
          <a:bodyPr/>
          <a:lstStyle/>
          <a:p>
            <a:pPr/>
            <a:r>
              <a:t>Example</a:t>
            </a:r>
          </a:p>
        </p:txBody>
      </p:sp>
      <p:sp>
        <p:nvSpPr>
          <p:cNvPr id="166" name="This morning, I was iterating through all pixels and had messed up my bounds"/>
          <p:cNvSpPr txBox="1"/>
          <p:nvPr>
            <p:ph type="body" idx="1"/>
          </p:nvPr>
        </p:nvSpPr>
        <p:spPr>
          <a:prstGeom prst="rect">
            <a:avLst/>
          </a:prstGeom>
        </p:spPr>
        <p:txBody>
          <a:bodyPr/>
          <a:lstStyle/>
          <a:p>
            <a:pPr/>
            <a:r>
              <a:t>This morning, I was iterating through all pixels and had messed up my bounds</a:t>
            </a:r>
          </a:p>
        </p:txBody>
      </p:sp>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68" name="Double-click to edit"/>
          <p:cNvSpPr txBox="1"/>
          <p:nvPr>
            <p:ph type="title"/>
          </p:nvPr>
        </p:nvSpPr>
        <p:spPr>
          <a:prstGeom prst="rect">
            <a:avLst/>
          </a:prstGeom>
        </p:spPr>
        <p:txBody>
          <a:bodyPr/>
          <a:lstStyle/>
          <a:p>
            <a:pPr/>
          </a:p>
        </p:txBody>
      </p:sp>
      <p:sp>
        <p:nvSpPr>
          <p:cNvPr id="169" name="http://entropymine.com/imageworsener/bicubic/…"/>
          <p:cNvSpPr txBox="1"/>
          <p:nvPr>
            <p:ph type="body" idx="1"/>
          </p:nvPr>
        </p:nvSpPr>
        <p:spPr>
          <a:prstGeom prst="rect">
            <a:avLst/>
          </a:prstGeom>
        </p:spPr>
        <p:txBody>
          <a:bodyPr/>
          <a:lstStyle/>
          <a:p>
            <a:pPr/>
            <a:r>
              <a:rPr u="sng">
                <a:hlinkClick r:id="rId2" invalidUrl="" action="" tgtFrame="" tooltip="" history="1" highlightClick="0" endSnd="0"/>
              </a:rPr>
              <a:t>http://entropymine.com/imageworsener/bicubic/</a:t>
            </a:r>
          </a:p>
          <a:p>
            <a:pPr/>
            <a:r>
              <a:rPr u="sng">
                <a:hlinkClick r:id="rId3" invalidUrl="" action="" tgtFrame="" tooltip="" history="1" highlightClick="0" endSnd="0"/>
              </a:rPr>
              <a:t>http://entropymine.com/resamplescope/notes/photoshop/</a:t>
            </a:r>
          </a:p>
          <a:p>
            <a:pPr/>
            <a:r>
              <a:rPr u="sng">
                <a:hlinkClick r:id="rId4" invalidUrl="" action="" tgtFrame="" tooltip="" history="1" highlightClick="0" endSnd="0"/>
              </a:rPr>
              <a:t>http://entropymine.com/imageworsener/resample/</a:t>
            </a:r>
          </a:p>
          <a:p>
            <a:pPr/>
          </a:p>
          <a:p>
            <a:pPr/>
            <a:r>
              <a:t>separable!</a:t>
            </a:r>
          </a:p>
        </p:txBody>
      </p:sp>
    </p:spTree>
  </p:cSld>
  <p:clrMapOvr>
    <a:masterClrMapping/>
  </p:clrMapOvr>
  <p:transition xmlns:p14="http://schemas.microsoft.com/office/powerpoint/2010/main" spd="med" advClick="1"/>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1" name="Domain operations"/>
          <p:cNvSpPr txBox="1"/>
          <p:nvPr>
            <p:ph type="title"/>
          </p:nvPr>
        </p:nvSpPr>
        <p:spPr>
          <a:prstGeom prst="rect">
            <a:avLst/>
          </a:prstGeom>
        </p:spPr>
        <p:txBody>
          <a:bodyPr/>
          <a:lstStyle/>
          <a:p>
            <a:pPr/>
            <a:r>
              <a:t>Domain operations</a:t>
            </a:r>
          </a:p>
        </p:txBody>
      </p:sp>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3" name="Domain transform"/>
          <p:cNvSpPr txBox="1"/>
          <p:nvPr>
            <p:ph type="title"/>
          </p:nvPr>
        </p:nvSpPr>
        <p:spPr>
          <a:prstGeom prst="rect">
            <a:avLst/>
          </a:prstGeom>
        </p:spPr>
        <p:txBody>
          <a:bodyPr/>
          <a:lstStyle/>
          <a:p>
            <a:pPr/>
            <a:r>
              <a:t>Domain transform</a:t>
            </a:r>
          </a:p>
        </p:txBody>
      </p:sp>
      <p:sp>
        <p:nvSpPr>
          <p:cNvPr id="174" name="Apply a function f from R2 to R2 to the image domain…"/>
          <p:cNvSpPr txBox="1"/>
          <p:nvPr>
            <p:ph type="body" idx="1"/>
          </p:nvPr>
        </p:nvSpPr>
        <p:spPr>
          <a:prstGeom prst="rect">
            <a:avLst/>
          </a:prstGeom>
        </p:spPr>
        <p:txBody>
          <a:bodyPr/>
          <a:lstStyle/>
          <a:p>
            <a:pPr/>
            <a:r>
              <a:t>Apply a function </a:t>
            </a:r>
            <a:r>
              <a:rPr i="1">
                <a:latin typeface="+mj-lt"/>
                <a:ea typeface="+mj-ea"/>
                <a:cs typeface="+mj-cs"/>
                <a:sym typeface="Helvetica Neue"/>
              </a:rPr>
              <a:t>f</a:t>
            </a:r>
            <a:r>
              <a:t> from R</a:t>
            </a:r>
            <a:r>
              <a:rPr baseline="31999"/>
              <a:t>2</a:t>
            </a:r>
            <a:r>
              <a:t> to R</a:t>
            </a:r>
            <a:r>
              <a:rPr baseline="31999"/>
              <a:t>2</a:t>
            </a:r>
            <a:r>
              <a:t> to the image domain</a:t>
            </a:r>
          </a:p>
          <a:p>
            <a:pPr/>
            <a:r>
              <a:t>if </a:t>
            </a:r>
            <a:r>
              <a:rPr i="1">
                <a:latin typeface="+mj-lt"/>
                <a:ea typeface="+mj-ea"/>
                <a:cs typeface="+mj-cs"/>
                <a:sym typeface="Helvetica Neue"/>
              </a:rPr>
              <a:t>(x, y)</a:t>
            </a:r>
            <a:r>
              <a:t> had color </a:t>
            </a:r>
            <a:r>
              <a:rPr i="1">
                <a:latin typeface="+mj-lt"/>
                <a:ea typeface="+mj-ea"/>
                <a:cs typeface="+mj-cs"/>
                <a:sym typeface="Helvetica Neue"/>
              </a:rPr>
              <a:t>c</a:t>
            </a:r>
            <a:r>
              <a:t> in the input,</a:t>
            </a:r>
            <a:br/>
            <a:r>
              <a:rPr i="1">
                <a:latin typeface="+mj-lt"/>
                <a:ea typeface="+mj-ea"/>
                <a:cs typeface="+mj-cs"/>
                <a:sym typeface="Helvetica Neue"/>
              </a:rPr>
              <a:t>f(x, y)</a:t>
            </a:r>
            <a:r>
              <a:t> has color </a:t>
            </a:r>
            <a:r>
              <a:rPr i="1">
                <a:latin typeface="+mj-lt"/>
                <a:ea typeface="+mj-ea"/>
                <a:cs typeface="+mj-cs"/>
                <a:sym typeface="Helvetica Neue"/>
              </a:rPr>
              <a:t>c</a:t>
            </a:r>
            <a:r>
              <a:t> in the output</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76" name="Transformation"/>
          <p:cNvSpPr txBox="1"/>
          <p:nvPr>
            <p:ph type="title"/>
          </p:nvPr>
        </p:nvSpPr>
        <p:spPr>
          <a:prstGeom prst="rect">
            <a:avLst/>
          </a:prstGeom>
        </p:spPr>
        <p:txBody>
          <a:bodyPr/>
          <a:lstStyle/>
          <a:p>
            <a:pPr/>
            <a:r>
              <a:t>Transformation</a:t>
            </a:r>
          </a:p>
        </p:txBody>
      </p:sp>
      <p:sp>
        <p:nvSpPr>
          <p:cNvPr id="177" name="Simple parametric transformations…"/>
          <p:cNvSpPr txBox="1"/>
          <p:nvPr>
            <p:ph type="body" idx="1"/>
          </p:nvPr>
        </p:nvSpPr>
        <p:spPr>
          <a:prstGeom prst="rect">
            <a:avLst/>
          </a:prstGeom>
        </p:spPr>
        <p:txBody>
          <a:bodyPr/>
          <a:lstStyle/>
          <a:p>
            <a:pPr/>
            <a:r>
              <a:t>Simple parametric transformations</a:t>
            </a:r>
          </a:p>
          <a:p>
            <a:pPr lvl="1"/>
            <a:r>
              <a:t>linear, affine, perspective, etc</a:t>
            </a:r>
          </a:p>
          <a:p>
            <a:pPr/>
          </a:p>
          <a:p>
            <a:pPr/>
          </a:p>
          <a:p>
            <a:pPr/>
          </a:p>
          <a:p>
            <a:pPr/>
          </a:p>
          <a:p>
            <a:pPr/>
          </a:p>
          <a:p>
            <a:pPr/>
          </a:p>
          <a:p>
            <a:pPr/>
          </a:p>
          <a:p>
            <a:pPr/>
          </a:p>
        </p:txBody>
      </p:sp>
      <p:pic>
        <p:nvPicPr>
          <p:cNvPr id="178" name="droppedImage.png" descr="droppedImage.png"/>
          <p:cNvPicPr>
            <a:picLocks noChangeAspect="1"/>
          </p:cNvPicPr>
          <p:nvPr/>
        </p:nvPicPr>
        <p:blipFill>
          <a:blip r:embed="rId2">
            <a:extLst/>
          </a:blip>
          <a:stretch>
            <a:fillRect/>
          </a:stretch>
        </p:blipFill>
        <p:spPr>
          <a:xfrm>
            <a:off x="2966679" y="4589859"/>
            <a:ext cx="16289134" cy="8429627"/>
          </a:xfrm>
          <a:prstGeom prst="rect">
            <a:avLst/>
          </a:prstGeom>
          <a:ln w="12700">
            <a:miter lim="400000"/>
          </a:ln>
        </p:spPr>
      </p:pic>
      <p:sp>
        <p:nvSpPr>
          <p:cNvPr id="179" name="illustration by Rick Szeliski"/>
          <p:cNvSpPr txBox="1"/>
          <p:nvPr/>
        </p:nvSpPr>
        <p:spPr>
          <a:xfrm>
            <a:off x="14774676" y="12876609"/>
            <a:ext cx="4356851" cy="589360"/>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3000">
                <a:latin typeface="Gill Sans"/>
                <a:ea typeface="Gill Sans"/>
                <a:cs typeface="Gill Sans"/>
                <a:sym typeface="Gill Sans"/>
              </a:defRPr>
            </a:lvl1pPr>
          </a:lstStyle>
          <a:p>
            <a:pPr/>
            <a:r>
              <a:t>illustration by Rick Szeliski</a:t>
            </a:r>
          </a:p>
        </p:txBody>
      </p:sp>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1" name="Warping"/>
          <p:cNvSpPr txBox="1"/>
          <p:nvPr>
            <p:ph type="title"/>
          </p:nvPr>
        </p:nvSpPr>
        <p:spPr>
          <a:prstGeom prst="rect">
            <a:avLst/>
          </a:prstGeom>
        </p:spPr>
        <p:txBody>
          <a:bodyPr/>
          <a:lstStyle>
            <a:lvl1pPr>
              <a:defRPr sz="7000"/>
            </a:lvl1pPr>
          </a:lstStyle>
          <a:p>
            <a:pPr/>
            <a:r>
              <a:t>Warping</a:t>
            </a:r>
          </a:p>
        </p:txBody>
      </p:sp>
      <p:sp>
        <p:nvSpPr>
          <p:cNvPr id="182" name="Imagine your image is made of rubber…"/>
          <p:cNvSpPr txBox="1"/>
          <p:nvPr>
            <p:ph type="body" idx="1"/>
          </p:nvPr>
        </p:nvSpPr>
        <p:spPr>
          <a:prstGeom prst="rect">
            <a:avLst/>
          </a:prstGeom>
        </p:spPr>
        <p:txBody>
          <a:bodyPr/>
          <a:lstStyle/>
          <a:p>
            <a:pPr/>
            <a:r>
              <a:t>Imagine your image is made of rubber</a:t>
            </a:r>
          </a:p>
          <a:p>
            <a:pPr/>
            <a:r>
              <a:t>warp the rubber</a:t>
            </a:r>
          </a:p>
        </p:txBody>
      </p:sp>
      <p:grpSp>
        <p:nvGrpSpPr>
          <p:cNvPr id="185" name="Group"/>
          <p:cNvGrpSpPr/>
          <p:nvPr/>
        </p:nvGrpSpPr>
        <p:grpSpPr>
          <a:xfrm>
            <a:off x="4333875" y="4573191"/>
            <a:ext cx="10036969" cy="7483080"/>
            <a:chOff x="0" y="0"/>
            <a:chExt cx="10036969" cy="7483078"/>
          </a:xfrm>
        </p:grpSpPr>
        <p:pic>
          <p:nvPicPr>
            <p:cNvPr id="183" name="image.png" descr="image.png"/>
            <p:cNvPicPr>
              <a:picLocks noChangeAspect="0"/>
            </p:cNvPicPr>
            <p:nvPr/>
          </p:nvPicPr>
          <p:blipFill>
            <a:blip r:embed="rId2">
              <a:extLst/>
            </a:blip>
            <a:stretch>
              <a:fillRect/>
            </a:stretch>
          </p:blipFill>
          <p:spPr>
            <a:xfrm>
              <a:off x="0" y="30108"/>
              <a:ext cx="4979832" cy="7451966"/>
            </a:xfrm>
            <a:prstGeom prst="rect">
              <a:avLst/>
            </a:prstGeom>
            <a:ln w="12700" cap="flat">
              <a:noFill/>
              <a:miter lim="400000"/>
            </a:ln>
            <a:effectLst/>
          </p:spPr>
        </p:pic>
        <p:pic>
          <p:nvPicPr>
            <p:cNvPr id="184" name="image.png" descr="image.png"/>
            <p:cNvPicPr>
              <a:picLocks noChangeAspect="0"/>
            </p:cNvPicPr>
            <p:nvPr/>
          </p:nvPicPr>
          <p:blipFill>
            <a:blip r:embed="rId3">
              <a:extLst/>
            </a:blip>
            <a:stretch>
              <a:fillRect/>
            </a:stretch>
          </p:blipFill>
          <p:spPr>
            <a:xfrm>
              <a:off x="5035720" y="0"/>
              <a:ext cx="5001250" cy="7483079"/>
            </a:xfrm>
            <a:prstGeom prst="rect">
              <a:avLst/>
            </a:prstGeom>
            <a:ln w="12700" cap="flat">
              <a:noFill/>
              <a:miter lim="400000"/>
            </a:ln>
            <a:effectLst/>
          </p:spPr>
        </p:pic>
      </p:grpSp>
      <p:sp>
        <p:nvSpPr>
          <p:cNvPr id="186" name="No prairie dogs were armed when creating this image"/>
          <p:cNvSpPr txBox="1"/>
          <p:nvPr/>
        </p:nvSpPr>
        <p:spPr>
          <a:xfrm>
            <a:off x="3043643" y="12867679"/>
            <a:ext cx="16841391" cy="678657"/>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spcBef>
                <a:spcPts val="2700"/>
              </a:spcBef>
              <a:buClr>
                <a:srgbClr val="000000"/>
              </a:buClr>
              <a:buFont typeface="Times New Roman"/>
              <a:defRPr b="1" sz="3600">
                <a:latin typeface="Times New Roman"/>
                <a:ea typeface="Times New Roman"/>
                <a:cs typeface="Times New Roman"/>
                <a:sym typeface="Times New Roman"/>
              </a:defRPr>
            </a:lvl1pPr>
          </a:lstStyle>
          <a:p>
            <a:pPr/>
            <a:r>
              <a:t>No prairie dogs were armed when creating this image</a:t>
            </a:r>
          </a:p>
        </p:txBody>
      </p:sp>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88"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189"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190" name="Application of warping: weight loss"/>
          <p:cNvSpPr txBox="1"/>
          <p:nvPr>
            <p:ph type="title"/>
          </p:nvPr>
        </p:nvSpPr>
        <p:spPr>
          <a:prstGeom prst="rect">
            <a:avLst/>
          </a:prstGeom>
        </p:spPr>
        <p:txBody>
          <a:bodyPr/>
          <a:lstStyle>
            <a:lvl1pPr>
              <a:defRPr sz="7000"/>
            </a:lvl1pPr>
          </a:lstStyle>
          <a:p>
            <a:pPr/>
            <a:r>
              <a:t>Application of warping: weight loss</a:t>
            </a:r>
          </a:p>
        </p:txBody>
      </p:sp>
      <p:sp>
        <p:nvSpPr>
          <p:cNvPr id="191" name="Liquify in photoshop"/>
          <p:cNvSpPr txBox="1"/>
          <p:nvPr>
            <p:ph type="body" idx="1"/>
          </p:nvPr>
        </p:nvSpPr>
        <p:spPr>
          <a:prstGeom prst="rect">
            <a:avLst/>
          </a:prstGeom>
        </p:spPr>
        <p:txBody>
          <a:bodyPr/>
          <a:lstStyle/>
          <a:p>
            <a:pPr/>
            <a:r>
              <a:t>Liquify in photoshop</a:t>
            </a:r>
          </a:p>
        </p:txBody>
      </p:sp>
      <p:pic>
        <p:nvPicPr>
          <p:cNvPr id="192" name="image.png" descr="image.png"/>
          <p:cNvPicPr>
            <a:picLocks noChangeAspect="0"/>
          </p:cNvPicPr>
          <p:nvPr/>
        </p:nvPicPr>
        <p:blipFill>
          <a:blip r:embed="rId3">
            <a:extLst/>
          </a:blip>
          <a:stretch>
            <a:fillRect/>
          </a:stretch>
        </p:blipFill>
        <p:spPr>
          <a:xfrm>
            <a:off x="3655218" y="3105149"/>
            <a:ext cx="16073439" cy="11054954"/>
          </a:xfrm>
          <a:prstGeom prst="rect">
            <a:avLst/>
          </a:prstGeom>
          <a:ln w="12700">
            <a:miter lim="400000"/>
          </a:ln>
        </p:spPr>
      </p:pic>
    </p:spTree>
  </p:cSld>
  <p:clrMapOvr>
    <a:masterClrMapping/>
  </p:clrMapOvr>
  <p:transition xmlns:p14="http://schemas.microsoft.com/office/powerpoint/2010/main" spd="med" advClick="1"/>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94"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195"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196" name="Double-click to edit"/>
          <p:cNvSpPr txBox="1"/>
          <p:nvPr>
            <p:ph type="title"/>
          </p:nvPr>
        </p:nvSpPr>
        <p:spPr>
          <a:prstGeom prst="rect">
            <a:avLst/>
          </a:prstGeom>
        </p:spPr>
        <p:txBody>
          <a:bodyPr/>
          <a:lstStyle/>
          <a:p>
            <a:pPr/>
          </a:p>
        </p:txBody>
      </p:sp>
      <p:sp>
        <p:nvSpPr>
          <p:cNvPr id="197" name="Double-click to edit"/>
          <p:cNvSpPr txBox="1"/>
          <p:nvPr>
            <p:ph type="body" idx="1"/>
          </p:nvPr>
        </p:nvSpPr>
        <p:spPr>
          <a:prstGeom prst="rect">
            <a:avLst/>
          </a:prstGeom>
        </p:spPr>
        <p:txBody>
          <a:bodyPr/>
          <a:lstStyle/>
          <a:p>
            <a:pPr/>
          </a:p>
        </p:txBody>
      </p:sp>
      <p:pic>
        <p:nvPicPr>
          <p:cNvPr id="198" name="image.png" descr="image.png"/>
          <p:cNvPicPr>
            <a:picLocks noChangeAspect="0"/>
          </p:cNvPicPr>
          <p:nvPr/>
        </p:nvPicPr>
        <p:blipFill>
          <a:blip r:embed="rId3">
            <a:extLst/>
          </a:blip>
          <a:stretch>
            <a:fillRect/>
          </a:stretch>
        </p:blipFill>
        <p:spPr>
          <a:xfrm>
            <a:off x="3048000" y="0"/>
            <a:ext cx="12858750" cy="13716000"/>
          </a:xfrm>
          <a:prstGeom prst="rect">
            <a:avLst/>
          </a:prstGeom>
          <a:ln w="12700">
            <a:miter lim="400000"/>
          </a:ln>
        </p:spPr>
      </p:pic>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0"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201"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202" name="Double-click to edit"/>
          <p:cNvSpPr txBox="1"/>
          <p:nvPr>
            <p:ph type="title"/>
          </p:nvPr>
        </p:nvSpPr>
        <p:spPr>
          <a:prstGeom prst="rect">
            <a:avLst/>
          </a:prstGeom>
        </p:spPr>
        <p:txBody>
          <a:bodyPr/>
          <a:lstStyle/>
          <a:p>
            <a:pPr/>
          </a:p>
        </p:txBody>
      </p:sp>
      <p:sp>
        <p:nvSpPr>
          <p:cNvPr id="203" name="Double-click to edit"/>
          <p:cNvSpPr txBox="1"/>
          <p:nvPr>
            <p:ph type="body" idx="1"/>
          </p:nvPr>
        </p:nvSpPr>
        <p:spPr>
          <a:prstGeom prst="rect">
            <a:avLst/>
          </a:prstGeom>
        </p:spPr>
        <p:txBody>
          <a:bodyPr/>
          <a:lstStyle/>
          <a:p>
            <a:pPr/>
          </a:p>
        </p:txBody>
      </p:sp>
      <p:pic>
        <p:nvPicPr>
          <p:cNvPr id="204" name="image.png" descr="image.png"/>
          <p:cNvPicPr>
            <a:picLocks noChangeAspect="0"/>
          </p:cNvPicPr>
          <p:nvPr/>
        </p:nvPicPr>
        <p:blipFill>
          <a:blip r:embed="rId3">
            <a:extLst/>
          </a:blip>
          <a:stretch>
            <a:fillRect/>
          </a:stretch>
        </p:blipFill>
        <p:spPr>
          <a:xfrm>
            <a:off x="3958828" y="0"/>
            <a:ext cx="12439651" cy="13716000"/>
          </a:xfrm>
          <a:prstGeom prst="rect">
            <a:avLst/>
          </a:prstGeom>
          <a:ln w="12700">
            <a:miter lim="400000"/>
          </a:ln>
        </p:spPr>
      </p:pic>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06"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207"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208" name="Domain transform"/>
          <p:cNvSpPr txBox="1"/>
          <p:nvPr>
            <p:ph type="title"/>
          </p:nvPr>
        </p:nvSpPr>
        <p:spPr>
          <a:prstGeom prst="rect">
            <a:avLst/>
          </a:prstGeom>
        </p:spPr>
        <p:txBody>
          <a:bodyPr/>
          <a:lstStyle/>
          <a:p>
            <a:pPr/>
            <a:r>
              <a:t>Domain transform</a:t>
            </a:r>
          </a:p>
        </p:txBody>
      </p:sp>
      <p:sp>
        <p:nvSpPr>
          <p:cNvPr id="20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1"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212"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213" name="Warping"/>
          <p:cNvSpPr txBox="1"/>
          <p:nvPr>
            <p:ph type="title"/>
          </p:nvPr>
        </p:nvSpPr>
        <p:spPr>
          <a:prstGeom prst="rect">
            <a:avLst/>
          </a:prstGeom>
        </p:spPr>
        <p:txBody>
          <a:bodyPr/>
          <a:lstStyle>
            <a:lvl1pPr>
              <a:defRPr sz="7000"/>
            </a:lvl1pPr>
          </a:lstStyle>
          <a:p>
            <a:pPr/>
            <a:r>
              <a:t>Warping</a:t>
            </a:r>
          </a:p>
        </p:txBody>
      </p:sp>
      <p:sp>
        <p:nvSpPr>
          <p:cNvPr id="214" name="Assume we are given the spatial mapping"/>
          <p:cNvSpPr txBox="1"/>
          <p:nvPr>
            <p:ph type="body" sz="half" idx="1"/>
          </p:nvPr>
        </p:nvSpPr>
        <p:spPr>
          <a:xfrm>
            <a:off x="3655218" y="1982390"/>
            <a:ext cx="9751220" cy="11733610"/>
          </a:xfrm>
          <a:prstGeom prst="rect">
            <a:avLst/>
          </a:prstGeom>
        </p:spPr>
        <p:txBody>
          <a:bodyPr/>
          <a:lstStyle>
            <a:lvl1pPr marL="768349" indent="-685799">
              <a:buSzTx/>
              <a:buNone/>
            </a:lvl1pPr>
          </a:lstStyle>
          <a:p>
            <a:pPr/>
            <a:r>
              <a:t>Assume we are given the spatial mapping</a:t>
            </a:r>
          </a:p>
        </p:txBody>
      </p:sp>
      <p:pic>
        <p:nvPicPr>
          <p:cNvPr id="215" name="image.png" descr="image.png"/>
          <p:cNvPicPr>
            <a:picLocks noChangeAspect="0"/>
          </p:cNvPicPr>
          <p:nvPr/>
        </p:nvPicPr>
        <p:blipFill>
          <a:blip r:embed="rId3">
            <a:extLst/>
          </a:blip>
          <a:stretch>
            <a:fillRect/>
          </a:stretch>
        </p:blipFill>
        <p:spPr>
          <a:xfrm>
            <a:off x="13567171" y="2171700"/>
            <a:ext cx="3343276" cy="5006976"/>
          </a:xfrm>
          <a:prstGeom prst="rect">
            <a:avLst/>
          </a:prstGeom>
          <a:ln w="12700">
            <a:miter lim="400000"/>
          </a:ln>
        </p:spPr>
      </p:pic>
      <p:pic>
        <p:nvPicPr>
          <p:cNvPr id="216" name="image.png" descr="image.png"/>
          <p:cNvPicPr>
            <a:picLocks noChangeAspect="0"/>
          </p:cNvPicPr>
          <p:nvPr/>
        </p:nvPicPr>
        <p:blipFill>
          <a:blip r:embed="rId4">
            <a:extLst/>
          </a:blip>
          <a:stretch>
            <a:fillRect/>
          </a:stretch>
        </p:blipFill>
        <p:spPr>
          <a:xfrm>
            <a:off x="17821275" y="2125265"/>
            <a:ext cx="3362326" cy="5036345"/>
          </a:xfrm>
          <a:prstGeom prst="rect">
            <a:avLst/>
          </a:prstGeom>
          <a:ln w="12700">
            <a:miter lim="400000"/>
          </a:ln>
        </p:spPr>
      </p:pic>
      <p:sp>
        <p:nvSpPr>
          <p:cNvPr id="217" name="How do we compute  the warped image?"/>
          <p:cNvSpPr txBox="1"/>
          <p:nvPr/>
        </p:nvSpPr>
        <p:spPr>
          <a:xfrm>
            <a:off x="3940968" y="4089796"/>
            <a:ext cx="7296916" cy="14859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3" marL="1264957" marR="82549" indent="-309282" defTabSz="1821656">
              <a:spcBef>
                <a:spcPts val="1000"/>
              </a:spcBef>
              <a:buClr>
                <a:srgbClr val="000000"/>
              </a:buClr>
              <a:buSzPct val="100000"/>
              <a:buFont typeface="Times New Roman"/>
              <a:buChar char="•"/>
              <a:defRPr sz="4600">
                <a:uFill>
                  <a:solidFill>
                    <a:srgbClr val="000000"/>
                  </a:solidFill>
                </a:uFill>
                <a:latin typeface="Times New Roman"/>
                <a:ea typeface="Times New Roman"/>
                <a:cs typeface="Times New Roman"/>
                <a:sym typeface="Times New Roman"/>
              </a:defRPr>
            </a:pPr>
            <a:r>
              <a:t>How do we compute </a:t>
            </a:r>
            <a:br/>
            <a:r>
              <a:t>the warped image?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17" grpId="1"/>
    </p:bldLst>
  </p:timing>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19"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220"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221" name="Careful: warp vs. inverse warp"/>
          <p:cNvSpPr txBox="1"/>
          <p:nvPr>
            <p:ph type="title"/>
          </p:nvPr>
        </p:nvSpPr>
        <p:spPr>
          <a:prstGeom prst="rect">
            <a:avLst/>
          </a:prstGeom>
        </p:spPr>
        <p:txBody>
          <a:bodyPr/>
          <a:lstStyle>
            <a:lvl1pPr>
              <a:defRPr sz="7000"/>
            </a:lvl1pPr>
          </a:lstStyle>
          <a:p>
            <a:pPr/>
            <a:r>
              <a:t>Careful: warp vs. inverse warp</a:t>
            </a:r>
          </a:p>
        </p:txBody>
      </p:sp>
      <p:sp>
        <p:nvSpPr>
          <p:cNvPr id="222" name="How do you perform a given warp:"/>
          <p:cNvSpPr txBox="1"/>
          <p:nvPr>
            <p:ph type="body" sz="half" idx="1"/>
          </p:nvPr>
        </p:nvSpPr>
        <p:spPr>
          <a:xfrm>
            <a:off x="3655218" y="1982390"/>
            <a:ext cx="9751220" cy="11733610"/>
          </a:xfrm>
          <a:prstGeom prst="rect">
            <a:avLst/>
          </a:prstGeom>
        </p:spPr>
        <p:txBody>
          <a:bodyPr/>
          <a:lstStyle>
            <a:lvl1pPr marL="768349" indent="-685799">
              <a:buSzTx/>
              <a:buNone/>
            </a:lvl1pPr>
          </a:lstStyle>
          <a:p>
            <a:pPr/>
            <a:r>
              <a:t>How do you perform a given warp:</a:t>
            </a:r>
          </a:p>
        </p:txBody>
      </p:sp>
      <p:pic>
        <p:nvPicPr>
          <p:cNvPr id="223" name="image.png" descr="image.png"/>
          <p:cNvPicPr>
            <a:picLocks noChangeAspect="0"/>
          </p:cNvPicPr>
          <p:nvPr/>
        </p:nvPicPr>
        <p:blipFill>
          <a:blip r:embed="rId3">
            <a:extLst/>
          </a:blip>
          <a:stretch>
            <a:fillRect/>
          </a:stretch>
        </p:blipFill>
        <p:spPr>
          <a:xfrm>
            <a:off x="13567171" y="2171700"/>
            <a:ext cx="3343276" cy="5006976"/>
          </a:xfrm>
          <a:prstGeom prst="rect">
            <a:avLst/>
          </a:prstGeom>
          <a:ln w="12700">
            <a:miter lim="400000"/>
          </a:ln>
        </p:spPr>
      </p:pic>
      <p:pic>
        <p:nvPicPr>
          <p:cNvPr id="224" name="image.png" descr="image.png"/>
          <p:cNvPicPr>
            <a:picLocks noChangeAspect="0"/>
          </p:cNvPicPr>
          <p:nvPr/>
        </p:nvPicPr>
        <p:blipFill>
          <a:blip r:embed="rId4">
            <a:extLst/>
          </a:blip>
          <a:stretch>
            <a:fillRect/>
          </a:stretch>
        </p:blipFill>
        <p:spPr>
          <a:xfrm>
            <a:off x="17821275" y="2125265"/>
            <a:ext cx="3362326" cy="5036345"/>
          </a:xfrm>
          <a:prstGeom prst="rect">
            <a:avLst/>
          </a:prstGeom>
          <a:ln w="12700">
            <a:miter lim="400000"/>
          </a:ln>
        </p:spPr>
      </p:pic>
      <p:sp>
        <p:nvSpPr>
          <p:cNvPr id="225" name="Line"/>
          <p:cNvSpPr/>
          <p:nvPr/>
        </p:nvSpPr>
        <p:spPr>
          <a:xfrm>
            <a:off x="14942343" y="2286000"/>
            <a:ext cx="4099528" cy="7679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198" y="18000"/>
                  <a:pt x="9719" y="0"/>
                  <a:pt x="13191" y="0"/>
                </a:cubicBezTo>
                <a:cubicBezTo>
                  <a:pt x="16662" y="0"/>
                  <a:pt x="21600" y="21600"/>
                  <a:pt x="21600" y="21600"/>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26" name="Forward warp…"/>
          <p:cNvSpPr txBox="1"/>
          <p:nvPr/>
        </p:nvSpPr>
        <p:spPr>
          <a:xfrm>
            <a:off x="3940968" y="4089796"/>
            <a:ext cx="8154916" cy="34290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Forward warp</a:t>
            </a:r>
          </a:p>
          <a:p>
            <a:pPr lvl="2" marL="889501" marR="82549" indent="-391026" defTabSz="1821656">
              <a:spcBef>
                <a:spcPts val="1200"/>
              </a:spcBef>
              <a:buClr>
                <a:srgbClr val="000000"/>
              </a:buClr>
              <a:buSzPct val="100000"/>
              <a:buFont typeface="Times New Roman"/>
              <a:buChar char="–"/>
              <a:defRPr sz="5200">
                <a:uFill>
                  <a:solidFill>
                    <a:srgbClr val="000000"/>
                  </a:solidFill>
                </a:uFill>
                <a:latin typeface="Times New Roman"/>
                <a:ea typeface="Times New Roman"/>
                <a:cs typeface="Times New Roman"/>
                <a:sym typeface="Times New Roman"/>
              </a:defRPr>
            </a:pPr>
            <a:r>
              <a:t>For each input pixel, </a:t>
            </a:r>
            <a:br/>
            <a:r>
              <a:t>compute output location</a:t>
            </a:r>
            <a:br/>
            <a:r>
              <a:t>and copy color there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26" grpId="1"/>
    </p:bldLst>
  </p:timing>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28"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229"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230" name="Forward warp and gaps"/>
          <p:cNvSpPr txBox="1"/>
          <p:nvPr>
            <p:ph type="title"/>
          </p:nvPr>
        </p:nvSpPr>
        <p:spPr>
          <a:prstGeom prst="rect">
            <a:avLst/>
          </a:prstGeom>
        </p:spPr>
        <p:txBody>
          <a:bodyPr/>
          <a:lstStyle/>
          <a:p>
            <a:pPr/>
            <a:r>
              <a:t>Forward warp and gaps</a:t>
            </a:r>
          </a:p>
        </p:txBody>
      </p:sp>
      <p:sp>
        <p:nvSpPr>
          <p:cNvPr id="231" name="Double-click to edit"/>
          <p:cNvSpPr txBox="1"/>
          <p:nvPr>
            <p:ph type="body" idx="1"/>
          </p:nvPr>
        </p:nvSpPr>
        <p:spPr>
          <a:prstGeom prst="rect">
            <a:avLst/>
          </a:prstGeom>
        </p:spPr>
        <p:txBody>
          <a:bodyPr/>
          <a:lstStyle/>
          <a:p>
            <a:pPr/>
          </a:p>
        </p:txBody>
      </p:sp>
      <p:grpSp>
        <p:nvGrpSpPr>
          <p:cNvPr id="234" name="Group"/>
          <p:cNvGrpSpPr/>
          <p:nvPr/>
        </p:nvGrpSpPr>
        <p:grpSpPr>
          <a:xfrm>
            <a:off x="3655218" y="4822031"/>
            <a:ext cx="17325189" cy="6353222"/>
            <a:chOff x="0" y="0"/>
            <a:chExt cx="17325187" cy="6353221"/>
          </a:xfrm>
        </p:grpSpPr>
        <p:pic>
          <p:nvPicPr>
            <p:cNvPr id="232" name="droppedImage.png" descr="droppedImage.png"/>
            <p:cNvPicPr>
              <a:picLocks noChangeAspect="1"/>
            </p:cNvPicPr>
            <p:nvPr/>
          </p:nvPicPr>
          <p:blipFill>
            <a:blip r:embed="rId3">
              <a:extLst/>
            </a:blip>
            <a:srcRect l="25699" t="7792" r="14443" b="62337"/>
            <a:stretch>
              <a:fillRect/>
            </a:stretch>
          </p:blipFill>
          <p:spPr>
            <a:xfrm>
              <a:off x="0" y="0"/>
              <a:ext cx="8410021" cy="6307516"/>
            </a:xfrm>
            <a:prstGeom prst="rect">
              <a:avLst/>
            </a:prstGeom>
            <a:ln w="12700" cap="flat">
              <a:noFill/>
              <a:round/>
            </a:ln>
            <a:effectLst/>
          </p:spPr>
        </p:pic>
        <p:pic>
          <p:nvPicPr>
            <p:cNvPr id="233" name="droppedImage.png" descr="droppedImage.png"/>
            <p:cNvPicPr>
              <a:picLocks noChangeAspect="1"/>
            </p:cNvPicPr>
            <p:nvPr/>
          </p:nvPicPr>
          <p:blipFill>
            <a:blip r:embed="rId4">
              <a:extLst/>
            </a:blip>
            <a:srcRect l="24675" t="7684" r="15259" b="62189"/>
            <a:stretch>
              <a:fillRect/>
            </a:stretch>
          </p:blipFill>
          <p:spPr>
            <a:xfrm>
              <a:off x="8869462" y="0"/>
              <a:ext cx="8455726" cy="6353222"/>
            </a:xfrm>
            <a:prstGeom prst="rect">
              <a:avLst/>
            </a:prstGeom>
            <a:ln w="12700" cap="flat">
              <a:noFill/>
              <a:round/>
            </a:ln>
            <a:effectLst/>
          </p:spPr>
        </p:pic>
      </p:grpSp>
      <p:sp>
        <p:nvSpPr>
          <p:cNvPr id="235" name="Line"/>
          <p:cNvSpPr/>
          <p:nvPr/>
        </p:nvSpPr>
        <p:spPr>
          <a:xfrm flipV="1">
            <a:off x="15002406" y="4073054"/>
            <a:ext cx="1262649" cy="2810346"/>
          </a:xfrm>
          <a:prstGeom prst="line">
            <a:avLst/>
          </a:prstGeom>
          <a:ln w="50800">
            <a:solidFill>
              <a:srgbClr val="E32400"/>
            </a:solidFill>
            <a:headEnd type="stealth"/>
          </a:ln>
        </p:spPr>
        <p:txBody>
          <a:bodyPr lIns="0" tIns="0" rIns="0" bIns="0"/>
          <a:lstStyle/>
          <a:p>
            <a:pPr/>
          </a:p>
        </p:txBody>
      </p:sp>
      <p:sp>
        <p:nvSpPr>
          <p:cNvPr id="236" name="Gap"/>
          <p:cNvSpPr txBox="1"/>
          <p:nvPr/>
        </p:nvSpPr>
        <p:spPr>
          <a:xfrm>
            <a:off x="15495984" y="3196828"/>
            <a:ext cx="1253651" cy="80367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Gap</a:t>
            </a:r>
          </a:p>
        </p:txBody>
      </p:sp>
      <p:sp>
        <p:nvSpPr>
          <p:cNvPr id="237" name="Square"/>
          <p:cNvSpPr/>
          <p:nvPr/>
        </p:nvSpPr>
        <p:spPr>
          <a:xfrm>
            <a:off x="5762625" y="6697265"/>
            <a:ext cx="428625" cy="428626"/>
          </a:xfrm>
          <a:prstGeom prst="rect">
            <a:avLst/>
          </a:prstGeom>
          <a:ln w="635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38" name="Square"/>
          <p:cNvSpPr/>
          <p:nvPr/>
        </p:nvSpPr>
        <p:spPr>
          <a:xfrm>
            <a:off x="6191250" y="6697265"/>
            <a:ext cx="428625" cy="428626"/>
          </a:xfrm>
          <a:prstGeom prst="rect">
            <a:avLst/>
          </a:prstGeom>
          <a:ln w="635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39" name="Square"/>
          <p:cNvSpPr/>
          <p:nvPr/>
        </p:nvSpPr>
        <p:spPr>
          <a:xfrm>
            <a:off x="14352984" y="6750843"/>
            <a:ext cx="428626" cy="428626"/>
          </a:xfrm>
          <a:prstGeom prst="rect">
            <a:avLst/>
          </a:prstGeom>
          <a:ln w="635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40" name="Square"/>
          <p:cNvSpPr/>
          <p:nvPr/>
        </p:nvSpPr>
        <p:spPr>
          <a:xfrm>
            <a:off x="15245953" y="6750843"/>
            <a:ext cx="428626" cy="428626"/>
          </a:xfrm>
          <a:prstGeom prst="rect">
            <a:avLst/>
          </a:prstGeom>
          <a:ln w="63500">
            <a:solidFill>
              <a:srgbClr val="000000"/>
            </a:solidFill>
          </a:ln>
          <a:extLst>
            <a:ext uri="{C572A759-6A51-4108-AA02-DFA0A04FC94B}">
              <ma14:wrappingTextBoxFlag xmlns:ma14="http://schemas.microsoft.com/office/mac/drawingml/2011/main" val="1"/>
            </a:ext>
          </a:extLst>
        </p:spPr>
        <p:txBody>
          <a:bodyPr lIns="71437" tIns="71437" rIns="71437" bIns="71437" anchor="ct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                                                 </a:t>
            </a:r>
          </a:p>
        </p:txBody>
      </p:sp>
      <p:sp>
        <p:nvSpPr>
          <p:cNvPr id="241" name="Line"/>
          <p:cNvSpPr/>
          <p:nvPr/>
        </p:nvSpPr>
        <p:spPr>
          <a:xfrm>
            <a:off x="5976937" y="5237830"/>
            <a:ext cx="8666832" cy="17881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9264"/>
                </a:moveTo>
                <a:cubicBezTo>
                  <a:pt x="1252" y="11070"/>
                  <a:pt x="2672" y="0"/>
                  <a:pt x="9931" y="0"/>
                </a:cubicBezTo>
                <a:cubicBezTo>
                  <a:pt x="16225" y="0"/>
                  <a:pt x="21600" y="21600"/>
                  <a:pt x="21600" y="21600"/>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42" name="Line"/>
          <p:cNvSpPr/>
          <p:nvPr/>
        </p:nvSpPr>
        <p:spPr>
          <a:xfrm>
            <a:off x="6448997" y="6944552"/>
            <a:ext cx="8981080" cy="27493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73" y="12751"/>
                  <a:pt x="4603" y="21600"/>
                  <a:pt x="11608" y="21600"/>
                </a:cubicBezTo>
                <a:cubicBezTo>
                  <a:pt x="17682" y="21600"/>
                  <a:pt x="21600" y="320"/>
                  <a:pt x="21600" y="320"/>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244"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245"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246" name="Careful: warp vs. inverse warp"/>
          <p:cNvSpPr txBox="1"/>
          <p:nvPr>
            <p:ph type="title"/>
          </p:nvPr>
        </p:nvSpPr>
        <p:spPr>
          <a:prstGeom prst="rect">
            <a:avLst/>
          </a:prstGeom>
        </p:spPr>
        <p:txBody>
          <a:bodyPr/>
          <a:lstStyle>
            <a:lvl1pPr>
              <a:defRPr sz="7000"/>
            </a:lvl1pPr>
          </a:lstStyle>
          <a:p>
            <a:pPr/>
            <a:r>
              <a:t>Careful: warp vs. inverse warp</a:t>
            </a:r>
          </a:p>
        </p:txBody>
      </p:sp>
      <p:sp>
        <p:nvSpPr>
          <p:cNvPr id="247" name="How do you perform a given warp:"/>
          <p:cNvSpPr txBox="1"/>
          <p:nvPr>
            <p:ph type="body" sz="half" idx="1"/>
          </p:nvPr>
        </p:nvSpPr>
        <p:spPr>
          <a:xfrm>
            <a:off x="3655218" y="1982390"/>
            <a:ext cx="9751220" cy="11733610"/>
          </a:xfrm>
          <a:prstGeom prst="rect">
            <a:avLst/>
          </a:prstGeom>
        </p:spPr>
        <p:txBody>
          <a:bodyPr/>
          <a:lstStyle>
            <a:lvl1pPr marL="768349" indent="-685799">
              <a:buSzTx/>
              <a:buNone/>
            </a:lvl1pPr>
          </a:lstStyle>
          <a:p>
            <a:pPr/>
            <a:r>
              <a:t>How do you perform a given warp:</a:t>
            </a:r>
          </a:p>
        </p:txBody>
      </p:sp>
      <p:pic>
        <p:nvPicPr>
          <p:cNvPr id="248" name="image.png" descr="image.png"/>
          <p:cNvPicPr>
            <a:picLocks noChangeAspect="0"/>
          </p:cNvPicPr>
          <p:nvPr/>
        </p:nvPicPr>
        <p:blipFill>
          <a:blip r:embed="rId3">
            <a:extLst/>
          </a:blip>
          <a:stretch>
            <a:fillRect/>
          </a:stretch>
        </p:blipFill>
        <p:spPr>
          <a:xfrm>
            <a:off x="13567171" y="2171700"/>
            <a:ext cx="3343276" cy="5006976"/>
          </a:xfrm>
          <a:prstGeom prst="rect">
            <a:avLst/>
          </a:prstGeom>
          <a:ln w="12700">
            <a:miter lim="400000"/>
          </a:ln>
        </p:spPr>
      </p:pic>
      <p:pic>
        <p:nvPicPr>
          <p:cNvPr id="249" name="image.png" descr="image.png"/>
          <p:cNvPicPr>
            <a:picLocks noChangeAspect="0"/>
          </p:cNvPicPr>
          <p:nvPr/>
        </p:nvPicPr>
        <p:blipFill>
          <a:blip r:embed="rId4">
            <a:extLst/>
          </a:blip>
          <a:stretch>
            <a:fillRect/>
          </a:stretch>
        </p:blipFill>
        <p:spPr>
          <a:xfrm>
            <a:off x="17821275" y="2125265"/>
            <a:ext cx="3362326" cy="5036345"/>
          </a:xfrm>
          <a:prstGeom prst="rect">
            <a:avLst/>
          </a:prstGeom>
          <a:ln w="12700">
            <a:miter lim="400000"/>
          </a:ln>
        </p:spPr>
      </p:pic>
      <p:pic>
        <p:nvPicPr>
          <p:cNvPr id="250" name="image.png" descr="image.png"/>
          <p:cNvPicPr>
            <a:picLocks noChangeAspect="0"/>
          </p:cNvPicPr>
          <p:nvPr/>
        </p:nvPicPr>
        <p:blipFill>
          <a:blip r:embed="rId3">
            <a:extLst/>
          </a:blip>
          <a:stretch>
            <a:fillRect/>
          </a:stretch>
        </p:blipFill>
        <p:spPr>
          <a:xfrm>
            <a:off x="13567171" y="8420100"/>
            <a:ext cx="3343276" cy="5006975"/>
          </a:xfrm>
          <a:prstGeom prst="rect">
            <a:avLst/>
          </a:prstGeom>
          <a:ln w="12700">
            <a:miter lim="400000"/>
          </a:ln>
        </p:spPr>
      </p:pic>
      <p:pic>
        <p:nvPicPr>
          <p:cNvPr id="251" name="image.png" descr="image.png"/>
          <p:cNvPicPr>
            <a:picLocks noChangeAspect="0"/>
          </p:cNvPicPr>
          <p:nvPr/>
        </p:nvPicPr>
        <p:blipFill>
          <a:blip r:embed="rId4">
            <a:extLst/>
          </a:blip>
          <a:stretch>
            <a:fillRect/>
          </a:stretch>
        </p:blipFill>
        <p:spPr>
          <a:xfrm>
            <a:off x="17821275" y="8376046"/>
            <a:ext cx="3362326" cy="5036345"/>
          </a:xfrm>
          <a:prstGeom prst="rect">
            <a:avLst/>
          </a:prstGeom>
          <a:ln w="12700">
            <a:miter lim="400000"/>
          </a:ln>
        </p:spPr>
      </p:pic>
      <p:sp>
        <p:nvSpPr>
          <p:cNvPr id="252" name="Line"/>
          <p:cNvSpPr/>
          <p:nvPr/>
        </p:nvSpPr>
        <p:spPr>
          <a:xfrm>
            <a:off x="14942343" y="2286000"/>
            <a:ext cx="4102171" cy="7679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197" y="18000"/>
                  <a:pt x="9713" y="0"/>
                  <a:pt x="13182" y="0"/>
                </a:cubicBezTo>
                <a:cubicBezTo>
                  <a:pt x="16651" y="0"/>
                  <a:pt x="21600" y="18706"/>
                  <a:pt x="21600" y="18706"/>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53" name="Line"/>
          <p:cNvSpPr/>
          <p:nvPr/>
        </p:nvSpPr>
        <p:spPr>
          <a:xfrm flipH="1">
            <a:off x="14761953" y="8429625"/>
            <a:ext cx="4278523" cy="940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7501"/>
                </a:moveTo>
                <a:cubicBezTo>
                  <a:pt x="2106" y="14584"/>
                  <a:pt x="9313" y="0"/>
                  <a:pt x="12639" y="0"/>
                </a:cubicBezTo>
                <a:cubicBezTo>
                  <a:pt x="15965" y="0"/>
                  <a:pt x="18432" y="13855"/>
                  <a:pt x="19956" y="17501"/>
                </a:cubicBezTo>
                <a:lnTo>
                  <a:pt x="21600" y="21600"/>
                </a:ln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254" name="Forward warp…"/>
          <p:cNvSpPr txBox="1"/>
          <p:nvPr/>
        </p:nvSpPr>
        <p:spPr>
          <a:xfrm>
            <a:off x="3940968" y="4089796"/>
            <a:ext cx="7521240" cy="8626079"/>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Forward warp</a:t>
            </a:r>
          </a:p>
          <a:p>
            <a:pPr lvl="2" marL="889501" marR="82549" indent="-391026" defTabSz="1821656">
              <a:spcBef>
                <a:spcPts val="1200"/>
              </a:spcBef>
              <a:buClr>
                <a:srgbClr val="000000"/>
              </a:buClr>
              <a:buSzPct val="100000"/>
              <a:buFont typeface="Times New Roman"/>
              <a:buChar char="–"/>
              <a:defRPr sz="5200">
                <a:uFill>
                  <a:solidFill>
                    <a:srgbClr val="000000"/>
                  </a:solidFill>
                </a:uFill>
                <a:latin typeface="Times New Roman"/>
                <a:ea typeface="Times New Roman"/>
                <a:cs typeface="Times New Roman"/>
                <a:sym typeface="Times New Roman"/>
              </a:defRPr>
            </a:pPr>
            <a:r>
              <a:t>Potential gap problems</a:t>
            </a: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Inverse lookup </a:t>
            </a:r>
            <a:br/>
            <a:r>
              <a:t>the most useful</a:t>
            </a:r>
          </a:p>
          <a:p>
            <a:pPr lvl="2" marL="889501" marR="82549" indent="-391026" defTabSz="1821656">
              <a:spcBef>
                <a:spcPts val="1200"/>
              </a:spcBef>
              <a:buClr>
                <a:srgbClr val="000000"/>
              </a:buClr>
              <a:buSzPct val="100000"/>
              <a:buFont typeface="Times New Roman"/>
              <a:buChar char="–"/>
              <a:defRPr sz="5200">
                <a:uFill>
                  <a:solidFill>
                    <a:srgbClr val="000000"/>
                  </a:solidFill>
                </a:uFill>
                <a:latin typeface="Times New Roman"/>
                <a:ea typeface="Times New Roman"/>
                <a:cs typeface="Times New Roman"/>
                <a:sym typeface="Times New Roman"/>
              </a:defRPr>
            </a:pPr>
            <a:r>
              <a:t>For each output pixel</a:t>
            </a:r>
          </a:p>
          <a:p>
            <a:pPr lvl="3" marL="1264957" marR="82549" indent="-309282" defTabSz="1821656">
              <a:spcBef>
                <a:spcPts val="1000"/>
              </a:spcBef>
              <a:buClr>
                <a:srgbClr val="000000"/>
              </a:buClr>
              <a:buSzPct val="100000"/>
              <a:buFont typeface="Times New Roman"/>
              <a:buChar char="•"/>
              <a:defRPr sz="4600">
                <a:uFill>
                  <a:solidFill>
                    <a:srgbClr val="000000"/>
                  </a:solidFill>
                </a:uFill>
                <a:latin typeface="Times New Roman"/>
                <a:ea typeface="Times New Roman"/>
                <a:cs typeface="Times New Roman"/>
                <a:sym typeface="Times New Roman"/>
              </a:defRPr>
            </a:pPr>
            <a:r>
              <a:t>Lookup color at </a:t>
            </a:r>
            <a:br/>
            <a:r>
              <a:t>inverse-warped </a:t>
            </a:r>
            <a:br/>
            <a:r>
              <a:t>location in input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5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54" grpId="1"/>
    </p:bldLst>
  </p:timing>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6" name="Domain transform issues"/>
          <p:cNvSpPr txBox="1"/>
          <p:nvPr>
            <p:ph type="title"/>
          </p:nvPr>
        </p:nvSpPr>
        <p:spPr>
          <a:prstGeom prst="rect">
            <a:avLst/>
          </a:prstGeom>
        </p:spPr>
        <p:txBody>
          <a:bodyPr/>
          <a:lstStyle/>
          <a:p>
            <a:pPr/>
            <a:r>
              <a:t>Domain transform issues</a:t>
            </a:r>
          </a:p>
        </p:txBody>
      </p:sp>
      <p:sp>
        <p:nvSpPr>
          <p:cNvPr id="257" name="Apply a function f from R2 to R2 to the image domain…"/>
          <p:cNvSpPr txBox="1"/>
          <p:nvPr>
            <p:ph type="body" idx="1"/>
          </p:nvPr>
        </p:nvSpPr>
        <p:spPr>
          <a:prstGeom prst="rect">
            <a:avLst/>
          </a:prstGeom>
        </p:spPr>
        <p:txBody>
          <a:bodyPr/>
          <a:lstStyle/>
          <a:p>
            <a:pPr/>
            <a:r>
              <a:t>Apply a function </a:t>
            </a:r>
            <a:r>
              <a:rPr i="1">
                <a:latin typeface="+mj-lt"/>
                <a:ea typeface="+mj-ea"/>
                <a:cs typeface="+mj-cs"/>
                <a:sym typeface="Helvetica Neue"/>
              </a:rPr>
              <a:t>f</a:t>
            </a:r>
            <a:r>
              <a:t> from R2 to R2 to the image domain </a:t>
            </a:r>
          </a:p>
          <a:p>
            <a:pPr/>
            <a:r>
              <a:t>looks easy enough</a:t>
            </a:r>
          </a:p>
          <a:p>
            <a:pPr/>
          </a:p>
          <a:p>
            <a:pPr/>
            <a:r>
              <a:t>But 2.5 big issues: </a:t>
            </a:r>
          </a:p>
          <a:p>
            <a:pPr lvl="1"/>
            <a:r>
              <a:t>which direction do we transform</a:t>
            </a:r>
          </a:p>
          <a:p>
            <a:pPr lvl="1"/>
            <a:r>
              <a:t>how do we deal with non-integer coordinates? </a:t>
            </a:r>
          </a:p>
          <a:p>
            <a:pPr lvl="1"/>
          </a:p>
          <a:p>
            <a:pPr lvl="1"/>
            <a:r>
              <a:t>And for warping: how do we specify </a:t>
            </a:r>
            <a:r>
              <a:rPr i="1"/>
              <a:t>f</a:t>
            </a:r>
            <a:r>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5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57">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57">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25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257">
                                            <p:txEl>
                                              <p:pRg st="3" end="3"/>
                                            </p:txEl>
                                          </p:spTgt>
                                        </p:tgtEl>
                                        <p:attrNameLst>
                                          <p:attrName>style.visibility</p:attrName>
                                        </p:attrNameLst>
                                      </p:cBhvr>
                                      <p:to>
                                        <p:strVal val="visible"/>
                                      </p:to>
                                    </p:set>
                                  </p:childTnLst>
                                </p:cTn>
                              </p:par>
                              <p:par>
                                <p:cTn id="19" presetClass="entr" nodeType="withEffect" presetSubtype="0" presetID="1" grpId="1" fill="hold">
                                  <p:stCondLst>
                                    <p:cond delay="0"/>
                                  </p:stCondLst>
                                  <p:iterate type="el" backwards="0">
                                    <p:tmAbs val="0"/>
                                  </p:iterate>
                                  <p:childTnLst>
                                    <p:set>
                                      <p:cBhvr>
                                        <p:cTn id="20" fill="hold"/>
                                        <p:tgtEl>
                                          <p:spTgt spid="257">
                                            <p:txEl>
                                              <p:pRg st="4" end="4"/>
                                            </p:txEl>
                                          </p:spTgt>
                                        </p:tgtEl>
                                        <p:attrNameLst>
                                          <p:attrName>style.visibility</p:attrName>
                                        </p:attrNameLst>
                                      </p:cBhvr>
                                      <p:to>
                                        <p:strVal val="visible"/>
                                      </p:to>
                                    </p:set>
                                  </p:childTnLst>
                                </p:cTn>
                              </p:par>
                              <p:par>
                                <p:cTn id="21" presetClass="entr" nodeType="withEffect" presetSubtype="0" presetID="1" grpId="1" fill="hold">
                                  <p:stCondLst>
                                    <p:cond delay="0"/>
                                  </p:stCondLst>
                                  <p:iterate type="el" backwards="0">
                                    <p:tmAbs val="0"/>
                                  </p:iterate>
                                  <p:childTnLst>
                                    <p:set>
                                      <p:cBhvr>
                                        <p:cTn id="22" fill="hold"/>
                                        <p:tgtEl>
                                          <p:spTgt spid="257">
                                            <p:txEl>
                                              <p:pRg st="5" end="5"/>
                                            </p:txEl>
                                          </p:spTgt>
                                        </p:tgtEl>
                                        <p:attrNameLst>
                                          <p:attrName>style.visibility</p:attrName>
                                        </p:attrNameLst>
                                      </p:cBhvr>
                                      <p:to>
                                        <p:strVal val="visible"/>
                                      </p:to>
                                    </p:set>
                                  </p:childTnLst>
                                </p:cTn>
                              </p:par>
                              <p:par>
                                <p:cTn id="23" presetClass="entr" nodeType="withEffect" presetSubtype="0" presetID="1" grpId="1" fill="hold">
                                  <p:stCondLst>
                                    <p:cond delay="0"/>
                                  </p:stCondLst>
                                  <p:iterate type="el" backwards="0">
                                    <p:tmAbs val="0"/>
                                  </p:iterate>
                                  <p:childTnLst>
                                    <p:set>
                                      <p:cBhvr>
                                        <p:cTn id="24" fill="hold"/>
                                        <p:tgtEl>
                                          <p:spTgt spid="257">
                                            <p:txEl>
                                              <p:pRg st="6" end="6"/>
                                            </p:txEl>
                                          </p:spTgt>
                                        </p:tgtEl>
                                        <p:attrNameLst>
                                          <p:attrName>style.visibility</p:attrName>
                                        </p:attrNameLst>
                                      </p:cBhvr>
                                      <p:to>
                                        <p:strVal val="visible"/>
                                      </p:to>
                                    </p:set>
                                  </p:childTnLst>
                                </p:cTn>
                              </p:par>
                              <p:par>
                                <p:cTn id="25" presetClass="entr" nodeType="withEffect" presetSubtype="0" presetID="1" grpId="1" fill="hold">
                                  <p:stCondLst>
                                    <p:cond delay="0"/>
                                  </p:stCondLst>
                                  <p:iterate type="el" backwards="0">
                                    <p:tmAbs val="0"/>
                                  </p:iterate>
                                  <p:childTnLst>
                                    <p:set>
                                      <p:cBhvr>
                                        <p:cTn id="26" fill="hold"/>
                                        <p:tgtEl>
                                          <p:spTgt spid="25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57"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59" name="Questions?"/>
          <p:cNvSpPr txBox="1"/>
          <p:nvPr>
            <p:ph type="title"/>
          </p:nvPr>
        </p:nvSpPr>
        <p:spPr>
          <a:prstGeom prst="rect">
            <a:avLst/>
          </a:prstGeom>
        </p:spPr>
        <p:txBody>
          <a:bodyPr/>
          <a:lstStyle/>
          <a:p>
            <a:pPr/>
            <a:r>
              <a:t>Questions?</a:t>
            </a:r>
          </a:p>
        </p:txBody>
      </p:sp>
      <p:sp>
        <p:nvSpPr>
          <p:cNvPr id="260"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2" name="Basic resampling"/>
          <p:cNvSpPr txBox="1"/>
          <p:nvPr>
            <p:ph type="title"/>
          </p:nvPr>
        </p:nvSpPr>
        <p:spPr>
          <a:prstGeom prst="rect">
            <a:avLst/>
          </a:prstGeom>
        </p:spPr>
        <p:txBody>
          <a:bodyPr/>
          <a:lstStyle/>
          <a:p>
            <a:pPr/>
            <a:r>
              <a:t>Basic resampling</a:t>
            </a:r>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4" name="Naive scaling"/>
          <p:cNvSpPr txBox="1"/>
          <p:nvPr>
            <p:ph type="title"/>
          </p:nvPr>
        </p:nvSpPr>
        <p:spPr>
          <a:prstGeom prst="rect">
            <a:avLst/>
          </a:prstGeom>
        </p:spPr>
        <p:txBody>
          <a:bodyPr/>
          <a:lstStyle/>
          <a:p>
            <a:pPr/>
            <a:r>
              <a:t>Naive scaling</a:t>
            </a:r>
          </a:p>
        </p:txBody>
      </p:sp>
      <p:sp>
        <p:nvSpPr>
          <p:cNvPr id="265" name="Double-click to edit"/>
          <p:cNvSpPr txBox="1"/>
          <p:nvPr>
            <p:ph type="body" idx="1"/>
          </p:nvPr>
        </p:nvSpPr>
        <p:spPr>
          <a:xfrm>
            <a:off x="3476625" y="2107406"/>
            <a:ext cx="17555766" cy="11358563"/>
          </a:xfrm>
          <a:prstGeom prst="rect">
            <a:avLst/>
          </a:prstGeom>
        </p:spPr>
        <p:txBody>
          <a:bodyPr/>
          <a:lstStyle/>
          <a:p>
            <a:pPr/>
          </a:p>
        </p:txBody>
      </p:sp>
      <p:pic>
        <p:nvPicPr>
          <p:cNvPr id="266" name="droppedImage.tiff" descr="droppedImage.tiff"/>
          <p:cNvPicPr>
            <a:picLocks noChangeAspect="1"/>
          </p:cNvPicPr>
          <p:nvPr/>
        </p:nvPicPr>
        <p:blipFill>
          <a:blip r:embed="rId2">
            <a:extLst/>
          </a:blip>
          <a:stretch>
            <a:fillRect/>
          </a:stretch>
        </p:blipFill>
        <p:spPr>
          <a:xfrm>
            <a:off x="4816078" y="9286875"/>
            <a:ext cx="3200401" cy="2125266"/>
          </a:xfrm>
          <a:prstGeom prst="rect">
            <a:avLst/>
          </a:prstGeom>
          <a:ln w="12700">
            <a:miter lim="400000"/>
          </a:ln>
        </p:spPr>
      </p:pic>
      <p:sp>
        <p:nvSpPr>
          <p:cNvPr id="267" name="Arrow"/>
          <p:cNvSpPr/>
          <p:nvPr/>
        </p:nvSpPr>
        <p:spPr>
          <a:xfrm>
            <a:off x="8512968" y="9465468"/>
            <a:ext cx="1785939" cy="1785939"/>
          </a:xfrm>
          <a:prstGeom prst="rightArrow">
            <a:avLst>
              <a:gd name="adj1" fmla="val 79131"/>
              <a:gd name="adj2" fmla="val 44895"/>
            </a:avLst>
          </a:prstGeom>
          <a:blipFill>
            <a:blip r:embed="rId3"/>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68" name="Rectangle"/>
          <p:cNvSpPr/>
          <p:nvPr/>
        </p:nvSpPr>
        <p:spPr>
          <a:xfrm>
            <a:off x="11129367" y="7286625"/>
            <a:ext cx="9358313" cy="6198827"/>
          </a:xfrm>
          <a:prstGeom prst="rect">
            <a:avLst/>
          </a:prstGeom>
          <a:solidFill>
            <a:srgbClr val="FFFFFF"/>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0" name="Naive scaling"/>
          <p:cNvSpPr txBox="1"/>
          <p:nvPr>
            <p:ph type="title"/>
          </p:nvPr>
        </p:nvSpPr>
        <p:spPr>
          <a:prstGeom prst="rect">
            <a:avLst/>
          </a:prstGeom>
        </p:spPr>
        <p:txBody>
          <a:bodyPr/>
          <a:lstStyle/>
          <a:p>
            <a:pPr/>
            <a:r>
              <a:t>Naive scaling</a:t>
            </a:r>
          </a:p>
        </p:txBody>
      </p:sp>
      <p:sp>
        <p:nvSpPr>
          <p:cNvPr id="271" name="Take all the pixels in input and transform them to their output location…"/>
          <p:cNvSpPr txBox="1"/>
          <p:nvPr>
            <p:ph type="body" idx="1"/>
          </p:nvPr>
        </p:nvSpPr>
        <p:spPr>
          <a:xfrm>
            <a:off x="3476625" y="2107406"/>
            <a:ext cx="17555766" cy="11358563"/>
          </a:xfrm>
          <a:prstGeom prst="rect">
            <a:avLst/>
          </a:prstGeom>
        </p:spPr>
        <p:txBody>
          <a:bodyPr/>
          <a:lstStyle/>
          <a:p>
            <a:pPr/>
            <a:r>
              <a:t>Take all the pixels in input and transform them to their output location</a:t>
            </a:r>
          </a:p>
          <a:p>
            <a:pPr lvl="1"/>
            <a:r>
              <a:t>im[y, x] =&gt; out[k*y, k*x]</a:t>
            </a:r>
          </a:p>
        </p:txBody>
      </p:sp>
      <p:sp>
        <p:nvSpPr>
          <p:cNvPr id="272" name="def scaleBAD(im, k):…"/>
          <p:cNvSpPr txBox="1"/>
          <p:nvPr/>
        </p:nvSpPr>
        <p:spPr>
          <a:xfrm>
            <a:off x="3458765" y="5158184"/>
            <a:ext cx="17466470" cy="31496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defTabSz="821531">
              <a:defRPr sz="3200">
                <a:latin typeface="Courier"/>
                <a:ea typeface="Courier"/>
                <a:cs typeface="Courier"/>
                <a:sym typeface="Courier"/>
              </a:defRPr>
            </a:pPr>
            <a:r>
              <a:t>def scaleBAD(im, k):</a:t>
            </a:r>
          </a:p>
          <a:p>
            <a:pPr defTabSz="821531">
              <a:defRPr sz="3200">
                <a:latin typeface="Courier"/>
                <a:ea typeface="Courier"/>
                <a:cs typeface="Courier"/>
                <a:sym typeface="Courier"/>
              </a:defRPr>
            </a:pPr>
            <a:r>
              <a:t>    out = constantIm(im.shape[0]*k, im.shape[1]*k, 0)</a:t>
            </a:r>
          </a:p>
          <a:p>
            <a:pPr defTabSz="821531">
              <a:defRPr sz="3200">
                <a:latin typeface="Courier"/>
                <a:ea typeface="Courier"/>
                <a:cs typeface="Courier"/>
                <a:sym typeface="Courier"/>
              </a:defRPr>
            </a:pPr>
            <a:r>
              <a:t>    for y, x in imIter(im):</a:t>
            </a:r>
          </a:p>
          <a:p>
            <a:pPr defTabSz="821531">
              <a:defRPr sz="3200">
                <a:latin typeface="Courier"/>
                <a:ea typeface="Courier"/>
                <a:cs typeface="Courier"/>
                <a:sym typeface="Courier"/>
              </a:defRPr>
            </a:pPr>
            <a:r>
              <a:t>         out[k*y, k*x]= im[y, x]</a:t>
            </a:r>
          </a:p>
          <a:p>
            <a:pPr defTabSz="821531">
              <a:defRPr sz="3200">
                <a:latin typeface="Courier"/>
                <a:ea typeface="Courier"/>
                <a:cs typeface="Courier"/>
                <a:sym typeface="Courier"/>
              </a:defRPr>
            </a:pPr>
            <a:r>
              <a:t>    return out</a:t>
            </a:r>
          </a:p>
        </p:txBody>
      </p:sp>
      <p:pic>
        <p:nvPicPr>
          <p:cNvPr id="273" name="droppedImage.png" descr="droppedImage.png"/>
          <p:cNvPicPr>
            <a:picLocks noChangeAspect="1"/>
          </p:cNvPicPr>
          <p:nvPr/>
        </p:nvPicPr>
        <p:blipFill>
          <a:blip r:embed="rId2">
            <a:extLst/>
          </a:blip>
          <a:stretch>
            <a:fillRect/>
          </a:stretch>
        </p:blipFill>
        <p:spPr>
          <a:xfrm>
            <a:off x="11120437" y="7285001"/>
            <a:ext cx="9376173" cy="6234546"/>
          </a:xfrm>
          <a:prstGeom prst="rect">
            <a:avLst/>
          </a:prstGeom>
          <a:ln w="12700">
            <a:miter lim="400000"/>
          </a:ln>
        </p:spPr>
      </p:pic>
      <p:pic>
        <p:nvPicPr>
          <p:cNvPr id="274" name="droppedImage.tiff" descr="droppedImage.tiff"/>
          <p:cNvPicPr>
            <a:picLocks noChangeAspect="1"/>
          </p:cNvPicPr>
          <p:nvPr/>
        </p:nvPicPr>
        <p:blipFill>
          <a:blip r:embed="rId3">
            <a:extLst/>
          </a:blip>
          <a:stretch>
            <a:fillRect/>
          </a:stretch>
        </p:blipFill>
        <p:spPr>
          <a:xfrm>
            <a:off x="4816078" y="9286875"/>
            <a:ext cx="3200401" cy="2125266"/>
          </a:xfrm>
          <a:prstGeom prst="rect">
            <a:avLst/>
          </a:prstGeom>
          <a:ln w="12700">
            <a:miter lim="400000"/>
          </a:ln>
        </p:spPr>
      </p:pic>
      <p:sp>
        <p:nvSpPr>
          <p:cNvPr id="275" name="Arrow"/>
          <p:cNvSpPr/>
          <p:nvPr/>
        </p:nvSpPr>
        <p:spPr>
          <a:xfrm>
            <a:off x="8512968" y="9465468"/>
            <a:ext cx="1785939" cy="1785939"/>
          </a:xfrm>
          <a:prstGeom prst="rightArrow">
            <a:avLst>
              <a:gd name="adj1" fmla="val 79131"/>
              <a:gd name="adj2" fmla="val 44895"/>
            </a:avLst>
          </a:prstGeom>
          <a:blipFill>
            <a:blip r:embed="rId4"/>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73" grpId="1"/>
    </p:bldLst>
  </p:timing>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77" name="Use the inverse transform!!!!!"/>
          <p:cNvSpPr txBox="1"/>
          <p:nvPr>
            <p:ph type="title"/>
          </p:nvPr>
        </p:nvSpPr>
        <p:spPr>
          <a:prstGeom prst="rect">
            <a:avLst/>
          </a:prstGeom>
        </p:spPr>
        <p:txBody>
          <a:bodyPr/>
          <a:lstStyle/>
          <a:p>
            <a:pPr/>
            <a:r>
              <a:t>Use the inverse transform!!!!!</a:t>
            </a:r>
          </a:p>
        </p:txBody>
      </p:sp>
      <p:sp>
        <p:nvSpPr>
          <p:cNvPr id="278" name="Main loop on output pixels…"/>
          <p:cNvSpPr txBox="1"/>
          <p:nvPr>
            <p:ph type="body" idx="1"/>
          </p:nvPr>
        </p:nvSpPr>
        <p:spPr>
          <a:prstGeom prst="rect">
            <a:avLst/>
          </a:prstGeom>
        </p:spPr>
        <p:txBody>
          <a:bodyPr/>
          <a:lstStyle/>
          <a:p>
            <a:pPr/>
            <a:r>
              <a:t>Main loop on </a:t>
            </a:r>
            <a:r>
              <a:rPr b="1">
                <a:latin typeface="+mj-lt"/>
                <a:ea typeface="+mj-ea"/>
                <a:cs typeface="+mj-cs"/>
                <a:sym typeface="Helvetica Neue"/>
              </a:rPr>
              <a:t>output</a:t>
            </a:r>
            <a:r>
              <a:t> pixels</a:t>
            </a:r>
          </a:p>
          <a:p>
            <a:pPr lvl="1"/>
            <a:r>
              <a:t>out[y, x] &lt;=im[y/k, x/k]</a:t>
            </a:r>
          </a:p>
        </p:txBody>
      </p:sp>
      <p:sp>
        <p:nvSpPr>
          <p:cNvPr id="279" name="def scaleWithInverse(im, k):…"/>
          <p:cNvSpPr txBox="1"/>
          <p:nvPr/>
        </p:nvSpPr>
        <p:spPr>
          <a:xfrm>
            <a:off x="3637359" y="4658518"/>
            <a:ext cx="22127766" cy="3898901"/>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defTabSz="821531">
              <a:defRPr sz="4000">
                <a:latin typeface="Courier"/>
                <a:ea typeface="Courier"/>
                <a:cs typeface="Courier"/>
                <a:sym typeface="Courier"/>
              </a:defRPr>
            </a:pPr>
            <a:r>
              <a:t>def scaleWithInverse(im, k):</a:t>
            </a:r>
          </a:p>
          <a:p>
            <a:pPr defTabSz="821531">
              <a:defRPr sz="4000">
                <a:latin typeface="Courier"/>
                <a:ea typeface="Courier"/>
                <a:cs typeface="Courier"/>
                <a:sym typeface="Courier"/>
              </a:defRPr>
            </a:pPr>
            <a:r>
              <a:t>    out = constantIm(im.shape[0]*k, im.shape[1]*k, 0.0)</a:t>
            </a:r>
          </a:p>
          <a:p>
            <a:pPr defTabSz="821531">
              <a:defRPr sz="4000">
                <a:latin typeface="Courier"/>
                <a:ea typeface="Courier"/>
                <a:cs typeface="Courier"/>
                <a:sym typeface="Courier"/>
              </a:defRPr>
            </a:pPr>
            <a:r>
              <a:t>    for y, x in imIter(out):</a:t>
            </a:r>
          </a:p>
          <a:p>
            <a:pPr defTabSz="821531">
              <a:defRPr sz="4000">
                <a:latin typeface="Courier"/>
                <a:ea typeface="Courier"/>
                <a:cs typeface="Courier"/>
                <a:sym typeface="Courier"/>
              </a:defRPr>
            </a:pPr>
            <a:r>
              <a:t>        out[y,x]=im[y/k, x/k]</a:t>
            </a:r>
          </a:p>
          <a:p>
            <a:pPr defTabSz="821531">
              <a:defRPr sz="4000">
                <a:latin typeface="Courier"/>
                <a:ea typeface="Courier"/>
                <a:cs typeface="Courier"/>
                <a:sym typeface="Courier"/>
              </a:defRPr>
            </a:pPr>
            <a:r>
              <a:t>    return out</a:t>
            </a:r>
          </a:p>
        </p:txBody>
      </p:sp>
      <p:pic>
        <p:nvPicPr>
          <p:cNvPr id="280" name="droppedImage.png" descr="droppedImage.png"/>
          <p:cNvPicPr>
            <a:picLocks noChangeAspect="1"/>
          </p:cNvPicPr>
          <p:nvPr/>
        </p:nvPicPr>
        <p:blipFill>
          <a:blip r:embed="rId2">
            <a:extLst/>
          </a:blip>
          <a:stretch>
            <a:fillRect/>
          </a:stretch>
        </p:blipFill>
        <p:spPr>
          <a:xfrm>
            <a:off x="11120437" y="7301355"/>
            <a:ext cx="9376173" cy="6218193"/>
          </a:xfrm>
          <a:prstGeom prst="rect">
            <a:avLst/>
          </a:prstGeom>
          <a:ln w="12700">
            <a:miter lim="400000"/>
          </a:ln>
        </p:spPr>
      </p:pic>
      <p:pic>
        <p:nvPicPr>
          <p:cNvPr id="281" name="droppedImage.tiff" descr="droppedImage.tiff"/>
          <p:cNvPicPr>
            <a:picLocks noChangeAspect="1"/>
          </p:cNvPicPr>
          <p:nvPr/>
        </p:nvPicPr>
        <p:blipFill>
          <a:blip r:embed="rId3">
            <a:extLst/>
          </a:blip>
          <a:stretch>
            <a:fillRect/>
          </a:stretch>
        </p:blipFill>
        <p:spPr>
          <a:xfrm>
            <a:off x="4816078" y="9286875"/>
            <a:ext cx="3200401" cy="2125266"/>
          </a:xfrm>
          <a:prstGeom prst="rect">
            <a:avLst/>
          </a:prstGeom>
          <a:ln w="12700">
            <a:miter lim="400000"/>
          </a:ln>
        </p:spPr>
      </p:pic>
      <p:sp>
        <p:nvSpPr>
          <p:cNvPr id="282" name="Arrow"/>
          <p:cNvSpPr/>
          <p:nvPr/>
        </p:nvSpPr>
        <p:spPr>
          <a:xfrm>
            <a:off x="8512968" y="9465468"/>
            <a:ext cx="1785939" cy="1785939"/>
          </a:xfrm>
          <a:prstGeom prst="rightArrow">
            <a:avLst>
              <a:gd name="adj1" fmla="val 79131"/>
              <a:gd name="adj2" fmla="val 44895"/>
            </a:avLst>
          </a:prstGeom>
          <a:blipFill>
            <a:blip r:embed="rId4"/>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8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80" grpId="1"/>
    </p:bldLst>
  </p:timing>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4" name="Take-home message"/>
          <p:cNvSpPr txBox="1"/>
          <p:nvPr>
            <p:ph type="title"/>
          </p:nvPr>
        </p:nvSpPr>
        <p:spPr>
          <a:prstGeom prst="rect">
            <a:avLst/>
          </a:prstGeom>
        </p:spPr>
        <p:txBody>
          <a:bodyPr/>
          <a:lstStyle/>
          <a:p>
            <a:pPr/>
            <a:r>
              <a:t>Take-home message</a:t>
            </a:r>
          </a:p>
        </p:txBody>
      </p:sp>
      <p:sp>
        <p:nvSpPr>
          <p:cNvPr id="285" name="Main loop over OUTPUT pixels…"/>
          <p:cNvSpPr txBox="1"/>
          <p:nvPr>
            <p:ph type="body" idx="1"/>
          </p:nvPr>
        </p:nvSpPr>
        <p:spPr>
          <a:prstGeom prst="rect">
            <a:avLst/>
          </a:prstGeom>
        </p:spPr>
        <p:txBody>
          <a:bodyPr/>
          <a:lstStyle/>
          <a:p>
            <a:pPr/>
            <a:r>
              <a:t>Main loop over OUTPUT pixels</a:t>
            </a:r>
          </a:p>
          <a:p>
            <a:pPr/>
            <a:r>
              <a:t>use INVERSE transform</a:t>
            </a:r>
          </a:p>
          <a:p>
            <a:pPr/>
          </a:p>
          <a:p>
            <a:pPr/>
          </a:p>
          <a:p>
            <a:pPr/>
          </a:p>
          <a:p>
            <a:pPr/>
          </a:p>
          <a:p>
            <a:pPr/>
          </a:p>
          <a:p>
            <a:pPr/>
            <a:r>
              <a:t>Questions?</a:t>
            </a:r>
          </a:p>
        </p:txBody>
      </p:sp>
    </p:spTree>
  </p:cSld>
  <p:clrMapOvr>
    <a:masterClrMapping/>
  </p:clrMapOvr>
  <p:transition xmlns:p14="http://schemas.microsoft.com/office/powerpoint/2010/main" spd="med" advClick="1"/>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87" name="Remaining problem"/>
          <p:cNvSpPr txBox="1"/>
          <p:nvPr>
            <p:ph type="title"/>
          </p:nvPr>
        </p:nvSpPr>
        <p:spPr>
          <a:prstGeom prst="rect">
            <a:avLst/>
          </a:prstGeom>
        </p:spPr>
        <p:txBody>
          <a:bodyPr/>
          <a:lstStyle/>
          <a:p>
            <a:pPr/>
            <a:r>
              <a:t>Remaining problem</a:t>
            </a:r>
          </a:p>
        </p:txBody>
      </p:sp>
      <p:sp>
        <p:nvSpPr>
          <p:cNvPr id="288" name="A little too “blocky”…"/>
          <p:cNvSpPr txBox="1"/>
          <p:nvPr>
            <p:ph type="body" idx="1"/>
          </p:nvPr>
        </p:nvSpPr>
        <p:spPr>
          <a:prstGeom prst="rect">
            <a:avLst/>
          </a:prstGeom>
        </p:spPr>
        <p:txBody>
          <a:bodyPr/>
          <a:lstStyle/>
          <a:p>
            <a:pPr/>
            <a:r>
              <a:t>A little too “blocky”</a:t>
            </a:r>
          </a:p>
          <a:p>
            <a:pPr/>
            <a:r>
              <a:t>Because we round to the nearest integer pixel coordinates</a:t>
            </a:r>
          </a:p>
          <a:p>
            <a:pPr lvl="1"/>
            <a:r>
              <a:t>called nearest neighbor reconstruction</a:t>
            </a:r>
          </a:p>
        </p:txBody>
      </p:sp>
      <p:pic>
        <p:nvPicPr>
          <p:cNvPr id="289" name="droppedImage.png" descr="droppedImage.png"/>
          <p:cNvPicPr>
            <a:picLocks noChangeAspect="1"/>
          </p:cNvPicPr>
          <p:nvPr/>
        </p:nvPicPr>
        <p:blipFill>
          <a:blip r:embed="rId2">
            <a:extLst/>
          </a:blip>
          <a:stretch>
            <a:fillRect/>
          </a:stretch>
        </p:blipFill>
        <p:spPr>
          <a:xfrm>
            <a:off x="11120437" y="7301355"/>
            <a:ext cx="9376173" cy="6218193"/>
          </a:xfrm>
          <a:prstGeom prst="rect">
            <a:avLst/>
          </a:prstGeom>
          <a:ln w="12700">
            <a:miter lim="400000"/>
          </a:ln>
        </p:spPr>
      </p:pic>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91" name="Linear reconstruction - 1D"/>
          <p:cNvSpPr txBox="1"/>
          <p:nvPr>
            <p:ph type="title"/>
          </p:nvPr>
        </p:nvSpPr>
        <p:spPr>
          <a:prstGeom prst="rect">
            <a:avLst/>
          </a:prstGeom>
        </p:spPr>
        <p:txBody>
          <a:bodyPr/>
          <a:lstStyle/>
          <a:p>
            <a:pPr/>
            <a:r>
              <a:t>Linear reconstruction - 1D</a:t>
            </a:r>
          </a:p>
        </p:txBody>
      </p:sp>
      <p:sp>
        <p:nvSpPr>
          <p:cNvPr id="292" name="im is now a 1D array along x…"/>
          <p:cNvSpPr txBox="1"/>
          <p:nvPr>
            <p:ph type="body" idx="1"/>
          </p:nvPr>
        </p:nvSpPr>
        <p:spPr>
          <a:prstGeom prst="rect">
            <a:avLst/>
          </a:prstGeom>
        </p:spPr>
        <p:txBody>
          <a:bodyPr/>
          <a:lstStyle/>
          <a:p>
            <a:pPr/>
            <a:r>
              <a:t>im is now a 1D array along x</a:t>
            </a:r>
          </a:p>
          <a:p>
            <a:pPr/>
            <a:r>
              <a:t>reconstruct im[1.3]</a:t>
            </a:r>
          </a:p>
        </p:txBody>
      </p:sp>
      <p:sp>
        <p:nvSpPr>
          <p:cNvPr id="293" name="Circle"/>
          <p:cNvSpPr/>
          <p:nvPr/>
        </p:nvSpPr>
        <p:spPr>
          <a:xfrm>
            <a:off x="5351859" y="8786812"/>
            <a:ext cx="553641" cy="553642"/>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94" name="0"/>
          <p:cNvSpPr txBox="1"/>
          <p:nvPr/>
        </p:nvSpPr>
        <p:spPr>
          <a:xfrm>
            <a:off x="5380226" y="12055078"/>
            <a:ext cx="535782"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0</a:t>
            </a:r>
          </a:p>
        </p:txBody>
      </p:sp>
      <p:sp>
        <p:nvSpPr>
          <p:cNvPr id="295" name="Circle"/>
          <p:cNvSpPr/>
          <p:nvPr/>
        </p:nvSpPr>
        <p:spPr>
          <a:xfrm>
            <a:off x="8048625" y="10519171"/>
            <a:ext cx="553641" cy="553642"/>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96" name="1"/>
          <p:cNvSpPr txBox="1"/>
          <p:nvPr/>
        </p:nvSpPr>
        <p:spPr>
          <a:xfrm>
            <a:off x="8094851" y="12055078"/>
            <a:ext cx="535782"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1</a:t>
            </a:r>
          </a:p>
        </p:txBody>
      </p:sp>
      <p:sp>
        <p:nvSpPr>
          <p:cNvPr id="297" name="Circle"/>
          <p:cNvSpPr/>
          <p:nvPr/>
        </p:nvSpPr>
        <p:spPr>
          <a:xfrm>
            <a:off x="10691812" y="9572625"/>
            <a:ext cx="553642" cy="553641"/>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298" name="2"/>
          <p:cNvSpPr txBox="1"/>
          <p:nvPr/>
        </p:nvSpPr>
        <p:spPr>
          <a:xfrm>
            <a:off x="10720179" y="12055078"/>
            <a:ext cx="535783"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2</a:t>
            </a:r>
          </a:p>
        </p:txBody>
      </p:sp>
      <p:sp>
        <p:nvSpPr>
          <p:cNvPr id="299" name="Circle"/>
          <p:cNvSpPr/>
          <p:nvPr/>
        </p:nvSpPr>
        <p:spPr>
          <a:xfrm>
            <a:off x="13388578" y="7625953"/>
            <a:ext cx="553641" cy="553641"/>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00" name="3"/>
          <p:cNvSpPr txBox="1"/>
          <p:nvPr/>
        </p:nvSpPr>
        <p:spPr>
          <a:xfrm>
            <a:off x="13416945" y="12055078"/>
            <a:ext cx="535782"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3</a:t>
            </a:r>
          </a:p>
        </p:txBody>
      </p:sp>
      <p:sp>
        <p:nvSpPr>
          <p:cNvPr id="301" name="1.3"/>
          <p:cNvSpPr txBox="1"/>
          <p:nvPr/>
        </p:nvSpPr>
        <p:spPr>
          <a:xfrm>
            <a:off x="8628775" y="12055078"/>
            <a:ext cx="1075278"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1.3</a:t>
            </a:r>
          </a:p>
        </p:txBody>
      </p:sp>
      <p:sp>
        <p:nvSpPr>
          <p:cNvPr id="302" name="Line"/>
          <p:cNvSpPr/>
          <p:nvPr/>
        </p:nvSpPr>
        <p:spPr>
          <a:xfrm flipH="1">
            <a:off x="4454845" y="12096610"/>
            <a:ext cx="10998995" cy="1"/>
          </a:xfrm>
          <a:prstGeom prst="line">
            <a:avLst/>
          </a:prstGeom>
          <a:ln w="50800">
            <a:solidFill>
              <a:srgbClr val="000000"/>
            </a:solidFill>
            <a:miter lim="400000"/>
            <a:headEnd type="stealth"/>
          </a:ln>
        </p:spPr>
        <p:txBody>
          <a:bodyPr lIns="0" tIns="0" rIns="0" bIns="0"/>
          <a:lstStyle/>
          <a:p>
            <a:pPr/>
          </a:p>
        </p:txBody>
      </p:sp>
      <p:sp>
        <p:nvSpPr>
          <p:cNvPr id="303" name="Line"/>
          <p:cNvSpPr/>
          <p:nvPr/>
        </p:nvSpPr>
        <p:spPr>
          <a:xfrm flipH="1">
            <a:off x="4822058" y="6166410"/>
            <a:ext cx="1" cy="6407010"/>
          </a:xfrm>
          <a:prstGeom prst="line">
            <a:avLst/>
          </a:prstGeom>
          <a:ln w="50800">
            <a:solidFill>
              <a:srgbClr val="000000"/>
            </a:solidFill>
            <a:miter lim="400000"/>
            <a:headEnd type="stealth"/>
          </a:ln>
        </p:spPr>
        <p:txBody>
          <a:bodyPr lIns="0" tIns="0" rIns="0" bIns="0"/>
          <a:lstStyle/>
          <a:p>
            <a:pPr/>
          </a:p>
        </p:txBody>
      </p:sp>
      <p:sp>
        <p:nvSpPr>
          <p:cNvPr id="304" name="Line"/>
          <p:cNvSpPr/>
          <p:nvPr/>
        </p:nvSpPr>
        <p:spPr>
          <a:xfrm flipH="1">
            <a:off x="5619749" y="9322421"/>
            <a:ext cx="1" cy="2825665"/>
          </a:xfrm>
          <a:prstGeom prst="line">
            <a:avLst/>
          </a:prstGeom>
          <a:ln w="50800">
            <a:solidFill>
              <a:srgbClr val="000000"/>
            </a:solidFill>
            <a:custDash>
              <a:ds d="200000" sp="200000"/>
            </a:custDash>
            <a:miter lim="400000"/>
          </a:ln>
        </p:spPr>
        <p:txBody>
          <a:bodyPr lIns="0" tIns="0" rIns="0" bIns="0"/>
          <a:lstStyle/>
          <a:p>
            <a:pPr/>
          </a:p>
        </p:txBody>
      </p:sp>
      <p:sp>
        <p:nvSpPr>
          <p:cNvPr id="305" name="Line"/>
          <p:cNvSpPr/>
          <p:nvPr/>
        </p:nvSpPr>
        <p:spPr>
          <a:xfrm>
            <a:off x="8316515" y="10732052"/>
            <a:ext cx="1" cy="1416034"/>
          </a:xfrm>
          <a:prstGeom prst="line">
            <a:avLst/>
          </a:prstGeom>
          <a:ln w="50800">
            <a:solidFill>
              <a:srgbClr val="000000"/>
            </a:solidFill>
            <a:custDash>
              <a:ds d="200000" sp="200000"/>
            </a:custDash>
            <a:miter lim="400000"/>
          </a:ln>
        </p:spPr>
        <p:txBody>
          <a:bodyPr lIns="0" tIns="0" rIns="0" bIns="0"/>
          <a:lstStyle/>
          <a:p>
            <a:pPr/>
          </a:p>
        </p:txBody>
      </p:sp>
      <p:sp>
        <p:nvSpPr>
          <p:cNvPr id="306" name="Line"/>
          <p:cNvSpPr/>
          <p:nvPr/>
        </p:nvSpPr>
        <p:spPr>
          <a:xfrm>
            <a:off x="10995421" y="10094187"/>
            <a:ext cx="1" cy="2053899"/>
          </a:xfrm>
          <a:prstGeom prst="line">
            <a:avLst/>
          </a:prstGeom>
          <a:ln w="50800">
            <a:solidFill>
              <a:srgbClr val="000000"/>
            </a:solidFill>
            <a:custDash>
              <a:ds d="200000" sp="200000"/>
            </a:custDash>
            <a:miter lim="400000"/>
          </a:ln>
        </p:spPr>
        <p:txBody>
          <a:bodyPr lIns="0" tIns="0" rIns="0" bIns="0"/>
          <a:lstStyle/>
          <a:p>
            <a:pPr/>
          </a:p>
        </p:txBody>
      </p:sp>
      <p:sp>
        <p:nvSpPr>
          <p:cNvPr id="307" name="Line"/>
          <p:cNvSpPr/>
          <p:nvPr/>
        </p:nvSpPr>
        <p:spPr>
          <a:xfrm>
            <a:off x="13727906" y="8192018"/>
            <a:ext cx="1" cy="3956068"/>
          </a:xfrm>
          <a:prstGeom prst="line">
            <a:avLst/>
          </a:prstGeom>
          <a:ln w="50800">
            <a:solidFill>
              <a:srgbClr val="000000"/>
            </a:solidFill>
            <a:custDash>
              <a:ds d="200000" sp="200000"/>
            </a:custDash>
            <a:miter lim="400000"/>
          </a:ln>
        </p:spPr>
        <p:txBody>
          <a:bodyPr lIns="0" tIns="0" rIns="0" bIns="0"/>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292">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92">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92">
                                            <p:txEl>
                                              <p:pRg st="1" end="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92"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9" name="Linear reconstruction - 1D"/>
          <p:cNvSpPr txBox="1"/>
          <p:nvPr>
            <p:ph type="title"/>
          </p:nvPr>
        </p:nvSpPr>
        <p:spPr>
          <a:prstGeom prst="rect">
            <a:avLst/>
          </a:prstGeom>
        </p:spPr>
        <p:txBody>
          <a:bodyPr/>
          <a:lstStyle/>
          <a:p>
            <a:pPr/>
            <a:r>
              <a:t>Linear reconstruction - 1D</a:t>
            </a:r>
          </a:p>
        </p:txBody>
      </p:sp>
      <p:sp>
        <p:nvSpPr>
          <p:cNvPr id="310" name="im is now a 1D array along x…"/>
          <p:cNvSpPr txBox="1"/>
          <p:nvPr>
            <p:ph type="body" idx="1"/>
          </p:nvPr>
        </p:nvSpPr>
        <p:spPr>
          <a:prstGeom prst="rect">
            <a:avLst/>
          </a:prstGeom>
        </p:spPr>
        <p:txBody>
          <a:bodyPr/>
          <a:lstStyle/>
          <a:p>
            <a:pPr/>
            <a:r>
              <a:t>im is now a 1D array along x</a:t>
            </a:r>
          </a:p>
          <a:p>
            <a:pPr/>
            <a:r>
              <a:t>reconstruct im[1.3]</a:t>
            </a:r>
          </a:p>
          <a:p>
            <a:pPr/>
            <a:r>
              <a:t>=0.7*im[1]+0.3*im[2]</a:t>
            </a:r>
          </a:p>
        </p:txBody>
      </p:sp>
      <p:sp>
        <p:nvSpPr>
          <p:cNvPr id="311" name="Circle"/>
          <p:cNvSpPr/>
          <p:nvPr/>
        </p:nvSpPr>
        <p:spPr>
          <a:xfrm>
            <a:off x="5351859" y="8786812"/>
            <a:ext cx="553641" cy="553642"/>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2" name="0"/>
          <p:cNvSpPr txBox="1"/>
          <p:nvPr/>
        </p:nvSpPr>
        <p:spPr>
          <a:xfrm>
            <a:off x="5380226" y="12055078"/>
            <a:ext cx="535782"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0</a:t>
            </a:r>
          </a:p>
        </p:txBody>
      </p:sp>
      <p:sp>
        <p:nvSpPr>
          <p:cNvPr id="313" name="Circle"/>
          <p:cNvSpPr/>
          <p:nvPr/>
        </p:nvSpPr>
        <p:spPr>
          <a:xfrm>
            <a:off x="8048625" y="10519171"/>
            <a:ext cx="553641" cy="553642"/>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4" name="1"/>
          <p:cNvSpPr txBox="1"/>
          <p:nvPr/>
        </p:nvSpPr>
        <p:spPr>
          <a:xfrm>
            <a:off x="8094851" y="12055078"/>
            <a:ext cx="535782"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1</a:t>
            </a:r>
          </a:p>
        </p:txBody>
      </p:sp>
      <p:sp>
        <p:nvSpPr>
          <p:cNvPr id="315" name="Circle"/>
          <p:cNvSpPr/>
          <p:nvPr/>
        </p:nvSpPr>
        <p:spPr>
          <a:xfrm>
            <a:off x="10691812" y="9572625"/>
            <a:ext cx="553642" cy="553641"/>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6" name="2"/>
          <p:cNvSpPr txBox="1"/>
          <p:nvPr/>
        </p:nvSpPr>
        <p:spPr>
          <a:xfrm>
            <a:off x="10720179" y="12055078"/>
            <a:ext cx="535783"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2</a:t>
            </a:r>
          </a:p>
        </p:txBody>
      </p:sp>
      <p:sp>
        <p:nvSpPr>
          <p:cNvPr id="317" name="Circle"/>
          <p:cNvSpPr/>
          <p:nvPr/>
        </p:nvSpPr>
        <p:spPr>
          <a:xfrm>
            <a:off x="13388578" y="7625953"/>
            <a:ext cx="553641" cy="553641"/>
          </a:xfrm>
          <a:prstGeom prst="ellipse">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18" name="3"/>
          <p:cNvSpPr txBox="1"/>
          <p:nvPr/>
        </p:nvSpPr>
        <p:spPr>
          <a:xfrm>
            <a:off x="13416945" y="12055078"/>
            <a:ext cx="535782"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3</a:t>
            </a:r>
          </a:p>
        </p:txBody>
      </p:sp>
      <p:sp>
        <p:nvSpPr>
          <p:cNvPr id="319" name="1.3"/>
          <p:cNvSpPr txBox="1"/>
          <p:nvPr/>
        </p:nvSpPr>
        <p:spPr>
          <a:xfrm>
            <a:off x="8628775" y="12055078"/>
            <a:ext cx="1075278"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1.3</a:t>
            </a:r>
          </a:p>
        </p:txBody>
      </p:sp>
      <p:sp>
        <p:nvSpPr>
          <p:cNvPr id="320" name="Line"/>
          <p:cNvSpPr/>
          <p:nvPr/>
        </p:nvSpPr>
        <p:spPr>
          <a:xfrm flipV="1">
            <a:off x="8343155" y="9856351"/>
            <a:ext cx="2661121" cy="923262"/>
          </a:xfrm>
          <a:prstGeom prst="line">
            <a:avLst/>
          </a:prstGeom>
          <a:ln w="50800">
            <a:solidFill>
              <a:srgbClr val="000000"/>
            </a:solidFill>
            <a:miter lim="400000"/>
          </a:ln>
        </p:spPr>
        <p:txBody>
          <a:bodyPr lIns="0" tIns="0" rIns="0" bIns="0"/>
          <a:lstStyle/>
          <a:p>
            <a:pPr/>
          </a:p>
        </p:txBody>
      </p:sp>
      <p:sp>
        <p:nvSpPr>
          <p:cNvPr id="321" name="Circle"/>
          <p:cNvSpPr/>
          <p:nvPr/>
        </p:nvSpPr>
        <p:spPr>
          <a:xfrm>
            <a:off x="9102328" y="10161984"/>
            <a:ext cx="553641" cy="553641"/>
          </a:xfrm>
          <a:prstGeom prst="ellipse">
            <a:avLst/>
          </a:prstGeom>
          <a:solidFill>
            <a:srgbClr val="B51A0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22" name="Line"/>
          <p:cNvSpPr/>
          <p:nvPr/>
        </p:nvSpPr>
        <p:spPr>
          <a:xfrm flipH="1">
            <a:off x="4454845" y="12096610"/>
            <a:ext cx="10998995" cy="1"/>
          </a:xfrm>
          <a:prstGeom prst="line">
            <a:avLst/>
          </a:prstGeom>
          <a:ln w="50800">
            <a:solidFill>
              <a:srgbClr val="000000"/>
            </a:solidFill>
            <a:miter lim="400000"/>
            <a:headEnd type="stealth"/>
          </a:ln>
        </p:spPr>
        <p:txBody>
          <a:bodyPr lIns="0" tIns="0" rIns="0" bIns="0"/>
          <a:lstStyle/>
          <a:p>
            <a:pPr/>
          </a:p>
        </p:txBody>
      </p:sp>
      <p:sp>
        <p:nvSpPr>
          <p:cNvPr id="323" name="Line"/>
          <p:cNvSpPr/>
          <p:nvPr/>
        </p:nvSpPr>
        <p:spPr>
          <a:xfrm flipH="1">
            <a:off x="4822058" y="6166410"/>
            <a:ext cx="1" cy="6407010"/>
          </a:xfrm>
          <a:prstGeom prst="line">
            <a:avLst/>
          </a:prstGeom>
          <a:ln w="50800">
            <a:solidFill>
              <a:srgbClr val="000000"/>
            </a:solidFill>
            <a:miter lim="400000"/>
            <a:headEnd type="stealth"/>
          </a:ln>
        </p:spPr>
        <p:txBody>
          <a:bodyPr lIns="0" tIns="0" rIns="0" bIns="0"/>
          <a:lstStyle/>
          <a:p>
            <a:pPr/>
          </a:p>
        </p:txBody>
      </p:sp>
      <p:sp>
        <p:nvSpPr>
          <p:cNvPr id="324" name="Line"/>
          <p:cNvSpPr/>
          <p:nvPr/>
        </p:nvSpPr>
        <p:spPr>
          <a:xfrm flipH="1">
            <a:off x="5619749" y="9322421"/>
            <a:ext cx="1" cy="2825665"/>
          </a:xfrm>
          <a:prstGeom prst="line">
            <a:avLst/>
          </a:prstGeom>
          <a:ln w="50800">
            <a:solidFill>
              <a:srgbClr val="000000"/>
            </a:solidFill>
            <a:custDash>
              <a:ds d="200000" sp="200000"/>
            </a:custDash>
            <a:miter lim="400000"/>
          </a:ln>
        </p:spPr>
        <p:txBody>
          <a:bodyPr lIns="0" tIns="0" rIns="0" bIns="0"/>
          <a:lstStyle/>
          <a:p>
            <a:pPr/>
          </a:p>
        </p:txBody>
      </p:sp>
      <p:sp>
        <p:nvSpPr>
          <p:cNvPr id="325" name="Line"/>
          <p:cNvSpPr/>
          <p:nvPr/>
        </p:nvSpPr>
        <p:spPr>
          <a:xfrm>
            <a:off x="8316515" y="10732052"/>
            <a:ext cx="1" cy="1416034"/>
          </a:xfrm>
          <a:prstGeom prst="line">
            <a:avLst/>
          </a:prstGeom>
          <a:ln w="50800">
            <a:solidFill>
              <a:srgbClr val="000000"/>
            </a:solidFill>
            <a:custDash>
              <a:ds d="200000" sp="200000"/>
            </a:custDash>
            <a:miter lim="400000"/>
          </a:ln>
        </p:spPr>
        <p:txBody>
          <a:bodyPr lIns="0" tIns="0" rIns="0" bIns="0"/>
          <a:lstStyle/>
          <a:p>
            <a:pPr/>
          </a:p>
        </p:txBody>
      </p:sp>
      <p:sp>
        <p:nvSpPr>
          <p:cNvPr id="326" name="Line"/>
          <p:cNvSpPr/>
          <p:nvPr/>
        </p:nvSpPr>
        <p:spPr>
          <a:xfrm>
            <a:off x="10995421" y="10094187"/>
            <a:ext cx="1" cy="2053899"/>
          </a:xfrm>
          <a:prstGeom prst="line">
            <a:avLst/>
          </a:prstGeom>
          <a:ln w="50800">
            <a:solidFill>
              <a:srgbClr val="000000"/>
            </a:solidFill>
            <a:custDash>
              <a:ds d="200000" sp="200000"/>
            </a:custDash>
            <a:miter lim="400000"/>
          </a:ln>
        </p:spPr>
        <p:txBody>
          <a:bodyPr lIns="0" tIns="0" rIns="0" bIns="0"/>
          <a:lstStyle/>
          <a:p>
            <a:pPr/>
          </a:p>
        </p:txBody>
      </p:sp>
      <p:sp>
        <p:nvSpPr>
          <p:cNvPr id="327" name="Line"/>
          <p:cNvSpPr/>
          <p:nvPr/>
        </p:nvSpPr>
        <p:spPr>
          <a:xfrm>
            <a:off x="13727906" y="8192018"/>
            <a:ext cx="1" cy="3956068"/>
          </a:xfrm>
          <a:prstGeom prst="line">
            <a:avLst/>
          </a:prstGeom>
          <a:ln w="50800">
            <a:solidFill>
              <a:srgbClr val="000000"/>
            </a:solidFill>
            <a:custDash>
              <a:ds d="200000" sp="200000"/>
            </a:custDash>
            <a:miter lim="400000"/>
          </a:ln>
        </p:spPr>
        <p:txBody>
          <a:bodyPr lIns="0" tIns="0" rIns="0" bIns="0"/>
          <a:lstStyle/>
          <a:p>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310">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310">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310">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1" fill="hold">
                                  <p:stCondLst>
                                    <p:cond delay="0"/>
                                  </p:stCondLst>
                                  <p:iterate type="el" backwards="0">
                                    <p:tmAbs val="0"/>
                                  </p:iterate>
                                  <p:childTnLst>
                                    <p:set>
                                      <p:cBhvr>
                                        <p:cTn id="15" fill="hold"/>
                                        <p:tgtEl>
                                          <p:spTgt spid="310">
                                            <p:txEl>
                                              <p:pRg st="2" end="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310" grpId="1"/>
    </p:bldLst>
  </p:timing>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29" name="Bilinear reconstruction"/>
          <p:cNvSpPr txBox="1"/>
          <p:nvPr>
            <p:ph type="title"/>
          </p:nvPr>
        </p:nvSpPr>
        <p:spPr>
          <a:prstGeom prst="rect">
            <a:avLst/>
          </a:prstGeom>
        </p:spPr>
        <p:txBody>
          <a:bodyPr/>
          <a:lstStyle/>
          <a:p>
            <a:pPr/>
            <a:r>
              <a:t>Bilinear reconstruction</a:t>
            </a:r>
          </a:p>
        </p:txBody>
      </p:sp>
      <p:sp>
        <p:nvSpPr>
          <p:cNvPr id="330" name="Take 4 nearest neighbors…"/>
          <p:cNvSpPr txBox="1"/>
          <p:nvPr>
            <p:ph type="body" idx="1"/>
          </p:nvPr>
        </p:nvSpPr>
        <p:spPr>
          <a:prstGeom prst="rect">
            <a:avLst/>
          </a:prstGeom>
        </p:spPr>
        <p:txBody>
          <a:bodyPr/>
          <a:lstStyle/>
          <a:p>
            <a:pPr/>
            <a:r>
              <a:t>Take 4 nearest neighbors</a:t>
            </a:r>
          </a:p>
          <a:p>
            <a:pPr/>
            <a:r>
              <a:t>Weight according to x &amp; y fractional coordinates</a:t>
            </a:r>
          </a:p>
          <a:p>
            <a:pPr/>
            <a:r>
              <a:t>Can be done using two 1D linear reconstructions along x then y (or y then x)</a:t>
            </a:r>
          </a:p>
        </p:txBody>
      </p:sp>
      <p:grpSp>
        <p:nvGrpSpPr>
          <p:cNvPr id="335" name="Group"/>
          <p:cNvGrpSpPr/>
          <p:nvPr/>
        </p:nvGrpSpPr>
        <p:grpSpPr>
          <a:xfrm>
            <a:off x="5905500" y="8876109"/>
            <a:ext cx="3518297" cy="3250407"/>
            <a:chOff x="0" y="0"/>
            <a:chExt cx="3518296" cy="3250406"/>
          </a:xfrm>
        </p:grpSpPr>
        <p:sp>
          <p:nvSpPr>
            <p:cNvPr id="331" name="Square"/>
            <p:cNvSpPr/>
            <p:nvPr/>
          </p:nvSpPr>
          <p:spPr>
            <a:xfrm>
              <a:off x="0" y="0"/>
              <a:ext cx="589360" cy="589360"/>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32" name="Square"/>
            <p:cNvSpPr/>
            <p:nvPr/>
          </p:nvSpPr>
          <p:spPr>
            <a:xfrm>
              <a:off x="2928937" y="0"/>
              <a:ext cx="589360" cy="589360"/>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33" name="Square"/>
            <p:cNvSpPr/>
            <p:nvPr/>
          </p:nvSpPr>
          <p:spPr>
            <a:xfrm>
              <a:off x="0" y="2661046"/>
              <a:ext cx="589360" cy="589361"/>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34" name="Square"/>
            <p:cNvSpPr/>
            <p:nvPr/>
          </p:nvSpPr>
          <p:spPr>
            <a:xfrm>
              <a:off x="2928937" y="2661046"/>
              <a:ext cx="589360" cy="589361"/>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
        <p:nvSpPr>
          <p:cNvPr id="336" name="Circle"/>
          <p:cNvSpPr/>
          <p:nvPr/>
        </p:nvSpPr>
        <p:spPr>
          <a:xfrm>
            <a:off x="6923484" y="9751218"/>
            <a:ext cx="553641" cy="553642"/>
          </a:xfrm>
          <a:prstGeom prst="ellipse">
            <a:avLst/>
          </a:prstGeom>
          <a:solidFill>
            <a:srgbClr val="B51A0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38" name="Bilinear"/>
          <p:cNvSpPr txBox="1"/>
          <p:nvPr>
            <p:ph type="title"/>
          </p:nvPr>
        </p:nvSpPr>
        <p:spPr>
          <a:prstGeom prst="rect">
            <a:avLst/>
          </a:prstGeom>
        </p:spPr>
        <p:txBody>
          <a:bodyPr/>
          <a:lstStyle/>
          <a:p>
            <a:pPr/>
            <a:r>
              <a:t>Bilinear</a:t>
            </a:r>
          </a:p>
        </p:txBody>
      </p:sp>
      <p:sp>
        <p:nvSpPr>
          <p:cNvPr id="339" name="Double-click to edit"/>
          <p:cNvSpPr txBox="1"/>
          <p:nvPr>
            <p:ph type="body" idx="1"/>
          </p:nvPr>
        </p:nvSpPr>
        <p:spPr>
          <a:prstGeom prst="rect">
            <a:avLst/>
          </a:prstGeom>
        </p:spPr>
        <p:txBody>
          <a:bodyPr/>
          <a:lstStyle/>
          <a:p>
            <a:pPr/>
          </a:p>
        </p:txBody>
      </p:sp>
      <p:grpSp>
        <p:nvGrpSpPr>
          <p:cNvPr id="346" name="Group"/>
          <p:cNvGrpSpPr/>
          <p:nvPr/>
        </p:nvGrpSpPr>
        <p:grpSpPr>
          <a:xfrm>
            <a:off x="5905500" y="2946796"/>
            <a:ext cx="6393656" cy="5911452"/>
            <a:chOff x="0" y="0"/>
            <a:chExt cx="6393655" cy="5911450"/>
          </a:xfrm>
        </p:grpSpPr>
        <p:grpSp>
          <p:nvGrpSpPr>
            <p:cNvPr id="344" name="Group"/>
            <p:cNvGrpSpPr/>
            <p:nvPr/>
          </p:nvGrpSpPr>
          <p:grpSpPr>
            <a:xfrm>
              <a:off x="0" y="0"/>
              <a:ext cx="6393656" cy="5911451"/>
              <a:chOff x="0" y="0"/>
              <a:chExt cx="6393655" cy="5911450"/>
            </a:xfrm>
          </p:grpSpPr>
          <p:sp>
            <p:nvSpPr>
              <p:cNvPr id="340" name="Square"/>
              <p:cNvSpPr/>
              <p:nvPr/>
            </p:nvSpPr>
            <p:spPr>
              <a:xfrm>
                <a:off x="0" y="0"/>
                <a:ext cx="1071019" cy="1071857"/>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41" name="Square"/>
              <p:cNvSpPr/>
              <p:nvPr/>
            </p:nvSpPr>
            <p:spPr>
              <a:xfrm>
                <a:off x="5322636" y="0"/>
                <a:ext cx="1071020" cy="1071857"/>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42" name="Square"/>
              <p:cNvSpPr/>
              <p:nvPr/>
            </p:nvSpPr>
            <p:spPr>
              <a:xfrm>
                <a:off x="0" y="4839594"/>
                <a:ext cx="1071019" cy="1071857"/>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43" name="Square"/>
              <p:cNvSpPr/>
              <p:nvPr/>
            </p:nvSpPr>
            <p:spPr>
              <a:xfrm>
                <a:off x="5322636" y="4839594"/>
                <a:ext cx="1071020" cy="1071857"/>
              </a:xfrm>
              <a:prstGeom prst="rect">
                <a:avLst/>
              </a:prstGeom>
              <a:blipFill rotWithShape="1">
                <a:blip r:embed="rId2"/>
                <a:srcRect l="0" t="0" r="0" b="0"/>
                <a:tile tx="0" ty="0" sx="100000" sy="100000" flip="none" algn="tl"/>
              </a:blip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
          <p:nvSpPr>
            <p:cNvPr id="345" name="Circle"/>
            <p:cNvSpPr/>
            <p:nvPr/>
          </p:nvSpPr>
          <p:spPr>
            <a:xfrm>
              <a:off x="1849941" y="1591544"/>
              <a:ext cx="1006109" cy="1006897"/>
            </a:xfrm>
            <a:prstGeom prst="ellipse">
              <a:avLst/>
            </a:prstGeom>
            <a:solidFill>
              <a:srgbClr val="B51A00"/>
            </a:solidFill>
            <a:ln w="25400" cap="flat">
              <a:solidFill>
                <a:srgbClr val="0000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
        <p:nvSpPr>
          <p:cNvPr id="347" name="Line"/>
          <p:cNvSpPr/>
          <p:nvPr/>
        </p:nvSpPr>
        <p:spPr>
          <a:xfrm>
            <a:off x="6333703" y="3391006"/>
            <a:ext cx="5436094" cy="3"/>
          </a:xfrm>
          <a:prstGeom prst="line">
            <a:avLst/>
          </a:prstGeom>
          <a:ln w="50800">
            <a:solidFill>
              <a:srgbClr val="000000"/>
            </a:solidFill>
            <a:miter lim="400000"/>
          </a:ln>
        </p:spPr>
        <p:txBody>
          <a:bodyPr lIns="0" tIns="0" rIns="0" bIns="0"/>
          <a:lstStyle/>
          <a:p>
            <a:pPr/>
          </a:p>
        </p:txBody>
      </p:sp>
      <p:sp>
        <p:nvSpPr>
          <p:cNvPr id="348" name="Rounded Rectangle"/>
          <p:cNvSpPr/>
          <p:nvPr/>
        </p:nvSpPr>
        <p:spPr>
          <a:xfrm>
            <a:off x="7887890" y="3018234"/>
            <a:ext cx="750095" cy="750095"/>
          </a:xfrm>
          <a:prstGeom prst="roundRect">
            <a:avLst>
              <a:gd name="adj" fmla="val 35714"/>
            </a:avLst>
          </a:prstGeom>
          <a:solidFill>
            <a:srgbClr val="C0C0C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49" name="Line"/>
          <p:cNvSpPr/>
          <p:nvPr/>
        </p:nvSpPr>
        <p:spPr>
          <a:xfrm>
            <a:off x="6333703" y="8302335"/>
            <a:ext cx="5436094" cy="3"/>
          </a:xfrm>
          <a:prstGeom prst="line">
            <a:avLst/>
          </a:prstGeom>
          <a:ln w="50800">
            <a:solidFill>
              <a:srgbClr val="000000"/>
            </a:solidFill>
            <a:miter lim="400000"/>
          </a:ln>
        </p:spPr>
        <p:txBody>
          <a:bodyPr lIns="0" tIns="0" rIns="0" bIns="0"/>
          <a:lstStyle/>
          <a:p>
            <a:pPr/>
          </a:p>
        </p:txBody>
      </p:sp>
      <p:sp>
        <p:nvSpPr>
          <p:cNvPr id="350" name="Rounded Rectangle"/>
          <p:cNvSpPr/>
          <p:nvPr/>
        </p:nvSpPr>
        <p:spPr>
          <a:xfrm>
            <a:off x="7887890" y="7929562"/>
            <a:ext cx="750095" cy="750095"/>
          </a:xfrm>
          <a:prstGeom prst="roundRect">
            <a:avLst>
              <a:gd name="adj" fmla="val 35714"/>
            </a:avLst>
          </a:prstGeom>
          <a:solidFill>
            <a:srgbClr val="C0C0C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51" name="Line"/>
          <p:cNvSpPr/>
          <p:nvPr/>
        </p:nvSpPr>
        <p:spPr>
          <a:xfrm flipH="1">
            <a:off x="8195459" y="3357983"/>
            <a:ext cx="1" cy="5033918"/>
          </a:xfrm>
          <a:prstGeom prst="line">
            <a:avLst/>
          </a:prstGeom>
          <a:ln w="50800">
            <a:solidFill>
              <a:srgbClr val="000000"/>
            </a:solidFill>
            <a:miter lim="400000"/>
          </a:ln>
        </p:spPr>
        <p:txBody>
          <a:bodyPr lIns="0" tIns="0" rIns="0" bIns="0"/>
          <a:lstStyle/>
          <a:p>
            <a:pPr/>
          </a:p>
        </p:txBody>
      </p:sp>
      <p:sp>
        <p:nvSpPr>
          <p:cNvPr id="352" name="linear interpolation along x"/>
          <p:cNvSpPr txBox="1"/>
          <p:nvPr/>
        </p:nvSpPr>
        <p:spPr>
          <a:xfrm>
            <a:off x="12845942" y="2875359"/>
            <a:ext cx="8357194"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linear interpolation along x</a:t>
            </a:r>
          </a:p>
        </p:txBody>
      </p:sp>
      <p:sp>
        <p:nvSpPr>
          <p:cNvPr id="353" name="linear interpolation along x"/>
          <p:cNvSpPr txBox="1"/>
          <p:nvPr/>
        </p:nvSpPr>
        <p:spPr>
          <a:xfrm>
            <a:off x="12845942" y="7965281"/>
            <a:ext cx="8357194"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linear interpolation along x</a:t>
            </a:r>
          </a:p>
        </p:txBody>
      </p:sp>
      <p:sp>
        <p:nvSpPr>
          <p:cNvPr id="354" name="linear interpolation along y"/>
          <p:cNvSpPr txBox="1"/>
          <p:nvPr/>
        </p:nvSpPr>
        <p:spPr>
          <a:xfrm>
            <a:off x="9261605" y="4768453"/>
            <a:ext cx="8310680"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linear interpolation along y</a:t>
            </a: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6" name="Exercise"/>
          <p:cNvSpPr txBox="1"/>
          <p:nvPr>
            <p:ph type="title"/>
          </p:nvPr>
        </p:nvSpPr>
        <p:spPr>
          <a:prstGeom prst="rect">
            <a:avLst/>
          </a:prstGeom>
        </p:spPr>
        <p:txBody>
          <a:bodyPr/>
          <a:lstStyle/>
          <a:p>
            <a:pPr/>
            <a:r>
              <a:t>Exercise</a:t>
            </a:r>
          </a:p>
        </p:txBody>
      </p:sp>
      <p:sp>
        <p:nvSpPr>
          <p:cNvPr id="357" name="Prove it’s the same if you interpolate along y first"/>
          <p:cNvSpPr txBox="1"/>
          <p:nvPr>
            <p:ph type="body" idx="1"/>
          </p:nvPr>
        </p:nvSpPr>
        <p:spPr>
          <a:prstGeom prst="rect">
            <a:avLst/>
          </a:prstGeom>
        </p:spPr>
        <p:txBody>
          <a:bodyPr/>
          <a:lstStyle/>
          <a:p>
            <a:pPr/>
            <a:r>
              <a:t>Prove it’s the same if you interpolate along y first</a:t>
            </a:r>
          </a:p>
        </p:txBody>
      </p:sp>
    </p:spTree>
  </p:cSld>
  <p:clrMapOvr>
    <a:masterClrMapping/>
  </p:clrMapOvr>
  <p:transition xmlns:p14="http://schemas.microsoft.com/office/powerpoint/2010/main" spd="med" advClick="1"/>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59" name="Recall nearest neighbor"/>
          <p:cNvSpPr txBox="1"/>
          <p:nvPr>
            <p:ph type="title"/>
          </p:nvPr>
        </p:nvSpPr>
        <p:spPr>
          <a:prstGeom prst="rect">
            <a:avLst/>
          </a:prstGeom>
        </p:spPr>
        <p:txBody>
          <a:bodyPr/>
          <a:lstStyle/>
          <a:p>
            <a:pPr/>
            <a:r>
              <a:t>Recall nearest neighbor</a:t>
            </a:r>
          </a:p>
        </p:txBody>
      </p:sp>
      <p:sp>
        <p:nvSpPr>
          <p:cNvPr id="360" name="Double-click to edit"/>
          <p:cNvSpPr txBox="1"/>
          <p:nvPr>
            <p:ph type="body" idx="1"/>
          </p:nvPr>
        </p:nvSpPr>
        <p:spPr>
          <a:prstGeom prst="rect">
            <a:avLst/>
          </a:prstGeom>
        </p:spPr>
        <p:txBody>
          <a:bodyPr/>
          <a:lstStyle/>
          <a:p>
            <a:pPr/>
          </a:p>
        </p:txBody>
      </p:sp>
      <p:pic>
        <p:nvPicPr>
          <p:cNvPr id="361" name="droppedImage.png" descr="droppedImage.png"/>
          <p:cNvPicPr>
            <a:picLocks noChangeAspect="1"/>
          </p:cNvPicPr>
          <p:nvPr/>
        </p:nvPicPr>
        <p:blipFill>
          <a:blip r:embed="rId2">
            <a:extLst/>
          </a:blip>
          <a:stretch>
            <a:fillRect/>
          </a:stretch>
        </p:blipFill>
        <p:spPr>
          <a:xfrm>
            <a:off x="3476625" y="2354309"/>
            <a:ext cx="17109282" cy="1134672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361"/>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61" grpId="1"/>
    </p:bldLst>
  </p:timing>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3" name="Bilinear"/>
          <p:cNvSpPr txBox="1"/>
          <p:nvPr>
            <p:ph type="title"/>
          </p:nvPr>
        </p:nvSpPr>
        <p:spPr>
          <a:prstGeom prst="rect">
            <a:avLst/>
          </a:prstGeom>
        </p:spPr>
        <p:txBody>
          <a:bodyPr/>
          <a:lstStyle/>
          <a:p>
            <a:pPr/>
            <a:r>
              <a:t>Bilinear</a:t>
            </a:r>
          </a:p>
        </p:txBody>
      </p:sp>
      <p:sp>
        <p:nvSpPr>
          <p:cNvPr id="364" name="Double-click to edit"/>
          <p:cNvSpPr txBox="1"/>
          <p:nvPr>
            <p:ph type="body" idx="1"/>
          </p:nvPr>
        </p:nvSpPr>
        <p:spPr>
          <a:prstGeom prst="rect">
            <a:avLst/>
          </a:prstGeom>
        </p:spPr>
        <p:txBody>
          <a:bodyPr/>
          <a:lstStyle/>
          <a:p>
            <a:pPr/>
          </a:p>
        </p:txBody>
      </p:sp>
      <p:pic>
        <p:nvPicPr>
          <p:cNvPr id="365" name="droppedImage.png" descr="droppedImage.png"/>
          <p:cNvPicPr>
            <a:picLocks noChangeAspect="1"/>
          </p:cNvPicPr>
          <p:nvPr/>
        </p:nvPicPr>
        <p:blipFill>
          <a:blip r:embed="rId2">
            <a:extLst/>
          </a:blip>
          <a:stretch>
            <a:fillRect/>
          </a:stretch>
        </p:blipFill>
        <p:spPr>
          <a:xfrm>
            <a:off x="3476625" y="2357437"/>
            <a:ext cx="17109282" cy="11340704"/>
          </a:xfrm>
          <a:prstGeom prst="rect">
            <a:avLst/>
          </a:prstGeom>
          <a:ln w="12700">
            <a:miter lim="400000"/>
          </a:ln>
        </p:spPr>
      </p:pic>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67" name="Take home messages"/>
          <p:cNvSpPr txBox="1"/>
          <p:nvPr>
            <p:ph type="title"/>
          </p:nvPr>
        </p:nvSpPr>
        <p:spPr>
          <a:prstGeom prst="rect">
            <a:avLst/>
          </a:prstGeom>
        </p:spPr>
        <p:txBody>
          <a:bodyPr/>
          <a:lstStyle/>
          <a:p>
            <a:pPr/>
            <a:r>
              <a:t>Take home messages</a:t>
            </a:r>
          </a:p>
        </p:txBody>
      </p:sp>
      <p:sp>
        <p:nvSpPr>
          <p:cNvPr id="368" name="Main loop over OUTPUT pixels…"/>
          <p:cNvSpPr txBox="1"/>
          <p:nvPr>
            <p:ph type="body" idx="1"/>
          </p:nvPr>
        </p:nvSpPr>
        <p:spPr>
          <a:prstGeom prst="rect">
            <a:avLst/>
          </a:prstGeom>
        </p:spPr>
        <p:txBody>
          <a:bodyPr/>
          <a:lstStyle/>
          <a:p>
            <a:pPr/>
            <a:r>
              <a:t>Main loop over OUTPUT pixels</a:t>
            </a:r>
          </a:p>
          <a:p>
            <a:pPr lvl="1"/>
            <a:r>
              <a:t>Makes sure you cover all of them</a:t>
            </a:r>
          </a:p>
          <a:p>
            <a:pPr/>
            <a:r>
              <a:t>Use inverse transform</a:t>
            </a:r>
          </a:p>
          <a:p>
            <a:pPr/>
            <a:r>
              <a:t>Reconstruction makes a difference</a:t>
            </a:r>
          </a:p>
          <a:p>
            <a:pPr lvl="1"/>
            <a:r>
              <a:t>Linear much better than nearest neighbor</a:t>
            </a:r>
          </a:p>
        </p:txBody>
      </p:sp>
      <p:pic>
        <p:nvPicPr>
          <p:cNvPr id="369" name="droppedImage.tiff" descr="droppedImage.tiff"/>
          <p:cNvPicPr>
            <a:picLocks noChangeAspect="1"/>
          </p:cNvPicPr>
          <p:nvPr/>
        </p:nvPicPr>
        <p:blipFill>
          <a:blip r:embed="rId2">
            <a:extLst/>
          </a:blip>
          <a:stretch>
            <a:fillRect/>
          </a:stretch>
        </p:blipFill>
        <p:spPr>
          <a:xfrm>
            <a:off x="4816078" y="9286875"/>
            <a:ext cx="3200401" cy="2125266"/>
          </a:xfrm>
          <a:prstGeom prst="rect">
            <a:avLst/>
          </a:prstGeom>
          <a:ln w="12700">
            <a:miter lim="400000"/>
          </a:ln>
        </p:spPr>
      </p:pic>
      <p:pic>
        <p:nvPicPr>
          <p:cNvPr id="370" name="droppedImage.png" descr="droppedImage.png"/>
          <p:cNvPicPr>
            <a:picLocks noChangeAspect="1"/>
          </p:cNvPicPr>
          <p:nvPr/>
        </p:nvPicPr>
        <p:blipFill>
          <a:blip r:embed="rId3">
            <a:extLst/>
          </a:blip>
          <a:stretch>
            <a:fillRect/>
          </a:stretch>
        </p:blipFill>
        <p:spPr>
          <a:xfrm>
            <a:off x="11344199" y="7572375"/>
            <a:ext cx="9241708" cy="6125766"/>
          </a:xfrm>
          <a:prstGeom prst="rect">
            <a:avLst/>
          </a:prstGeom>
          <a:ln w="12700">
            <a:miter lim="400000"/>
          </a:ln>
        </p:spPr>
      </p:pic>
      <p:sp>
        <p:nvSpPr>
          <p:cNvPr id="371" name="Lookup"/>
          <p:cNvSpPr txBox="1"/>
          <p:nvPr/>
        </p:nvSpPr>
        <p:spPr>
          <a:xfrm>
            <a:off x="8880167" y="8268890"/>
            <a:ext cx="2465588"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Lookup</a:t>
            </a:r>
          </a:p>
        </p:txBody>
      </p:sp>
      <p:sp>
        <p:nvSpPr>
          <p:cNvPr id="372" name="Square"/>
          <p:cNvSpPr/>
          <p:nvPr/>
        </p:nvSpPr>
        <p:spPr>
          <a:xfrm>
            <a:off x="17031890" y="10108406"/>
            <a:ext cx="232173" cy="232173"/>
          </a:xfrm>
          <a:prstGeom prst="rect">
            <a:avLst/>
          </a:prstGeom>
          <a:ln w="25400">
            <a:solidFill>
              <a:srgbClr val="B51A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73" name="Square"/>
          <p:cNvSpPr/>
          <p:nvPr/>
        </p:nvSpPr>
        <p:spPr>
          <a:xfrm>
            <a:off x="6637734" y="10108406"/>
            <a:ext cx="232173" cy="232173"/>
          </a:xfrm>
          <a:prstGeom prst="rect">
            <a:avLst/>
          </a:prstGeom>
          <a:ln w="25400">
            <a:solidFill>
              <a:srgbClr val="B51A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74" name="Square"/>
          <p:cNvSpPr/>
          <p:nvPr/>
        </p:nvSpPr>
        <p:spPr>
          <a:xfrm>
            <a:off x="6905625" y="10108406"/>
            <a:ext cx="232172" cy="232173"/>
          </a:xfrm>
          <a:prstGeom prst="rect">
            <a:avLst/>
          </a:prstGeom>
          <a:ln w="25400">
            <a:solidFill>
              <a:srgbClr val="B51A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nvGrpSpPr>
          <p:cNvPr id="377" name="Group"/>
          <p:cNvGrpSpPr/>
          <p:nvPr/>
        </p:nvGrpSpPr>
        <p:grpSpPr>
          <a:xfrm>
            <a:off x="6637734" y="10340578"/>
            <a:ext cx="500063" cy="232172"/>
            <a:chOff x="0" y="0"/>
            <a:chExt cx="500062" cy="232171"/>
          </a:xfrm>
        </p:grpSpPr>
        <p:sp>
          <p:nvSpPr>
            <p:cNvPr id="375" name="Square"/>
            <p:cNvSpPr/>
            <p:nvPr/>
          </p:nvSpPr>
          <p:spPr>
            <a:xfrm>
              <a:off x="0" y="0"/>
              <a:ext cx="232172" cy="232172"/>
            </a:xfrm>
            <a:prstGeom prst="rect">
              <a:avLst/>
            </a:prstGeom>
            <a:noFill/>
            <a:ln w="25400" cap="flat">
              <a:solidFill>
                <a:srgbClr val="B51A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376" name="Square"/>
            <p:cNvSpPr/>
            <p:nvPr/>
          </p:nvSpPr>
          <p:spPr>
            <a:xfrm>
              <a:off x="267890" y="0"/>
              <a:ext cx="232173" cy="232172"/>
            </a:xfrm>
            <a:prstGeom prst="rect">
              <a:avLst/>
            </a:prstGeom>
            <a:noFill/>
            <a:ln w="25400" cap="flat">
              <a:solidFill>
                <a:srgbClr val="B51A00"/>
              </a:solidFill>
              <a:prstDash val="solid"/>
              <a:miter lim="400000"/>
            </a:ln>
            <a:effectLst/>
          </p:spPr>
          <p:txBody>
            <a:bodyPr wrap="square" lIns="71437" tIns="71437" rIns="71437" bIns="71437" numCol="1" anchor="ctr">
              <a:noAutofit/>
            </a:bodyP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grpSp>
      <p:sp>
        <p:nvSpPr>
          <p:cNvPr id="378" name="Line"/>
          <p:cNvSpPr/>
          <p:nvPr/>
        </p:nvSpPr>
        <p:spPr>
          <a:xfrm>
            <a:off x="6907278" y="9206621"/>
            <a:ext cx="10270661" cy="1039140"/>
          </a:xfrm>
          <a:custGeom>
            <a:avLst/>
            <a:gdLst/>
            <a:ahLst/>
            <a:cxnLst>
              <a:cxn ang="0">
                <a:pos x="wd2" y="hd2"/>
              </a:cxn>
              <a:cxn ang="5400000">
                <a:pos x="wd2" y="hd2"/>
              </a:cxn>
              <a:cxn ang="10800000">
                <a:pos x="wd2" y="hd2"/>
              </a:cxn>
              <a:cxn ang="16200000">
                <a:pos x="wd2" y="hd2"/>
              </a:cxn>
            </a:cxnLst>
            <a:rect l="0" t="0" r="r" b="b"/>
            <a:pathLst>
              <a:path w="21600" h="11061" fill="norm" stroke="1" extrusionOk="0">
                <a:moveTo>
                  <a:pt x="21600" y="10531"/>
                </a:moveTo>
                <a:cubicBezTo>
                  <a:pt x="20287" y="5230"/>
                  <a:pt x="3696" y="-10539"/>
                  <a:pt x="0" y="11061"/>
                </a:cubicBezTo>
              </a:path>
            </a:pathLst>
          </a:custGeom>
          <a:ln w="101600">
            <a:solidFill>
              <a:srgbClr val="0061FF"/>
            </a:solidFill>
            <a:miter lim="400000"/>
            <a:tailEnd type="triangle"/>
          </a:ln>
        </p:spPr>
        <p:txBody>
          <a:bodyPr lIns="71437" tIns="71437" rIns="71437" bIns="71437" anchor="ctr"/>
          <a:lstStyle/>
          <a:p>
            <a:pPr algn="ctr" defTabSz="821531">
              <a:defRPr sz="5800">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0" name="Questions?"/>
          <p:cNvSpPr txBox="1"/>
          <p:nvPr>
            <p:ph type="title"/>
          </p:nvPr>
        </p:nvSpPr>
        <p:spPr>
          <a:prstGeom prst="rect">
            <a:avLst/>
          </a:prstGeom>
        </p:spPr>
        <p:txBody>
          <a:bodyPr/>
          <a:lstStyle/>
          <a:p>
            <a:pPr/>
            <a:r>
              <a:t>Questions?</a:t>
            </a:r>
          </a:p>
        </p:txBody>
      </p:sp>
      <p:sp>
        <p:nvSpPr>
          <p:cNvPr id="381"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3" name="General  &amp; Bicubic Resampling"/>
          <p:cNvSpPr txBox="1"/>
          <p:nvPr>
            <p:ph type="title"/>
          </p:nvPr>
        </p:nvSpPr>
        <p:spPr>
          <a:prstGeom prst="rect">
            <a:avLst/>
          </a:prstGeom>
        </p:spPr>
        <p:txBody>
          <a:bodyPr/>
          <a:lstStyle/>
          <a:p>
            <a:pPr/>
            <a:r>
              <a:t>General  &amp; Bicubic Resampling</a:t>
            </a:r>
          </a:p>
        </p:txBody>
      </p:sp>
    </p:spTree>
  </p:cSld>
  <p:clrMapOvr>
    <a:masterClrMapping/>
  </p:clrMapOvr>
  <p:transition xmlns:p14="http://schemas.microsoft.com/office/powerpoint/2010/main" spd="med" advClick="1"/>
</p:sld>
</file>

<file path=ppt/slides/slide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5" name="Idea"/>
          <p:cNvSpPr txBox="1"/>
          <p:nvPr>
            <p:ph type="title"/>
          </p:nvPr>
        </p:nvSpPr>
        <p:spPr>
          <a:prstGeom prst="rect">
            <a:avLst/>
          </a:prstGeom>
        </p:spPr>
        <p:txBody>
          <a:bodyPr/>
          <a:lstStyle/>
          <a:p>
            <a:pPr/>
            <a:r>
              <a:t>Idea</a:t>
            </a:r>
          </a:p>
        </p:txBody>
      </p:sp>
      <p:sp>
        <p:nvSpPr>
          <p:cNvPr id="386" name="Output is weighted average of neighbors in input…"/>
          <p:cNvSpPr txBox="1"/>
          <p:nvPr>
            <p:ph type="body" idx="1"/>
          </p:nvPr>
        </p:nvSpPr>
        <p:spPr>
          <a:xfrm>
            <a:off x="334602" y="2321718"/>
            <a:ext cx="23839811" cy="11358564"/>
          </a:xfrm>
          <a:prstGeom prst="rect">
            <a:avLst/>
          </a:prstGeom>
        </p:spPr>
        <p:txBody>
          <a:bodyPr/>
          <a:lstStyle/>
          <a:p>
            <a:pPr marL="886460" indent="-568960">
              <a:defRPr sz="5600"/>
            </a:pPr>
            <a:r>
              <a:t>Output is weighted average of neighbors in input</a:t>
            </a:r>
          </a:p>
          <a:p>
            <a:pPr marL="886460" indent="-568960">
              <a:defRPr sz="5600"/>
            </a:pPr>
            <a:r>
              <a:t>Weights given by ANALYTICAL convolution kernel</a:t>
            </a:r>
          </a:p>
          <a:p>
            <a:pPr marL="886460" indent="-568960">
              <a:defRPr sz="5600"/>
            </a:pPr>
            <a:r>
              <a:t>centered at non-integer coordinates (desired output location)</a:t>
            </a:r>
          </a:p>
        </p:txBody>
      </p:sp>
    </p:spTree>
  </p:cSld>
  <p:clrMapOvr>
    <a:masterClrMapping/>
  </p:clrMapOvr>
  <p:transition xmlns:p14="http://schemas.microsoft.com/office/powerpoint/2010/main" spd="med" advClick="1"/>
</p:sld>
</file>

<file path=ppt/slides/slide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88" name="Idea in 1D"/>
          <p:cNvSpPr txBox="1"/>
          <p:nvPr>
            <p:ph type="title"/>
          </p:nvPr>
        </p:nvSpPr>
        <p:spPr>
          <a:prstGeom prst="rect">
            <a:avLst/>
          </a:prstGeom>
        </p:spPr>
        <p:txBody>
          <a:bodyPr/>
          <a:lstStyle/>
          <a:p>
            <a:pPr/>
            <a:r>
              <a:t>Idea in 1D</a:t>
            </a:r>
          </a:p>
        </p:txBody>
      </p:sp>
      <p:sp>
        <p:nvSpPr>
          <p:cNvPr id="389"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1" name="Reinterpreting bilinear"/>
          <p:cNvSpPr txBox="1"/>
          <p:nvPr>
            <p:ph type="title"/>
          </p:nvPr>
        </p:nvSpPr>
        <p:spPr>
          <a:prstGeom prst="rect">
            <a:avLst/>
          </a:prstGeom>
        </p:spPr>
        <p:txBody>
          <a:bodyPr/>
          <a:lstStyle/>
          <a:p>
            <a:pPr/>
            <a:r>
              <a:t>Reinterpreting bilinear</a:t>
            </a:r>
          </a:p>
        </p:txBody>
      </p:sp>
      <p:sp>
        <p:nvSpPr>
          <p:cNvPr id="392" name="(Because earlier exposition does NOT generalize to bicubic)"/>
          <p:cNvSpPr txBox="1"/>
          <p:nvPr>
            <p:ph type="body" idx="1"/>
          </p:nvPr>
        </p:nvSpPr>
        <p:spPr>
          <a:prstGeom prst="rect">
            <a:avLst/>
          </a:prstGeom>
        </p:spPr>
        <p:txBody>
          <a:bodyPr/>
          <a:lstStyle/>
          <a:p>
            <a:pPr/>
            <a:r>
              <a:t>(Because earlier exposition does NOT generalize to bicubic)</a:t>
            </a:r>
          </a:p>
        </p:txBody>
      </p:sp>
    </p:spTree>
  </p:cSld>
  <p:clrMapOvr>
    <a:masterClrMapping/>
  </p:clrMapOvr>
  <p:transition xmlns:p14="http://schemas.microsoft.com/office/powerpoint/2010/main" spd="med" advClick="1"/>
</p:sld>
</file>

<file path=ppt/slides/slide4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4" name="How do we express the kernel?"/>
          <p:cNvSpPr txBox="1"/>
          <p:nvPr>
            <p:ph type="title"/>
          </p:nvPr>
        </p:nvSpPr>
        <p:spPr>
          <a:prstGeom prst="rect">
            <a:avLst/>
          </a:prstGeom>
        </p:spPr>
        <p:txBody>
          <a:bodyPr/>
          <a:lstStyle/>
          <a:p>
            <a:pPr/>
            <a:r>
              <a:t>How do we express the kernel?</a:t>
            </a:r>
          </a:p>
        </p:txBody>
      </p:sp>
      <p:sp>
        <p:nvSpPr>
          <p:cNvPr id="395"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4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97" name="Some kernels"/>
          <p:cNvSpPr txBox="1"/>
          <p:nvPr>
            <p:ph type="title"/>
          </p:nvPr>
        </p:nvSpPr>
        <p:spPr>
          <a:prstGeom prst="rect">
            <a:avLst/>
          </a:prstGeom>
        </p:spPr>
        <p:txBody>
          <a:bodyPr/>
          <a:lstStyle/>
          <a:p>
            <a:pPr/>
            <a:r>
              <a:t>Some kernels</a:t>
            </a:r>
          </a:p>
        </p:txBody>
      </p:sp>
      <p:sp>
        <p:nvSpPr>
          <p:cNvPr id="398" name="Lanczos: sinc(π x) sinc(π x/a)…"/>
          <p:cNvSpPr txBox="1"/>
          <p:nvPr>
            <p:ph type="body" idx="1"/>
          </p:nvPr>
        </p:nvSpPr>
        <p:spPr>
          <a:prstGeom prst="rect">
            <a:avLst/>
          </a:prstGeom>
        </p:spPr>
        <p:txBody>
          <a:bodyPr/>
          <a:lstStyle/>
          <a:p>
            <a:pPr/>
            <a:r>
              <a:t>Lanczos: sinc(π x) sinc(π x/a)</a:t>
            </a:r>
          </a:p>
          <a:p>
            <a:pPr/>
            <a:r>
              <a:t>Various bicubic</a:t>
            </a:r>
          </a:p>
        </p:txBody>
      </p:sp>
      <p:sp>
        <p:nvSpPr>
          <p:cNvPr id="399" name="http://entropymine.com/imageworsener/bicubic/"/>
          <p:cNvSpPr txBox="1"/>
          <p:nvPr/>
        </p:nvSpPr>
        <p:spPr>
          <a:xfrm>
            <a:off x="13782245" y="12906477"/>
            <a:ext cx="7074620" cy="53657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defRPr sz="2600"/>
            </a:lvl1pPr>
          </a:lstStyle>
          <a:p>
            <a:pPr/>
            <a:r>
              <a:t>http://entropymine.com/imageworsener/bicubic/</a:t>
            </a:r>
          </a:p>
        </p:txBody>
      </p:sp>
      <p:pic>
        <p:nvPicPr>
          <p:cNvPr id="400" name="Image" descr="Image"/>
          <p:cNvPicPr>
            <a:picLocks noChangeAspect="1"/>
          </p:cNvPicPr>
          <p:nvPr/>
        </p:nvPicPr>
        <p:blipFill>
          <a:blip r:embed="rId2">
            <a:extLst/>
          </a:blip>
          <a:stretch>
            <a:fillRect/>
          </a:stretch>
        </p:blipFill>
        <p:spPr>
          <a:xfrm>
            <a:off x="17311568" y="2101952"/>
            <a:ext cx="7572376" cy="11358564"/>
          </a:xfrm>
          <a:prstGeom prst="rect">
            <a:avLst/>
          </a:prstGeom>
          <a:ln w="12700">
            <a:miter lim="400000"/>
          </a:ln>
        </p:spPr>
      </p:pic>
      <p:pic>
        <p:nvPicPr>
          <p:cNvPr id="401" name="Image" descr="Image"/>
          <p:cNvPicPr>
            <a:picLocks noChangeAspect="1"/>
          </p:cNvPicPr>
          <p:nvPr/>
        </p:nvPicPr>
        <p:blipFill>
          <a:blip r:embed="rId3">
            <a:extLst/>
          </a:blip>
          <a:stretch>
            <a:fillRect/>
          </a:stretch>
        </p:blipFill>
        <p:spPr>
          <a:xfrm>
            <a:off x="1396647" y="4512152"/>
            <a:ext cx="12732714" cy="6977696"/>
          </a:xfrm>
          <a:prstGeom prst="rect">
            <a:avLst/>
          </a:prstGeom>
          <a:ln w="12700">
            <a:miter lim="400000"/>
          </a:ln>
        </p:spPr>
      </p:pic>
    </p:spTree>
  </p:cSld>
  <p:clrMapOvr>
    <a:masterClrMapping/>
  </p:clrMapOvr>
  <p:transition xmlns:p14="http://schemas.microsoft.com/office/powerpoint/2010/main" spd="med" advClick="1"/>
</p:sld>
</file>

<file path=ppt/slides/slide4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3" name="What this is NOT"/>
          <p:cNvSpPr txBox="1"/>
          <p:nvPr>
            <p:ph type="title"/>
          </p:nvPr>
        </p:nvSpPr>
        <p:spPr>
          <a:prstGeom prst="rect">
            <a:avLst/>
          </a:prstGeom>
        </p:spPr>
        <p:txBody>
          <a:bodyPr/>
          <a:lstStyle/>
          <a:p>
            <a:pPr/>
            <a:r>
              <a:t>What this is NOT</a:t>
            </a:r>
          </a:p>
        </p:txBody>
      </p:sp>
      <p:sp>
        <p:nvSpPr>
          <p:cNvPr id="404" name="It is NOT about fitting a cubic to the data…"/>
          <p:cNvSpPr txBox="1"/>
          <p:nvPr>
            <p:ph type="body" idx="1"/>
          </p:nvPr>
        </p:nvSpPr>
        <p:spPr>
          <a:prstGeom prst="rect">
            <a:avLst/>
          </a:prstGeom>
        </p:spPr>
        <p:txBody>
          <a:bodyPr/>
          <a:lstStyle/>
          <a:p>
            <a:pPr/>
            <a:r>
              <a:t>It is NOT about fitting a cubic to the data</a:t>
            </a:r>
          </a:p>
          <a:p>
            <a:pPr/>
            <a:r>
              <a:t>Don’t believe what you see online or even in books</a:t>
            </a:r>
          </a:p>
        </p:txBody>
      </p:sp>
    </p:spTree>
  </p:cSld>
  <p:clrMapOvr>
    <a:masterClrMapping/>
  </p:clrMapOvr>
  <p:transition xmlns:p14="http://schemas.microsoft.com/office/powerpoint/2010/main" spd="med" advClick="1"/>
</p:sld>
</file>

<file path=ppt/slides/slide4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06" name="Mitchell/Netravali bicubic filterS"/>
          <p:cNvSpPr txBox="1"/>
          <p:nvPr>
            <p:ph type="title"/>
          </p:nvPr>
        </p:nvSpPr>
        <p:spPr>
          <a:prstGeom prst="rect">
            <a:avLst/>
          </a:prstGeom>
        </p:spPr>
        <p:txBody>
          <a:bodyPr/>
          <a:lstStyle/>
          <a:p>
            <a:pPr/>
            <a:r>
              <a:t>Mitchell/Netravali bicubic filterS</a:t>
            </a:r>
          </a:p>
        </p:txBody>
      </p:sp>
      <p:sp>
        <p:nvSpPr>
          <p:cNvPr id="407" name="https://www.cs.utexas.edu/~fussell/courses/cs384g-fall2013/lectures/mitchell/Mitchell.pdf"/>
          <p:cNvSpPr txBox="1"/>
          <p:nvPr>
            <p:ph type="body" idx="1"/>
          </p:nvPr>
        </p:nvSpPr>
        <p:spPr>
          <a:prstGeom prst="rect">
            <a:avLst/>
          </a:prstGeom>
        </p:spPr>
        <p:txBody>
          <a:bodyPr/>
          <a:lstStyle/>
          <a:p>
            <a:pPr/>
            <a:r>
              <a:t>https://www.cs.utexas.edu/~fussell/courses/cs384g-fall2013/lectures/mitchell/Mitchell.pdf</a:t>
            </a:r>
          </a:p>
        </p:txBody>
      </p:sp>
      <p:pic>
        <p:nvPicPr>
          <p:cNvPr id="408" name="Image" descr="Image"/>
          <p:cNvPicPr>
            <a:picLocks noChangeAspect="1"/>
          </p:cNvPicPr>
          <p:nvPr/>
        </p:nvPicPr>
        <p:blipFill>
          <a:blip r:embed="rId2">
            <a:extLst/>
          </a:blip>
          <a:stretch>
            <a:fillRect/>
          </a:stretch>
        </p:blipFill>
        <p:spPr>
          <a:xfrm>
            <a:off x="454976" y="4384964"/>
            <a:ext cx="9523164" cy="3700084"/>
          </a:xfrm>
          <a:prstGeom prst="rect">
            <a:avLst/>
          </a:prstGeom>
          <a:ln w="12700">
            <a:miter lim="400000"/>
          </a:ln>
        </p:spPr>
      </p:pic>
      <p:pic>
        <p:nvPicPr>
          <p:cNvPr id="409" name="Image" descr="Image"/>
          <p:cNvPicPr>
            <a:picLocks noChangeAspect="1"/>
          </p:cNvPicPr>
          <p:nvPr/>
        </p:nvPicPr>
        <p:blipFill>
          <a:blip r:embed="rId3">
            <a:extLst/>
          </a:blip>
          <a:stretch>
            <a:fillRect/>
          </a:stretch>
        </p:blipFill>
        <p:spPr>
          <a:xfrm>
            <a:off x="547930" y="8563566"/>
            <a:ext cx="11695190" cy="3926443"/>
          </a:xfrm>
          <a:prstGeom prst="rect">
            <a:avLst/>
          </a:prstGeom>
          <a:ln w="12700">
            <a:miter lim="400000"/>
          </a:ln>
        </p:spPr>
      </p:pic>
      <p:pic>
        <p:nvPicPr>
          <p:cNvPr id="410" name="Image" descr="Image"/>
          <p:cNvPicPr>
            <a:picLocks noChangeAspect="1"/>
          </p:cNvPicPr>
          <p:nvPr/>
        </p:nvPicPr>
        <p:blipFill>
          <a:blip r:embed="rId4">
            <a:extLst/>
          </a:blip>
          <a:stretch>
            <a:fillRect/>
          </a:stretch>
        </p:blipFill>
        <p:spPr>
          <a:xfrm>
            <a:off x="13772405" y="3592757"/>
            <a:ext cx="10610695" cy="9930522"/>
          </a:xfrm>
          <a:prstGeom prst="rect">
            <a:avLst/>
          </a:prstGeom>
          <a:ln w="12700">
            <a:miter lim="400000"/>
          </a:ln>
        </p:spPr>
      </p:pic>
    </p:spTree>
  </p:cSld>
  <p:clrMapOvr>
    <a:masterClrMapping/>
  </p:clrMapOvr>
  <p:transition xmlns:p14="http://schemas.microsoft.com/office/powerpoint/2010/main" spd="med" advClick="1"/>
</p:sld>
</file>

<file path=ppt/slides/slide5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2" name="Basic implementation"/>
          <p:cNvSpPr txBox="1"/>
          <p:nvPr>
            <p:ph type="title"/>
          </p:nvPr>
        </p:nvSpPr>
        <p:spPr>
          <a:prstGeom prst="rect">
            <a:avLst/>
          </a:prstGeom>
        </p:spPr>
        <p:txBody>
          <a:bodyPr/>
          <a:lstStyle/>
          <a:p>
            <a:pPr/>
            <a:r>
              <a:t>Basic implementation</a:t>
            </a:r>
          </a:p>
        </p:txBody>
      </p:sp>
      <p:sp>
        <p:nvSpPr>
          <p:cNvPr id="413" name="For each output pixel x, y…"/>
          <p:cNvSpPr txBox="1"/>
          <p:nvPr>
            <p:ph type="body" idx="1"/>
          </p:nvPr>
        </p:nvSpPr>
        <p:spPr>
          <a:prstGeom prst="rect">
            <a:avLst/>
          </a:prstGeom>
        </p:spPr>
        <p:txBody>
          <a:bodyPr/>
          <a:lstStyle/>
          <a:p>
            <a:pPr/>
            <a:r>
              <a:t>For each output pixel x, y</a:t>
            </a:r>
          </a:p>
          <a:p>
            <a:pPr lvl="1"/>
            <a:r>
              <a:t>Compute (fractional) inverse-transformed pixel coordinates f</a:t>
            </a:r>
            <a:r>
              <a:rPr baseline="31999"/>
              <a:t>-1</a:t>
            </a:r>
            <a:r>
              <a:t>(x,y)</a:t>
            </a:r>
          </a:p>
          <a:p>
            <a:pPr lvl="2"/>
            <a:r>
              <a:t>For each input pixel x’, y’ in neighborhood of f</a:t>
            </a:r>
            <a:r>
              <a:rPr baseline="31999"/>
              <a:t>-1</a:t>
            </a:r>
            <a:r>
              <a:t>(x,y)</a:t>
            </a:r>
          </a:p>
          <a:p>
            <a:pPr lvl="3"/>
            <a:r>
              <a:t>Compute kernel at f</a:t>
            </a:r>
            <a:r>
              <a:rPr baseline="31999"/>
              <a:t>-1</a:t>
            </a:r>
            <a:r>
              <a:t>(x,y)-(x’, y’)</a:t>
            </a:r>
          </a:p>
          <a:p>
            <a:pPr lvl="3"/>
            <a:r>
              <a:t>Accumulate kernel * I(x’, y’)</a:t>
            </a:r>
          </a:p>
          <a:p>
            <a:pPr/>
          </a:p>
          <a:p>
            <a:pPr/>
            <a:r>
              <a:t>Note: in general you can’t pre-compute the kernel because the fractional values can be different for each pixel</a:t>
            </a:r>
          </a:p>
          <a:p>
            <a:pPr lvl="1"/>
            <a:r>
              <a:t>Although there are tricks</a:t>
            </a:r>
          </a:p>
        </p:txBody>
      </p:sp>
    </p:spTree>
  </p:cSld>
  <p:clrMapOvr>
    <a:masterClrMapping/>
  </p:clrMapOvr>
  <p:transition xmlns:p14="http://schemas.microsoft.com/office/powerpoint/2010/main" spd="med" advClick="1"/>
</p:sld>
</file>

<file path=ppt/slides/slide5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5" name="Kernel scaling"/>
          <p:cNvSpPr txBox="1"/>
          <p:nvPr>
            <p:ph type="title"/>
          </p:nvPr>
        </p:nvSpPr>
        <p:spPr>
          <a:prstGeom prst="rect">
            <a:avLst/>
          </a:prstGeom>
        </p:spPr>
        <p:txBody>
          <a:bodyPr/>
          <a:lstStyle/>
          <a:p>
            <a:pPr/>
            <a:r>
              <a:t>Kernel scaling</a:t>
            </a:r>
          </a:p>
        </p:txBody>
      </p:sp>
      <p:sp>
        <p:nvSpPr>
          <p:cNvPr id="416" name="Always the same for upsampling…"/>
          <p:cNvSpPr txBox="1"/>
          <p:nvPr>
            <p:ph type="body" idx="1"/>
          </p:nvPr>
        </p:nvSpPr>
        <p:spPr>
          <a:prstGeom prst="rect">
            <a:avLst/>
          </a:prstGeom>
        </p:spPr>
        <p:txBody>
          <a:bodyPr/>
          <a:lstStyle/>
          <a:p>
            <a:pPr/>
            <a:r>
              <a:t>Always the same for upsampling</a:t>
            </a:r>
          </a:p>
          <a:p>
            <a:pPr/>
            <a:r>
              <a:t>Proportional to scale factor for downsampling</a:t>
            </a:r>
          </a:p>
        </p:txBody>
      </p:sp>
    </p:spTree>
  </p:cSld>
  <p:clrMapOvr>
    <a:masterClrMapping/>
  </p:clrMapOvr>
  <p:transition xmlns:p14="http://schemas.microsoft.com/office/powerpoint/2010/main" spd="med" advClick="1"/>
</p:sld>
</file>

<file path=ppt/slides/slide5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18" name="In practice"/>
          <p:cNvSpPr txBox="1"/>
          <p:nvPr>
            <p:ph type="title"/>
          </p:nvPr>
        </p:nvSpPr>
        <p:spPr>
          <a:prstGeom prst="rect">
            <a:avLst/>
          </a:prstGeom>
        </p:spPr>
        <p:txBody>
          <a:bodyPr/>
          <a:lstStyle/>
          <a:p>
            <a:pPr/>
            <a:r>
              <a:t>In practice</a:t>
            </a:r>
          </a:p>
        </p:txBody>
      </p:sp>
      <p:sp>
        <p:nvSpPr>
          <p:cNvPr id="419" name="separable (scale in x, then in y)…"/>
          <p:cNvSpPr txBox="1"/>
          <p:nvPr>
            <p:ph type="body" idx="1"/>
          </p:nvPr>
        </p:nvSpPr>
        <p:spPr>
          <a:prstGeom prst="rect">
            <a:avLst/>
          </a:prstGeom>
        </p:spPr>
        <p:txBody>
          <a:bodyPr/>
          <a:lstStyle/>
          <a:p>
            <a:pPr/>
            <a:r>
              <a:t>separable (scale in x, then in y)</a:t>
            </a:r>
          </a:p>
          <a:p>
            <a:pPr lvl="1"/>
            <a:r>
              <a:t>Intermediate image of size (scale*width ; height) </a:t>
            </a:r>
            <a:br/>
            <a:r>
              <a:t>(anisotropically scaled)</a:t>
            </a:r>
          </a:p>
          <a:p>
            <a:pPr/>
            <a:r>
              <a:t>basic implementation: </a:t>
            </a:r>
            <a:br/>
            <a:r>
              <a:t>recompute weights for each pixel each neighbor</a:t>
            </a:r>
          </a:p>
          <a:p>
            <a:pPr/>
            <a:r>
              <a:t>smarter: separable, precompute weights by row/column, take advantage of fractional or integer factors</a:t>
            </a:r>
          </a:p>
        </p:txBody>
      </p:sp>
    </p:spTree>
  </p:cSld>
  <p:clrMapOvr>
    <a:masterClrMapping/>
  </p:clrMapOvr>
  <p:transition xmlns:p14="http://schemas.microsoft.com/office/powerpoint/2010/main" spd="med" advClick="1"/>
</p:sld>
</file>

<file path=ppt/slides/slide5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21" name="Todo"/>
          <p:cNvSpPr txBox="1"/>
          <p:nvPr>
            <p:ph type="title"/>
          </p:nvPr>
        </p:nvSpPr>
        <p:spPr>
          <a:prstGeom prst="rect">
            <a:avLst/>
          </a:prstGeom>
        </p:spPr>
        <p:txBody>
          <a:bodyPr/>
          <a:lstStyle/>
          <a:p>
            <a:pPr/>
            <a:r>
              <a:t>Todo</a:t>
            </a:r>
          </a:p>
        </p:txBody>
      </p:sp>
      <p:sp>
        <p:nvSpPr>
          <p:cNvPr id="422" name="bilinear will confuse you for bicubic…"/>
          <p:cNvSpPr txBox="1"/>
          <p:nvPr>
            <p:ph type="body" idx="1"/>
          </p:nvPr>
        </p:nvSpPr>
        <p:spPr>
          <a:prstGeom prst="rect">
            <a:avLst/>
          </a:prstGeom>
        </p:spPr>
        <p:txBody>
          <a:bodyPr/>
          <a:lstStyle/>
          <a:p>
            <a:pPr/>
            <a:r>
              <a:t>bilinear will confuse you for bicubic</a:t>
            </a:r>
          </a:p>
          <a:p>
            <a:pPr/>
            <a:r>
              <a:t>express bilinear as general convolution</a:t>
            </a:r>
          </a:p>
          <a:p>
            <a:pPr/>
            <a:r>
              <a:t>separable means intermediate image of scale*width x height</a:t>
            </a:r>
          </a:p>
        </p:txBody>
      </p:sp>
    </p:spTree>
  </p:cSld>
  <p:clrMapOvr>
    <a:masterClrMapping/>
  </p:clrMapOvr>
  <p:transition xmlns:p14="http://schemas.microsoft.com/office/powerpoint/2010/main" spd="med" advClick="1"/>
</p:sld>
</file>

<file path=ppt/slides/slide5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4" name="Bilinear"/>
          <p:cNvSpPr txBox="1"/>
          <p:nvPr>
            <p:ph type="title"/>
          </p:nvPr>
        </p:nvSpPr>
        <p:spPr>
          <a:prstGeom prst="rect">
            <a:avLst/>
          </a:prstGeom>
        </p:spPr>
        <p:txBody>
          <a:bodyPr/>
          <a:lstStyle/>
          <a:p>
            <a:pPr/>
            <a:r>
              <a:t>Bilinear</a:t>
            </a:r>
          </a:p>
        </p:txBody>
      </p:sp>
      <p:sp>
        <p:nvSpPr>
          <p:cNvPr id="425" name="Double-click to edit"/>
          <p:cNvSpPr txBox="1"/>
          <p:nvPr>
            <p:ph type="body" idx="1"/>
          </p:nvPr>
        </p:nvSpPr>
        <p:spPr>
          <a:prstGeom prst="rect">
            <a:avLst/>
          </a:prstGeom>
        </p:spPr>
        <p:txBody>
          <a:bodyPr/>
          <a:lstStyle/>
          <a:p>
            <a:pPr/>
          </a:p>
        </p:txBody>
      </p:sp>
      <p:pic>
        <p:nvPicPr>
          <p:cNvPr id="426" name="droppedImage.png" descr="droppedImage.png"/>
          <p:cNvPicPr>
            <a:picLocks noChangeAspect="1"/>
          </p:cNvPicPr>
          <p:nvPr/>
        </p:nvPicPr>
        <p:blipFill>
          <a:blip r:embed="rId2">
            <a:extLst/>
          </a:blip>
          <a:stretch>
            <a:fillRect/>
          </a:stretch>
        </p:blipFill>
        <p:spPr>
          <a:xfrm>
            <a:off x="3476625" y="2357437"/>
            <a:ext cx="17109282" cy="11340704"/>
          </a:xfrm>
          <a:prstGeom prst="rect">
            <a:avLst/>
          </a:prstGeom>
          <a:ln w="12700">
            <a:miter lim="400000"/>
          </a:ln>
        </p:spPr>
      </p:pic>
    </p:spTree>
  </p:cSld>
  <p:clrMapOvr>
    <a:masterClrMapping/>
  </p:clrMapOvr>
  <p:transition xmlns:p14="http://schemas.microsoft.com/office/powerpoint/2010/main" spd="med" advClick="1"/>
</p:sld>
</file>

<file path=ppt/slides/slide5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28" name="Bicubic (Photoshop)"/>
          <p:cNvSpPr txBox="1"/>
          <p:nvPr>
            <p:ph type="title"/>
          </p:nvPr>
        </p:nvSpPr>
        <p:spPr>
          <a:prstGeom prst="rect">
            <a:avLst/>
          </a:prstGeom>
        </p:spPr>
        <p:txBody>
          <a:bodyPr/>
          <a:lstStyle/>
          <a:p>
            <a:pPr/>
            <a:r>
              <a:t>Bicubic (Photoshop)</a:t>
            </a:r>
          </a:p>
        </p:txBody>
      </p:sp>
      <p:sp>
        <p:nvSpPr>
          <p:cNvPr id="429" name="Double-click to edit"/>
          <p:cNvSpPr txBox="1"/>
          <p:nvPr>
            <p:ph type="body" idx="1"/>
          </p:nvPr>
        </p:nvSpPr>
        <p:spPr>
          <a:prstGeom prst="rect">
            <a:avLst/>
          </a:prstGeom>
        </p:spPr>
        <p:txBody>
          <a:bodyPr/>
          <a:lstStyle/>
          <a:p>
            <a:pPr/>
          </a:p>
        </p:txBody>
      </p:sp>
      <p:pic>
        <p:nvPicPr>
          <p:cNvPr id="430" name="droppedImage.tiff" descr="droppedImage.tiff"/>
          <p:cNvPicPr>
            <a:picLocks noChangeAspect="1"/>
          </p:cNvPicPr>
          <p:nvPr/>
        </p:nvPicPr>
        <p:blipFill>
          <a:blip r:embed="rId2">
            <a:extLst/>
          </a:blip>
          <a:stretch>
            <a:fillRect/>
          </a:stretch>
        </p:blipFill>
        <p:spPr>
          <a:xfrm>
            <a:off x="3476625" y="2357437"/>
            <a:ext cx="17118170" cy="11394282"/>
          </a:xfrm>
          <a:prstGeom prst="rect">
            <a:avLst/>
          </a:prstGeom>
          <a:ln w="12700">
            <a:miter lim="400000"/>
          </a:ln>
        </p:spPr>
      </p:pic>
      <p:sp>
        <p:nvSpPr>
          <p:cNvPr id="431" name="Ignore small color issues"/>
          <p:cNvSpPr txBox="1"/>
          <p:nvPr/>
        </p:nvSpPr>
        <p:spPr>
          <a:xfrm>
            <a:off x="14711750" y="2312789"/>
            <a:ext cx="6590110" cy="714376"/>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defRPr sz="3800">
                <a:latin typeface="Gill Sans"/>
                <a:ea typeface="Gill Sans"/>
                <a:cs typeface="Gill Sans"/>
                <a:sym typeface="Gill Sans"/>
              </a:defRPr>
            </a:lvl1pPr>
          </a:lstStyle>
          <a:p>
            <a:pPr/>
            <a:r>
              <a:t>Ignore small color issues </a:t>
            </a:r>
          </a:p>
        </p:txBody>
      </p:sp>
    </p:spTree>
  </p:cSld>
  <p:clrMapOvr>
    <a:masterClrMapping/>
  </p:clrMapOvr>
  <p:transition xmlns:p14="http://schemas.microsoft.com/office/powerpoint/2010/main" spd="med" advClick="1"/>
</p:sld>
</file>

<file path=ppt/slides/slide5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3" name="Better reconstruction"/>
          <p:cNvSpPr txBox="1"/>
          <p:nvPr>
            <p:ph type="title"/>
          </p:nvPr>
        </p:nvSpPr>
        <p:spPr>
          <a:prstGeom prst="rect">
            <a:avLst/>
          </a:prstGeom>
        </p:spPr>
        <p:txBody>
          <a:bodyPr/>
          <a:lstStyle/>
          <a:p>
            <a:pPr/>
            <a:r>
              <a:t>Better reconstruction</a:t>
            </a:r>
          </a:p>
        </p:txBody>
      </p:sp>
      <p:sp>
        <p:nvSpPr>
          <p:cNvPr id="434" name="Consider more than 4 pixels:…"/>
          <p:cNvSpPr txBox="1"/>
          <p:nvPr>
            <p:ph type="body" idx="1"/>
          </p:nvPr>
        </p:nvSpPr>
        <p:spPr>
          <a:prstGeom prst="rect">
            <a:avLst/>
          </a:prstGeom>
        </p:spPr>
        <p:txBody>
          <a:bodyPr/>
          <a:lstStyle/>
          <a:p>
            <a:pPr/>
            <a:r>
              <a:t>Consider more than 4 pixels: </a:t>
            </a:r>
          </a:p>
          <a:p>
            <a:pPr lvl="1"/>
            <a:r>
              <a:t>bicubic, Lanczos, etc. </a:t>
            </a:r>
          </a:p>
          <a:p>
            <a:pPr/>
            <a:r>
              <a:t>Try to sharpen edges</a:t>
            </a:r>
          </a:p>
          <a:p>
            <a:pPr/>
            <a:r>
              <a:t>Use training database of low-res/high-res pairs</a:t>
            </a:r>
          </a:p>
          <a:p>
            <a:pPr lvl="1"/>
            <a:r>
              <a:rPr u="sng">
                <a:hlinkClick r:id="rId2" invalidUrl="" action="" tgtFrame="" tooltip="" history="1" highlightClick="0" endSnd="0"/>
              </a:rPr>
              <a:t>http://people.csail.mit.edu/billf/superres/index.html</a:t>
            </a:r>
          </a:p>
          <a:p>
            <a:pPr>
              <a:spcBef>
                <a:spcPts val="0"/>
              </a:spcBef>
              <a:buSzPct val="100000"/>
              <a:buChar char="-"/>
              <a:defRPr>
                <a:latin typeface="Helvetica"/>
                <a:ea typeface="Helvetica"/>
                <a:cs typeface="Helvetica"/>
                <a:sym typeface="Helvetica"/>
              </a:defRPr>
            </a:pPr>
            <a:r>
              <a:t>Deep learning</a:t>
            </a:r>
          </a:p>
        </p:txBody>
      </p:sp>
    </p:spTree>
  </p:cSld>
  <p:clrMapOvr>
    <a:masterClrMapping/>
  </p:clrMapOvr>
  <p:transition xmlns:p14="http://schemas.microsoft.com/office/powerpoint/2010/main" spd="med" advClick="1"/>
</p:sld>
</file>

<file path=ppt/slides/slide5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36" name="Double-click to edit"/>
          <p:cNvSpPr txBox="1"/>
          <p:nvPr>
            <p:ph type="title"/>
          </p:nvPr>
        </p:nvSpPr>
        <p:spPr>
          <a:prstGeom prst="rect">
            <a:avLst/>
          </a:prstGeom>
        </p:spPr>
        <p:txBody>
          <a:bodyPr/>
          <a:lstStyle/>
          <a:p>
            <a:pPr/>
          </a:p>
        </p:txBody>
      </p:sp>
      <p:sp>
        <p:nvSpPr>
          <p:cNvPr id="437" name="Double-click to edit"/>
          <p:cNvSpPr txBox="1"/>
          <p:nvPr>
            <p:ph type="body" idx="1"/>
          </p:nvPr>
        </p:nvSpPr>
        <p:spPr>
          <a:prstGeom prst="rect">
            <a:avLst/>
          </a:prstGeom>
        </p:spPr>
        <p:txBody>
          <a:bodyPr/>
          <a:lstStyle/>
          <a:p>
            <a:pPr/>
          </a:p>
        </p:txBody>
      </p:sp>
      <p:pic>
        <p:nvPicPr>
          <p:cNvPr id="438" name="droppedImage.png" descr="droppedImage.png"/>
          <p:cNvPicPr>
            <a:picLocks noChangeAspect="1"/>
          </p:cNvPicPr>
          <p:nvPr/>
        </p:nvPicPr>
        <p:blipFill>
          <a:blip r:embed="rId2">
            <a:extLst/>
          </a:blip>
          <a:stretch>
            <a:fillRect/>
          </a:stretch>
        </p:blipFill>
        <p:spPr>
          <a:xfrm>
            <a:off x="2208609" y="446484"/>
            <a:ext cx="18966657" cy="13233798"/>
          </a:xfrm>
          <a:prstGeom prst="rect">
            <a:avLst/>
          </a:prstGeom>
          <a:ln w="12700">
            <a:miter lim="400000"/>
          </a:ln>
        </p:spPr>
      </p:pic>
      <p:sp>
        <p:nvSpPr>
          <p:cNvPr id="439" name="Bill Freeman’s super-resolution"/>
          <p:cNvSpPr txBox="1"/>
          <p:nvPr/>
        </p:nvSpPr>
        <p:spPr>
          <a:xfrm>
            <a:off x="3049578" y="705445"/>
            <a:ext cx="5697142" cy="189309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defRPr sz="5800">
                <a:latin typeface="Gill Sans"/>
                <a:ea typeface="Gill Sans"/>
                <a:cs typeface="Gill Sans"/>
                <a:sym typeface="Gill Sans"/>
              </a:defRPr>
            </a:lvl1pPr>
          </a:lstStyle>
          <a:p>
            <a:pPr/>
            <a:r>
              <a:t>Bill Freeman’s super-resolution</a:t>
            </a:r>
          </a:p>
        </p:txBody>
      </p:sp>
    </p:spTree>
  </p:cSld>
  <p:clrMapOvr>
    <a:masterClrMapping/>
  </p:clrMapOvr>
  <p:transition xmlns:p14="http://schemas.microsoft.com/office/powerpoint/2010/main" spd="med" advClick="1"/>
</p:sld>
</file>

<file path=ppt/slides/slide5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1" name="Better reconstruction"/>
          <p:cNvSpPr txBox="1"/>
          <p:nvPr>
            <p:ph type="title"/>
          </p:nvPr>
        </p:nvSpPr>
        <p:spPr>
          <a:prstGeom prst="rect">
            <a:avLst/>
          </a:prstGeom>
        </p:spPr>
        <p:txBody>
          <a:bodyPr/>
          <a:lstStyle/>
          <a:p>
            <a:pPr/>
            <a:r>
              <a:t>Better reconstruction</a:t>
            </a:r>
          </a:p>
        </p:txBody>
      </p:sp>
      <p:sp>
        <p:nvSpPr>
          <p:cNvPr id="442" name="Careful of fairness and bias when using ML…"/>
          <p:cNvSpPr txBox="1"/>
          <p:nvPr>
            <p:ph type="body" idx="1"/>
          </p:nvPr>
        </p:nvSpPr>
        <p:spPr>
          <a:prstGeom prst="rect">
            <a:avLst/>
          </a:prstGeom>
        </p:spPr>
        <p:txBody>
          <a:bodyPr/>
          <a:lstStyle/>
          <a:p>
            <a:pPr>
              <a:spcBef>
                <a:spcPts val="0"/>
              </a:spcBef>
              <a:buSzPct val="100000"/>
              <a:buChar char="-"/>
              <a:defRPr>
                <a:latin typeface="Helvetica"/>
                <a:ea typeface="Helvetica"/>
                <a:cs typeface="Helvetica"/>
                <a:sym typeface="Helvetica"/>
              </a:defRPr>
            </a:pPr>
            <a:r>
              <a:t>Careful of fairness and bias when using ML</a:t>
            </a:r>
          </a:p>
          <a:p>
            <a:pPr lvl="1"/>
            <a:r>
              <a:rPr u="sng">
                <a:hlinkClick r:id="rId2" invalidUrl="" action="" tgtFrame="" tooltip="" history="1" highlightClick="0" endSnd="0"/>
              </a:rPr>
              <a:t>https://www.theverge.com/21298762/face-depixelizer-ai-machine-learning-tool-pulse-stylegan-obama-bias</a:t>
            </a:r>
          </a:p>
          <a:p>
            <a:pPr lvl="1"/>
            <a:r>
              <a:rPr u="sng">
                <a:hlinkClick r:id="rId3" invalidUrl="" action="" tgtFrame="" tooltip="" history="1" highlightClick="0" endSnd="0"/>
              </a:rPr>
              <a:t>https://thegradient.pub/pulse-lessons/</a:t>
            </a:r>
            <a:r>
              <a:t> </a:t>
            </a:r>
          </a:p>
        </p:txBody>
      </p:sp>
      <p:pic>
        <p:nvPicPr>
          <p:cNvPr id="443" name="Image" descr="Image"/>
          <p:cNvPicPr>
            <a:picLocks noChangeAspect="1"/>
          </p:cNvPicPr>
          <p:nvPr/>
        </p:nvPicPr>
        <p:blipFill>
          <a:blip r:embed="rId4">
            <a:extLst/>
          </a:blip>
          <a:stretch>
            <a:fillRect/>
          </a:stretch>
        </p:blipFill>
        <p:spPr>
          <a:xfrm>
            <a:off x="4598401" y="6238628"/>
            <a:ext cx="12850173" cy="8564429"/>
          </a:xfrm>
          <a:prstGeom prst="rect">
            <a:avLst/>
          </a:prstGeom>
          <a:ln w="12700">
            <a:miter lim="400000"/>
          </a:ln>
        </p:spPr>
      </p:pic>
    </p:spTree>
  </p:cSld>
  <p:clrMapOvr>
    <a:masterClrMapping/>
  </p:clrMapOvr>
  <p:transition xmlns:p14="http://schemas.microsoft.com/office/powerpoint/2010/main" spd="med" advClick="1"/>
</p:sld>
</file>

<file path=ppt/slides/slide5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5" name="Questions?"/>
          <p:cNvSpPr txBox="1"/>
          <p:nvPr>
            <p:ph type="title"/>
          </p:nvPr>
        </p:nvSpPr>
        <p:spPr>
          <a:prstGeom prst="rect">
            <a:avLst/>
          </a:prstGeom>
        </p:spPr>
        <p:txBody>
          <a:bodyPr/>
          <a:lstStyle/>
          <a:p>
            <a:pPr/>
            <a:r>
              <a:t>Questions?</a:t>
            </a:r>
          </a:p>
        </p:txBody>
      </p:sp>
      <p:sp>
        <p:nvSpPr>
          <p:cNvPr id="44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6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48" name="Resources"/>
          <p:cNvSpPr txBox="1"/>
          <p:nvPr>
            <p:ph type="title"/>
          </p:nvPr>
        </p:nvSpPr>
        <p:spPr>
          <a:prstGeom prst="rect">
            <a:avLst/>
          </a:prstGeom>
        </p:spPr>
        <p:txBody>
          <a:bodyPr/>
          <a:lstStyle/>
          <a:p>
            <a:pPr/>
            <a:r>
              <a:t>Resources</a:t>
            </a:r>
          </a:p>
        </p:txBody>
      </p:sp>
    </p:spTree>
  </p:cSld>
  <p:clrMapOvr>
    <a:masterClrMapping/>
  </p:clrMapOvr>
  <p:transition xmlns:p14="http://schemas.microsoft.com/office/powerpoint/2010/main" spd="med" advClick="1"/>
</p:sld>
</file>

<file path=ppt/slides/slide6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450" name="Double-click to edit"/>
          <p:cNvSpPr txBox="1"/>
          <p:nvPr>
            <p:ph type="title"/>
          </p:nvPr>
        </p:nvSpPr>
        <p:spPr>
          <a:prstGeom prst="rect">
            <a:avLst/>
          </a:prstGeom>
        </p:spPr>
        <p:txBody>
          <a:bodyPr/>
          <a:lstStyle/>
          <a:p>
            <a:pPr/>
          </a:p>
        </p:txBody>
      </p:sp>
      <p:sp>
        <p:nvSpPr>
          <p:cNvPr id="451" name="http://szeliski.org/Book"/>
          <p:cNvSpPr txBox="1"/>
          <p:nvPr>
            <p:ph type="body" idx="1"/>
          </p:nvPr>
        </p:nvSpPr>
        <p:spPr>
          <a:prstGeom prst="rect">
            <a:avLst/>
          </a:prstGeom>
        </p:spPr>
        <p:txBody>
          <a:bodyPr/>
          <a:lstStyle/>
          <a:p>
            <a:pPr/>
            <a:r>
              <a:rPr u="sng">
                <a:hlinkClick r:id="rId2" invalidUrl="" action="" tgtFrame="" tooltip="" history="1" highlightClick="0" endSnd="0"/>
              </a:rPr>
              <a:t>http://szeliski.org/Book</a:t>
            </a:r>
            <a:r>
              <a:t> </a:t>
            </a:r>
          </a:p>
        </p:txBody>
      </p:sp>
    </p:spTree>
  </p:cSld>
  <p:clrMapOvr>
    <a:masterClrMapping/>
  </p:clrMapOvr>
  <p:transition xmlns:p14="http://schemas.microsoft.com/office/powerpoint/2010/main" spd="med" advClick="1"/>
</p:sld>
</file>

<file path=ppt/slides/slide6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3" name="Downsampling"/>
          <p:cNvSpPr txBox="1"/>
          <p:nvPr>
            <p:ph type="title"/>
          </p:nvPr>
        </p:nvSpPr>
        <p:spPr>
          <a:xfrm>
            <a:off x="52274" y="2357437"/>
            <a:ext cx="24279452" cy="9286876"/>
          </a:xfrm>
          <a:prstGeom prst="rect">
            <a:avLst/>
          </a:prstGeom>
        </p:spPr>
        <p:txBody>
          <a:bodyPr/>
          <a:lstStyle/>
          <a:p>
            <a:pPr/>
            <a:r>
              <a:t>Downsampling</a:t>
            </a:r>
          </a:p>
        </p:txBody>
      </p:sp>
    </p:spTree>
  </p:cSld>
  <p:clrMapOvr>
    <a:masterClrMapping/>
  </p:clrMapOvr>
  <p:transition xmlns:p14="http://schemas.microsoft.com/office/powerpoint/2010/main" spd="med" advClick="1"/>
</p:sld>
</file>

<file path=ppt/slides/slide6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55" name="Downsampling"/>
          <p:cNvSpPr txBox="1"/>
          <p:nvPr>
            <p:ph type="title"/>
          </p:nvPr>
        </p:nvSpPr>
        <p:spPr>
          <a:prstGeom prst="rect">
            <a:avLst/>
          </a:prstGeom>
        </p:spPr>
        <p:txBody>
          <a:bodyPr/>
          <a:lstStyle/>
          <a:p>
            <a:pPr/>
            <a:r>
              <a:t>Downsampling</a:t>
            </a:r>
          </a:p>
        </p:txBody>
      </p:sp>
      <p:sp>
        <p:nvSpPr>
          <p:cNvPr id="456" name="Using bilinear…"/>
          <p:cNvSpPr txBox="1"/>
          <p:nvPr>
            <p:ph type="body" idx="1"/>
          </p:nvPr>
        </p:nvSpPr>
        <p:spPr>
          <a:prstGeom prst="rect">
            <a:avLst/>
          </a:prstGeom>
        </p:spPr>
        <p:txBody>
          <a:bodyPr/>
          <a:lstStyle/>
          <a:p>
            <a:pPr/>
            <a:r>
              <a:t>Using bilinear </a:t>
            </a:r>
          </a:p>
          <a:p>
            <a:pPr/>
            <a:r>
              <a:t>Yikes! Herringbone patterns</a:t>
            </a:r>
          </a:p>
        </p:txBody>
      </p:sp>
      <p:sp>
        <p:nvSpPr>
          <p:cNvPr id="457" name="Arrow"/>
          <p:cNvSpPr/>
          <p:nvPr/>
        </p:nvSpPr>
        <p:spPr>
          <a:xfrm>
            <a:off x="9816703" y="5965031"/>
            <a:ext cx="9786938" cy="5875735"/>
          </a:xfrm>
          <a:prstGeom prst="rightArrow">
            <a:avLst>
              <a:gd name="adj1" fmla="val 74468"/>
              <a:gd name="adj2" fmla="val 14017"/>
            </a:avLst>
          </a:prstGeom>
          <a:blipFill>
            <a:blip r:embed="rId2"/>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58" name="Downsample by a scale of 0.2"/>
          <p:cNvSpPr txBox="1"/>
          <p:nvPr/>
        </p:nvSpPr>
        <p:spPr>
          <a:xfrm>
            <a:off x="12624034" y="7956351"/>
            <a:ext cx="5107783" cy="189309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defRPr sz="5800">
                <a:latin typeface="Gill Sans"/>
                <a:ea typeface="Gill Sans"/>
                <a:cs typeface="Gill Sans"/>
                <a:sym typeface="Gill Sans"/>
              </a:defRPr>
            </a:lvl1pPr>
          </a:lstStyle>
          <a:p>
            <a:pPr/>
            <a:r>
              <a:t>Downsample by a scale of 0.2</a:t>
            </a:r>
          </a:p>
        </p:txBody>
      </p:sp>
      <p:pic>
        <p:nvPicPr>
          <p:cNvPr id="459" name="image.png" descr="image.png"/>
          <p:cNvPicPr>
            <a:picLocks noChangeAspect="0"/>
          </p:cNvPicPr>
          <p:nvPr/>
        </p:nvPicPr>
        <p:blipFill>
          <a:blip r:embed="rId3">
            <a:extLst/>
          </a:blip>
          <a:stretch>
            <a:fillRect/>
          </a:stretch>
        </p:blipFill>
        <p:spPr>
          <a:xfrm>
            <a:off x="3233291" y="4531816"/>
            <a:ext cx="5840016" cy="8751095"/>
          </a:xfrm>
          <a:prstGeom prst="rect">
            <a:avLst/>
          </a:prstGeom>
          <a:ln w="12700">
            <a:miter lim="400000"/>
          </a:ln>
        </p:spPr>
      </p:pic>
      <p:pic>
        <p:nvPicPr>
          <p:cNvPr id="460" name="droppedImage.png" descr="droppedImage.png"/>
          <p:cNvPicPr>
            <a:picLocks noChangeAspect="1"/>
          </p:cNvPicPr>
          <p:nvPr/>
        </p:nvPicPr>
        <p:blipFill>
          <a:blip r:embed="rId4">
            <a:extLst/>
          </a:blip>
          <a:stretch>
            <a:fillRect/>
          </a:stretch>
        </p:blipFill>
        <p:spPr>
          <a:xfrm>
            <a:off x="20085843" y="8027789"/>
            <a:ext cx="1160861" cy="1741289"/>
          </a:xfrm>
          <a:prstGeom prst="rect">
            <a:avLst/>
          </a:prstGeom>
          <a:ln w="12700">
            <a:miter lim="400000"/>
          </a:ln>
        </p:spPr>
      </p:pic>
      <p:grpSp>
        <p:nvGrpSpPr>
          <p:cNvPr id="464" name="Group"/>
          <p:cNvGrpSpPr/>
          <p:nvPr/>
        </p:nvGrpSpPr>
        <p:grpSpPr>
          <a:xfrm>
            <a:off x="15871031" y="80367"/>
            <a:ext cx="5347200" cy="9664115"/>
            <a:chOff x="0" y="0"/>
            <a:chExt cx="5347198" cy="9664114"/>
          </a:xfrm>
        </p:grpSpPr>
        <p:pic>
          <p:nvPicPr>
            <p:cNvPr id="461" name="droppedImage.png" descr="droppedImage.png"/>
            <p:cNvPicPr>
              <a:picLocks noChangeAspect="1"/>
            </p:cNvPicPr>
            <p:nvPr/>
          </p:nvPicPr>
          <p:blipFill>
            <a:blip r:embed="rId4">
              <a:extLst/>
            </a:blip>
            <a:stretch>
              <a:fillRect/>
            </a:stretch>
          </p:blipFill>
          <p:spPr>
            <a:xfrm>
              <a:off x="0" y="0"/>
              <a:ext cx="4607719" cy="6911579"/>
            </a:xfrm>
            <a:prstGeom prst="rect">
              <a:avLst/>
            </a:prstGeom>
            <a:ln w="12700" cap="flat">
              <a:noFill/>
              <a:miter lim="400000"/>
            </a:ln>
            <a:effectLst/>
          </p:spPr>
        </p:pic>
        <p:sp>
          <p:nvSpPr>
            <p:cNvPr id="462" name="Line"/>
            <p:cNvSpPr/>
            <p:nvPr/>
          </p:nvSpPr>
          <p:spPr>
            <a:xfrm>
              <a:off x="14636" y="6942945"/>
              <a:ext cx="4171704" cy="2721170"/>
            </a:xfrm>
            <a:prstGeom prst="line">
              <a:avLst/>
            </a:prstGeom>
            <a:noFill/>
            <a:ln w="50800" cap="flat">
              <a:solidFill>
                <a:srgbClr val="000000"/>
              </a:solidFill>
              <a:prstDash val="solid"/>
              <a:miter lim="400000"/>
            </a:ln>
            <a:effectLst/>
          </p:spPr>
          <p:txBody>
            <a:bodyPr wrap="square" lIns="0" tIns="0" rIns="0" bIns="0" numCol="1" anchor="t">
              <a:noAutofit/>
            </a:bodyPr>
            <a:lstStyle/>
            <a:p>
              <a:pPr/>
            </a:p>
          </p:txBody>
        </p:sp>
        <p:sp>
          <p:nvSpPr>
            <p:cNvPr id="463" name="Line"/>
            <p:cNvSpPr/>
            <p:nvPr/>
          </p:nvSpPr>
          <p:spPr>
            <a:xfrm>
              <a:off x="4634400" y="11330"/>
              <a:ext cx="712799" cy="7920426"/>
            </a:xfrm>
            <a:prstGeom prst="line">
              <a:avLst/>
            </a:prstGeom>
            <a:noFill/>
            <a:ln w="50800" cap="flat">
              <a:solidFill>
                <a:srgbClr val="000000"/>
              </a:solidFill>
              <a:prstDash val="solid"/>
              <a:miter lim="400000"/>
            </a:ln>
            <a:effectLst/>
          </p:spPr>
          <p:txBody>
            <a:bodyPr wrap="square" lIns="0" tIns="0" rIns="0" bIns="0" numCol="1" anchor="t">
              <a:noAutofit/>
            </a:bodyPr>
            <a:lstStyle/>
            <a:p>
              <a:pPr/>
            </a:p>
          </p:txBody>
        </p:sp>
      </p:gr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Subtype="0" presetID="1" grpId="1" fill="hold">
                                  <p:stCondLst>
                                    <p:cond delay="0"/>
                                  </p:stCondLst>
                                  <p:iterate type="el" backwards="0">
                                    <p:tmAbs val="0"/>
                                  </p:iterate>
                                  <p:childTnLst>
                                    <p:set>
                                      <p:cBhvr>
                                        <p:cTn id="6" fill="hold"/>
                                        <p:tgtEl>
                                          <p:spTgt spid="45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456">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456">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2" fill="hold">
                                  <p:stCondLst>
                                    <p:cond delay="0"/>
                                  </p:stCondLst>
                                  <p:iterate type="el" backwards="0">
                                    <p:tmAbs val="0"/>
                                  </p:iterate>
                                  <p:childTnLst>
                                    <p:set>
                                      <p:cBhvr>
                                        <p:cTn id="14" fill="hold"/>
                                        <p:tgtEl>
                                          <p:spTgt spid="4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3" fill="hold">
                                  <p:stCondLst>
                                    <p:cond delay="0"/>
                                  </p:stCondLst>
                                  <p:iterate type="el" backwards="0">
                                    <p:tmAbs val="0"/>
                                  </p:iterate>
                                  <p:childTnLst>
                                    <p:set>
                                      <p:cBhvr>
                                        <p:cTn id="18" fill="hold"/>
                                        <p:tgtEl>
                                          <p:spTgt spid="4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60" grpId="2"/>
      <p:bldP build="whole" bldLvl="1" animBg="1" rev="0" advAuto="0" spid="464" grpId="3"/>
      <p:bldP build="p" bldLvl="5" animBg="1" rev="0" advAuto="0" spid="456" grpId="1"/>
    </p:bldLst>
  </p:timing>
</p:sld>
</file>

<file path=ppt/slides/slide6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66" name="Downsampling"/>
          <p:cNvSpPr txBox="1"/>
          <p:nvPr>
            <p:ph type="title"/>
          </p:nvPr>
        </p:nvSpPr>
        <p:spPr>
          <a:prstGeom prst="rect">
            <a:avLst/>
          </a:prstGeom>
        </p:spPr>
        <p:txBody>
          <a:bodyPr/>
          <a:lstStyle/>
          <a:p>
            <a:pPr/>
            <a:r>
              <a:t>Downsampling</a:t>
            </a:r>
          </a:p>
        </p:txBody>
      </p:sp>
      <p:sp>
        <p:nvSpPr>
          <p:cNvPr id="467" name="Solution: blur the pattern to get average color over new pixels"/>
          <p:cNvSpPr txBox="1"/>
          <p:nvPr>
            <p:ph type="body" idx="1"/>
          </p:nvPr>
        </p:nvSpPr>
        <p:spPr>
          <a:xfrm>
            <a:off x="3476625" y="2321718"/>
            <a:ext cx="12394407" cy="11358564"/>
          </a:xfrm>
          <a:prstGeom prst="rect">
            <a:avLst/>
          </a:prstGeom>
        </p:spPr>
        <p:txBody>
          <a:bodyPr/>
          <a:lstStyle/>
          <a:p>
            <a:pPr/>
            <a:r>
              <a:t>Solution: blur the pattern to get average color over new pixels</a:t>
            </a:r>
          </a:p>
        </p:txBody>
      </p:sp>
      <p:pic>
        <p:nvPicPr>
          <p:cNvPr id="468" name="image.png" descr="image.png"/>
          <p:cNvPicPr>
            <a:picLocks noChangeAspect="0"/>
          </p:cNvPicPr>
          <p:nvPr/>
        </p:nvPicPr>
        <p:blipFill>
          <a:blip r:embed="rId2">
            <a:extLst/>
          </a:blip>
          <a:stretch>
            <a:fillRect/>
          </a:stretch>
        </p:blipFill>
        <p:spPr>
          <a:xfrm>
            <a:off x="3233291" y="4531816"/>
            <a:ext cx="5840016" cy="8751095"/>
          </a:xfrm>
          <a:prstGeom prst="rect">
            <a:avLst/>
          </a:prstGeom>
          <a:ln w="12700">
            <a:miter lim="400000"/>
          </a:ln>
        </p:spPr>
      </p:pic>
      <p:pic>
        <p:nvPicPr>
          <p:cNvPr id="469" name="droppedImage.png" descr="droppedImage.png"/>
          <p:cNvPicPr>
            <a:picLocks noChangeAspect="1"/>
          </p:cNvPicPr>
          <p:nvPr/>
        </p:nvPicPr>
        <p:blipFill>
          <a:blip r:embed="rId3">
            <a:extLst/>
          </a:blip>
          <a:stretch>
            <a:fillRect/>
          </a:stretch>
        </p:blipFill>
        <p:spPr>
          <a:xfrm>
            <a:off x="11656218" y="4536281"/>
            <a:ext cx="5827272" cy="8751095"/>
          </a:xfrm>
          <a:prstGeom prst="rect">
            <a:avLst/>
          </a:prstGeom>
          <a:ln w="12700">
            <a:miter lim="400000"/>
          </a:ln>
        </p:spPr>
      </p:pic>
      <p:pic>
        <p:nvPicPr>
          <p:cNvPr id="470" name="droppedImage.png" descr="droppedImage.png"/>
          <p:cNvPicPr>
            <a:picLocks noChangeAspect="1"/>
          </p:cNvPicPr>
          <p:nvPr/>
        </p:nvPicPr>
        <p:blipFill>
          <a:blip r:embed="rId4">
            <a:extLst/>
          </a:blip>
          <a:stretch>
            <a:fillRect/>
          </a:stretch>
        </p:blipFill>
        <p:spPr>
          <a:xfrm>
            <a:off x="20073937" y="8036718"/>
            <a:ext cx="1160860" cy="1741290"/>
          </a:xfrm>
          <a:prstGeom prst="rect">
            <a:avLst/>
          </a:prstGeom>
          <a:ln w="12700">
            <a:miter lim="400000"/>
          </a:ln>
        </p:spPr>
      </p:pic>
      <p:sp>
        <p:nvSpPr>
          <p:cNvPr id="471" name="Arrow"/>
          <p:cNvSpPr/>
          <p:nvPr/>
        </p:nvSpPr>
        <p:spPr>
          <a:xfrm>
            <a:off x="8905875" y="5965031"/>
            <a:ext cx="3339704" cy="5875735"/>
          </a:xfrm>
          <a:prstGeom prst="rightArrow">
            <a:avLst>
              <a:gd name="adj1" fmla="val 74468"/>
              <a:gd name="adj2" fmla="val 24662"/>
            </a:avLst>
          </a:prstGeom>
          <a:blipFill>
            <a:blip r:embed="rId5"/>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72" name="Blur"/>
          <p:cNvSpPr txBox="1"/>
          <p:nvPr/>
        </p:nvSpPr>
        <p:spPr>
          <a:xfrm>
            <a:off x="7873441" y="8393906"/>
            <a:ext cx="5107782" cy="101798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lvl1pPr algn="ctr" defTabSz="821531">
              <a:defRPr b="1" sz="5800">
                <a:latin typeface="Gill Sans"/>
                <a:ea typeface="Gill Sans"/>
                <a:cs typeface="Gill Sans"/>
                <a:sym typeface="Gill Sans"/>
              </a:defRPr>
            </a:lvl1pPr>
          </a:lstStyle>
          <a:p>
            <a:pPr/>
            <a:r>
              <a:t>Blur</a:t>
            </a:r>
          </a:p>
        </p:txBody>
      </p:sp>
      <p:sp>
        <p:nvSpPr>
          <p:cNvPr id="473" name="Arrow"/>
          <p:cNvSpPr/>
          <p:nvPr/>
        </p:nvSpPr>
        <p:spPr>
          <a:xfrm>
            <a:off x="17192625" y="5965031"/>
            <a:ext cx="2857500" cy="5875735"/>
          </a:xfrm>
          <a:prstGeom prst="rightArrow">
            <a:avLst>
              <a:gd name="adj1" fmla="val 74468"/>
              <a:gd name="adj2" fmla="val 28823"/>
            </a:avLst>
          </a:prstGeom>
          <a:blipFill>
            <a:blip r:embed="rId5"/>
          </a:blip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474" name="Down sample"/>
          <p:cNvSpPr txBox="1"/>
          <p:nvPr/>
        </p:nvSpPr>
        <p:spPr>
          <a:xfrm>
            <a:off x="15928018" y="7956351"/>
            <a:ext cx="5107782" cy="1893095"/>
          </a:xfrm>
          <a:prstGeom prst="rect">
            <a:avLst/>
          </a:prstGeom>
          <a:ln w="12700">
            <a:miter lim="400000"/>
          </a:ln>
          <a:extLst>
            <a:ext uri="{C572A759-6A51-4108-AA02-DFA0A04FC94B}">
              <ma14:wrappingTextBoxFlag xmlns:ma14="http://schemas.microsoft.com/office/mac/drawingml/2011/main" val="1"/>
            </a:ext>
          </a:extLst>
        </p:spPr>
        <p:txBody>
          <a:bodyPr lIns="71437" tIns="71437" rIns="71437" bIns="71437" anchor="ctr">
            <a:spAutoFit/>
          </a:bodyPr>
          <a:lstStyle/>
          <a:p>
            <a:pPr algn="ctr" defTabSz="821531">
              <a:defRPr b="1" sz="5800">
                <a:latin typeface="Gill Sans"/>
                <a:ea typeface="Gill Sans"/>
                <a:cs typeface="Gill Sans"/>
                <a:sym typeface="Gill Sans"/>
              </a:defRPr>
            </a:pPr>
            <a:r>
              <a:t>Down</a:t>
            </a:r>
            <a:br/>
            <a:r>
              <a:t>sample</a:t>
            </a:r>
          </a:p>
        </p:txBody>
      </p:sp>
      <p:sp>
        <p:nvSpPr>
          <p:cNvPr id="475" name="Line"/>
          <p:cNvSpPr/>
          <p:nvPr/>
        </p:nvSpPr>
        <p:spPr>
          <a:xfrm>
            <a:off x="15885667" y="7023312"/>
            <a:ext cx="4171704" cy="2721171"/>
          </a:xfrm>
          <a:prstGeom prst="line">
            <a:avLst/>
          </a:prstGeom>
          <a:ln w="50800">
            <a:solidFill>
              <a:srgbClr val="000000"/>
            </a:solidFill>
            <a:miter lim="400000"/>
          </a:ln>
        </p:spPr>
        <p:txBody>
          <a:bodyPr lIns="0" tIns="0" rIns="0" bIns="0"/>
          <a:lstStyle/>
          <a:p>
            <a:pPr/>
          </a:p>
        </p:txBody>
      </p:sp>
      <p:sp>
        <p:nvSpPr>
          <p:cNvPr id="476" name="Line"/>
          <p:cNvSpPr/>
          <p:nvPr/>
        </p:nvSpPr>
        <p:spPr>
          <a:xfrm>
            <a:off x="20505430" y="91698"/>
            <a:ext cx="712800" cy="7920425"/>
          </a:xfrm>
          <a:prstGeom prst="line">
            <a:avLst/>
          </a:prstGeom>
          <a:ln w="50800">
            <a:solidFill>
              <a:srgbClr val="000000"/>
            </a:solidFill>
            <a:miter lim="400000"/>
          </a:ln>
        </p:spPr>
        <p:txBody>
          <a:bodyPr lIns="0" tIns="0" rIns="0" bIns="0"/>
          <a:lstStyle/>
          <a:p>
            <a:pPr/>
          </a:p>
        </p:txBody>
      </p:sp>
      <p:pic>
        <p:nvPicPr>
          <p:cNvPr id="477" name="droppedImage.png" descr="droppedImage.png"/>
          <p:cNvPicPr>
            <a:picLocks noChangeAspect="1"/>
          </p:cNvPicPr>
          <p:nvPr/>
        </p:nvPicPr>
        <p:blipFill>
          <a:blip r:embed="rId6">
            <a:extLst/>
          </a:blip>
          <a:stretch>
            <a:fillRect/>
          </a:stretch>
        </p:blipFill>
        <p:spPr>
          <a:xfrm>
            <a:off x="15871031" y="89296"/>
            <a:ext cx="4607719" cy="6911579"/>
          </a:xfrm>
          <a:prstGeom prst="rect">
            <a:avLst/>
          </a:prstGeom>
          <a:ln w="12700">
            <a:miter lim="400000"/>
          </a:ln>
        </p:spPr>
      </p:pic>
    </p:spTree>
  </p:cSld>
  <p:clrMapOvr>
    <a:masterClrMapping/>
  </p:clrMapOvr>
  <p:transition xmlns:p14="http://schemas.microsoft.com/office/powerpoint/2010/main" spd="med" advClick="1"/>
</p:sld>
</file>

<file path=ppt/slides/slide6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79" name="In practice"/>
          <p:cNvSpPr txBox="1"/>
          <p:nvPr>
            <p:ph type="title"/>
          </p:nvPr>
        </p:nvSpPr>
        <p:spPr>
          <a:prstGeom prst="rect">
            <a:avLst/>
          </a:prstGeom>
        </p:spPr>
        <p:txBody>
          <a:bodyPr/>
          <a:lstStyle/>
          <a:p>
            <a:pPr/>
            <a:r>
              <a:t>In practice</a:t>
            </a:r>
          </a:p>
        </p:txBody>
      </p:sp>
      <p:sp>
        <p:nvSpPr>
          <p:cNvPr id="480" name="Very similar to upsampling, usually same code…"/>
          <p:cNvSpPr txBox="1"/>
          <p:nvPr>
            <p:ph type="body" idx="1"/>
          </p:nvPr>
        </p:nvSpPr>
        <p:spPr>
          <a:prstGeom prst="rect">
            <a:avLst/>
          </a:prstGeom>
        </p:spPr>
        <p:txBody>
          <a:bodyPr/>
          <a:lstStyle/>
          <a:p>
            <a:pPr/>
            <a:r>
              <a:t>Very similar to upsampling, usually same code</a:t>
            </a:r>
          </a:p>
          <a:p>
            <a:pPr/>
            <a:r>
              <a:t>Just scale kernel up by scaling factor</a:t>
            </a:r>
          </a:p>
          <a:p>
            <a:pPr lvl="1"/>
            <a:r>
              <a:t>this means we average over more neighbors</a:t>
            </a:r>
          </a:p>
          <a:p>
            <a:pPr/>
            <a:r>
              <a:t>Think how far you need to gather</a:t>
            </a:r>
          </a:p>
          <a:p>
            <a:pPr/>
            <a:r>
              <a:t>For integer scale factor, can be precomputed</a:t>
            </a:r>
          </a:p>
        </p:txBody>
      </p:sp>
    </p:spTree>
  </p:cSld>
  <p:clrMapOvr>
    <a:masterClrMapping/>
  </p:clrMapOvr>
  <p:transition xmlns:p14="http://schemas.microsoft.com/office/powerpoint/2010/main" spd="med" advClick="1"/>
</p:sld>
</file>

<file path=ppt/slides/slide6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2" name="scipy is doing it wrong"/>
          <p:cNvSpPr txBox="1"/>
          <p:nvPr>
            <p:ph type="title"/>
          </p:nvPr>
        </p:nvSpPr>
        <p:spPr>
          <a:prstGeom prst="rect">
            <a:avLst/>
          </a:prstGeom>
        </p:spPr>
        <p:txBody>
          <a:bodyPr/>
          <a:lstStyle/>
          <a:p>
            <a:pPr/>
            <a:r>
              <a:t>scipy is doing it wrong</a:t>
            </a:r>
          </a:p>
        </p:txBody>
      </p:sp>
      <p:sp>
        <p:nvSpPr>
          <p:cNvPr id="483"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6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85" name="Line"/>
          <p:cNvSpPr/>
          <p:nvPr/>
        </p:nvSpPr>
        <p:spPr>
          <a:xfrm>
            <a:off x="3654194" y="1676913"/>
            <a:ext cx="17382082" cy="2893"/>
          </a:xfrm>
          <a:prstGeom prst="line">
            <a:avLst/>
          </a:prstGeom>
          <a:ln w="63500">
            <a:solidFill>
              <a:srgbClr val="D77A00"/>
            </a:solidFill>
          </a:ln>
        </p:spPr>
        <p:txBody>
          <a:bodyPr lIns="0" tIns="0" rIns="0" bIns="0"/>
          <a:lstStyle/>
          <a:p>
            <a:pPr defTabSz="832674">
              <a:defRPr sz="2000"/>
            </a:pPr>
          </a:p>
        </p:txBody>
      </p:sp>
      <p:pic>
        <p:nvPicPr>
          <p:cNvPr id="486" name="CSAIL.png" descr="CSAIL.png"/>
          <p:cNvPicPr>
            <a:picLocks noChangeAspect="0"/>
          </p:cNvPicPr>
          <p:nvPr/>
        </p:nvPicPr>
        <p:blipFill>
          <a:blip r:embed="rId2">
            <a:extLst/>
          </a:blip>
          <a:stretch>
            <a:fillRect/>
          </a:stretch>
        </p:blipFill>
        <p:spPr>
          <a:xfrm>
            <a:off x="19509705" y="-1"/>
            <a:ext cx="1830150" cy="1335750"/>
          </a:xfrm>
          <a:prstGeom prst="rect">
            <a:avLst/>
          </a:prstGeom>
          <a:ln w="12700">
            <a:miter lim="400000"/>
          </a:ln>
        </p:spPr>
      </p:pic>
      <p:sp>
        <p:nvSpPr>
          <p:cNvPr id="487" name="Double-click to edit"/>
          <p:cNvSpPr txBox="1"/>
          <p:nvPr>
            <p:ph type="title"/>
          </p:nvPr>
        </p:nvSpPr>
        <p:spPr>
          <a:prstGeom prst="rect">
            <a:avLst/>
          </a:prstGeom>
        </p:spPr>
        <p:txBody>
          <a:bodyPr/>
          <a:lstStyle/>
          <a:p>
            <a:pPr/>
          </a:p>
        </p:txBody>
      </p:sp>
      <p:sp>
        <p:nvSpPr>
          <p:cNvPr id="488" name="https://arxiv.org/pdf/2104.11222.pdf"/>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https://arxiv.org/pdf/2104.11222.pdf</a:t>
            </a:r>
          </a:p>
        </p:txBody>
      </p:sp>
      <p:pic>
        <p:nvPicPr>
          <p:cNvPr id="489" name="Image" descr="Image"/>
          <p:cNvPicPr>
            <a:picLocks noChangeAspect="1"/>
          </p:cNvPicPr>
          <p:nvPr/>
        </p:nvPicPr>
        <p:blipFill>
          <a:blip r:embed="rId4">
            <a:extLst/>
          </a:blip>
          <a:stretch>
            <a:fillRect/>
          </a:stretch>
        </p:blipFill>
        <p:spPr>
          <a:xfrm>
            <a:off x="5244126" y="3512446"/>
            <a:ext cx="15368617" cy="8671601"/>
          </a:xfrm>
          <a:prstGeom prst="rect">
            <a:avLst/>
          </a:prstGeom>
          <a:ln w="12700"/>
        </p:spPr>
      </p:pic>
    </p:spTree>
  </p:cSld>
  <p:clrMapOvr>
    <a:masterClrMapping/>
  </p:clrMapOvr>
  <p:transition xmlns:p14="http://schemas.microsoft.com/office/powerpoint/2010/main" spd="med" advClick="1"/>
</p:sld>
</file>

<file path=ppt/slides/slide6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1" name="Line"/>
          <p:cNvSpPr/>
          <p:nvPr/>
        </p:nvSpPr>
        <p:spPr>
          <a:xfrm>
            <a:off x="3654194" y="1676913"/>
            <a:ext cx="17382082" cy="2893"/>
          </a:xfrm>
          <a:prstGeom prst="line">
            <a:avLst/>
          </a:prstGeom>
          <a:ln w="63500">
            <a:solidFill>
              <a:srgbClr val="D77A00"/>
            </a:solidFill>
          </a:ln>
        </p:spPr>
        <p:txBody>
          <a:bodyPr lIns="0" tIns="0" rIns="0" bIns="0"/>
          <a:lstStyle/>
          <a:p>
            <a:pPr defTabSz="832674">
              <a:defRPr sz="2000"/>
            </a:pPr>
          </a:p>
        </p:txBody>
      </p:sp>
      <p:pic>
        <p:nvPicPr>
          <p:cNvPr id="492" name="CSAIL.png" descr="CSAIL.png"/>
          <p:cNvPicPr>
            <a:picLocks noChangeAspect="0"/>
          </p:cNvPicPr>
          <p:nvPr/>
        </p:nvPicPr>
        <p:blipFill>
          <a:blip r:embed="rId2">
            <a:extLst/>
          </a:blip>
          <a:stretch>
            <a:fillRect/>
          </a:stretch>
        </p:blipFill>
        <p:spPr>
          <a:xfrm>
            <a:off x="19509705" y="-1"/>
            <a:ext cx="1830150" cy="1335750"/>
          </a:xfrm>
          <a:prstGeom prst="rect">
            <a:avLst/>
          </a:prstGeom>
          <a:ln w="12700">
            <a:miter lim="400000"/>
          </a:ln>
        </p:spPr>
      </p:pic>
      <p:sp>
        <p:nvSpPr>
          <p:cNvPr id="493" name="Double-click to edit"/>
          <p:cNvSpPr txBox="1"/>
          <p:nvPr>
            <p:ph type="title"/>
          </p:nvPr>
        </p:nvSpPr>
        <p:spPr>
          <a:prstGeom prst="rect">
            <a:avLst/>
          </a:prstGeom>
        </p:spPr>
        <p:txBody>
          <a:bodyPr/>
          <a:lstStyle/>
          <a:p>
            <a:pPr/>
          </a:p>
        </p:txBody>
      </p:sp>
      <p:sp>
        <p:nvSpPr>
          <p:cNvPr id="494" name="https://twitter.com/sigfpe/status/1457157479071199238"/>
          <p:cNvSpPr txBox="1"/>
          <p:nvPr>
            <p:ph type="body" idx="1"/>
          </p:nvPr>
        </p:nvSpPr>
        <p:spPr>
          <a:prstGeom prst="rect">
            <a:avLst/>
          </a:prstGeom>
        </p:spPr>
        <p:txBody>
          <a:bodyPr/>
          <a:lstStyle/>
          <a:p>
            <a:pPr/>
            <a:r>
              <a:rPr u="sng">
                <a:hlinkClick r:id="rId3" invalidUrl="" action="" tgtFrame="" tooltip="" history="1" highlightClick="0" endSnd="0"/>
              </a:rPr>
              <a:t>https://twitter.com/sigfpe/status/1457157479071199238</a:t>
            </a:r>
            <a:r>
              <a:t> </a:t>
            </a:r>
          </a:p>
        </p:txBody>
      </p:sp>
    </p:spTree>
  </p:cSld>
  <p:clrMapOvr>
    <a:masterClrMapping/>
  </p:clrMapOvr>
  <p:transition xmlns:p14="http://schemas.microsoft.com/office/powerpoint/2010/main" spd="med" advClick="1"/>
</p:sld>
</file>

<file path=ppt/slides/slide6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6" name="Line"/>
          <p:cNvSpPr/>
          <p:nvPr/>
        </p:nvSpPr>
        <p:spPr>
          <a:xfrm>
            <a:off x="3654194" y="1676913"/>
            <a:ext cx="17382082" cy="2893"/>
          </a:xfrm>
          <a:prstGeom prst="line">
            <a:avLst/>
          </a:prstGeom>
          <a:ln w="63500">
            <a:solidFill>
              <a:srgbClr val="D77A00"/>
            </a:solidFill>
          </a:ln>
        </p:spPr>
        <p:txBody>
          <a:bodyPr lIns="0" tIns="0" rIns="0" bIns="0"/>
          <a:lstStyle/>
          <a:p>
            <a:pPr defTabSz="832674">
              <a:defRPr sz="2000"/>
            </a:pPr>
          </a:p>
        </p:txBody>
      </p:sp>
      <p:pic>
        <p:nvPicPr>
          <p:cNvPr id="497" name="CSAIL.png" descr="CSAIL.png"/>
          <p:cNvPicPr>
            <a:picLocks noChangeAspect="0"/>
          </p:cNvPicPr>
          <p:nvPr/>
        </p:nvPicPr>
        <p:blipFill>
          <a:blip r:embed="rId2">
            <a:extLst/>
          </a:blip>
          <a:stretch>
            <a:fillRect/>
          </a:stretch>
        </p:blipFill>
        <p:spPr>
          <a:xfrm>
            <a:off x="19509705" y="-1"/>
            <a:ext cx="1830150" cy="1335750"/>
          </a:xfrm>
          <a:prstGeom prst="rect">
            <a:avLst/>
          </a:prstGeom>
          <a:ln w="12700">
            <a:miter lim="400000"/>
          </a:ln>
        </p:spPr>
      </p:pic>
      <p:sp>
        <p:nvSpPr>
          <p:cNvPr id="498" name="Double-click to edit"/>
          <p:cNvSpPr txBox="1"/>
          <p:nvPr>
            <p:ph type="title"/>
          </p:nvPr>
        </p:nvSpPr>
        <p:spPr>
          <a:prstGeom prst="rect">
            <a:avLst/>
          </a:prstGeom>
        </p:spPr>
        <p:txBody>
          <a:bodyPr/>
          <a:lstStyle/>
          <a:p>
            <a:pPr/>
          </a:p>
        </p:txBody>
      </p:sp>
      <p:sp>
        <p:nvSpPr>
          <p:cNvPr id="499" name="https://twitter.com/AlexTamkin/status/1456149826337263621?fbclid=IwAR3_IH-3KwU3mf3eWfajZ0HiI-gIOAtCGkOxb5JkvzFUwfMCqqrg_PVdz80"/>
          <p:cNvSpPr txBox="1"/>
          <p:nvPr>
            <p:ph type="body" idx="1"/>
          </p:nvPr>
        </p:nvSpPr>
        <p:spPr>
          <a:prstGeom prst="rect">
            <a:avLst/>
          </a:prstGeom>
        </p:spPr>
        <p:txBody>
          <a:bodyPr/>
          <a:lstStyle/>
          <a:p>
            <a:pPr/>
            <a:r>
              <a:rPr u="sng">
                <a:hlinkClick r:id="rId3" invalidUrl="" action="" tgtFrame="" tooltip="" history="1" highlightClick="0" endSnd="0"/>
              </a:rPr>
              <a:t>https://twitter.com/AlexTamkin/status/1456149826337263621?fbclid=IwAR3_IH-3KwU3mf3eWfajZ0HiI-gIOAtCGkOxb5JkvzFUwfMCqqrg_PVdz80</a:t>
            </a:r>
            <a:r>
              <a:t> </a:t>
            </a:r>
          </a:p>
        </p:txBody>
      </p:sp>
      <p:pic>
        <p:nvPicPr>
          <p:cNvPr id="500" name="Image" descr="Image"/>
          <p:cNvPicPr>
            <a:picLocks noChangeAspect="1"/>
          </p:cNvPicPr>
          <p:nvPr/>
        </p:nvPicPr>
        <p:blipFill>
          <a:blip r:embed="rId4">
            <a:extLst/>
          </a:blip>
          <a:stretch>
            <a:fillRect/>
          </a:stretch>
        </p:blipFill>
        <p:spPr>
          <a:xfrm>
            <a:off x="3481761" y="5345730"/>
            <a:ext cx="15019753" cy="7295747"/>
          </a:xfrm>
          <a:prstGeom prst="rect">
            <a:avLst/>
          </a:prstGeom>
          <a:ln w="12700"/>
        </p:spPr>
      </p:pic>
      <p:pic>
        <p:nvPicPr>
          <p:cNvPr id="501" name="Image" descr="Image"/>
          <p:cNvPicPr>
            <a:picLocks noChangeAspect="1"/>
          </p:cNvPicPr>
          <p:nvPr/>
        </p:nvPicPr>
        <p:blipFill>
          <a:blip r:embed="rId5">
            <a:extLst/>
          </a:blip>
          <a:stretch>
            <a:fillRect/>
          </a:stretch>
        </p:blipFill>
        <p:spPr>
          <a:xfrm>
            <a:off x="17856933" y="7029747"/>
            <a:ext cx="3911347" cy="3927713"/>
          </a:xfrm>
          <a:prstGeom prst="rect">
            <a:avLst/>
          </a:prstGeom>
          <a:ln w="12700"/>
        </p:spPr>
      </p:pic>
    </p:spTree>
  </p:cSld>
  <p:clrMapOvr>
    <a:masterClrMapping/>
  </p:clrMapOvr>
  <p:transition xmlns:p14="http://schemas.microsoft.com/office/powerpoint/2010/main" spd="med" advClick="1"/>
</p:sld>
</file>

<file path=ppt/slides/slide7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3" name="Line"/>
          <p:cNvSpPr/>
          <p:nvPr/>
        </p:nvSpPr>
        <p:spPr>
          <a:xfrm>
            <a:off x="3654194" y="1676913"/>
            <a:ext cx="17382082" cy="2893"/>
          </a:xfrm>
          <a:prstGeom prst="line">
            <a:avLst/>
          </a:prstGeom>
          <a:ln w="63500">
            <a:solidFill>
              <a:srgbClr val="D77A00"/>
            </a:solidFill>
          </a:ln>
        </p:spPr>
        <p:txBody>
          <a:bodyPr lIns="0" tIns="0" rIns="0" bIns="0"/>
          <a:lstStyle/>
          <a:p>
            <a:pPr defTabSz="832674">
              <a:defRPr sz="2000"/>
            </a:pPr>
          </a:p>
        </p:txBody>
      </p:sp>
      <p:pic>
        <p:nvPicPr>
          <p:cNvPr id="504" name="CSAIL.png" descr="CSAIL.png"/>
          <p:cNvPicPr>
            <a:picLocks noChangeAspect="0"/>
          </p:cNvPicPr>
          <p:nvPr/>
        </p:nvPicPr>
        <p:blipFill>
          <a:blip r:embed="rId2">
            <a:extLst/>
          </a:blip>
          <a:stretch>
            <a:fillRect/>
          </a:stretch>
        </p:blipFill>
        <p:spPr>
          <a:xfrm>
            <a:off x="19509705" y="-1"/>
            <a:ext cx="1830150" cy="1335750"/>
          </a:xfrm>
          <a:prstGeom prst="rect">
            <a:avLst/>
          </a:prstGeom>
          <a:ln w="12700">
            <a:miter lim="400000"/>
          </a:ln>
        </p:spPr>
      </p:pic>
      <p:sp>
        <p:nvSpPr>
          <p:cNvPr id="505" name="Double-click to edit"/>
          <p:cNvSpPr txBox="1"/>
          <p:nvPr>
            <p:ph type="title"/>
          </p:nvPr>
        </p:nvSpPr>
        <p:spPr>
          <a:prstGeom prst="rect">
            <a:avLst/>
          </a:prstGeom>
        </p:spPr>
        <p:txBody>
          <a:bodyPr/>
          <a:lstStyle/>
          <a:p>
            <a:pPr/>
          </a:p>
        </p:txBody>
      </p:sp>
      <p:sp>
        <p:nvSpPr>
          <p:cNvPr id="506" name="https://arxiv.org/pdf/2104.11222.pdf"/>
          <p:cNvSpPr txBox="1"/>
          <p:nvPr>
            <p:ph type="body" idx="1"/>
          </p:nvPr>
        </p:nvSpPr>
        <p:spPr>
          <a:prstGeom prst="rect">
            <a:avLst/>
          </a:prstGeom>
        </p:spPr>
        <p:txBody>
          <a:bodyPr/>
          <a:lstStyle>
            <a:lvl1pPr>
              <a:defRPr u="sng">
                <a:hlinkClick r:id="rId3" invalidUrl="" action="" tgtFrame="" tooltip="" history="1" highlightClick="0" endSnd="0"/>
              </a:defRPr>
            </a:lvl1pPr>
          </a:lstStyle>
          <a:p>
            <a:pPr>
              <a:defRPr u="none"/>
            </a:pPr>
            <a:r>
              <a:rPr u="sng">
                <a:hlinkClick r:id="rId3" invalidUrl="" action="" tgtFrame="" tooltip="" history="1" highlightClick="0" endSnd="0"/>
              </a:rPr>
              <a:t>https://arxiv.org/pdf/2104.11222.pdf</a:t>
            </a:r>
          </a:p>
        </p:txBody>
      </p:sp>
      <p:pic>
        <p:nvPicPr>
          <p:cNvPr id="507" name="Image" descr="Image"/>
          <p:cNvPicPr>
            <a:picLocks noChangeAspect="1"/>
          </p:cNvPicPr>
          <p:nvPr/>
        </p:nvPicPr>
        <p:blipFill>
          <a:blip r:embed="rId4">
            <a:extLst/>
          </a:blip>
          <a:stretch>
            <a:fillRect/>
          </a:stretch>
        </p:blipFill>
        <p:spPr>
          <a:xfrm>
            <a:off x="5244126" y="3512446"/>
            <a:ext cx="15368617" cy="8671601"/>
          </a:xfrm>
          <a:prstGeom prst="rect">
            <a:avLst/>
          </a:prstGeom>
          <a:ln w="12700"/>
        </p:spPr>
      </p:pic>
    </p:spTree>
  </p:cSld>
  <p:clrMapOvr>
    <a:masterClrMapping/>
  </p:clrMapOvr>
  <p:transition xmlns:p14="http://schemas.microsoft.com/office/powerpoint/2010/main" spd="med" advClick="1"/>
</p:sld>
</file>

<file path=ppt/slides/slide7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09" name="Line"/>
          <p:cNvSpPr/>
          <p:nvPr/>
        </p:nvSpPr>
        <p:spPr>
          <a:xfrm>
            <a:off x="3654194" y="1676913"/>
            <a:ext cx="17382082" cy="2893"/>
          </a:xfrm>
          <a:prstGeom prst="line">
            <a:avLst/>
          </a:prstGeom>
          <a:ln w="63500">
            <a:solidFill>
              <a:srgbClr val="D77A00"/>
            </a:solidFill>
          </a:ln>
        </p:spPr>
        <p:txBody>
          <a:bodyPr lIns="0" tIns="0" rIns="0" bIns="0"/>
          <a:lstStyle/>
          <a:p>
            <a:pPr defTabSz="832674">
              <a:defRPr sz="2000"/>
            </a:pPr>
          </a:p>
        </p:txBody>
      </p:sp>
      <p:pic>
        <p:nvPicPr>
          <p:cNvPr id="510" name="CSAIL.png" descr="CSAIL.png"/>
          <p:cNvPicPr>
            <a:picLocks noChangeAspect="0"/>
          </p:cNvPicPr>
          <p:nvPr/>
        </p:nvPicPr>
        <p:blipFill>
          <a:blip r:embed="rId2">
            <a:extLst/>
          </a:blip>
          <a:stretch>
            <a:fillRect/>
          </a:stretch>
        </p:blipFill>
        <p:spPr>
          <a:xfrm>
            <a:off x="19509705" y="-1"/>
            <a:ext cx="1830150" cy="1335750"/>
          </a:xfrm>
          <a:prstGeom prst="rect">
            <a:avLst/>
          </a:prstGeom>
          <a:ln w="12700">
            <a:miter lim="400000"/>
          </a:ln>
        </p:spPr>
      </p:pic>
      <p:sp>
        <p:nvSpPr>
          <p:cNvPr id="511" name="Double-click to edit"/>
          <p:cNvSpPr txBox="1"/>
          <p:nvPr>
            <p:ph type="title"/>
          </p:nvPr>
        </p:nvSpPr>
        <p:spPr>
          <a:prstGeom prst="rect">
            <a:avLst/>
          </a:prstGeom>
        </p:spPr>
        <p:txBody>
          <a:bodyPr/>
          <a:lstStyle/>
          <a:p>
            <a:pPr/>
          </a:p>
        </p:txBody>
      </p:sp>
      <p:sp>
        <p:nvSpPr>
          <p:cNvPr id="512" name="https://twitter.com/sigfpe/status/1457157479071199238"/>
          <p:cNvSpPr txBox="1"/>
          <p:nvPr>
            <p:ph type="body" idx="1"/>
          </p:nvPr>
        </p:nvSpPr>
        <p:spPr>
          <a:prstGeom prst="rect">
            <a:avLst/>
          </a:prstGeom>
        </p:spPr>
        <p:txBody>
          <a:bodyPr/>
          <a:lstStyle/>
          <a:p>
            <a:pPr marL="1263992" marR="166918" indent="-1213669" defTabSz="3333155">
              <a:spcBef>
                <a:spcPts val="2300"/>
              </a:spcBef>
              <a:defRPr sz="5000"/>
            </a:pPr>
            <a:r>
              <a:rPr u="sng">
                <a:hlinkClick r:id="rId3" invalidUrl="" action="" tgtFrame="" tooltip="" history="1" highlightClick="0" endSnd="0"/>
              </a:rPr>
              <a:t>https://twitter.com/sigfpe/status/1457157479071199238</a:t>
            </a:r>
            <a:r>
              <a:t> </a:t>
            </a:r>
          </a:p>
        </p:txBody>
      </p:sp>
      <p:pic>
        <p:nvPicPr>
          <p:cNvPr id="513" name="Image" descr="Image"/>
          <p:cNvPicPr>
            <a:picLocks noChangeAspect="1"/>
          </p:cNvPicPr>
          <p:nvPr/>
        </p:nvPicPr>
        <p:blipFill>
          <a:blip r:embed="rId4">
            <a:extLst/>
          </a:blip>
          <a:stretch>
            <a:fillRect/>
          </a:stretch>
        </p:blipFill>
        <p:spPr>
          <a:xfrm>
            <a:off x="5993026" y="3136363"/>
            <a:ext cx="13113481" cy="10881891"/>
          </a:xfrm>
          <a:prstGeom prst="rect">
            <a:avLst/>
          </a:prstGeom>
          <a:ln w="12700"/>
        </p:spPr>
      </p:pic>
    </p:spTree>
  </p:cSld>
  <p:clrMapOvr>
    <a:masterClrMapping/>
  </p:clrMapOvr>
  <p:transition xmlns:p14="http://schemas.microsoft.com/office/powerpoint/2010/main" spd="med" advClick="1"/>
</p:sld>
</file>

<file path=ppt/slides/slide7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5" name="More info"/>
          <p:cNvSpPr txBox="1"/>
          <p:nvPr>
            <p:ph type="title"/>
          </p:nvPr>
        </p:nvSpPr>
        <p:spPr>
          <a:prstGeom prst="rect">
            <a:avLst/>
          </a:prstGeom>
        </p:spPr>
        <p:txBody>
          <a:bodyPr/>
          <a:lstStyle/>
          <a:p>
            <a:pPr/>
            <a:r>
              <a:t>More info</a:t>
            </a:r>
          </a:p>
        </p:txBody>
      </p:sp>
      <p:sp>
        <p:nvSpPr>
          <p:cNvPr id="516" name="http://web.stanford.edu/class/cs448f/lectures/1.2/Sampling.pdf…"/>
          <p:cNvSpPr txBox="1"/>
          <p:nvPr>
            <p:ph type="body" idx="1"/>
          </p:nvPr>
        </p:nvSpPr>
        <p:spPr>
          <a:prstGeom prst="rect">
            <a:avLst/>
          </a:prstGeom>
        </p:spPr>
        <p:txBody>
          <a:bodyPr/>
          <a:lstStyle/>
          <a:p>
            <a:pPr marL="886460" indent="-568960">
              <a:defRPr sz="5600"/>
            </a:pPr>
            <a:r>
              <a:rPr u="sng">
                <a:hlinkClick r:id="rId2" invalidUrl="" action="" tgtFrame="" tooltip="" history="1" highlightClick="0" endSnd="0"/>
              </a:rPr>
              <a:t>http://web.stanford.edu/class/cs448f/lectures/1.2/Sampling.pdf</a:t>
            </a:r>
          </a:p>
          <a:p>
            <a:pPr marL="886460" indent="-568960">
              <a:defRPr sz="5600"/>
            </a:pPr>
            <a:r>
              <a:rPr u="sng">
                <a:hlinkClick r:id="rId3" invalidUrl="" action="" tgtFrame="" tooltip="" history="1" highlightClick="0" endSnd="0"/>
              </a:rPr>
              <a:t>https://en.wikipedia.org/wiki/Bicubic_interpolation</a:t>
            </a:r>
          </a:p>
          <a:p>
            <a:pPr marL="886460" indent="-568960">
              <a:defRPr sz="5600"/>
            </a:pPr>
            <a:r>
              <a:rPr u="sng">
                <a:hlinkClick r:id="rId4" invalidUrl="" action="" tgtFrame="" tooltip="" history="1" highlightClick="0" endSnd="0"/>
              </a:rPr>
              <a:t>http://entropymine.com/imageworsener/bicubic/</a:t>
            </a:r>
          </a:p>
          <a:p>
            <a:pPr marL="886460" indent="-568960">
              <a:defRPr sz="5600"/>
            </a:pPr>
            <a:r>
              <a:rPr u="sng">
                <a:hlinkClick r:id="rId5" invalidUrl="" action="" tgtFrame="" tooltip="" history="1" highlightClick="0" endSnd="0"/>
              </a:rPr>
              <a:t>http://entropymine.com/imageworsener/resample/</a:t>
            </a:r>
          </a:p>
          <a:p>
            <a:pPr marL="886460" indent="-568960">
              <a:defRPr sz="5600"/>
            </a:pPr>
            <a:r>
              <a:t>separable!</a:t>
            </a:r>
          </a:p>
          <a:p>
            <a:pPr marL="886460" indent="-568960">
              <a:defRPr sz="5600"/>
            </a:pPr>
            <a:r>
              <a:t>upsampling is same, just clamp kernel scale factor to 1.0</a:t>
            </a:r>
          </a:p>
          <a:p>
            <a:pPr marL="886460" indent="-568960">
              <a:defRPr sz="5600"/>
            </a:pPr>
            <a:r>
              <a:t>downsampling not super easy to debug</a:t>
            </a:r>
          </a:p>
        </p:txBody>
      </p:sp>
    </p:spTree>
  </p:cSld>
  <p:clrMapOvr>
    <a:masterClrMapping/>
  </p:clrMapOvr>
  <p:transition xmlns:p14="http://schemas.microsoft.com/office/powerpoint/2010/main" spd="med" advClick="1"/>
</p:sld>
</file>

<file path=ppt/slides/slide7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18" name="Advice by Andrew Adams"/>
          <p:cNvSpPr txBox="1"/>
          <p:nvPr>
            <p:ph type="title"/>
          </p:nvPr>
        </p:nvSpPr>
        <p:spPr>
          <a:prstGeom prst="rect">
            <a:avLst/>
          </a:prstGeom>
        </p:spPr>
        <p:txBody>
          <a:bodyPr/>
          <a:lstStyle/>
          <a:p>
            <a:pPr/>
            <a:r>
              <a:t>Advice by Andrew Adams</a:t>
            </a:r>
          </a:p>
        </p:txBody>
      </p:sp>
      <p:sp>
        <p:nvSpPr>
          <p:cNvPr id="519" name="I don't know of a good general reference, but I definitely have opinions on the right way to implement downsampling.…"/>
          <p:cNvSpPr txBox="1"/>
          <p:nvPr>
            <p:ph type="body" idx="1"/>
          </p:nvPr>
        </p:nvSpPr>
        <p:spPr>
          <a:prstGeom prst="rect">
            <a:avLst/>
          </a:prstGeom>
        </p:spPr>
        <p:txBody>
          <a:bodyPr/>
          <a:lstStyle/>
          <a:p>
            <a:pPr marL="0" indent="0" defTabSz="642937">
              <a:lnSpc>
                <a:spcPts val="5100"/>
              </a:lnSpc>
              <a:spcBef>
                <a:spcPts val="0"/>
              </a:spcBef>
              <a:buSzTx/>
              <a:buNone/>
              <a:defRPr sz="2500">
                <a:solidFill>
                  <a:srgbClr val="222222"/>
                </a:solidFill>
                <a:latin typeface="+mn-lt"/>
                <a:ea typeface="+mn-ea"/>
                <a:cs typeface="+mn-cs"/>
                <a:sym typeface="Arial"/>
              </a:defRPr>
            </a:pPr>
            <a:r>
              <a:t>I don't know of a good general reference, but I definitely have opinions on the right way to implement downsampling.</a:t>
            </a:r>
          </a:p>
          <a:p>
            <a:pPr marL="0" indent="0" defTabSz="642937">
              <a:lnSpc>
                <a:spcPts val="5100"/>
              </a:lnSpc>
              <a:spcBef>
                <a:spcPts val="0"/>
              </a:spcBef>
              <a:buSzTx/>
              <a:buNone/>
              <a:defRPr sz="2500" u="sng">
                <a:solidFill>
                  <a:srgbClr val="1155CC"/>
                </a:solidFill>
                <a:latin typeface="+mn-lt"/>
                <a:ea typeface="+mn-ea"/>
                <a:cs typeface="+mn-cs"/>
                <a:sym typeface="Arial"/>
              </a:defRPr>
            </a:pPr>
            <a:r>
              <a:rPr>
                <a:hlinkClick r:id="rId2" invalidUrl="" action="" tgtFrame="" tooltip="" history="1" highlightClick="0" endSnd="0"/>
              </a:rPr>
              <a:t>https://github.com/halide/Halide/blob/master/apps/resize/resize_generator.cpp</a:t>
            </a:r>
            <a:endParaRPr u="none">
              <a:solidFill>
                <a:srgbClr val="222222"/>
              </a:solidFill>
            </a:endParaRP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Downsampling is linear and separable, so the general idea is to explicitly compute the sparse matrix that downsamples a single row/col, then apply it to each row/col. The size of the sparse matrix is tiny relative to the image, so computing the weights and handling boundary conditions becomes approximately free. </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In more detail to downsample in x:</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1) For each x coordinate in the output, translate and scale the continuous downsampling kernel appropriately to have the right footprint on the input.</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2) Sample that translated, scaled, continuous kernel at all integer locations on the x axis of the input space where it has non-zero values. You can compute closed-form expressions for the index of the first non-zero value and the maximum number of non-zero values, so it's easy to represent the sparse matrix as a simple max_kernel_taps x input_width table.</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3) Renormalize each row of the matrix to sum to 1. I think you can avoid this if you're careful with the kernel, but this is also convenient way to handle boundary conditions if you want to just truncate the kernel at the image edges.</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4) Optionally quantize the matrix and store it as integers that sum to a power of 2. Do this if your image is low precision and the machine you're on has high throughput for integer multiply-adds (e.g. a DSP). The example code doesn't do this. Forcing it to sum to a power of 2 is more complicated that just quantizing scaled values - you need error diffusion.</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5) Apply this matrix to each row of the image. The bulk of the runtime is here.</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You definitely want to downsample in y first, because that vectorizes nicely. Then you have less data to deal with for the downsample in x. If the downsampling factor is very large, you can vectorize the downsample in x along the reduction over the kernel, but if the downsample is large then the x pass takes nearly no time relative to the y pass, so it's not that important. You can also downsample in y, transpose, downsample in y, transpose, but I suspect it would be slower.</a:t>
            </a:r>
          </a:p>
          <a:p>
            <a:pPr marL="0" indent="0" defTabSz="642937">
              <a:lnSpc>
                <a:spcPts val="5100"/>
              </a:lnSpc>
              <a:spcBef>
                <a:spcPts val="0"/>
              </a:spcBef>
              <a:buSzTx/>
              <a:buNone/>
              <a:defRPr sz="2500">
                <a:solidFill>
                  <a:srgbClr val="222222"/>
                </a:solidFill>
                <a:latin typeface="+mn-lt"/>
                <a:ea typeface="+mn-ea"/>
                <a:cs typeface="+mn-cs"/>
                <a:sym typeface="Arial"/>
              </a:defRPr>
            </a:pPr>
          </a:p>
          <a:p>
            <a:pPr marL="0" indent="0" defTabSz="642937">
              <a:lnSpc>
                <a:spcPts val="5100"/>
              </a:lnSpc>
              <a:spcBef>
                <a:spcPts val="0"/>
              </a:spcBef>
              <a:buSzTx/>
              <a:buNone/>
              <a:defRPr sz="2500">
                <a:solidFill>
                  <a:srgbClr val="222222"/>
                </a:solidFill>
                <a:latin typeface="+mn-lt"/>
                <a:ea typeface="+mn-ea"/>
                <a:cs typeface="+mn-cs"/>
                <a:sym typeface="Arial"/>
              </a:defRPr>
            </a:pPr>
            <a:r>
              <a:t>For rational downsampling factors the sparse matrix becomes periodic, but it's not really worth taking advantage of this - the matrix is likely to fit in cache so you're not going to be bandwidth-limited reading values from it.</a:t>
            </a:r>
          </a:p>
        </p:txBody>
      </p:sp>
    </p:spTree>
  </p:cSld>
  <p:clrMapOvr>
    <a:masterClrMapping/>
  </p:clrMapOvr>
  <p:transition xmlns:p14="http://schemas.microsoft.com/office/powerpoint/2010/main" spd="med" advClick="1"/>
</p:sld>
</file>

<file path=ppt/slides/slide7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1" name="Domain operations"/>
          <p:cNvSpPr txBox="1"/>
          <p:nvPr>
            <p:ph type="title"/>
          </p:nvPr>
        </p:nvSpPr>
        <p:spPr>
          <a:prstGeom prst="rect">
            <a:avLst/>
          </a:prstGeom>
        </p:spPr>
        <p:txBody>
          <a:bodyPr/>
          <a:lstStyle/>
          <a:p>
            <a:pPr/>
            <a:r>
              <a:t>Domain operations</a:t>
            </a:r>
          </a:p>
        </p:txBody>
      </p:sp>
    </p:spTree>
  </p:cSld>
  <p:clrMapOvr>
    <a:masterClrMapping/>
  </p:clrMapOvr>
  <p:transition xmlns:p14="http://schemas.microsoft.com/office/powerpoint/2010/main" spd="med" advClick="1"/>
</p:sld>
</file>

<file path=ppt/slides/slide7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3" name="Domain transform"/>
          <p:cNvSpPr txBox="1"/>
          <p:nvPr>
            <p:ph type="title"/>
          </p:nvPr>
        </p:nvSpPr>
        <p:spPr>
          <a:prstGeom prst="rect">
            <a:avLst/>
          </a:prstGeom>
        </p:spPr>
        <p:txBody>
          <a:bodyPr/>
          <a:lstStyle/>
          <a:p>
            <a:pPr/>
            <a:r>
              <a:t>Domain transform</a:t>
            </a:r>
          </a:p>
        </p:txBody>
      </p:sp>
      <p:sp>
        <p:nvSpPr>
          <p:cNvPr id="524" name="Apply a function f from R2 to R2 to the image domain…"/>
          <p:cNvSpPr txBox="1"/>
          <p:nvPr>
            <p:ph type="body" idx="1"/>
          </p:nvPr>
        </p:nvSpPr>
        <p:spPr>
          <a:prstGeom prst="rect">
            <a:avLst/>
          </a:prstGeom>
        </p:spPr>
        <p:txBody>
          <a:bodyPr/>
          <a:lstStyle/>
          <a:p>
            <a:pPr/>
            <a:r>
              <a:t>Apply a function </a:t>
            </a:r>
            <a:r>
              <a:rPr i="1">
                <a:latin typeface="+mj-lt"/>
                <a:ea typeface="+mj-ea"/>
                <a:cs typeface="+mj-cs"/>
                <a:sym typeface="Helvetica Neue"/>
              </a:rPr>
              <a:t>f</a:t>
            </a:r>
            <a:r>
              <a:t> from R</a:t>
            </a:r>
            <a:r>
              <a:rPr baseline="31999"/>
              <a:t>2</a:t>
            </a:r>
            <a:r>
              <a:t> to R</a:t>
            </a:r>
            <a:r>
              <a:rPr baseline="31999"/>
              <a:t>2</a:t>
            </a:r>
            <a:r>
              <a:t> to the image domain</a:t>
            </a:r>
          </a:p>
          <a:p>
            <a:pPr/>
            <a:r>
              <a:t>if </a:t>
            </a:r>
            <a:r>
              <a:rPr i="1">
                <a:latin typeface="+mj-lt"/>
                <a:ea typeface="+mj-ea"/>
                <a:cs typeface="+mj-cs"/>
                <a:sym typeface="Helvetica Neue"/>
              </a:rPr>
              <a:t>(y, x)</a:t>
            </a:r>
            <a:r>
              <a:t> had color </a:t>
            </a:r>
            <a:r>
              <a:rPr i="1">
                <a:latin typeface="+mj-lt"/>
                <a:ea typeface="+mj-ea"/>
                <a:cs typeface="+mj-cs"/>
                <a:sym typeface="Helvetica Neue"/>
              </a:rPr>
              <a:t>c</a:t>
            </a:r>
            <a:r>
              <a:t> in the input,</a:t>
            </a:r>
            <a:br/>
            <a:r>
              <a:rPr i="1">
                <a:latin typeface="+mj-lt"/>
                <a:ea typeface="+mj-ea"/>
                <a:cs typeface="+mj-cs"/>
                <a:sym typeface="Helvetica Neue"/>
              </a:rPr>
              <a:t>f(y, x)</a:t>
            </a:r>
            <a:r>
              <a:t> has color </a:t>
            </a:r>
            <a:r>
              <a:rPr i="1">
                <a:latin typeface="+mj-lt"/>
                <a:ea typeface="+mj-ea"/>
                <a:cs typeface="+mj-cs"/>
                <a:sym typeface="Helvetica Neue"/>
              </a:rPr>
              <a:t>c</a:t>
            </a:r>
            <a:r>
              <a:t> in the output</a:t>
            </a:r>
          </a:p>
        </p:txBody>
      </p:sp>
    </p:spTree>
  </p:cSld>
  <p:clrMapOvr>
    <a:masterClrMapping/>
  </p:clrMapOvr>
  <p:transition xmlns:p14="http://schemas.microsoft.com/office/powerpoint/2010/main" spd="med" advClick="1"/>
</p:sld>
</file>

<file path=ppt/slides/slide7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26"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527"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528" name="Double-click to edit"/>
          <p:cNvSpPr txBox="1"/>
          <p:nvPr>
            <p:ph type="title"/>
          </p:nvPr>
        </p:nvSpPr>
        <p:spPr>
          <a:prstGeom prst="rect">
            <a:avLst/>
          </a:prstGeom>
        </p:spPr>
        <p:txBody>
          <a:bodyPr/>
          <a:lstStyle/>
          <a:p>
            <a:pPr/>
          </a:p>
        </p:txBody>
      </p:sp>
      <p:sp>
        <p:nvSpPr>
          <p:cNvPr id="529" name="Double-click to edit"/>
          <p:cNvSpPr txBox="1"/>
          <p:nvPr>
            <p:ph type="body" idx="1"/>
          </p:nvPr>
        </p:nvSpPr>
        <p:spPr>
          <a:prstGeom prst="rect">
            <a:avLst/>
          </a:prstGeom>
        </p:spPr>
        <p:txBody>
          <a:bodyPr/>
          <a:lstStyle/>
          <a:p>
            <a:pPr/>
          </a:p>
        </p:txBody>
      </p:sp>
      <p:pic>
        <p:nvPicPr>
          <p:cNvPr id="530" name="image.png" descr="image.png"/>
          <p:cNvPicPr>
            <a:picLocks noChangeAspect="0"/>
          </p:cNvPicPr>
          <p:nvPr/>
        </p:nvPicPr>
        <p:blipFill>
          <a:blip r:embed="rId3">
            <a:extLst/>
          </a:blip>
          <a:stretch>
            <a:fillRect/>
          </a:stretch>
        </p:blipFill>
        <p:spPr>
          <a:xfrm>
            <a:off x="3958828" y="0"/>
            <a:ext cx="12439651" cy="13716000"/>
          </a:xfrm>
          <a:prstGeom prst="rect">
            <a:avLst/>
          </a:prstGeom>
          <a:ln w="12700">
            <a:miter lim="400000"/>
          </a:ln>
        </p:spPr>
      </p:pic>
    </p:spTree>
  </p:cSld>
  <p:clrMapOvr>
    <a:masterClrMapping/>
  </p:clrMapOvr>
  <p:transition xmlns:p14="http://schemas.microsoft.com/office/powerpoint/2010/main" spd="med" advClick="1"/>
</p:sld>
</file>

<file path=ppt/slides/slide7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2" name="Domain transform issues"/>
          <p:cNvSpPr txBox="1"/>
          <p:nvPr>
            <p:ph type="title"/>
          </p:nvPr>
        </p:nvSpPr>
        <p:spPr>
          <a:prstGeom prst="rect">
            <a:avLst/>
          </a:prstGeom>
        </p:spPr>
        <p:txBody>
          <a:bodyPr/>
          <a:lstStyle/>
          <a:p>
            <a:pPr/>
            <a:r>
              <a:t>Domain transform issues</a:t>
            </a:r>
          </a:p>
        </p:txBody>
      </p:sp>
      <p:sp>
        <p:nvSpPr>
          <p:cNvPr id="533" name="Apply a function f from R2 to R2 to the image domain…"/>
          <p:cNvSpPr txBox="1"/>
          <p:nvPr>
            <p:ph type="body" idx="1"/>
          </p:nvPr>
        </p:nvSpPr>
        <p:spPr>
          <a:prstGeom prst="rect">
            <a:avLst/>
          </a:prstGeom>
        </p:spPr>
        <p:txBody>
          <a:bodyPr/>
          <a:lstStyle/>
          <a:p>
            <a:pPr/>
            <a:r>
              <a:t>Apply a function </a:t>
            </a:r>
            <a:r>
              <a:rPr i="1">
                <a:latin typeface="+mj-lt"/>
                <a:ea typeface="+mj-ea"/>
                <a:cs typeface="+mj-cs"/>
                <a:sym typeface="Helvetica Neue"/>
              </a:rPr>
              <a:t>f</a:t>
            </a:r>
            <a:r>
              <a:t> from R2 to R2 to the image domain </a:t>
            </a:r>
          </a:p>
          <a:p>
            <a:pPr/>
            <a:r>
              <a:t>looks easy enough</a:t>
            </a:r>
          </a:p>
          <a:p>
            <a:pPr/>
          </a:p>
          <a:p>
            <a:pPr/>
            <a:r>
              <a:t>But two big issues: </a:t>
            </a:r>
          </a:p>
          <a:p>
            <a:pPr lvl="1"/>
            <a:r>
              <a:t>which direction do we transform</a:t>
            </a:r>
          </a:p>
          <a:p>
            <a:pPr lvl="1"/>
            <a:r>
              <a:t>how do we deal with non-integer coordinates? </a:t>
            </a:r>
          </a:p>
          <a:p>
            <a:pPr lvl="1"/>
          </a:p>
          <a:p>
            <a:pPr lvl="1"/>
            <a:r>
              <a:t>And for warping: how do we specify </a:t>
            </a:r>
            <a:r>
              <a:rPr i="1"/>
              <a:t>f</a:t>
            </a:r>
            <a:r>
              <a:t>?</a:t>
            </a:r>
          </a:p>
        </p:txBody>
      </p:sp>
    </p:spTree>
  </p:cSld>
  <p:clrMapOvr>
    <a:masterClrMapping/>
  </p:clrMapOvr>
  <p:transition xmlns:p14="http://schemas.microsoft.com/office/powerpoint/2010/main" spd="med" advClick="1"/>
</p:sld>
</file>

<file path=ppt/slides/slide7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5" name="Basic programming tools"/>
          <p:cNvSpPr txBox="1"/>
          <p:nvPr>
            <p:ph type="title"/>
          </p:nvPr>
        </p:nvSpPr>
        <p:spPr>
          <a:prstGeom prst="rect">
            <a:avLst/>
          </a:prstGeom>
        </p:spPr>
        <p:txBody>
          <a:bodyPr/>
          <a:lstStyle/>
          <a:p>
            <a:pPr/>
            <a:r>
              <a:t>Basic programming tools</a:t>
            </a:r>
          </a:p>
        </p:txBody>
      </p:sp>
    </p:spTree>
  </p:cSld>
  <p:clrMapOvr>
    <a:masterClrMapping/>
  </p:clrMapOvr>
  <p:transition xmlns:p14="http://schemas.microsoft.com/office/powerpoint/2010/main" spd="med" advClick="1"/>
</p:sld>
</file>

<file path=ppt/slides/slide7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37" name="Loops &amp; iterators"/>
          <p:cNvSpPr txBox="1"/>
          <p:nvPr>
            <p:ph type="title"/>
          </p:nvPr>
        </p:nvSpPr>
        <p:spPr>
          <a:prstGeom prst="rect">
            <a:avLst/>
          </a:prstGeom>
        </p:spPr>
        <p:txBody>
          <a:bodyPr/>
          <a:lstStyle/>
          <a:p>
            <a:pPr/>
            <a:r>
              <a:t>Loops &amp; iterators</a:t>
            </a:r>
          </a:p>
        </p:txBody>
      </p:sp>
      <p:sp>
        <p:nvSpPr>
          <p:cNvPr id="538" name="Bad news: we’ll need some for loop for resampling…"/>
          <p:cNvSpPr txBox="1"/>
          <p:nvPr>
            <p:ph type="body" idx="1"/>
          </p:nvPr>
        </p:nvSpPr>
        <p:spPr>
          <a:prstGeom prst="rect">
            <a:avLst/>
          </a:prstGeom>
        </p:spPr>
        <p:txBody>
          <a:bodyPr/>
          <a:lstStyle/>
          <a:p>
            <a:pPr/>
            <a:r>
              <a:t>Bad news: we’ll need some for loop for resampling</a:t>
            </a:r>
          </a:p>
          <a:p>
            <a:pPr/>
            <a:r>
              <a:t>iterators</a:t>
            </a:r>
          </a:p>
        </p:txBody>
      </p:sp>
      <p:sp>
        <p:nvSpPr>
          <p:cNvPr id="539" name="def imIter(im):…"/>
          <p:cNvSpPr txBox="1"/>
          <p:nvPr/>
        </p:nvSpPr>
        <p:spPr>
          <a:xfrm>
            <a:off x="3262312" y="6848078"/>
            <a:ext cx="17194114" cy="29845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2" indent="0" defTabSz="821531">
              <a:defRPr sz="4400">
                <a:latin typeface="Courier"/>
                <a:ea typeface="Courier"/>
                <a:cs typeface="Courier"/>
                <a:sym typeface="Courier"/>
              </a:defRPr>
            </a:pPr>
            <a:r>
              <a:t>def imIter(im):</a:t>
            </a:r>
          </a:p>
          <a:p>
            <a:pPr lvl="2" indent="0" defTabSz="821531">
              <a:defRPr sz="4400">
                <a:latin typeface="Courier"/>
                <a:ea typeface="Courier"/>
                <a:cs typeface="Courier"/>
                <a:sym typeface="Courier"/>
              </a:defRPr>
            </a:pPr>
            <a:r>
              <a:t>    for y in xrange(im.shape[0]):</a:t>
            </a:r>
          </a:p>
          <a:p>
            <a:pPr lvl="2" indent="0" defTabSz="821531">
              <a:defRPr sz="4400">
                <a:latin typeface="Courier"/>
                <a:ea typeface="Courier"/>
                <a:cs typeface="Courier"/>
                <a:sym typeface="Courier"/>
              </a:defRPr>
            </a:pPr>
            <a:r>
              <a:t>        for x in xrange(im.shape[1]): yield y, x</a:t>
            </a:r>
          </a:p>
        </p:txBody>
      </p:sp>
    </p:spTree>
  </p:cSld>
  <p:clrMapOvr>
    <a:masterClrMapping/>
  </p:clrMapOvr>
  <p:transition xmlns:p14="http://schemas.microsoft.com/office/powerpoint/2010/main" spd="med" advClick="1"/>
</p:sld>
</file>

<file path=ppt/slides/slide8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1" name="Debug?"/>
          <p:cNvSpPr txBox="1"/>
          <p:nvPr>
            <p:ph type="title"/>
          </p:nvPr>
        </p:nvSpPr>
        <p:spPr>
          <a:prstGeom prst="rect">
            <a:avLst/>
          </a:prstGeom>
        </p:spPr>
        <p:txBody>
          <a:bodyPr/>
          <a:lstStyle/>
          <a:p>
            <a:pPr/>
            <a:r>
              <a:t>Debug?</a:t>
            </a:r>
          </a:p>
        </p:txBody>
      </p:sp>
      <p:sp>
        <p:nvSpPr>
          <p:cNvPr id="54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8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44" name="Padding problems"/>
          <p:cNvSpPr txBox="1"/>
          <p:nvPr>
            <p:ph type="title"/>
          </p:nvPr>
        </p:nvSpPr>
        <p:spPr>
          <a:prstGeom prst="rect">
            <a:avLst/>
          </a:prstGeom>
        </p:spPr>
        <p:txBody>
          <a:bodyPr/>
          <a:lstStyle/>
          <a:p>
            <a:pPr/>
            <a:r>
              <a:t>Padding problems</a:t>
            </a:r>
          </a:p>
        </p:txBody>
      </p:sp>
      <p:sp>
        <p:nvSpPr>
          <p:cNvPr id="545" name="Sometimes, we try to read outside the image…"/>
          <p:cNvSpPr txBox="1"/>
          <p:nvPr>
            <p:ph type="body" idx="1"/>
          </p:nvPr>
        </p:nvSpPr>
        <p:spPr>
          <a:prstGeom prst="rect">
            <a:avLst/>
          </a:prstGeom>
        </p:spPr>
        <p:txBody>
          <a:bodyPr/>
          <a:lstStyle/>
          <a:p>
            <a:pPr/>
            <a:r>
              <a:t>Sometimes, we try to read outside the image </a:t>
            </a:r>
          </a:p>
          <a:p>
            <a:pPr lvl="1"/>
            <a:r>
              <a:t>e.g. y, x are negative</a:t>
            </a:r>
          </a:p>
          <a:p>
            <a:pPr lvl="1"/>
            <a:r>
              <a:t>For example, we try to rotate an image</a:t>
            </a:r>
          </a:p>
        </p:txBody>
      </p:sp>
      <p:sp>
        <p:nvSpPr>
          <p:cNvPr id="546" name="Rectangle"/>
          <p:cNvSpPr/>
          <p:nvPr/>
        </p:nvSpPr>
        <p:spPr>
          <a:xfrm>
            <a:off x="9825518" y="8849355"/>
            <a:ext cx="5570528" cy="3682211"/>
          </a:xfrm>
          <a:prstGeom prst="rect">
            <a:avLst/>
          </a:prstGeom>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pic>
        <p:nvPicPr>
          <p:cNvPr id="547" name="droppedImage.tiff" descr="droppedImage.tiff"/>
          <p:cNvPicPr>
            <a:picLocks noChangeAspect="1"/>
          </p:cNvPicPr>
          <p:nvPr/>
        </p:nvPicPr>
        <p:blipFill>
          <a:blip r:embed="rId2">
            <a:extLst/>
          </a:blip>
          <a:stretch>
            <a:fillRect/>
          </a:stretch>
        </p:blipFill>
        <p:spPr>
          <a:xfrm rot="19546558">
            <a:off x="9794047" y="8817885"/>
            <a:ext cx="5639776" cy="3745163"/>
          </a:xfrm>
          <a:prstGeom prst="rect">
            <a:avLst/>
          </a:prstGeom>
          <a:ln w="12700">
            <a:miter lim="400000"/>
          </a:ln>
        </p:spPr>
      </p:pic>
      <p:sp>
        <p:nvSpPr>
          <p:cNvPr id="548" name="Square"/>
          <p:cNvSpPr/>
          <p:nvPr/>
        </p:nvSpPr>
        <p:spPr>
          <a:xfrm>
            <a:off x="10191750" y="91440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49" name="Line"/>
          <p:cNvSpPr/>
          <p:nvPr/>
        </p:nvSpPr>
        <p:spPr>
          <a:xfrm>
            <a:off x="7665225" y="9026534"/>
            <a:ext cx="2669401" cy="260342"/>
          </a:xfrm>
          <a:prstGeom prst="line">
            <a:avLst/>
          </a:prstGeom>
          <a:ln w="50800">
            <a:solidFill>
              <a:srgbClr val="B51A00"/>
            </a:solidFill>
            <a:miter lim="400000"/>
            <a:headEnd type="stealth"/>
          </a:ln>
        </p:spPr>
        <p:txBody>
          <a:bodyPr lIns="0" tIns="0" rIns="0" bIns="0"/>
          <a:lstStyle/>
          <a:p>
            <a:pPr/>
          </a:p>
        </p:txBody>
      </p:sp>
      <p:sp>
        <p:nvSpPr>
          <p:cNvPr id="550" name="???"/>
          <p:cNvSpPr txBox="1"/>
          <p:nvPr/>
        </p:nvSpPr>
        <p:spPr>
          <a:xfrm>
            <a:off x="6318210" y="8447484"/>
            <a:ext cx="910096"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a:t>
            </a:r>
          </a:p>
        </p:txBody>
      </p:sp>
    </p:spTree>
  </p:cSld>
  <p:clrMapOvr>
    <a:masterClrMapping/>
  </p:clrMapOvr>
  <p:transition xmlns:p14="http://schemas.microsoft.com/office/powerpoint/2010/main" spd="med" advClick="1"/>
</p:sld>
</file>

<file path=ppt/slides/slide8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52" name="Black Padding"/>
          <p:cNvSpPr txBox="1"/>
          <p:nvPr>
            <p:ph type="title"/>
          </p:nvPr>
        </p:nvSpPr>
        <p:spPr>
          <a:prstGeom prst="rect">
            <a:avLst/>
          </a:prstGeom>
        </p:spPr>
        <p:txBody>
          <a:bodyPr/>
          <a:lstStyle/>
          <a:p>
            <a:pPr/>
            <a:r>
              <a:t>Black Padding</a:t>
            </a:r>
          </a:p>
        </p:txBody>
      </p:sp>
      <p:sp>
        <p:nvSpPr>
          <p:cNvPr id="553" name="def getBlackPadded(im, y, x):…"/>
          <p:cNvSpPr txBox="1"/>
          <p:nvPr>
            <p:ph type="body" idx="1"/>
          </p:nvPr>
        </p:nvSpPr>
        <p:spPr>
          <a:prstGeom prst="rect">
            <a:avLst/>
          </a:prstGeom>
        </p:spPr>
        <p:txBody>
          <a:bodyPr/>
          <a:lstStyle/>
          <a:p>
            <a:pPr lvl="1" marL="0" indent="0">
              <a:buSzTx/>
              <a:buNone/>
              <a:defRPr sz="4600">
                <a:latin typeface="Courier New"/>
                <a:ea typeface="Courier New"/>
                <a:cs typeface="Courier New"/>
                <a:sym typeface="Courier New"/>
              </a:defRPr>
            </a:pPr>
            <a:r>
              <a:t>def getBlackPadded(im, y, x):</a:t>
            </a:r>
          </a:p>
          <a:p>
            <a:pPr lvl="1" marL="0" indent="0">
              <a:buSzTx/>
              <a:buNone/>
              <a:defRPr sz="4600">
                <a:latin typeface="Courier New"/>
                <a:ea typeface="Courier New"/>
                <a:cs typeface="Courier New"/>
                <a:sym typeface="Courier New"/>
              </a:defRPr>
            </a:pPr>
            <a:r>
              <a:t>    if (x&lt;0) or (x&gt;=im.shape[1]) or (y&lt;0) </a:t>
            </a:r>
            <a:br/>
            <a:r>
              <a:t>        or (y&gt;= im.shape[0]): </a:t>
            </a:r>
          </a:p>
          <a:p>
            <a:pPr lvl="1" marL="0" indent="0">
              <a:buSzTx/>
              <a:buNone/>
              <a:defRPr sz="4600">
                <a:latin typeface="Courier New"/>
                <a:ea typeface="Courier New"/>
                <a:cs typeface="Courier New"/>
                <a:sym typeface="Courier New"/>
              </a:defRPr>
            </a:pPr>
            <a:r>
              <a:t>        return numpy.array([0, 0, 0])</a:t>
            </a:r>
          </a:p>
          <a:p>
            <a:pPr lvl="1" marL="0" indent="0">
              <a:buSzTx/>
              <a:buNone/>
              <a:defRPr sz="4600">
                <a:latin typeface="Courier New"/>
                <a:ea typeface="Courier New"/>
                <a:cs typeface="Courier New"/>
                <a:sym typeface="Courier New"/>
              </a:defRPr>
            </a:pPr>
            <a:r>
              <a:t>    else: return im[y, x]</a:t>
            </a:r>
          </a:p>
        </p:txBody>
      </p:sp>
      <p:sp>
        <p:nvSpPr>
          <p:cNvPr id="554" name="Rectangle"/>
          <p:cNvSpPr/>
          <p:nvPr/>
        </p:nvSpPr>
        <p:spPr>
          <a:xfrm>
            <a:off x="9825518" y="8849355"/>
            <a:ext cx="5570528" cy="3682211"/>
          </a:xfrm>
          <a:prstGeom prst="rect">
            <a:avLst/>
          </a:prstGeom>
          <a:solidFill>
            <a:srgbClr val="00000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pic>
        <p:nvPicPr>
          <p:cNvPr id="555" name="droppedImage.tiff" descr="droppedImage.tiff"/>
          <p:cNvPicPr>
            <a:picLocks noChangeAspect="1"/>
          </p:cNvPicPr>
          <p:nvPr/>
        </p:nvPicPr>
        <p:blipFill>
          <a:blip r:embed="rId2">
            <a:extLst/>
          </a:blip>
          <a:stretch>
            <a:fillRect/>
          </a:stretch>
        </p:blipFill>
        <p:spPr>
          <a:xfrm rot="19546558">
            <a:off x="9794047" y="8817885"/>
            <a:ext cx="5639776" cy="3745163"/>
          </a:xfrm>
          <a:prstGeom prst="rect">
            <a:avLst/>
          </a:prstGeom>
          <a:ln w="12700">
            <a:miter lim="400000"/>
          </a:ln>
        </p:spPr>
      </p:pic>
      <p:sp>
        <p:nvSpPr>
          <p:cNvPr id="556" name="Square"/>
          <p:cNvSpPr/>
          <p:nvPr/>
        </p:nvSpPr>
        <p:spPr>
          <a:xfrm>
            <a:off x="10191750" y="91440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57" name="Line"/>
          <p:cNvSpPr/>
          <p:nvPr/>
        </p:nvSpPr>
        <p:spPr>
          <a:xfrm>
            <a:off x="7665225" y="9026534"/>
            <a:ext cx="2669401" cy="260342"/>
          </a:xfrm>
          <a:prstGeom prst="line">
            <a:avLst/>
          </a:prstGeom>
          <a:ln w="50800">
            <a:solidFill>
              <a:srgbClr val="B51A00"/>
            </a:solidFill>
            <a:miter lim="400000"/>
            <a:headEnd type="stealth"/>
          </a:ln>
        </p:spPr>
        <p:txBody>
          <a:bodyPr lIns="0" tIns="0" rIns="0" bIns="0"/>
          <a:lstStyle/>
          <a:p>
            <a:pPr/>
          </a:p>
        </p:txBody>
      </p:sp>
      <p:sp>
        <p:nvSpPr>
          <p:cNvPr id="558" name="0,0,0"/>
          <p:cNvSpPr txBox="1"/>
          <p:nvPr/>
        </p:nvSpPr>
        <p:spPr>
          <a:xfrm>
            <a:off x="5965871" y="8447484"/>
            <a:ext cx="1614774"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0,0,0</a:t>
            </a:r>
          </a:p>
        </p:txBody>
      </p:sp>
    </p:spTree>
  </p:cSld>
  <p:clrMapOvr>
    <a:masterClrMapping/>
  </p:clrMapOvr>
  <p:transition xmlns:p14="http://schemas.microsoft.com/office/powerpoint/2010/main" spd="med" advClick="1"/>
</p:sld>
</file>

<file path=ppt/slides/slide8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0" name="Edge Padding"/>
          <p:cNvSpPr txBox="1"/>
          <p:nvPr>
            <p:ph type="title"/>
          </p:nvPr>
        </p:nvSpPr>
        <p:spPr>
          <a:prstGeom prst="rect">
            <a:avLst/>
          </a:prstGeom>
        </p:spPr>
        <p:txBody>
          <a:bodyPr/>
          <a:lstStyle/>
          <a:p>
            <a:pPr/>
            <a:r>
              <a:t>Edge Padding</a:t>
            </a:r>
          </a:p>
        </p:txBody>
      </p:sp>
      <p:sp>
        <p:nvSpPr>
          <p:cNvPr id="561" name="def clipX(im, x): return min(width(im)-1, max(x, 0))…"/>
          <p:cNvSpPr txBox="1"/>
          <p:nvPr>
            <p:ph type="body" idx="1"/>
          </p:nvPr>
        </p:nvSpPr>
        <p:spPr>
          <a:prstGeom prst="rect">
            <a:avLst/>
          </a:prstGeom>
        </p:spPr>
        <p:txBody>
          <a:bodyPr/>
          <a:lstStyle/>
          <a:p>
            <a:pPr lvl="1" marL="0" indent="723900">
              <a:buSzTx/>
              <a:buNone/>
              <a:defRPr sz="3600">
                <a:latin typeface="Courier New"/>
                <a:ea typeface="Courier New"/>
                <a:cs typeface="Courier New"/>
                <a:sym typeface="Courier New"/>
              </a:defRPr>
            </a:pPr>
            <a:r>
              <a:t>def clipX(im, x): return min(width(im)-1, max(x, 0))</a:t>
            </a:r>
          </a:p>
          <a:p>
            <a:pPr lvl="1" marL="0" indent="723900">
              <a:buSzTx/>
              <a:buNone/>
              <a:defRPr sz="3600">
                <a:latin typeface="Courier New"/>
                <a:ea typeface="Courier New"/>
                <a:cs typeface="Courier New"/>
                <a:sym typeface="Courier New"/>
              </a:defRPr>
            </a:pPr>
            <a:r>
              <a:t>def clipY(im, y): return min(height(im)-1, max(y, 0)</a:t>
            </a:r>
          </a:p>
          <a:p>
            <a:pPr lvl="1" marL="0" indent="723900">
              <a:buSzTx/>
              <a:buNone/>
              <a:defRPr sz="3600">
                <a:latin typeface="Courier New"/>
                <a:ea typeface="Courier New"/>
                <a:cs typeface="Courier New"/>
                <a:sym typeface="Courier New"/>
              </a:defRPr>
            </a:pPr>
            <a:r>
              <a:t>def getSafePix(im, y, x):</a:t>
            </a:r>
          </a:p>
          <a:p>
            <a:pPr lvl="1" marL="0" indent="723900">
              <a:buSzTx/>
              <a:buNone/>
              <a:defRPr sz="3600">
                <a:latin typeface="Courier New"/>
                <a:ea typeface="Courier New"/>
                <a:cs typeface="Courier New"/>
                <a:sym typeface="Courier New"/>
              </a:defRPr>
            </a:pPr>
            <a:r>
              <a:t>    return im[clipY(im, y), clipX(im, x)]</a:t>
            </a:r>
          </a:p>
        </p:txBody>
      </p:sp>
      <p:sp>
        <p:nvSpPr>
          <p:cNvPr id="562" name="Rectangle"/>
          <p:cNvSpPr/>
          <p:nvPr/>
        </p:nvSpPr>
        <p:spPr>
          <a:xfrm>
            <a:off x="9825518" y="8849355"/>
            <a:ext cx="5570528" cy="3682211"/>
          </a:xfrm>
          <a:prstGeom prst="rect">
            <a:avLst/>
          </a:prstGeom>
          <a:solidFill>
            <a:srgbClr val="00000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pic>
        <p:nvPicPr>
          <p:cNvPr id="563" name="droppedImage.tiff" descr="droppedImage.tiff"/>
          <p:cNvPicPr>
            <a:picLocks noChangeAspect="1"/>
          </p:cNvPicPr>
          <p:nvPr/>
        </p:nvPicPr>
        <p:blipFill>
          <a:blip r:embed="rId2">
            <a:extLst/>
          </a:blip>
          <a:stretch>
            <a:fillRect/>
          </a:stretch>
        </p:blipFill>
        <p:spPr>
          <a:xfrm rot="19546558">
            <a:off x="9794047" y="8817885"/>
            <a:ext cx="5639776" cy="3745163"/>
          </a:xfrm>
          <a:prstGeom prst="rect">
            <a:avLst/>
          </a:prstGeom>
          <a:ln w="12700">
            <a:miter lim="400000"/>
          </a:ln>
        </p:spPr>
      </p:pic>
      <p:sp>
        <p:nvSpPr>
          <p:cNvPr id="564" name="Square"/>
          <p:cNvSpPr/>
          <p:nvPr/>
        </p:nvSpPr>
        <p:spPr>
          <a:xfrm>
            <a:off x="10191750" y="91440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65" name="Line"/>
          <p:cNvSpPr/>
          <p:nvPr/>
        </p:nvSpPr>
        <p:spPr>
          <a:xfrm flipH="1" flipV="1">
            <a:off x="10334625" y="9286875"/>
            <a:ext cx="428626" cy="589358"/>
          </a:xfrm>
          <a:prstGeom prst="line">
            <a:avLst/>
          </a:prstGeom>
          <a:ln w="50800">
            <a:solidFill>
              <a:srgbClr val="E32400"/>
            </a:solidFill>
            <a:miter lim="400000"/>
            <a:headEnd type="stealth"/>
          </a:ln>
        </p:spPr>
        <p:txBody>
          <a:bodyPr lIns="0" tIns="0" rIns="0" bIns="0"/>
          <a:lstStyle/>
          <a:p>
            <a:pPr/>
          </a:p>
        </p:txBody>
      </p:sp>
      <p:sp>
        <p:nvSpPr>
          <p:cNvPr id="566" name="Square"/>
          <p:cNvSpPr/>
          <p:nvPr/>
        </p:nvSpPr>
        <p:spPr>
          <a:xfrm rot="19560000">
            <a:off x="10602515" y="97155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8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68" name="Questions?"/>
          <p:cNvSpPr txBox="1"/>
          <p:nvPr>
            <p:ph type="title"/>
          </p:nvPr>
        </p:nvSpPr>
        <p:spPr>
          <a:prstGeom prst="rect">
            <a:avLst/>
          </a:prstGeom>
        </p:spPr>
        <p:txBody>
          <a:bodyPr/>
          <a:lstStyle/>
          <a:p>
            <a:pPr/>
            <a:r>
              <a:t>Questions?</a:t>
            </a:r>
          </a:p>
        </p:txBody>
      </p:sp>
      <p:sp>
        <p:nvSpPr>
          <p:cNvPr id="569" name="Double-click to edit"/>
          <p:cNvSpPr txBox="1"/>
          <p:nvPr>
            <p:ph type="body" idx="1"/>
          </p:nvPr>
        </p:nvSpPr>
        <p:spPr>
          <a:prstGeom prst="rect">
            <a:avLst/>
          </a:prstGeom>
        </p:spPr>
        <p:txBody>
          <a:bodyPr/>
          <a:lstStyle/>
          <a:p>
            <a:pPr lvl="1"/>
          </a:p>
        </p:txBody>
      </p:sp>
    </p:spTree>
  </p:cSld>
  <p:clrMapOvr>
    <a:masterClrMapping/>
  </p:clrMapOvr>
  <p:transition xmlns:p14="http://schemas.microsoft.com/office/powerpoint/2010/main" spd="med" advClick="1"/>
</p:sld>
</file>

<file path=ppt/slides/slide8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1" name="Padding"/>
          <p:cNvSpPr txBox="1"/>
          <p:nvPr>
            <p:ph type="title"/>
          </p:nvPr>
        </p:nvSpPr>
        <p:spPr>
          <a:prstGeom prst="rect">
            <a:avLst/>
          </a:prstGeom>
        </p:spPr>
        <p:txBody>
          <a:bodyPr/>
          <a:lstStyle/>
          <a:p>
            <a:pPr/>
            <a:r>
              <a:t>Padding</a:t>
            </a:r>
          </a:p>
        </p:txBody>
      </p:sp>
    </p:spTree>
  </p:cSld>
  <p:clrMapOvr>
    <a:masterClrMapping/>
  </p:clrMapOvr>
  <p:transition xmlns:p14="http://schemas.microsoft.com/office/powerpoint/2010/main" spd="med" advClick="1"/>
</p:sld>
</file>

<file path=ppt/slides/slide8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573" name="Loops &amp; iterators"/>
          <p:cNvSpPr txBox="1"/>
          <p:nvPr>
            <p:ph type="title"/>
          </p:nvPr>
        </p:nvSpPr>
        <p:spPr>
          <a:prstGeom prst="rect">
            <a:avLst/>
          </a:prstGeom>
        </p:spPr>
        <p:txBody>
          <a:bodyPr/>
          <a:lstStyle/>
          <a:p>
            <a:pPr/>
            <a:r>
              <a:t>Loops &amp; iterators</a:t>
            </a:r>
          </a:p>
        </p:txBody>
      </p:sp>
      <p:sp>
        <p:nvSpPr>
          <p:cNvPr id="574" name="Bad news: we’ll need some for loop for resampling…"/>
          <p:cNvSpPr txBox="1"/>
          <p:nvPr>
            <p:ph type="body" idx="1"/>
          </p:nvPr>
        </p:nvSpPr>
        <p:spPr>
          <a:prstGeom prst="rect">
            <a:avLst/>
          </a:prstGeom>
        </p:spPr>
        <p:txBody>
          <a:bodyPr/>
          <a:lstStyle/>
          <a:p>
            <a:pPr/>
            <a:r>
              <a:t>Bad news: we’ll need some for loop for resampling</a:t>
            </a:r>
          </a:p>
          <a:p>
            <a:pPr/>
            <a:r>
              <a:t>iterators</a:t>
            </a:r>
          </a:p>
        </p:txBody>
      </p:sp>
      <p:sp>
        <p:nvSpPr>
          <p:cNvPr id="575" name="def imIter(im):…"/>
          <p:cNvSpPr txBox="1"/>
          <p:nvPr/>
        </p:nvSpPr>
        <p:spPr>
          <a:xfrm>
            <a:off x="3262312" y="6848078"/>
            <a:ext cx="17194114" cy="29845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p>
            <a:pPr lvl="2" indent="0" defTabSz="821531">
              <a:defRPr sz="4400">
                <a:latin typeface="Courier"/>
                <a:ea typeface="Courier"/>
                <a:cs typeface="Courier"/>
                <a:sym typeface="Courier"/>
              </a:defRPr>
            </a:pPr>
            <a:r>
              <a:t>def imIter(im):</a:t>
            </a:r>
          </a:p>
          <a:p>
            <a:pPr lvl="2" indent="0" defTabSz="821531">
              <a:defRPr sz="4400">
                <a:latin typeface="Courier"/>
                <a:ea typeface="Courier"/>
                <a:cs typeface="Courier"/>
                <a:sym typeface="Courier"/>
              </a:defRPr>
            </a:pPr>
            <a:r>
              <a:t>    for y in xrange(im.shape[0]):</a:t>
            </a:r>
          </a:p>
          <a:p>
            <a:pPr lvl="2" indent="0" defTabSz="821531">
              <a:defRPr sz="4400">
                <a:latin typeface="Courier"/>
                <a:ea typeface="Courier"/>
                <a:cs typeface="Courier"/>
                <a:sym typeface="Courier"/>
              </a:defRPr>
            </a:pPr>
            <a:r>
              <a:t>        for x in xrange(im.shape[1]): yield y, x</a:t>
            </a:r>
          </a:p>
        </p:txBody>
      </p:sp>
    </p:spTree>
  </p:cSld>
  <p:clrMapOvr>
    <a:masterClrMapping/>
  </p:clrMapOvr>
  <p:transition xmlns:p14="http://schemas.microsoft.com/office/powerpoint/2010/main" spd="med" advClick="1"/>
</p:sld>
</file>

<file path=ppt/slides/slide8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77" name="Padding problems"/>
          <p:cNvSpPr txBox="1"/>
          <p:nvPr>
            <p:ph type="title"/>
          </p:nvPr>
        </p:nvSpPr>
        <p:spPr>
          <a:prstGeom prst="rect">
            <a:avLst/>
          </a:prstGeom>
        </p:spPr>
        <p:txBody>
          <a:bodyPr/>
          <a:lstStyle/>
          <a:p>
            <a:pPr/>
            <a:r>
              <a:t>Padding problems</a:t>
            </a:r>
          </a:p>
        </p:txBody>
      </p:sp>
      <p:sp>
        <p:nvSpPr>
          <p:cNvPr id="578" name="Sometimes, we try to read outside the image…"/>
          <p:cNvSpPr txBox="1"/>
          <p:nvPr>
            <p:ph type="body" idx="1"/>
          </p:nvPr>
        </p:nvSpPr>
        <p:spPr>
          <a:prstGeom prst="rect">
            <a:avLst/>
          </a:prstGeom>
        </p:spPr>
        <p:txBody>
          <a:bodyPr/>
          <a:lstStyle/>
          <a:p>
            <a:pPr/>
            <a:r>
              <a:t>Sometimes, we try to read outside the image </a:t>
            </a:r>
          </a:p>
          <a:p>
            <a:pPr lvl="1"/>
            <a:r>
              <a:t>e.g. y, x are negative</a:t>
            </a:r>
          </a:p>
          <a:p>
            <a:pPr lvl="1"/>
            <a:r>
              <a:t>For example, we try to rotate an image</a:t>
            </a:r>
          </a:p>
        </p:txBody>
      </p:sp>
      <p:sp>
        <p:nvSpPr>
          <p:cNvPr id="579" name="Rectangle"/>
          <p:cNvSpPr/>
          <p:nvPr/>
        </p:nvSpPr>
        <p:spPr>
          <a:xfrm>
            <a:off x="9825518" y="8849355"/>
            <a:ext cx="5570528" cy="3682211"/>
          </a:xfrm>
          <a:prstGeom prst="rect">
            <a:avLst/>
          </a:prstGeom>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pic>
        <p:nvPicPr>
          <p:cNvPr id="580" name="droppedImage.tiff" descr="droppedImage.tiff"/>
          <p:cNvPicPr>
            <a:picLocks noChangeAspect="1"/>
          </p:cNvPicPr>
          <p:nvPr/>
        </p:nvPicPr>
        <p:blipFill>
          <a:blip r:embed="rId2">
            <a:extLst/>
          </a:blip>
          <a:stretch>
            <a:fillRect/>
          </a:stretch>
        </p:blipFill>
        <p:spPr>
          <a:xfrm rot="19546558">
            <a:off x="9794047" y="8817885"/>
            <a:ext cx="5639776" cy="3745163"/>
          </a:xfrm>
          <a:prstGeom prst="rect">
            <a:avLst/>
          </a:prstGeom>
          <a:ln w="12700">
            <a:miter lim="400000"/>
          </a:ln>
        </p:spPr>
      </p:pic>
      <p:sp>
        <p:nvSpPr>
          <p:cNvPr id="581" name="Square"/>
          <p:cNvSpPr/>
          <p:nvPr/>
        </p:nvSpPr>
        <p:spPr>
          <a:xfrm>
            <a:off x="10191750" y="91440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82" name="Line"/>
          <p:cNvSpPr/>
          <p:nvPr/>
        </p:nvSpPr>
        <p:spPr>
          <a:xfrm>
            <a:off x="7665225" y="9026534"/>
            <a:ext cx="2669401" cy="260342"/>
          </a:xfrm>
          <a:prstGeom prst="line">
            <a:avLst/>
          </a:prstGeom>
          <a:ln w="50800">
            <a:solidFill>
              <a:srgbClr val="B51A00"/>
            </a:solidFill>
            <a:miter lim="400000"/>
            <a:headEnd type="stealth"/>
          </a:ln>
        </p:spPr>
        <p:txBody>
          <a:bodyPr lIns="0" tIns="0" rIns="0" bIns="0"/>
          <a:lstStyle/>
          <a:p>
            <a:pPr/>
          </a:p>
        </p:txBody>
      </p:sp>
      <p:sp>
        <p:nvSpPr>
          <p:cNvPr id="583" name="???"/>
          <p:cNvSpPr txBox="1"/>
          <p:nvPr/>
        </p:nvSpPr>
        <p:spPr>
          <a:xfrm>
            <a:off x="6318210" y="8447484"/>
            <a:ext cx="910096"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a:t>
            </a:r>
          </a:p>
        </p:txBody>
      </p:sp>
    </p:spTree>
  </p:cSld>
  <p:clrMapOvr>
    <a:masterClrMapping/>
  </p:clrMapOvr>
  <p:transition xmlns:p14="http://schemas.microsoft.com/office/powerpoint/2010/main" spd="med" advClick="1"/>
</p:sld>
</file>

<file path=ppt/slides/slide8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85" name="Black Padding"/>
          <p:cNvSpPr txBox="1"/>
          <p:nvPr>
            <p:ph type="title"/>
          </p:nvPr>
        </p:nvSpPr>
        <p:spPr>
          <a:prstGeom prst="rect">
            <a:avLst/>
          </a:prstGeom>
        </p:spPr>
        <p:txBody>
          <a:bodyPr/>
          <a:lstStyle/>
          <a:p>
            <a:pPr/>
            <a:r>
              <a:t>Black Padding</a:t>
            </a:r>
          </a:p>
        </p:txBody>
      </p:sp>
      <p:sp>
        <p:nvSpPr>
          <p:cNvPr id="586" name="def getBlackPadded(im, y, x):…"/>
          <p:cNvSpPr txBox="1"/>
          <p:nvPr>
            <p:ph type="body" idx="1"/>
          </p:nvPr>
        </p:nvSpPr>
        <p:spPr>
          <a:prstGeom prst="rect">
            <a:avLst/>
          </a:prstGeom>
        </p:spPr>
        <p:txBody>
          <a:bodyPr/>
          <a:lstStyle/>
          <a:p>
            <a:pPr lvl="1" marL="0" indent="0">
              <a:buSzTx/>
              <a:buNone/>
              <a:defRPr sz="4600">
                <a:latin typeface="Courier New"/>
                <a:ea typeface="Courier New"/>
                <a:cs typeface="Courier New"/>
                <a:sym typeface="Courier New"/>
              </a:defRPr>
            </a:pPr>
            <a:r>
              <a:t>def getBlackPadded(im, y, x):</a:t>
            </a:r>
          </a:p>
          <a:p>
            <a:pPr lvl="1" marL="0" indent="0">
              <a:buSzTx/>
              <a:buNone/>
              <a:defRPr sz="4600">
                <a:latin typeface="Courier New"/>
                <a:ea typeface="Courier New"/>
                <a:cs typeface="Courier New"/>
                <a:sym typeface="Courier New"/>
              </a:defRPr>
            </a:pPr>
            <a:r>
              <a:t>    if (x&lt;0) or (x&gt;=im.shape[1]) or (y&lt;0) </a:t>
            </a:r>
            <a:br/>
            <a:r>
              <a:t>        or (y&gt;= im.shape[0]): </a:t>
            </a:r>
          </a:p>
          <a:p>
            <a:pPr lvl="1" marL="0" indent="0">
              <a:buSzTx/>
              <a:buNone/>
              <a:defRPr sz="4600">
                <a:latin typeface="Courier New"/>
                <a:ea typeface="Courier New"/>
                <a:cs typeface="Courier New"/>
                <a:sym typeface="Courier New"/>
              </a:defRPr>
            </a:pPr>
            <a:r>
              <a:t>        return numpy.array([0, 0, 0])</a:t>
            </a:r>
          </a:p>
          <a:p>
            <a:pPr lvl="1" marL="0" indent="0">
              <a:buSzTx/>
              <a:buNone/>
              <a:defRPr sz="4600">
                <a:latin typeface="Courier New"/>
                <a:ea typeface="Courier New"/>
                <a:cs typeface="Courier New"/>
                <a:sym typeface="Courier New"/>
              </a:defRPr>
            </a:pPr>
            <a:r>
              <a:t>    else: return im[y, x]</a:t>
            </a:r>
          </a:p>
        </p:txBody>
      </p:sp>
      <p:sp>
        <p:nvSpPr>
          <p:cNvPr id="587" name="Rectangle"/>
          <p:cNvSpPr/>
          <p:nvPr/>
        </p:nvSpPr>
        <p:spPr>
          <a:xfrm>
            <a:off x="9825518" y="8849355"/>
            <a:ext cx="5570528" cy="3682211"/>
          </a:xfrm>
          <a:prstGeom prst="rect">
            <a:avLst/>
          </a:prstGeom>
          <a:solidFill>
            <a:srgbClr val="00000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pic>
        <p:nvPicPr>
          <p:cNvPr id="588" name="droppedImage.tiff" descr="droppedImage.tiff"/>
          <p:cNvPicPr>
            <a:picLocks noChangeAspect="1"/>
          </p:cNvPicPr>
          <p:nvPr/>
        </p:nvPicPr>
        <p:blipFill>
          <a:blip r:embed="rId2">
            <a:extLst/>
          </a:blip>
          <a:stretch>
            <a:fillRect/>
          </a:stretch>
        </p:blipFill>
        <p:spPr>
          <a:xfrm rot="19546558">
            <a:off x="9794047" y="8817885"/>
            <a:ext cx="5639776" cy="3745163"/>
          </a:xfrm>
          <a:prstGeom prst="rect">
            <a:avLst/>
          </a:prstGeom>
          <a:ln w="12700">
            <a:miter lim="400000"/>
          </a:ln>
        </p:spPr>
      </p:pic>
      <p:sp>
        <p:nvSpPr>
          <p:cNvPr id="589" name="Square"/>
          <p:cNvSpPr/>
          <p:nvPr/>
        </p:nvSpPr>
        <p:spPr>
          <a:xfrm>
            <a:off x="10191750" y="91440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90" name="Line"/>
          <p:cNvSpPr/>
          <p:nvPr/>
        </p:nvSpPr>
        <p:spPr>
          <a:xfrm>
            <a:off x="7665225" y="9026534"/>
            <a:ext cx="2669401" cy="260342"/>
          </a:xfrm>
          <a:prstGeom prst="line">
            <a:avLst/>
          </a:prstGeom>
          <a:ln w="50800">
            <a:solidFill>
              <a:srgbClr val="B51A00"/>
            </a:solidFill>
            <a:miter lim="400000"/>
            <a:headEnd type="stealth"/>
          </a:ln>
        </p:spPr>
        <p:txBody>
          <a:bodyPr lIns="0" tIns="0" rIns="0" bIns="0"/>
          <a:lstStyle/>
          <a:p>
            <a:pPr/>
          </a:p>
        </p:txBody>
      </p:sp>
      <p:sp>
        <p:nvSpPr>
          <p:cNvPr id="591" name="0,0,0"/>
          <p:cNvSpPr txBox="1"/>
          <p:nvPr/>
        </p:nvSpPr>
        <p:spPr>
          <a:xfrm>
            <a:off x="5965871" y="8447484"/>
            <a:ext cx="1614774" cy="101798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nchor="ctr">
            <a:spAutoFit/>
          </a:bodyPr>
          <a:lstStyle>
            <a:lvl1pPr algn="ctr" defTabSz="821531">
              <a:defRPr sz="5800">
                <a:latin typeface="Gill Sans"/>
                <a:ea typeface="Gill Sans"/>
                <a:cs typeface="Gill Sans"/>
                <a:sym typeface="Gill Sans"/>
              </a:defRPr>
            </a:lvl1pPr>
          </a:lstStyle>
          <a:p>
            <a:pPr/>
            <a:r>
              <a:t>0,0,0</a:t>
            </a:r>
          </a:p>
        </p:txBody>
      </p:sp>
    </p:spTree>
  </p:cSld>
  <p:clrMapOvr>
    <a:masterClrMapping/>
  </p:clrMapOvr>
  <p:transition xmlns:p14="http://schemas.microsoft.com/office/powerpoint/2010/main" spd="med" advClick="1"/>
</p:sld>
</file>

<file path=ppt/slides/slide8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3" name="Edge Padding"/>
          <p:cNvSpPr txBox="1"/>
          <p:nvPr>
            <p:ph type="title"/>
          </p:nvPr>
        </p:nvSpPr>
        <p:spPr>
          <a:prstGeom prst="rect">
            <a:avLst/>
          </a:prstGeom>
        </p:spPr>
        <p:txBody>
          <a:bodyPr/>
          <a:lstStyle/>
          <a:p>
            <a:pPr/>
            <a:r>
              <a:t>Edge Padding</a:t>
            </a:r>
          </a:p>
        </p:txBody>
      </p:sp>
      <p:sp>
        <p:nvSpPr>
          <p:cNvPr id="594" name="def clipX(im, x): return min(width(im)-1, max(x, 0))…"/>
          <p:cNvSpPr txBox="1"/>
          <p:nvPr>
            <p:ph type="body" idx="1"/>
          </p:nvPr>
        </p:nvSpPr>
        <p:spPr>
          <a:prstGeom prst="rect">
            <a:avLst/>
          </a:prstGeom>
        </p:spPr>
        <p:txBody>
          <a:bodyPr/>
          <a:lstStyle/>
          <a:p>
            <a:pPr lvl="1" marL="0" indent="723900">
              <a:buSzTx/>
              <a:buNone/>
              <a:defRPr sz="3600">
                <a:latin typeface="Courier New"/>
                <a:ea typeface="Courier New"/>
                <a:cs typeface="Courier New"/>
                <a:sym typeface="Courier New"/>
              </a:defRPr>
            </a:pPr>
            <a:r>
              <a:t>def clipX(im, x): return min(width(im)-1, max(x, 0))</a:t>
            </a:r>
          </a:p>
          <a:p>
            <a:pPr lvl="1" marL="0" indent="723900">
              <a:buSzTx/>
              <a:buNone/>
              <a:defRPr sz="3600">
                <a:latin typeface="Courier New"/>
                <a:ea typeface="Courier New"/>
                <a:cs typeface="Courier New"/>
                <a:sym typeface="Courier New"/>
              </a:defRPr>
            </a:pPr>
            <a:r>
              <a:t>def clipY(im, y): return min(height(im)-1, max(y, 0)</a:t>
            </a:r>
          </a:p>
          <a:p>
            <a:pPr lvl="1" marL="0" indent="723900">
              <a:buSzTx/>
              <a:buNone/>
              <a:defRPr sz="3600">
                <a:latin typeface="Courier New"/>
                <a:ea typeface="Courier New"/>
                <a:cs typeface="Courier New"/>
                <a:sym typeface="Courier New"/>
              </a:defRPr>
            </a:pPr>
            <a:r>
              <a:t>def getSafePix(im, y, x):</a:t>
            </a:r>
          </a:p>
          <a:p>
            <a:pPr lvl="1" marL="0" indent="723900">
              <a:buSzTx/>
              <a:buNone/>
              <a:defRPr sz="3600">
                <a:latin typeface="Courier New"/>
                <a:ea typeface="Courier New"/>
                <a:cs typeface="Courier New"/>
                <a:sym typeface="Courier New"/>
              </a:defRPr>
            </a:pPr>
            <a:r>
              <a:t>    return im[clipY(im, y), clipX(im, x)]</a:t>
            </a:r>
          </a:p>
        </p:txBody>
      </p:sp>
      <p:sp>
        <p:nvSpPr>
          <p:cNvPr id="595" name="Rectangle"/>
          <p:cNvSpPr/>
          <p:nvPr/>
        </p:nvSpPr>
        <p:spPr>
          <a:xfrm>
            <a:off x="9825518" y="8849355"/>
            <a:ext cx="5570528" cy="3682211"/>
          </a:xfrm>
          <a:prstGeom prst="rect">
            <a:avLst/>
          </a:prstGeom>
          <a:solidFill>
            <a:srgbClr val="000000"/>
          </a:solidFill>
          <a:ln w="25400">
            <a:solidFill>
              <a:srgbClr val="0000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pic>
        <p:nvPicPr>
          <p:cNvPr id="596" name="droppedImage.tiff" descr="droppedImage.tiff"/>
          <p:cNvPicPr>
            <a:picLocks noChangeAspect="1"/>
          </p:cNvPicPr>
          <p:nvPr/>
        </p:nvPicPr>
        <p:blipFill>
          <a:blip r:embed="rId2">
            <a:extLst/>
          </a:blip>
          <a:stretch>
            <a:fillRect/>
          </a:stretch>
        </p:blipFill>
        <p:spPr>
          <a:xfrm rot="19546558">
            <a:off x="9794047" y="8817885"/>
            <a:ext cx="5639776" cy="3745163"/>
          </a:xfrm>
          <a:prstGeom prst="rect">
            <a:avLst/>
          </a:prstGeom>
          <a:ln w="12700">
            <a:miter lim="400000"/>
          </a:ln>
        </p:spPr>
      </p:pic>
      <p:sp>
        <p:nvSpPr>
          <p:cNvPr id="597" name="Square"/>
          <p:cNvSpPr/>
          <p:nvPr/>
        </p:nvSpPr>
        <p:spPr>
          <a:xfrm>
            <a:off x="10191750" y="91440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
        <p:nvSpPr>
          <p:cNvPr id="598" name="Line"/>
          <p:cNvSpPr/>
          <p:nvPr/>
        </p:nvSpPr>
        <p:spPr>
          <a:xfrm flipH="1" flipV="1">
            <a:off x="10334625" y="9286875"/>
            <a:ext cx="428626" cy="589358"/>
          </a:xfrm>
          <a:prstGeom prst="line">
            <a:avLst/>
          </a:prstGeom>
          <a:ln w="50800">
            <a:solidFill>
              <a:srgbClr val="E32400"/>
            </a:solidFill>
            <a:miter lim="400000"/>
            <a:headEnd type="stealth"/>
          </a:ln>
        </p:spPr>
        <p:txBody>
          <a:bodyPr lIns="0" tIns="0" rIns="0" bIns="0"/>
          <a:lstStyle/>
          <a:p>
            <a:pPr/>
          </a:p>
        </p:txBody>
      </p:sp>
      <p:sp>
        <p:nvSpPr>
          <p:cNvPr id="599" name="Square"/>
          <p:cNvSpPr/>
          <p:nvPr/>
        </p:nvSpPr>
        <p:spPr>
          <a:xfrm rot="19560000">
            <a:off x="10602515" y="9715500"/>
            <a:ext cx="303610" cy="303610"/>
          </a:xfrm>
          <a:prstGeom prst="rect">
            <a:avLst/>
          </a:prstGeom>
          <a:ln w="25400">
            <a:solidFill>
              <a:srgbClr val="E32400"/>
            </a:solidFill>
            <a:miter lim="400000"/>
          </a:ln>
        </p:spPr>
        <p:txBody>
          <a:bodyPr lIns="71437" tIns="71437" rIns="71437" bIns="71437" anchor="ctr"/>
          <a:lstStyle/>
          <a:p>
            <a:pPr algn="ctr" defTabSz="821531">
              <a:defRPr sz="5600">
                <a:solidFill>
                  <a:srgbClr val="FFFFFF"/>
                </a:solidFill>
                <a:effectLst>
                  <a:outerShdw sx="100000" sy="100000" kx="0" ky="0" algn="b" rotWithShape="0" blurRad="38100" dist="12700" dir="5400000">
                    <a:srgbClr val="000000">
                      <a:alpha val="50000"/>
                    </a:srgbClr>
                  </a:outerShdw>
                </a:effectLst>
                <a:latin typeface="Gill Sans"/>
                <a:ea typeface="Gill Sans"/>
                <a:cs typeface="Gill Sans"/>
                <a:sym typeface="Gill Sans"/>
              </a:defRPr>
            </a:pPr>
          </a:p>
        </p:txBody>
      </p:sp>
    </p:spTree>
  </p:cSld>
  <p:clrMapOvr>
    <a:masterClrMapping/>
  </p:clrMapOvr>
  <p:transition xmlns:p14="http://schemas.microsoft.com/office/powerpoint/2010/main" spd="med" advClick="1"/>
</p:sld>
</file>

<file path=ppt/slides/slide9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1" name="Questions?"/>
          <p:cNvSpPr txBox="1"/>
          <p:nvPr>
            <p:ph type="title"/>
          </p:nvPr>
        </p:nvSpPr>
        <p:spPr>
          <a:prstGeom prst="rect">
            <a:avLst/>
          </a:prstGeom>
        </p:spPr>
        <p:txBody>
          <a:bodyPr/>
          <a:lstStyle/>
          <a:p>
            <a:pPr/>
            <a:r>
              <a:t>Questions?</a:t>
            </a:r>
          </a:p>
        </p:txBody>
      </p:sp>
      <p:sp>
        <p:nvSpPr>
          <p:cNvPr id="602" name="Double-click to edit"/>
          <p:cNvSpPr txBox="1"/>
          <p:nvPr>
            <p:ph type="body" idx="1"/>
          </p:nvPr>
        </p:nvSpPr>
        <p:spPr>
          <a:prstGeom prst="rect">
            <a:avLst/>
          </a:prstGeom>
        </p:spPr>
        <p:txBody>
          <a:bodyPr/>
          <a:lstStyle/>
          <a:p>
            <a:pPr lvl="1"/>
          </a:p>
        </p:txBody>
      </p:sp>
    </p:spTree>
  </p:cSld>
  <p:clrMapOvr>
    <a:masterClrMapping/>
  </p:clrMapOvr>
  <p:transition xmlns:p14="http://schemas.microsoft.com/office/powerpoint/2010/main" spd="med" advClick="1"/>
</p:sld>
</file>

<file path=ppt/slides/slide9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4" name="Warping &amp; Morphing"/>
          <p:cNvSpPr txBox="1"/>
          <p:nvPr>
            <p:ph type="title"/>
          </p:nvPr>
        </p:nvSpPr>
        <p:spPr>
          <a:prstGeom prst="rect">
            <a:avLst/>
          </a:prstGeom>
        </p:spPr>
        <p:txBody>
          <a:bodyPr/>
          <a:lstStyle/>
          <a:p>
            <a:pPr/>
            <a:r>
              <a:t>Warping &amp; Morphing</a:t>
            </a:r>
          </a:p>
        </p:txBody>
      </p:sp>
    </p:spTree>
  </p:cSld>
  <p:clrMapOvr>
    <a:masterClrMapping/>
  </p:clrMapOvr>
  <p:transition xmlns:p14="http://schemas.microsoft.com/office/powerpoint/2010/main" spd="med" advClick="1"/>
</p:sld>
</file>

<file path=ppt/slides/slide9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6"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07" name="Important scientific question"/>
          <p:cNvSpPr txBox="1"/>
          <p:nvPr>
            <p:ph type="title"/>
          </p:nvPr>
        </p:nvSpPr>
        <p:spPr>
          <a:prstGeom prst="rect">
            <a:avLst/>
          </a:prstGeom>
        </p:spPr>
        <p:txBody>
          <a:bodyPr/>
          <a:lstStyle>
            <a:lvl1pPr>
              <a:defRPr sz="7000"/>
            </a:lvl1pPr>
          </a:lstStyle>
          <a:p>
            <a:pPr/>
            <a:r>
              <a:t>Important scientific question</a:t>
            </a:r>
          </a:p>
        </p:txBody>
      </p:sp>
      <p:sp>
        <p:nvSpPr>
          <p:cNvPr id="608" name="How to turn Dr. Jekyll into Mr. Hyde?…"/>
          <p:cNvSpPr txBox="1"/>
          <p:nvPr>
            <p:ph type="body" idx="1"/>
          </p:nvPr>
        </p:nvSpPr>
        <p:spPr>
          <a:prstGeom prst="rect">
            <a:avLst/>
          </a:prstGeom>
        </p:spPr>
        <p:txBody>
          <a:bodyPr/>
          <a:lstStyle/>
          <a:p>
            <a:pPr/>
            <a:r>
              <a:t>How to turn Dr. Jekyll into Mr. Hyde?</a:t>
            </a:r>
          </a:p>
          <a:p>
            <a:pPr/>
            <a:r>
              <a:t>How to turn a man into a werewolf?</a:t>
            </a:r>
          </a:p>
          <a:p>
            <a:pPr/>
          </a:p>
          <a:p>
            <a:pPr/>
            <a:r>
              <a:t>Powerpoint cross-fading? </a:t>
            </a:r>
          </a:p>
        </p:txBody>
      </p:sp>
      <p:pic>
        <p:nvPicPr>
          <p:cNvPr id="609" name="image.pdf" descr="image.pdf"/>
          <p:cNvPicPr>
            <a:picLocks noChangeAspect="0"/>
          </p:cNvPicPr>
          <p:nvPr/>
        </p:nvPicPr>
        <p:blipFill>
          <a:blip r:embed="rId2">
            <a:extLst/>
          </a:blip>
          <a:srcRect l="20930" t="0" r="20930" b="0"/>
          <a:stretch>
            <a:fillRect/>
          </a:stretch>
        </p:blipFill>
        <p:spPr>
          <a:xfrm>
            <a:off x="8721725" y="6090046"/>
            <a:ext cx="3927476" cy="5067301"/>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08">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608">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608">
                                            <p:txEl>
                                              <p:pRg st="1" end="1"/>
                                            </p:txEl>
                                          </p:spTgt>
                                        </p:tgtEl>
                                        <p:attrNameLst>
                                          <p:attrName>style.visibility</p:attrName>
                                        </p:attrNameLst>
                                      </p:cBhvr>
                                      <p:to>
                                        <p:strVal val="visible"/>
                                      </p:to>
                                    </p:set>
                                  </p:childTnLst>
                                </p:cTn>
                              </p:par>
                            </p:childTnLst>
                          </p:cTn>
                        </p:par>
                        <p:par>
                          <p:cTn id="12" fill="hold">
                            <p:stCondLst>
                              <p:cond delay="0"/>
                            </p:stCondLst>
                            <p:childTnLst>
                              <p:par>
                                <p:cTn id="13" presetClass="entr" nodeType="afterEffect" presetSubtype="0" presetID="1" grpId="1" fill="hold">
                                  <p:stCondLst>
                                    <p:cond delay="0"/>
                                  </p:stCondLst>
                                  <p:iterate type="el" backwards="0">
                                    <p:tmAbs val="0"/>
                                  </p:iterate>
                                  <p:childTnLst>
                                    <p:set>
                                      <p:cBhvr>
                                        <p:cTn id="14" fill="hold"/>
                                        <p:tgtEl>
                                          <p:spTgt spid="60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1" fill="hold">
                                  <p:stCondLst>
                                    <p:cond delay="0"/>
                                  </p:stCondLst>
                                  <p:iterate type="el" backwards="0">
                                    <p:tmAbs val="0"/>
                                  </p:iterate>
                                  <p:childTnLst>
                                    <p:set>
                                      <p:cBhvr>
                                        <p:cTn id="18" fill="hold"/>
                                        <p:tgtEl>
                                          <p:spTgt spid="608">
                                            <p:txEl>
                                              <p:pRg st="3" end="3"/>
                                            </p:txEl>
                                          </p:spTgt>
                                        </p:tgtEl>
                                        <p:attrNameLst>
                                          <p:attrName>style.visibility</p:attrName>
                                        </p:attrNameLst>
                                      </p:cBhvr>
                                      <p:to>
                                        <p:strVal val="visible"/>
                                      </p:to>
                                    </p:set>
                                  </p:childTnLst>
                                </p:cTn>
                              </p:par>
                            </p:childTnLst>
                          </p:cTn>
                        </p:par>
                        <p:par>
                          <p:cTn id="19" fill="hold">
                            <p:stCondLst>
                              <p:cond delay="0"/>
                            </p:stCondLst>
                            <p:childTnLst>
                              <p:par>
                                <p:cTn id="20" presetClass="entr" nodeType="afterEffect" presetSubtype="0" presetID="1" grpId="2" fill="hold">
                                  <p:stCondLst>
                                    <p:cond delay="0"/>
                                  </p:stCondLst>
                                  <p:iterate type="el" backwards="0">
                                    <p:tmAbs val="0"/>
                                  </p:iterate>
                                  <p:childTnLst>
                                    <p:set>
                                      <p:cBhvr>
                                        <p:cTn id="21" fill="hold"/>
                                        <p:tgtEl>
                                          <p:spTgt spid="6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608" grpId="1"/>
      <p:bldP build="whole" bldLvl="1" animBg="1" rev="0" advAuto="0" spid="609" grpId="2"/>
    </p:bldLst>
  </p:timing>
</p:sld>
</file>

<file path=ppt/slides/slide9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1"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12" name="Important scientific question"/>
          <p:cNvSpPr txBox="1"/>
          <p:nvPr>
            <p:ph type="title"/>
          </p:nvPr>
        </p:nvSpPr>
        <p:spPr>
          <a:prstGeom prst="rect">
            <a:avLst/>
          </a:prstGeom>
        </p:spPr>
        <p:txBody>
          <a:bodyPr/>
          <a:lstStyle>
            <a:lvl1pPr>
              <a:defRPr sz="7000"/>
            </a:lvl1pPr>
          </a:lstStyle>
          <a:p>
            <a:pPr/>
            <a:r>
              <a:t>Important scientific question</a:t>
            </a:r>
          </a:p>
        </p:txBody>
      </p:sp>
      <p:sp>
        <p:nvSpPr>
          <p:cNvPr id="613" name="How to turn Dr. Jekyll into Mr. Hyde?…"/>
          <p:cNvSpPr txBox="1"/>
          <p:nvPr>
            <p:ph type="body" idx="1"/>
          </p:nvPr>
        </p:nvSpPr>
        <p:spPr>
          <a:prstGeom prst="rect">
            <a:avLst/>
          </a:prstGeom>
        </p:spPr>
        <p:txBody>
          <a:bodyPr/>
          <a:lstStyle/>
          <a:p>
            <a:pPr/>
            <a:r>
              <a:t>How to turn Dr. Jekyll into Mr. Hyde?</a:t>
            </a:r>
          </a:p>
          <a:p>
            <a:pPr/>
            <a:r>
              <a:t>How to turn a man into a werewolf?</a:t>
            </a:r>
          </a:p>
          <a:p>
            <a:pPr/>
          </a:p>
          <a:p>
            <a:pPr/>
            <a:r>
              <a:t>Powerpoint cross-fading?</a:t>
            </a:r>
          </a:p>
        </p:txBody>
      </p:sp>
      <p:pic>
        <p:nvPicPr>
          <p:cNvPr id="614" name="image.png" descr="image.png"/>
          <p:cNvPicPr>
            <a:picLocks noChangeAspect="0"/>
          </p:cNvPicPr>
          <p:nvPr/>
        </p:nvPicPr>
        <p:blipFill>
          <a:blip r:embed="rId2">
            <a:extLst/>
          </a:blip>
          <a:stretch>
            <a:fillRect/>
          </a:stretch>
        </p:blipFill>
        <p:spPr>
          <a:xfrm>
            <a:off x="8691562" y="6090046"/>
            <a:ext cx="3895726" cy="5125642"/>
          </a:xfrm>
          <a:prstGeom prst="rect">
            <a:avLst/>
          </a:prstGeom>
          <a:ln w="12700">
            <a:miter lim="400000"/>
          </a:ln>
        </p:spPr>
      </p:pic>
      <p:sp>
        <p:nvSpPr>
          <p:cNvPr id="615" name="From An American Werewolf in London"/>
          <p:cNvSpPr txBox="1"/>
          <p:nvPr/>
        </p:nvSpPr>
        <p:spPr>
          <a:xfrm>
            <a:off x="8959850" y="11198225"/>
            <a:ext cx="4888103" cy="461206"/>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1500"/>
              </a:spcBef>
              <a:buClr>
                <a:srgbClr val="000000"/>
              </a:buClr>
              <a:buFont typeface="Times New Roman"/>
              <a:defRPr sz="2200">
                <a:uFill>
                  <a:solidFill>
                    <a:srgbClr val="000000"/>
                  </a:solidFill>
                </a:uFill>
                <a:latin typeface="Times New Roman"/>
                <a:ea typeface="Times New Roman"/>
                <a:cs typeface="Times New Roman"/>
                <a:sym typeface="Times New Roman"/>
              </a:defRPr>
            </a:lvl1pPr>
          </a:lstStyle>
          <a:p>
            <a:pPr/>
            <a:r>
              <a:t>From An American Werewolf in London</a:t>
            </a:r>
          </a:p>
        </p:txBody>
      </p:sp>
      <p:sp>
        <p:nvSpPr>
          <p:cNvPr id="616" name="or…"/>
          <p:cNvSpPr txBox="1"/>
          <p:nvPr/>
        </p:nvSpPr>
        <p:spPr>
          <a:xfrm>
            <a:off x="779405" y="11001375"/>
            <a:ext cx="9946347" cy="1857375"/>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or</a:t>
            </a: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Image Warping and Morphing?</a:t>
            </a:r>
          </a:p>
        </p:txBody>
      </p:sp>
    </p:spTree>
  </p:cSld>
  <p:clrMapOvr>
    <a:masterClrMapping/>
  </p:clrMapOvr>
  <mc:AlternateContent xmlns:mc="http://schemas.openxmlformats.org/markup-compatibility/2006">
    <mc:Choice xmlns:p14="http://schemas.microsoft.com/office/powerpoint/2010/main" Requires="p14">
      <p:transition spd="slow" advClick="1" p14:dur="1200">
        <p:fade/>
      </p:transition>
    </mc:Choice>
    <mc:Fallback>
      <p:transition spd="slow">
        <p:fade/>
      </p:transition>
    </mc:Fallback>
  </mc:AlternateContent>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61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16" grpId="1"/>
    </p:bldLst>
  </p:timing>
</p:sld>
</file>

<file path=ppt/slides/slide9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19" name="Digression: old metamorphoses"/>
          <p:cNvSpPr txBox="1"/>
          <p:nvPr>
            <p:ph type="title"/>
          </p:nvPr>
        </p:nvSpPr>
        <p:spPr>
          <a:prstGeom prst="rect">
            <a:avLst/>
          </a:prstGeom>
        </p:spPr>
        <p:txBody>
          <a:bodyPr/>
          <a:lstStyle>
            <a:lvl1pPr>
              <a:defRPr sz="7000"/>
            </a:lvl1pPr>
          </a:lstStyle>
          <a:p>
            <a:pPr/>
            <a:r>
              <a:t>Digression: old metamorphoses </a:t>
            </a:r>
          </a:p>
        </p:txBody>
      </p:sp>
      <p:sp>
        <p:nvSpPr>
          <p:cNvPr id="620" name="http://en.wikipedia.org/wiki/The_Strange_Case_of_Dr._Jekyll_and_Mr._Hyde…"/>
          <p:cNvSpPr txBox="1"/>
          <p:nvPr>
            <p:ph type="body" idx="1"/>
          </p:nvPr>
        </p:nvSpPr>
        <p:spPr>
          <a:xfrm>
            <a:off x="3655218" y="1982390"/>
            <a:ext cx="17377173" cy="9072564"/>
          </a:xfrm>
          <a:prstGeom prst="rect">
            <a:avLst/>
          </a:prstGeom>
        </p:spPr>
        <p:txBody>
          <a:bodyPr/>
          <a:lstStyle/>
          <a:p>
            <a:pPr marL="330032" indent="-288757">
              <a:lnSpc>
                <a:spcPct val="80000"/>
              </a:lnSpc>
            </a:pPr>
            <a:r>
              <a:rPr sz="3200" u="sng">
                <a:solidFill>
                  <a:srgbClr val="606060"/>
                </a:solidFill>
                <a:uFill>
                  <a:solidFill>
                    <a:srgbClr val="606060"/>
                  </a:solidFill>
                </a:uFill>
                <a:hlinkClick r:id="rId2" invalidUrl="" action="" tgtFrame="" tooltip="" history="1" highlightClick="0" endSnd="0"/>
              </a:rPr>
              <a:t>http://en.wikipedia.org/wiki/The_Strange_Case_of_Dr._Jekyll_and_Mr._Hyde</a:t>
            </a:r>
          </a:p>
          <a:p>
            <a:pPr marL="330032" indent="-288757">
              <a:lnSpc>
                <a:spcPct val="80000"/>
              </a:lnSpc>
            </a:pPr>
            <a:r>
              <a:rPr sz="3200" u="sng">
                <a:solidFill>
                  <a:srgbClr val="606060"/>
                </a:solidFill>
                <a:uFill>
                  <a:solidFill>
                    <a:srgbClr val="606060"/>
                  </a:solidFill>
                </a:uFill>
                <a:hlinkClick r:id="rId3" invalidUrl="" action="" tgtFrame="" tooltip="" history="1" highlightClick="0" endSnd="0"/>
              </a:rPr>
              <a:t>http://www.eatmybrains.com/showtopten.php?id=15</a:t>
            </a:r>
          </a:p>
          <a:p>
            <a:pPr marL="330032" indent="-288757">
              <a:lnSpc>
                <a:spcPct val="80000"/>
              </a:lnSpc>
            </a:pPr>
            <a:r>
              <a:rPr sz="3200" u="sng">
                <a:solidFill>
                  <a:srgbClr val="606060"/>
                </a:solidFill>
                <a:uFill>
                  <a:solidFill>
                    <a:srgbClr val="606060"/>
                  </a:solidFill>
                </a:uFill>
                <a:hlinkClick r:id="rId4" invalidUrl="" action="" tgtFrame="" tooltip="" history="1" highlightClick="0" endSnd="0"/>
              </a:rPr>
              <a:t>http://www.horror-wood.com/next_gen_jekyll.htm</a:t>
            </a:r>
            <a:r>
              <a:rPr sz="3200"/>
              <a:t> </a:t>
            </a:r>
            <a:endParaRPr sz="3200"/>
          </a:p>
          <a:p>
            <a:pPr marL="330032" indent="-288757">
              <a:lnSpc>
                <a:spcPct val="80000"/>
              </a:lnSpc>
            </a:pPr>
            <a:r>
              <a:rPr sz="3200"/>
              <a:t>Unless I’m mistaken, both employ the trick of making already-applied makeup turn visible via changes in the color of the lighting, something that works only in black-and-white cinematography. It’s an interesting alternative to the more familiar Wolf Man time-lapse dissolves. This technique was used to great effect on Fredric March in Rouben Mamoulian’s 1932 film of </a:t>
            </a:r>
            <a:r>
              <a:rPr i="1" sz="3200"/>
              <a:t>Dr. Jekyll and Mr. Hyde</a:t>
            </a:r>
            <a:r>
              <a:rPr sz="3200"/>
              <a:t>, although Spencer Tracy eschewed extreme makeup for his 1941 portrayal. </a:t>
            </a:r>
          </a:p>
        </p:txBody>
      </p:sp>
      <p:pic>
        <p:nvPicPr>
          <p:cNvPr id="621" name="image.png" descr="image.png"/>
          <p:cNvPicPr>
            <a:picLocks noChangeAspect="0"/>
          </p:cNvPicPr>
          <p:nvPr/>
        </p:nvPicPr>
        <p:blipFill>
          <a:blip r:embed="rId5">
            <a:extLst/>
          </a:blip>
          <a:stretch>
            <a:fillRect/>
          </a:stretch>
        </p:blipFill>
        <p:spPr>
          <a:xfrm>
            <a:off x="4581525" y="6536531"/>
            <a:ext cx="4768454" cy="7179469"/>
          </a:xfrm>
          <a:prstGeom prst="rect">
            <a:avLst/>
          </a:prstGeom>
          <a:ln w="12700">
            <a:miter lim="400000"/>
          </a:ln>
        </p:spPr>
      </p:pic>
    </p:spTree>
  </p:cSld>
  <p:clrMapOvr>
    <a:masterClrMapping/>
  </p:clrMapOvr>
  <p:transition xmlns:p14="http://schemas.microsoft.com/office/powerpoint/2010/main" spd="med" advClick="1"/>
</p:sld>
</file>

<file path=ppt/slides/slide9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24" name="Dr. Jekyll and Mr. Hyde, 1932"/>
          <p:cNvSpPr txBox="1"/>
          <p:nvPr>
            <p:ph type="title"/>
          </p:nvPr>
        </p:nvSpPr>
        <p:spPr>
          <a:prstGeom prst="rect">
            <a:avLst/>
          </a:prstGeom>
        </p:spPr>
        <p:txBody>
          <a:bodyPr/>
          <a:lstStyle/>
          <a:p>
            <a:pPr/>
            <a:r>
              <a:t>Dr. Jekyll and Mr. Hyde, 1932</a:t>
            </a:r>
          </a:p>
        </p:txBody>
      </p:sp>
      <p:sp>
        <p:nvSpPr>
          <p:cNvPr id="625" name="Double-click to edit"/>
          <p:cNvSpPr txBox="1"/>
          <p:nvPr>
            <p:ph type="body" idx="1"/>
          </p:nvPr>
        </p:nvSpPr>
        <p:spPr>
          <a:prstGeom prst="rect">
            <a:avLst/>
          </a:prstGeom>
        </p:spPr>
        <p:txBody>
          <a:bodyPr/>
          <a:lstStyle/>
          <a:p>
            <a:pPr/>
          </a:p>
        </p:txBody>
      </p:sp>
      <p:pic>
        <p:nvPicPr>
          <p:cNvPr id="626" name="DR_JEKYLL_MR_HYDE_SIDE_A-1.mov" descr="DR_JEKYLL_MR_HYDE_SIDE_A-1.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655218" y="1982390"/>
            <a:ext cx="15412642" cy="11559482"/>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124867" fill="hold"/>
                                        <p:tgtEl>
                                          <p:spTgt spid="62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26"/>
                </p:tgtEl>
              </p:cMediaNode>
            </p:video>
            <p:seq concurrent="1" prevAc="none" nextAc="seek">
              <p:cTn id="8" evtFilter="cancelBubble" nodeType="interactiveSeq" restart="whenNotActive" fill="hold">
                <p:stCondLst>
                  <p:cond delay="0" evt="onClick">
                    <p:tgtEl>
                      <p:spTgt spid="62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26"/>
                                        </p:tgtEl>
                                      </p:cBhvr>
                                    </p:cmd>
                                  </p:childTnLst>
                                </p:cTn>
                              </p:par>
                            </p:childTnLst>
                          </p:cTn>
                        </p:par>
                      </p:childTnLst>
                    </p:cTn>
                  </p:par>
                </p:childTnLst>
              </p:cTn>
              <p:nextCondLst>
                <p:cond delay="0" evt="onClick">
                  <p:tgtEl>
                    <p:spTgt spid="626"/>
                  </p:tgtEl>
                </p:cond>
              </p:nextCondLst>
            </p:seq>
          </p:childTnLst>
        </p:cTn>
      </p:par>
    </p:tnLst>
  </p:timing>
</p:sld>
</file>

<file path=ppt/slides/slide9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29" name="Dr. Jekyll and Mr. Hyde, 1932"/>
          <p:cNvSpPr txBox="1"/>
          <p:nvPr>
            <p:ph type="title"/>
          </p:nvPr>
        </p:nvSpPr>
        <p:spPr>
          <a:prstGeom prst="rect">
            <a:avLst/>
          </a:prstGeom>
        </p:spPr>
        <p:txBody>
          <a:bodyPr/>
          <a:lstStyle/>
          <a:p>
            <a:pPr/>
            <a:r>
              <a:t>Dr. Jekyll and Mr. Hyde, 1932</a:t>
            </a:r>
          </a:p>
        </p:txBody>
      </p:sp>
      <p:sp>
        <p:nvSpPr>
          <p:cNvPr id="630" name="Double-click to edit"/>
          <p:cNvSpPr txBox="1"/>
          <p:nvPr>
            <p:ph type="body" idx="1"/>
          </p:nvPr>
        </p:nvSpPr>
        <p:spPr>
          <a:prstGeom prst="rect">
            <a:avLst/>
          </a:prstGeom>
        </p:spPr>
        <p:txBody>
          <a:bodyPr/>
          <a:lstStyle/>
          <a:p>
            <a:pPr/>
          </a:p>
        </p:txBody>
      </p:sp>
      <p:pic>
        <p:nvPicPr>
          <p:cNvPr id="631" name="DR_JEKYLL_MR_HYDE_SIDE_A-2.mov" descr="DR_JEKYLL_MR_HYDE_SIDE_A-2.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646452" y="1982391"/>
            <a:ext cx="15484079" cy="1161053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87905" fill="hold"/>
                                        <p:tgtEl>
                                          <p:spTgt spid="63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31"/>
                </p:tgtEl>
              </p:cMediaNode>
            </p:video>
            <p:seq concurrent="1" prevAc="none" nextAc="seek">
              <p:cTn id="8" evtFilter="cancelBubble" nodeType="interactiveSeq" restart="whenNotActive" fill="hold">
                <p:stCondLst>
                  <p:cond delay="0" evt="onClick">
                    <p:tgtEl>
                      <p:spTgt spid="63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31"/>
                                        </p:tgtEl>
                                      </p:cBhvr>
                                    </p:cmd>
                                  </p:childTnLst>
                                </p:cTn>
                              </p:par>
                            </p:childTnLst>
                          </p:cTn>
                        </p:par>
                      </p:childTnLst>
                    </p:cTn>
                  </p:par>
                </p:childTnLst>
              </p:cTn>
              <p:nextCondLst>
                <p:cond delay="0" evt="onClick">
                  <p:tgtEl>
                    <p:spTgt spid="631"/>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34" name="Dr. Jekyll and Mr. Hyde, 1932"/>
          <p:cNvSpPr txBox="1"/>
          <p:nvPr>
            <p:ph type="title"/>
          </p:nvPr>
        </p:nvSpPr>
        <p:spPr>
          <a:prstGeom prst="rect">
            <a:avLst/>
          </a:prstGeom>
        </p:spPr>
        <p:txBody>
          <a:bodyPr/>
          <a:lstStyle/>
          <a:p>
            <a:pPr/>
            <a:r>
              <a:t>Dr. Jekyll and Mr. Hyde, 1932</a:t>
            </a:r>
          </a:p>
        </p:txBody>
      </p:sp>
      <p:sp>
        <p:nvSpPr>
          <p:cNvPr id="635" name="Double-click to edit"/>
          <p:cNvSpPr txBox="1"/>
          <p:nvPr>
            <p:ph type="body" idx="1"/>
          </p:nvPr>
        </p:nvSpPr>
        <p:spPr>
          <a:prstGeom prst="rect">
            <a:avLst/>
          </a:prstGeom>
        </p:spPr>
        <p:txBody>
          <a:bodyPr/>
          <a:lstStyle/>
          <a:p>
            <a:pPr/>
          </a:p>
        </p:txBody>
      </p:sp>
      <p:pic>
        <p:nvPicPr>
          <p:cNvPr id="636" name="DR_JEKYLL_MR_HYDE_SIDE_A-3.mov" descr="DR_JEKYLL_MR_HYDE_SIDE_A-3.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655218" y="1982390"/>
            <a:ext cx="15484079" cy="1161306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69370" fill="hold"/>
                                        <p:tgtEl>
                                          <p:spTgt spid="636"/>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36"/>
                </p:tgtEl>
              </p:cMediaNode>
            </p:video>
            <p:seq concurrent="1" prevAc="none" nextAc="seek">
              <p:cTn id="8" evtFilter="cancelBubble" nodeType="interactiveSeq" restart="whenNotActive" fill="hold">
                <p:stCondLst>
                  <p:cond delay="0" evt="onClick">
                    <p:tgtEl>
                      <p:spTgt spid="636"/>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36"/>
                                        </p:tgtEl>
                                      </p:cBhvr>
                                    </p:cmd>
                                  </p:childTnLst>
                                </p:cTn>
                              </p:par>
                            </p:childTnLst>
                          </p:cTn>
                        </p:par>
                      </p:childTnLst>
                    </p:cTn>
                  </p:par>
                </p:childTnLst>
              </p:cTn>
              <p:nextCondLst>
                <p:cond delay="0" evt="onClick">
                  <p:tgtEl>
                    <p:spTgt spid="636"/>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3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39" name="Dr. Jekyll and Mr. Hyde, 1941"/>
          <p:cNvSpPr txBox="1"/>
          <p:nvPr>
            <p:ph type="title"/>
          </p:nvPr>
        </p:nvSpPr>
        <p:spPr>
          <a:prstGeom prst="rect">
            <a:avLst/>
          </a:prstGeom>
        </p:spPr>
        <p:txBody>
          <a:bodyPr/>
          <a:lstStyle/>
          <a:p>
            <a:pPr/>
            <a:r>
              <a:t>Dr. Jekyll and Mr. Hyde, 1941</a:t>
            </a:r>
          </a:p>
        </p:txBody>
      </p:sp>
      <p:sp>
        <p:nvSpPr>
          <p:cNvPr id="640" name="Double-click to edit"/>
          <p:cNvSpPr txBox="1"/>
          <p:nvPr>
            <p:ph type="body" idx="1"/>
          </p:nvPr>
        </p:nvSpPr>
        <p:spPr>
          <a:prstGeom prst="rect">
            <a:avLst/>
          </a:prstGeom>
        </p:spPr>
        <p:txBody>
          <a:bodyPr/>
          <a:lstStyle/>
          <a:p>
            <a:pPr/>
          </a:p>
        </p:txBody>
      </p:sp>
      <p:pic>
        <p:nvPicPr>
          <p:cNvPr id="641" name="DR_JEKYLL_AND_MR_HYDE_SIDE_B-1.mov" descr="DR_JEKYLL_AND_MR_HYDE_SIDE_B-1.mov"/>
          <p:cNvPicPr>
            <a:picLocks noChangeAspect="0"/>
          </p:cNvPicPr>
          <p:nvPr>
            <a:videoFile r:link="rId2"/>
            <p:extLst>
              <p:ext uri="{DAA4B4D4-6D71-4841-9C94-3DE7FCFB9230}">
                <p14:media xmlns:p14="http://schemas.microsoft.com/office/powerpoint/2010/main" r:embed="rId3"/>
              </p:ext>
            </p:extLst>
          </p:nvPr>
        </p:nvPicPr>
        <p:blipFill>
          <a:blip r:embed="rId4">
            <a:extLst/>
          </a:blip>
          <a:stretch>
            <a:fillRect/>
          </a:stretch>
        </p:blipFill>
        <p:spPr>
          <a:xfrm>
            <a:off x="3655218" y="1990959"/>
            <a:ext cx="15484634" cy="11608595"/>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mediacall" nodeType="afterEffect" presetSubtype="0" presetID="1" grpId="1" fill="hold">
                                  <p:stCondLst>
                                    <p:cond delay="0"/>
                                  </p:stCondLst>
                                  <p:childTnLst>
                                    <p:cmd type="call" cmd="playFrom(0.0)">
                                      <p:cBhvr>
                                        <p:cTn id="6" dur="71796" fill="hold"/>
                                        <p:tgtEl>
                                          <p:spTgt spid="641"/>
                                        </p:tgtEl>
                                      </p:cBhvr>
                                    </p:cmd>
                                  </p:childTnLst>
                                </p:cTn>
                              </p:par>
                            </p:childTnLst>
                          </p:cTn>
                        </p:par>
                      </p:childTnLst>
                    </p:cTn>
                  </p:par>
                </p:childTnLst>
              </p:cTn>
              <p:prevCondLst>
                <p:cond evt="onPrev">
                  <p:tgtEl>
                    <p:sldTgt/>
                  </p:tgtEl>
                </p:cond>
              </p:prevCondLst>
              <p:nextCondLst>
                <p:cond evt="onNext">
                  <p:tgtEl>
                    <p:sldTgt/>
                  </p:tgtEl>
                </p:cond>
              </p:nextCondLst>
            </p:seq>
            <p:video fullScrn="0">
              <p:cMediaNode mute="0" showWhenStopped="1" numSld="1" vol="100000">
                <p:cTn id="7" fill="hold" display="0">
                  <p:stCondLst>
                    <p:cond delay="indefinite"/>
                  </p:stCondLst>
                </p:cTn>
                <p:tgtEl>
                  <p:spTgt spid="641"/>
                </p:tgtEl>
              </p:cMediaNode>
            </p:video>
            <p:seq concurrent="1" prevAc="none" nextAc="seek">
              <p:cTn id="8" evtFilter="cancelBubble" nodeType="interactiveSeq" restart="whenNotActive" fill="hold">
                <p:stCondLst>
                  <p:cond delay="0" evt="onClick">
                    <p:tgtEl>
                      <p:spTgt spid="641"/>
                    </p:tgtEl>
                  </p:cond>
                </p:stCondLst>
                <p:endSync delay="0" evt="end">
                  <p:rtn val="all"/>
                </p:endSync>
                <p:childTnLst>
                  <p:par>
                    <p:cTn id="9" fill="hold">
                      <p:stCondLst>
                        <p:cond delay="0"/>
                      </p:stCondLst>
                      <p:childTnLst>
                        <p:par>
                          <p:cTn id="10" fill="hold">
                            <p:stCondLst>
                              <p:cond delay="0"/>
                            </p:stCondLst>
                            <p:childTnLst>
                              <p:par>
                                <p:cTn id="11" presetClass="mediacall" nodeType="clickEffect" presetSubtype="0" presetID="2" fill="hold">
                                  <p:stCondLst>
                                    <p:cond delay="0"/>
                                  </p:stCondLst>
                                  <p:childTnLst>
                                    <p:cmd type="call" cmd="togglePause">
                                      <p:cBhvr>
                                        <p:cTn id="12" dur="1" fill="hold"/>
                                        <p:tgtEl>
                                          <p:spTgt spid="641"/>
                                        </p:tgtEl>
                                      </p:cBhvr>
                                    </p:cmd>
                                  </p:childTnLst>
                                </p:cTn>
                              </p:par>
                            </p:childTnLst>
                          </p:cTn>
                        </p:par>
                      </p:childTnLst>
                    </p:cTn>
                  </p:par>
                </p:childTnLst>
              </p:cTn>
              <p:nextCondLst>
                <p:cond delay="0" evt="onClick">
                  <p:tgtEl>
                    <p:spTgt spid="641"/>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4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44" name="Double-click to edit"/>
          <p:cNvSpPr txBox="1"/>
          <p:nvPr>
            <p:ph type="title"/>
          </p:nvPr>
        </p:nvSpPr>
        <p:spPr>
          <a:prstGeom prst="rect">
            <a:avLst/>
          </a:prstGeom>
        </p:spPr>
        <p:txBody>
          <a:bodyPr/>
          <a:lstStyle/>
          <a:p>
            <a:pPr/>
          </a:p>
        </p:txBody>
      </p:sp>
      <p:sp>
        <p:nvSpPr>
          <p:cNvPr id="645" name="https://filmschoolrejects.com/sh-the-octopus-transformation/…"/>
          <p:cNvSpPr txBox="1"/>
          <p:nvPr>
            <p:ph type="body" idx="1"/>
          </p:nvPr>
        </p:nvSpPr>
        <p:spPr>
          <a:xfrm>
            <a:off x="368574" y="1982390"/>
            <a:ext cx="23842600" cy="11733610"/>
          </a:xfrm>
          <a:prstGeom prst="rect">
            <a:avLst/>
          </a:prstGeom>
        </p:spPr>
        <p:txBody>
          <a:bodyPr/>
          <a:lstStyle/>
          <a:p>
            <a:pPr/>
            <a:r>
              <a:rPr u="sng">
                <a:hlinkClick r:id="rId2" invalidUrl="" action="" tgtFrame="" tooltip="" history="1" highlightClick="0" endSnd="0"/>
              </a:rPr>
              <a:t>https://filmschoolrejects.com/sh-the-octopus-transformation/</a:t>
            </a:r>
          </a:p>
          <a:p>
            <a:pPr/>
            <a:r>
              <a:rPr u="sng">
                <a:hlinkClick r:id="rId3" invalidUrl="" action="" tgtFrame="" tooltip="" history="1" highlightClick="0" endSnd="0"/>
              </a:rPr>
              <a:t>https://x.com/rainmaker1973/status/1983064162583368154?s=46&amp;t=aUZMRTg07VYQGqu7K-19Lw</a:t>
            </a:r>
          </a:p>
          <a:p>
            <a:pPr/>
            <a:r>
              <a:rPr u="sng">
                <a:hlinkClick r:id="rId2" invalidUrl="" action="" tgtFrame="" tooltip="" history="1" highlightClick="0" endSnd="0"/>
              </a:rPr>
              <a:t>https://filmschoolrejects.com/sh-the-octopus-transformation/</a:t>
            </a:r>
          </a:p>
        </p:txBody>
      </p:sp>
      <p:pic>
        <p:nvPicPr>
          <p:cNvPr id="646" name="Image" descr="Image"/>
          <p:cNvPicPr>
            <a:picLocks noChangeAspect="1"/>
          </p:cNvPicPr>
          <p:nvPr/>
        </p:nvPicPr>
        <p:blipFill>
          <a:blip r:embed="rId4">
            <a:extLst/>
          </a:blip>
          <a:stretch>
            <a:fillRect/>
          </a:stretch>
        </p:blipFill>
        <p:spPr>
          <a:xfrm>
            <a:off x="6838534" y="8952669"/>
            <a:ext cx="10160001" cy="4470401"/>
          </a:xfrm>
          <a:prstGeom prst="rect">
            <a:avLst/>
          </a:prstGeom>
          <a:ln w="12700">
            <a:miter lim="400000"/>
          </a:ln>
        </p:spPr>
      </p:pic>
    </p:spTree>
  </p:cSld>
  <p:clrMapOvr>
    <a:masterClrMapping/>
  </p:clrMapOvr>
  <p:transition xmlns:p14="http://schemas.microsoft.com/office/powerpoint/2010/main" spd="med" advClick="1"/>
</p:sld>
</file>

<file path=ppt/slides/slide10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4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49" name="Double-click to edit"/>
          <p:cNvSpPr txBox="1"/>
          <p:nvPr>
            <p:ph type="title"/>
          </p:nvPr>
        </p:nvSpPr>
        <p:spPr>
          <a:prstGeom prst="rect">
            <a:avLst/>
          </a:prstGeom>
        </p:spPr>
        <p:txBody>
          <a:bodyPr/>
          <a:lstStyle/>
          <a:p>
            <a:pPr/>
          </a:p>
        </p:txBody>
      </p:sp>
      <p:sp>
        <p:nvSpPr>
          <p:cNvPr id="650" name="Jekyll &amp; Hide 1932:…"/>
          <p:cNvSpPr txBox="1"/>
          <p:nvPr>
            <p:ph type="body" idx="1"/>
          </p:nvPr>
        </p:nvSpPr>
        <p:spPr>
          <a:prstGeom prst="rect">
            <a:avLst/>
          </a:prstGeom>
        </p:spPr>
        <p:txBody>
          <a:bodyPr/>
          <a:lstStyle/>
          <a:p>
            <a:pPr/>
            <a:r>
              <a:t>Jekyll &amp; Hide 1932: </a:t>
            </a:r>
          </a:p>
          <a:p>
            <a:pPr lvl="1"/>
            <a:r>
              <a:t>35:13</a:t>
            </a:r>
          </a:p>
          <a:p>
            <a:pPr lvl="1"/>
            <a:r>
              <a:t>ch18 1:06:45</a:t>
            </a:r>
          </a:p>
          <a:p>
            <a:pPr lvl="1"/>
            <a:r>
              <a:t>ch19 1:17:50</a:t>
            </a:r>
          </a:p>
          <a:p>
            <a:pPr/>
            <a:r>
              <a:t>Jekyll &amp; Hide 1941:</a:t>
            </a:r>
          </a:p>
          <a:p>
            <a:pPr lvl="1"/>
            <a:r>
              <a:t>ch20	1:25:13</a:t>
            </a:r>
          </a:p>
        </p:txBody>
      </p:sp>
    </p:spTree>
  </p:cSld>
  <p:clrMapOvr>
    <a:masterClrMapping/>
  </p:clrMapOvr>
  <p:transition xmlns:p14="http://schemas.microsoft.com/office/powerpoint/2010/main" spd="med" advClick="1"/>
</p:sld>
</file>

<file path=ppt/slides/slide10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652"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53" name="Demo of morphing"/>
          <p:cNvSpPr txBox="1"/>
          <p:nvPr>
            <p:ph type="title"/>
          </p:nvPr>
        </p:nvSpPr>
        <p:spPr>
          <a:prstGeom prst="rect">
            <a:avLst/>
          </a:prstGeom>
        </p:spPr>
        <p:txBody>
          <a:bodyPr/>
          <a:lstStyle/>
          <a:p>
            <a:pPr/>
            <a:r>
              <a:t>Demo of morphing</a:t>
            </a:r>
          </a:p>
        </p:txBody>
      </p:sp>
      <p:sp>
        <p:nvSpPr>
          <p:cNvPr id="654" name="http://www.creaceed.com/morphage/"/>
          <p:cNvSpPr txBox="1"/>
          <p:nvPr>
            <p:ph type="body" idx="1"/>
          </p:nvPr>
        </p:nvSpPr>
        <p:spPr>
          <a:prstGeom prst="rect">
            <a:avLst/>
          </a:prstGeom>
        </p:spPr>
        <p:txBody>
          <a:bodyPr/>
          <a:lstStyle>
            <a:lvl1pPr>
              <a:defRPr u="sng">
                <a:hlinkClick r:id="rId2" invalidUrl="" action="" tgtFrame="" tooltip="" history="1" highlightClick="0" endSnd="0"/>
              </a:defRPr>
            </a:lvl1pPr>
          </a:lstStyle>
          <a:p>
            <a:pPr>
              <a:defRPr u="none"/>
            </a:pPr>
            <a:r>
              <a:rPr u="sng">
                <a:hlinkClick r:id="rId2" invalidUrl="" action="" tgtFrame="" tooltip="" history="1" highlightClick="0" endSnd="0"/>
              </a:rPr>
              <a:t>http://www.creaceed.com/morphage/</a:t>
            </a:r>
          </a:p>
        </p:txBody>
      </p:sp>
    </p:spTree>
  </p:cSld>
  <p:clrMapOvr>
    <a:masterClrMapping/>
  </p:clrMapOvr>
  <p:transition xmlns:p14="http://schemas.microsoft.com/office/powerpoint/2010/main" spd="med" advClick="1"/>
</p:sld>
</file>

<file path=ppt/slides/slide10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56"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57" name="Challenge"/>
          <p:cNvSpPr txBox="1"/>
          <p:nvPr>
            <p:ph type="title"/>
          </p:nvPr>
        </p:nvSpPr>
        <p:spPr>
          <a:prstGeom prst="rect">
            <a:avLst/>
          </a:prstGeom>
        </p:spPr>
        <p:txBody>
          <a:bodyPr/>
          <a:lstStyle/>
          <a:p>
            <a:pPr/>
            <a:r>
              <a:t>Challenge</a:t>
            </a:r>
          </a:p>
        </p:txBody>
      </p:sp>
      <p:sp>
        <p:nvSpPr>
          <p:cNvPr id="658" name="“Smoothly” transform a face into another…"/>
          <p:cNvSpPr txBox="1"/>
          <p:nvPr>
            <p:ph type="body" idx="1"/>
          </p:nvPr>
        </p:nvSpPr>
        <p:spPr>
          <a:prstGeom prst="rect">
            <a:avLst/>
          </a:prstGeom>
        </p:spPr>
        <p:txBody>
          <a:bodyPr/>
          <a:lstStyle/>
          <a:p>
            <a:pPr/>
            <a:r>
              <a:t>“Smoothly” transform a face into another</a:t>
            </a:r>
          </a:p>
          <a:p>
            <a:pPr/>
            <a:r>
              <a:t>Related: slow motion interpolation </a:t>
            </a:r>
            <a:br/>
            <a:r>
              <a:t>interpolate between key frames</a:t>
            </a:r>
          </a:p>
        </p:txBody>
      </p:sp>
      <p:sp>
        <p:nvSpPr>
          <p:cNvPr id="659" name="Arrow"/>
          <p:cNvSpPr/>
          <p:nvPr/>
        </p:nvSpPr>
        <p:spPr>
          <a:xfrm>
            <a:off x="11049000" y="7804546"/>
            <a:ext cx="2536032" cy="2536033"/>
          </a:xfrm>
          <a:prstGeom prst="rightArrow">
            <a:avLst>
              <a:gd name="adj1" fmla="val 67043"/>
              <a:gd name="adj2" fmla="val 30633"/>
            </a:avLst>
          </a:prstGeom>
          <a:ln w="127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pic>
        <p:nvPicPr>
          <p:cNvPr id="660" name="image.png" descr="image.png"/>
          <p:cNvPicPr>
            <a:picLocks noChangeAspect="0"/>
          </p:cNvPicPr>
          <p:nvPr/>
        </p:nvPicPr>
        <p:blipFill>
          <a:blip r:embed="rId2">
            <a:extLst/>
          </a:blip>
          <a:stretch>
            <a:fillRect/>
          </a:stretch>
        </p:blipFill>
        <p:spPr>
          <a:xfrm>
            <a:off x="3351609" y="6000750"/>
            <a:ext cx="5559426" cy="7465220"/>
          </a:xfrm>
          <a:prstGeom prst="rect">
            <a:avLst/>
          </a:prstGeom>
          <a:ln w="12700">
            <a:miter lim="400000"/>
          </a:ln>
        </p:spPr>
      </p:pic>
      <p:pic>
        <p:nvPicPr>
          <p:cNvPr id="661" name="image.png" descr="image.png"/>
          <p:cNvPicPr>
            <a:picLocks noChangeAspect="0"/>
          </p:cNvPicPr>
          <p:nvPr/>
        </p:nvPicPr>
        <p:blipFill>
          <a:blip r:embed="rId3">
            <a:extLst/>
          </a:blip>
          <a:stretch>
            <a:fillRect/>
          </a:stretch>
        </p:blipFill>
        <p:spPr>
          <a:xfrm>
            <a:off x="15245953" y="6000750"/>
            <a:ext cx="5559426" cy="7465220"/>
          </a:xfrm>
          <a:prstGeom prst="rect">
            <a:avLst/>
          </a:prstGeom>
          <a:ln w="12700">
            <a:miter lim="400000"/>
          </a:ln>
        </p:spPr>
      </p:pic>
      <p:pic>
        <p:nvPicPr>
          <p:cNvPr id="662" name="image.pdf" descr="image.pdf"/>
          <p:cNvPicPr>
            <a:picLocks noChangeAspect="0"/>
          </p:cNvPicPr>
          <p:nvPr/>
        </p:nvPicPr>
        <p:blipFill>
          <a:blip r:embed="rId4">
            <a:extLst/>
          </a:blip>
          <a:srcRect l="20988" t="0" r="20872" b="0"/>
          <a:stretch>
            <a:fillRect/>
          </a:stretch>
        </p:blipFill>
        <p:spPr>
          <a:xfrm>
            <a:off x="3351609" y="6000750"/>
            <a:ext cx="5788026" cy="7465219"/>
          </a:xfrm>
          <a:prstGeom prst="rect">
            <a:avLst/>
          </a:prstGeom>
          <a:ln w="12700">
            <a:miter lim="400000"/>
          </a:ln>
        </p:spPr>
      </p:pic>
    </p:spTree>
  </p:cSld>
  <p:clrMapOvr>
    <a:masterClrMapping/>
  </p:clrMapOvr>
  <p:transition xmlns:p14="http://schemas.microsoft.com/office/powerpoint/2010/main" spd="med" advClick="1"/>
</p:sld>
</file>

<file path=ppt/slides/slide10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64"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65" name="Averaging images"/>
          <p:cNvSpPr txBox="1"/>
          <p:nvPr>
            <p:ph type="title"/>
          </p:nvPr>
        </p:nvSpPr>
        <p:spPr>
          <a:prstGeom prst="rect">
            <a:avLst/>
          </a:prstGeom>
        </p:spPr>
        <p:txBody>
          <a:bodyPr/>
          <a:lstStyle>
            <a:lvl1pPr>
              <a:defRPr sz="7000"/>
            </a:lvl1pPr>
          </a:lstStyle>
          <a:p>
            <a:pPr/>
            <a:r>
              <a:t>Averaging images</a:t>
            </a:r>
          </a:p>
        </p:txBody>
      </p:sp>
      <p:sp>
        <p:nvSpPr>
          <p:cNvPr id="666" name="Cross-fading…"/>
          <p:cNvSpPr txBox="1"/>
          <p:nvPr>
            <p:ph type="body" idx="1"/>
          </p:nvPr>
        </p:nvSpPr>
        <p:spPr>
          <a:prstGeom prst="rect">
            <a:avLst/>
          </a:prstGeom>
        </p:spPr>
        <p:txBody>
          <a:bodyPr/>
          <a:lstStyle>
            <a:lvl2pPr marL="1568450" indent="-571500">
              <a:buSzTx/>
              <a:buNone/>
            </a:lvl2pPr>
          </a:lstStyle>
          <a:p>
            <a:pPr/>
            <a:r>
              <a:t>Cross-fading</a:t>
            </a:r>
          </a:p>
          <a:p>
            <a:pPr lvl="1"/>
            <a:r>
              <a:t>	output[y, x]=t * im1[y, x]  +(1-t) * im2[y, x]</a:t>
            </a:r>
          </a:p>
        </p:txBody>
      </p:sp>
      <p:pic>
        <p:nvPicPr>
          <p:cNvPr id="667" name="image.png" descr="image.png"/>
          <p:cNvPicPr>
            <a:picLocks noChangeAspect="0"/>
          </p:cNvPicPr>
          <p:nvPr/>
        </p:nvPicPr>
        <p:blipFill>
          <a:blip r:embed="rId2">
            <a:extLst/>
          </a:blip>
          <a:stretch>
            <a:fillRect/>
          </a:stretch>
        </p:blipFill>
        <p:spPr>
          <a:xfrm>
            <a:off x="3351609" y="6000750"/>
            <a:ext cx="5559426" cy="7465220"/>
          </a:xfrm>
          <a:prstGeom prst="rect">
            <a:avLst/>
          </a:prstGeom>
          <a:ln w="12700">
            <a:miter lim="400000"/>
          </a:ln>
        </p:spPr>
      </p:pic>
      <p:pic>
        <p:nvPicPr>
          <p:cNvPr id="668" name="image.png" descr="image.png"/>
          <p:cNvPicPr>
            <a:picLocks noChangeAspect="0"/>
          </p:cNvPicPr>
          <p:nvPr/>
        </p:nvPicPr>
        <p:blipFill>
          <a:blip r:embed="rId3">
            <a:extLst/>
          </a:blip>
          <a:stretch>
            <a:fillRect/>
          </a:stretch>
        </p:blipFill>
        <p:spPr>
          <a:xfrm>
            <a:off x="15245953" y="6000750"/>
            <a:ext cx="5559426" cy="7465220"/>
          </a:xfrm>
          <a:prstGeom prst="rect">
            <a:avLst/>
          </a:prstGeom>
          <a:ln w="12700">
            <a:miter lim="400000"/>
          </a:ln>
        </p:spPr>
      </p:pic>
      <p:pic>
        <p:nvPicPr>
          <p:cNvPr id="669" name="image.pdf" descr="image.pdf"/>
          <p:cNvPicPr>
            <a:picLocks noChangeAspect="0"/>
          </p:cNvPicPr>
          <p:nvPr/>
        </p:nvPicPr>
        <p:blipFill>
          <a:blip r:embed="rId4">
            <a:extLst/>
          </a:blip>
          <a:srcRect l="20988" t="0" r="20872" b="0"/>
          <a:stretch>
            <a:fillRect/>
          </a:stretch>
        </p:blipFill>
        <p:spPr>
          <a:xfrm>
            <a:off x="3351609" y="6000750"/>
            <a:ext cx="5788026" cy="7465219"/>
          </a:xfrm>
          <a:prstGeom prst="rect">
            <a:avLst/>
          </a:prstGeom>
          <a:ln w="12700">
            <a:miter lim="400000"/>
          </a:ln>
        </p:spPr>
      </p:pic>
      <p:pic>
        <p:nvPicPr>
          <p:cNvPr id="670" name="image.pdf" descr="image.pdf"/>
          <p:cNvPicPr>
            <a:picLocks noChangeAspect="0"/>
          </p:cNvPicPr>
          <p:nvPr/>
        </p:nvPicPr>
        <p:blipFill>
          <a:blip r:embed="rId5">
            <a:extLst/>
          </a:blip>
          <a:stretch>
            <a:fillRect/>
          </a:stretch>
        </p:blipFill>
        <p:spPr>
          <a:xfrm>
            <a:off x="9352359" y="6000750"/>
            <a:ext cx="5589985" cy="7465219"/>
          </a:xfrm>
          <a:prstGeom prst="rect">
            <a:avLst/>
          </a:prstGeom>
          <a:ln w="12700">
            <a:miter lim="400000"/>
          </a:ln>
        </p:spPr>
      </p:pic>
    </p:spTree>
  </p:cSld>
  <p:clrMapOvr>
    <a:masterClrMapping/>
  </p:clrMapOvr>
  <p:transition xmlns:p14="http://schemas.microsoft.com/office/powerpoint/2010/main" spd="med" advClick="1"/>
</p:sld>
</file>

<file path=ppt/slides/slide10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72"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73" name="Problem with cross fading"/>
          <p:cNvSpPr txBox="1"/>
          <p:nvPr>
            <p:ph type="title"/>
          </p:nvPr>
        </p:nvSpPr>
        <p:spPr>
          <a:prstGeom prst="rect">
            <a:avLst/>
          </a:prstGeom>
        </p:spPr>
        <p:txBody>
          <a:bodyPr/>
          <a:lstStyle>
            <a:lvl1pPr>
              <a:defRPr sz="7000"/>
            </a:lvl1pPr>
          </a:lstStyle>
          <a:p>
            <a:pPr/>
            <a:r>
              <a:t>Problem with cross fading</a:t>
            </a:r>
          </a:p>
        </p:txBody>
      </p:sp>
      <p:sp>
        <p:nvSpPr>
          <p:cNvPr id="674" name="Features (eyes, mouth, etc) are not aligned…"/>
          <p:cNvSpPr txBox="1"/>
          <p:nvPr>
            <p:ph type="body" idx="1"/>
          </p:nvPr>
        </p:nvSpPr>
        <p:spPr>
          <a:prstGeom prst="rect">
            <a:avLst/>
          </a:prstGeom>
        </p:spPr>
        <p:txBody>
          <a:bodyPr/>
          <a:lstStyle/>
          <a:p>
            <a:pPr/>
            <a:r>
              <a:t>Features (eyes, mouth, etc) are not aligned</a:t>
            </a:r>
          </a:p>
          <a:p>
            <a:pPr/>
            <a:r>
              <a:t>It is probably not possible to get a global alignment</a:t>
            </a:r>
          </a:p>
          <a:p>
            <a:pPr/>
            <a:r>
              <a:t>We need to interpolate the LOCATION of features</a:t>
            </a:r>
          </a:p>
          <a:p>
            <a:pPr lvl="1"/>
            <a:r>
              <a:t>domain transform!</a:t>
            </a:r>
          </a:p>
        </p:txBody>
      </p:sp>
      <p:pic>
        <p:nvPicPr>
          <p:cNvPr id="675" name="image.png" descr="image.png"/>
          <p:cNvPicPr>
            <a:picLocks noChangeAspect="0"/>
          </p:cNvPicPr>
          <p:nvPr/>
        </p:nvPicPr>
        <p:blipFill>
          <a:blip r:embed="rId2">
            <a:extLst/>
          </a:blip>
          <a:stretch>
            <a:fillRect/>
          </a:stretch>
        </p:blipFill>
        <p:spPr>
          <a:xfrm>
            <a:off x="3351609" y="6000750"/>
            <a:ext cx="5559426" cy="7465220"/>
          </a:xfrm>
          <a:prstGeom prst="rect">
            <a:avLst/>
          </a:prstGeom>
          <a:ln w="12700">
            <a:miter lim="400000"/>
          </a:ln>
        </p:spPr>
      </p:pic>
      <p:pic>
        <p:nvPicPr>
          <p:cNvPr id="676" name="image.png" descr="image.png"/>
          <p:cNvPicPr>
            <a:picLocks noChangeAspect="0"/>
          </p:cNvPicPr>
          <p:nvPr/>
        </p:nvPicPr>
        <p:blipFill>
          <a:blip r:embed="rId3">
            <a:extLst/>
          </a:blip>
          <a:stretch>
            <a:fillRect/>
          </a:stretch>
        </p:blipFill>
        <p:spPr>
          <a:xfrm>
            <a:off x="15245953" y="6000750"/>
            <a:ext cx="5559426" cy="7465220"/>
          </a:xfrm>
          <a:prstGeom prst="rect">
            <a:avLst/>
          </a:prstGeom>
          <a:ln w="12700">
            <a:miter lim="400000"/>
          </a:ln>
        </p:spPr>
      </p:pic>
      <p:pic>
        <p:nvPicPr>
          <p:cNvPr id="677" name="image.pdf" descr="image.pdf"/>
          <p:cNvPicPr>
            <a:picLocks noChangeAspect="0"/>
          </p:cNvPicPr>
          <p:nvPr/>
        </p:nvPicPr>
        <p:blipFill>
          <a:blip r:embed="rId4">
            <a:extLst/>
          </a:blip>
          <a:srcRect l="20988" t="0" r="20872" b="0"/>
          <a:stretch>
            <a:fillRect/>
          </a:stretch>
        </p:blipFill>
        <p:spPr>
          <a:xfrm>
            <a:off x="3351609" y="6000750"/>
            <a:ext cx="5788026" cy="7465219"/>
          </a:xfrm>
          <a:prstGeom prst="rect">
            <a:avLst/>
          </a:prstGeom>
          <a:ln w="12700">
            <a:miter lim="400000"/>
          </a:ln>
        </p:spPr>
      </p:pic>
      <p:pic>
        <p:nvPicPr>
          <p:cNvPr id="678" name="image.pdf" descr="image.pdf"/>
          <p:cNvPicPr>
            <a:picLocks noChangeAspect="0"/>
          </p:cNvPicPr>
          <p:nvPr/>
        </p:nvPicPr>
        <p:blipFill>
          <a:blip r:embed="rId5">
            <a:extLst/>
          </a:blip>
          <a:stretch>
            <a:fillRect/>
          </a:stretch>
        </p:blipFill>
        <p:spPr>
          <a:xfrm>
            <a:off x="9352359" y="6000750"/>
            <a:ext cx="5589985" cy="7465219"/>
          </a:xfrm>
          <a:prstGeom prst="rect">
            <a:avLst/>
          </a:prstGeom>
          <a:ln w="12700">
            <a:miter lim="400000"/>
          </a:ln>
        </p:spPr>
      </p:pic>
    </p:spTree>
  </p:cSld>
  <p:clrMapOvr>
    <a:masterClrMapping/>
  </p:clrMapOvr>
  <p:transition xmlns:p14="http://schemas.microsoft.com/office/powerpoint/2010/main" spd="med" advClick="1"/>
</p:sld>
</file>

<file path=ppt/slides/slide10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80"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81" name="Averaging points (location)"/>
          <p:cNvSpPr txBox="1"/>
          <p:nvPr>
            <p:ph type="title"/>
          </p:nvPr>
        </p:nvSpPr>
        <p:spPr>
          <a:prstGeom prst="rect">
            <a:avLst/>
          </a:prstGeom>
        </p:spPr>
        <p:txBody>
          <a:bodyPr/>
          <a:lstStyle>
            <a:lvl1pPr>
              <a:defRPr sz="7000"/>
            </a:lvl1pPr>
          </a:lstStyle>
          <a:p>
            <a:pPr/>
            <a:r>
              <a:t>Averaging points (location)</a:t>
            </a:r>
          </a:p>
        </p:txBody>
      </p:sp>
      <p:sp>
        <p:nvSpPr>
          <p:cNvPr id="682" name="P &amp; Q are two 2D points (in the “domain”)…"/>
          <p:cNvSpPr txBox="1"/>
          <p:nvPr>
            <p:ph type="body" idx="1"/>
          </p:nvPr>
        </p:nvSpPr>
        <p:spPr>
          <a:prstGeom prst="rect">
            <a:avLst/>
          </a:prstGeom>
        </p:spPr>
        <p:txBody>
          <a:bodyPr/>
          <a:lstStyle/>
          <a:p>
            <a:pPr/>
            <a:r>
              <a:t>P &amp; Q are two 2D points (in the “domain”)</a:t>
            </a:r>
          </a:p>
          <a:p>
            <a:pPr/>
            <a:r>
              <a:t>V= t P + (1-t) Q</a:t>
            </a:r>
          </a:p>
        </p:txBody>
      </p:sp>
      <p:sp>
        <p:nvSpPr>
          <p:cNvPr id="683" name="Line"/>
          <p:cNvSpPr/>
          <p:nvPr/>
        </p:nvSpPr>
        <p:spPr>
          <a:xfrm>
            <a:off x="5798343" y="5482828"/>
            <a:ext cx="4187826" cy="2962276"/>
          </a:xfrm>
          <a:prstGeom prst="line">
            <a:avLst/>
          </a:prstGeom>
          <a:ln w="12700">
            <a:solidFill>
              <a:srgbClr val="000000"/>
            </a:solidFill>
            <a:prstDash val="dashDot"/>
          </a:ln>
        </p:spPr>
        <p:txBody>
          <a:bodyPr lIns="0" tIns="0" rIns="0" bIns="0"/>
          <a:lstStyle/>
          <a:p>
            <a:pPr/>
          </a:p>
        </p:txBody>
      </p:sp>
      <p:sp>
        <p:nvSpPr>
          <p:cNvPr id="684" name="Circle"/>
          <p:cNvSpPr/>
          <p:nvPr/>
        </p:nvSpPr>
        <p:spPr>
          <a:xfrm>
            <a:off x="7740650" y="6823075"/>
            <a:ext cx="464344" cy="464344"/>
          </a:xfrm>
          <a:prstGeom prst="ellipse">
            <a:avLst/>
          </a:prstGeom>
          <a:solidFill>
            <a:srgbClr val="FF2600"/>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685" name="P"/>
          <p:cNvSpPr txBox="1"/>
          <p:nvPr/>
        </p:nvSpPr>
        <p:spPr>
          <a:xfrm>
            <a:off x="6064250" y="4502150"/>
            <a:ext cx="579721" cy="80367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700"/>
              </a:spcBef>
              <a:buClr>
                <a:srgbClr val="000000"/>
              </a:buClr>
              <a:buFont typeface="Times New Roman"/>
              <a:defRPr sz="4600">
                <a:uFill>
                  <a:solidFill>
                    <a:srgbClr val="000000"/>
                  </a:solidFill>
                </a:uFill>
                <a:latin typeface="Times New Roman"/>
                <a:ea typeface="Times New Roman"/>
                <a:cs typeface="Times New Roman"/>
                <a:sym typeface="Times New Roman"/>
              </a:defRPr>
            </a:lvl1pPr>
          </a:lstStyle>
          <a:p>
            <a:pPr/>
            <a:r>
              <a:t>P</a:t>
            </a:r>
          </a:p>
        </p:txBody>
      </p:sp>
      <p:sp>
        <p:nvSpPr>
          <p:cNvPr id="686" name="V"/>
          <p:cNvSpPr txBox="1"/>
          <p:nvPr/>
        </p:nvSpPr>
        <p:spPr>
          <a:xfrm>
            <a:off x="8084343" y="5947171"/>
            <a:ext cx="680530" cy="80367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700"/>
              </a:spcBef>
              <a:buClr>
                <a:srgbClr val="000000"/>
              </a:buClr>
              <a:buFont typeface="Times New Roman"/>
              <a:defRPr sz="4600">
                <a:uFill>
                  <a:solidFill>
                    <a:srgbClr val="000000"/>
                  </a:solidFill>
                </a:uFill>
                <a:latin typeface="Times New Roman"/>
                <a:ea typeface="Times New Roman"/>
                <a:cs typeface="Times New Roman"/>
                <a:sym typeface="Times New Roman"/>
              </a:defRPr>
            </a:lvl1pPr>
          </a:lstStyle>
          <a:p>
            <a:pPr/>
            <a:r>
              <a:t>V</a:t>
            </a:r>
          </a:p>
        </p:txBody>
      </p:sp>
      <p:sp>
        <p:nvSpPr>
          <p:cNvPr id="687" name="Circle"/>
          <p:cNvSpPr/>
          <p:nvPr/>
        </p:nvSpPr>
        <p:spPr>
          <a:xfrm>
            <a:off x="5637609" y="5339953"/>
            <a:ext cx="464345" cy="464344"/>
          </a:xfrm>
          <a:prstGeom prst="ellipse">
            <a:avLst/>
          </a:prstGeom>
          <a:solidFill>
            <a:srgbClr val="FF2600"/>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688" name="Circle"/>
          <p:cNvSpPr/>
          <p:nvPr/>
        </p:nvSpPr>
        <p:spPr>
          <a:xfrm>
            <a:off x="9745265" y="8233171"/>
            <a:ext cx="464345" cy="464345"/>
          </a:xfrm>
          <a:prstGeom prst="ellipse">
            <a:avLst/>
          </a:prstGeom>
          <a:solidFill>
            <a:srgbClr val="FF2600"/>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689" name="Q"/>
          <p:cNvSpPr txBox="1"/>
          <p:nvPr/>
        </p:nvSpPr>
        <p:spPr>
          <a:xfrm>
            <a:off x="10066734" y="7322343"/>
            <a:ext cx="680529" cy="80367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700"/>
              </a:spcBef>
              <a:buClr>
                <a:srgbClr val="000000"/>
              </a:buClr>
              <a:buFont typeface="Times New Roman"/>
              <a:defRPr sz="4600">
                <a:uFill>
                  <a:solidFill>
                    <a:srgbClr val="000000"/>
                  </a:solidFill>
                </a:uFill>
                <a:latin typeface="Times New Roman"/>
                <a:ea typeface="Times New Roman"/>
                <a:cs typeface="Times New Roman"/>
                <a:sym typeface="Times New Roman"/>
              </a:defRPr>
            </a:lvl1pPr>
          </a:lstStyle>
          <a:p>
            <a:pPr/>
            <a:r>
              <a:t>Q</a:t>
            </a:r>
          </a:p>
        </p:txBody>
      </p:sp>
    </p:spTree>
  </p:cSld>
  <p:clrMapOvr>
    <a:masterClrMapping/>
  </p:clrMapOvr>
  <p:transition xmlns:p14="http://schemas.microsoft.com/office/powerpoint/2010/main" spd="med" advClick="1"/>
</p:sld>
</file>

<file path=ppt/slides/slide10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1"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92" name="Warping"/>
          <p:cNvSpPr txBox="1"/>
          <p:nvPr>
            <p:ph type="title"/>
          </p:nvPr>
        </p:nvSpPr>
        <p:spPr>
          <a:prstGeom prst="rect">
            <a:avLst/>
          </a:prstGeom>
        </p:spPr>
        <p:txBody>
          <a:bodyPr/>
          <a:lstStyle/>
          <a:p>
            <a:pPr/>
            <a:r>
              <a:t>Warping</a:t>
            </a:r>
          </a:p>
        </p:txBody>
      </p:sp>
      <p:sp>
        <p:nvSpPr>
          <p:cNvPr id="693" name="Move pixel spatially: C’(x,y)=C(f(x,y))…"/>
          <p:cNvSpPr txBox="1"/>
          <p:nvPr>
            <p:ph type="body" idx="1"/>
          </p:nvPr>
        </p:nvSpPr>
        <p:spPr>
          <a:prstGeom prst="rect">
            <a:avLst/>
          </a:prstGeom>
        </p:spPr>
        <p:txBody>
          <a:bodyPr/>
          <a:lstStyle/>
          <a:p>
            <a:pPr/>
            <a:r>
              <a:t>Move pixel spatially: C’(x,y)=C(f(x,y))</a:t>
            </a:r>
          </a:p>
          <a:p>
            <a:pPr/>
            <a:r>
              <a:t>Leave colors unchanged</a:t>
            </a:r>
          </a:p>
        </p:txBody>
      </p:sp>
      <p:pic>
        <p:nvPicPr>
          <p:cNvPr id="694" name="droppedImage.png" descr="droppedImage.png"/>
          <p:cNvPicPr>
            <a:picLocks noChangeAspect="1"/>
          </p:cNvPicPr>
          <p:nvPr/>
        </p:nvPicPr>
        <p:blipFill>
          <a:blip r:embed="rId2">
            <a:extLst/>
          </a:blip>
          <a:stretch>
            <a:fillRect/>
          </a:stretch>
        </p:blipFill>
        <p:spPr>
          <a:xfrm>
            <a:off x="15031640" y="5232796"/>
            <a:ext cx="5715001" cy="8483602"/>
          </a:xfrm>
          <a:prstGeom prst="rect">
            <a:avLst/>
          </a:prstGeom>
          <a:ln w="12700"/>
        </p:spPr>
      </p:pic>
      <p:pic>
        <p:nvPicPr>
          <p:cNvPr id="695" name="droppedImage.png" descr="droppedImage.png"/>
          <p:cNvPicPr>
            <a:picLocks noChangeAspect="1"/>
          </p:cNvPicPr>
          <p:nvPr/>
        </p:nvPicPr>
        <p:blipFill>
          <a:blip r:embed="rId3">
            <a:extLst/>
          </a:blip>
          <a:stretch>
            <a:fillRect/>
          </a:stretch>
        </p:blipFill>
        <p:spPr>
          <a:xfrm>
            <a:off x="4208859" y="5036343"/>
            <a:ext cx="6536532" cy="8825590"/>
          </a:xfrm>
          <a:prstGeom prst="rect">
            <a:avLst/>
          </a:prstGeom>
          <a:ln w="12700"/>
        </p:spPr>
      </p:pic>
      <p:sp>
        <p:nvSpPr>
          <p:cNvPr id="696" name="Arrow"/>
          <p:cNvSpPr/>
          <p:nvPr/>
        </p:nvSpPr>
        <p:spPr>
          <a:xfrm>
            <a:off x="11602640" y="6875859"/>
            <a:ext cx="2536032" cy="2536032"/>
          </a:xfrm>
          <a:prstGeom prst="rightArrow">
            <a:avLst>
              <a:gd name="adj1" fmla="val 67043"/>
              <a:gd name="adj2" fmla="val 30061"/>
            </a:avLst>
          </a:prstGeom>
          <a:ln w="127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0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9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699" name="Warping"/>
          <p:cNvSpPr txBox="1"/>
          <p:nvPr>
            <p:ph type="title"/>
          </p:nvPr>
        </p:nvSpPr>
        <p:spPr>
          <a:prstGeom prst="rect">
            <a:avLst/>
          </a:prstGeom>
        </p:spPr>
        <p:txBody>
          <a:bodyPr/>
          <a:lstStyle/>
          <a:p>
            <a:pPr/>
            <a:r>
              <a:t>Warping</a:t>
            </a:r>
          </a:p>
        </p:txBody>
      </p:sp>
      <p:sp>
        <p:nvSpPr>
          <p:cNvPr id="700" name="Deform the domain of images (not range)…"/>
          <p:cNvSpPr txBox="1"/>
          <p:nvPr>
            <p:ph type="body" idx="1"/>
          </p:nvPr>
        </p:nvSpPr>
        <p:spPr>
          <a:prstGeom prst="rect">
            <a:avLst/>
          </a:prstGeom>
        </p:spPr>
        <p:txBody>
          <a:bodyPr/>
          <a:lstStyle/>
          <a:p>
            <a:pPr/>
            <a:r>
              <a:t>Deform the domain of images (not range)</a:t>
            </a:r>
          </a:p>
          <a:p>
            <a:pPr/>
            <a:r>
              <a:t>Central to morphing</a:t>
            </a:r>
          </a:p>
          <a:p>
            <a:pPr/>
            <a:r>
              <a:t>Also useful for</a:t>
            </a:r>
          </a:p>
          <a:p>
            <a:pPr lvl="1"/>
            <a:r>
              <a:t>Optical aberration correction</a:t>
            </a:r>
          </a:p>
          <a:p>
            <a:pPr lvl="1"/>
            <a:r>
              <a:t>Video stabilization</a:t>
            </a:r>
          </a:p>
          <a:p>
            <a:pPr lvl="1"/>
            <a:r>
              <a:t>Slimming people down</a:t>
            </a:r>
          </a:p>
          <a:p>
            <a:pPr lvl="1"/>
            <a:r>
              <a:t>...</a:t>
            </a:r>
          </a:p>
        </p:txBody>
      </p:sp>
      <p:pic>
        <p:nvPicPr>
          <p:cNvPr id="701" name="droppedImage.png" descr="droppedImage.png"/>
          <p:cNvPicPr>
            <a:picLocks noChangeAspect="1"/>
          </p:cNvPicPr>
          <p:nvPr/>
        </p:nvPicPr>
        <p:blipFill>
          <a:blip r:embed="rId2">
            <a:extLst/>
          </a:blip>
          <a:stretch>
            <a:fillRect/>
          </a:stretch>
        </p:blipFill>
        <p:spPr>
          <a:xfrm>
            <a:off x="4316015" y="8358296"/>
            <a:ext cx="14591110" cy="5486496"/>
          </a:xfrm>
          <a:prstGeom prst="rect">
            <a:avLst/>
          </a:prstGeom>
          <a:ln w="12700"/>
        </p:spPr>
      </p:pic>
    </p:spTree>
  </p:cSld>
  <p:clrMapOvr>
    <a:masterClrMapping/>
  </p:clrMapOvr>
  <p:transition xmlns:p14="http://schemas.microsoft.com/office/powerpoint/2010/main" spd="med" advClick="1"/>
</p:sld>
</file>

<file path=ppt/slides/slide10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0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04" name="Other motivations"/>
          <p:cNvSpPr txBox="1"/>
          <p:nvPr>
            <p:ph type="title"/>
          </p:nvPr>
        </p:nvSpPr>
        <p:spPr>
          <a:prstGeom prst="rect">
            <a:avLst/>
          </a:prstGeom>
        </p:spPr>
        <p:txBody>
          <a:bodyPr/>
          <a:lstStyle/>
          <a:p>
            <a:pPr/>
            <a:r>
              <a:t>Other motivations</a:t>
            </a:r>
          </a:p>
        </p:txBody>
      </p:sp>
      <p:sp>
        <p:nvSpPr>
          <p:cNvPr id="705" name="Morphable models for face recognition/processing…"/>
          <p:cNvSpPr txBox="1"/>
          <p:nvPr>
            <p:ph type="body" idx="1"/>
          </p:nvPr>
        </p:nvSpPr>
        <p:spPr>
          <a:prstGeom prst="rect">
            <a:avLst/>
          </a:prstGeom>
        </p:spPr>
        <p:txBody>
          <a:bodyPr/>
          <a:lstStyle/>
          <a:p>
            <a:pPr/>
            <a:r>
              <a:t>Morphable models for face recognition/processing</a:t>
            </a:r>
          </a:p>
          <a:p>
            <a:pPr/>
            <a:r>
              <a:t>Video stabilization</a:t>
            </a:r>
          </a:p>
          <a:p>
            <a:pPr/>
            <a:r>
              <a:t>Computer animation</a:t>
            </a:r>
          </a:p>
          <a:p>
            <a:pPr/>
            <a:r>
              <a:t>Fix parallax in panorama stitching</a:t>
            </a:r>
          </a:p>
          <a:p>
            <a:pPr/>
            <a:r>
              <a:t>Wide angle distortion correction</a:t>
            </a:r>
          </a:p>
          <a:p>
            <a:pPr/>
            <a:r>
              <a:t>Image-based rendering (3D from images)</a:t>
            </a:r>
          </a:p>
          <a:p>
            <a:pPr/>
            <a:r>
              <a:t>...</a:t>
            </a:r>
          </a:p>
        </p:txBody>
      </p:sp>
    </p:spTree>
  </p:cSld>
  <p:clrMapOvr>
    <a:masterClrMapping/>
  </p:clrMapOvr>
  <p:transition xmlns:p14="http://schemas.microsoft.com/office/powerpoint/2010/main" spd="med" advClick="1"/>
</p:sld>
</file>

<file path=ppt/slides/slide10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07"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08" name="Recap &amp; questions"/>
          <p:cNvSpPr txBox="1"/>
          <p:nvPr>
            <p:ph type="title"/>
          </p:nvPr>
        </p:nvSpPr>
        <p:spPr>
          <a:prstGeom prst="rect">
            <a:avLst/>
          </a:prstGeom>
        </p:spPr>
        <p:txBody>
          <a:bodyPr/>
          <a:lstStyle/>
          <a:p>
            <a:pPr/>
            <a:r>
              <a:t>Recap &amp; questions</a:t>
            </a:r>
          </a:p>
        </p:txBody>
      </p:sp>
      <p:sp>
        <p:nvSpPr>
          <p:cNvPr id="709" name="Color (range) interpolation:   output[y, x]=t * im1[y, x]  +(1-t) * im2[y, x]…"/>
          <p:cNvSpPr txBox="1"/>
          <p:nvPr>
            <p:ph type="body" idx="1"/>
          </p:nvPr>
        </p:nvSpPr>
        <p:spPr>
          <a:prstGeom prst="rect">
            <a:avLst/>
          </a:prstGeom>
        </p:spPr>
        <p:txBody>
          <a:bodyPr/>
          <a:lstStyle/>
          <a:p>
            <a:pPr/>
            <a:r>
              <a:t>Color (range) interpolation:  </a:t>
            </a:r>
            <a:br/>
            <a:r>
              <a:rPr b="0"/>
              <a:t>output[y, x]=t * im1[y, x]  +(1-t) * im2[y, x]</a:t>
            </a:r>
          </a:p>
          <a:p>
            <a:pPr/>
            <a:r>
              <a:t>Location (domain) interpolation: V= t P + (1-t) Q</a:t>
            </a:r>
          </a:p>
          <a:p>
            <a:pPr/>
            <a:r>
              <a:t>Warping: domain transform out(x,y)=im(f </a:t>
            </a:r>
            <a:r>
              <a:rPr baseline="31999"/>
              <a:t>-1</a:t>
            </a:r>
            <a:r>
              <a:t>(x,y))</a:t>
            </a:r>
          </a:p>
        </p:txBody>
      </p:sp>
    </p:spTree>
  </p:cSld>
  <p:clrMapOvr>
    <a:masterClrMapping/>
  </p:clrMapOvr>
  <p:transition xmlns:p14="http://schemas.microsoft.com/office/powerpoint/2010/main" spd="med" advClick="1"/>
</p:sld>
</file>

<file path=ppt/slides/slide1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11" name="Line"/>
          <p:cNvSpPr/>
          <p:nvPr/>
        </p:nvSpPr>
        <p:spPr>
          <a:xfrm>
            <a:off x="248950" y="1678781"/>
            <a:ext cx="23943758" cy="1"/>
          </a:xfrm>
          <a:prstGeom prst="line">
            <a:avLst/>
          </a:prstGeom>
          <a:ln w="50800">
            <a:solidFill>
              <a:srgbClr val="D77A00"/>
            </a:solidFill>
          </a:ln>
        </p:spPr>
        <p:txBody>
          <a:bodyPr lIns="0" tIns="0" rIns="0" bIns="0"/>
          <a:lstStyle/>
          <a:p>
            <a:pPr/>
          </a:p>
        </p:txBody>
      </p:sp>
      <p:pic>
        <p:nvPicPr>
          <p:cNvPr id="712" name="image.png" descr="image.png"/>
          <p:cNvPicPr>
            <a:picLocks noChangeAspect="0"/>
          </p:cNvPicPr>
          <p:nvPr/>
        </p:nvPicPr>
        <p:blipFill>
          <a:blip r:embed="rId2">
            <a:extLst/>
          </a:blip>
          <a:stretch>
            <a:fillRect/>
          </a:stretch>
        </p:blipFill>
        <p:spPr>
          <a:xfrm>
            <a:off x="3351609" y="5339953"/>
            <a:ext cx="5559426" cy="7465220"/>
          </a:xfrm>
          <a:prstGeom prst="rect">
            <a:avLst/>
          </a:prstGeom>
          <a:ln w="12700">
            <a:miter lim="400000"/>
          </a:ln>
        </p:spPr>
      </p:pic>
      <p:pic>
        <p:nvPicPr>
          <p:cNvPr id="713" name="image.pdf" descr="image.pdf"/>
          <p:cNvPicPr>
            <a:picLocks noChangeAspect="0"/>
          </p:cNvPicPr>
          <p:nvPr/>
        </p:nvPicPr>
        <p:blipFill>
          <a:blip r:embed="rId3">
            <a:extLst/>
          </a:blip>
          <a:srcRect l="20988" t="0" r="20872" b="0"/>
          <a:stretch>
            <a:fillRect/>
          </a:stretch>
        </p:blipFill>
        <p:spPr>
          <a:xfrm>
            <a:off x="3351609" y="5339953"/>
            <a:ext cx="5788026" cy="7465219"/>
          </a:xfrm>
          <a:prstGeom prst="rect">
            <a:avLst/>
          </a:prstGeom>
          <a:ln w="12700">
            <a:miter lim="400000"/>
          </a:ln>
        </p:spPr>
      </p:pic>
      <p:sp>
        <p:nvSpPr>
          <p:cNvPr id="714" name="Morphing: combine both"/>
          <p:cNvSpPr txBox="1"/>
          <p:nvPr>
            <p:ph type="title"/>
          </p:nvPr>
        </p:nvSpPr>
        <p:spPr>
          <a:prstGeom prst="rect">
            <a:avLst/>
          </a:prstGeom>
        </p:spPr>
        <p:txBody>
          <a:bodyPr/>
          <a:lstStyle>
            <a:lvl1pPr>
              <a:defRPr sz="7000"/>
            </a:lvl1pPr>
          </a:lstStyle>
          <a:p>
            <a:pPr/>
            <a:r>
              <a:t>Morphing: combine both</a:t>
            </a:r>
          </a:p>
        </p:txBody>
      </p:sp>
      <p:sp>
        <p:nvSpPr>
          <p:cNvPr id="715" name="For each pixel…"/>
          <p:cNvSpPr txBox="1"/>
          <p:nvPr>
            <p:ph type="body" idx="1"/>
          </p:nvPr>
        </p:nvSpPr>
        <p:spPr>
          <a:prstGeom prst="rect">
            <a:avLst/>
          </a:prstGeom>
        </p:spPr>
        <p:txBody>
          <a:bodyPr/>
          <a:lstStyle/>
          <a:p>
            <a:pPr/>
            <a:r>
              <a:t>For each pixel</a:t>
            </a:r>
          </a:p>
          <a:p>
            <a:pPr lvl="1"/>
            <a:r>
              <a:t>Transform its location like a vector (domain)</a:t>
            </a:r>
          </a:p>
          <a:p>
            <a:pPr lvl="1"/>
            <a:r>
              <a:t>Then linearly interpolate colors (range)</a:t>
            </a:r>
          </a:p>
        </p:txBody>
      </p:sp>
      <p:pic>
        <p:nvPicPr>
          <p:cNvPr id="716" name="image.png" descr="image.png"/>
          <p:cNvPicPr>
            <a:picLocks noChangeAspect="0"/>
          </p:cNvPicPr>
          <p:nvPr/>
        </p:nvPicPr>
        <p:blipFill>
          <a:blip r:embed="rId4">
            <a:extLst/>
          </a:blip>
          <a:stretch>
            <a:fillRect/>
          </a:stretch>
        </p:blipFill>
        <p:spPr>
          <a:xfrm>
            <a:off x="15245953" y="5339953"/>
            <a:ext cx="5559426" cy="7465220"/>
          </a:xfrm>
          <a:prstGeom prst="rect">
            <a:avLst/>
          </a:prstGeom>
          <a:ln w="12700">
            <a:miter lim="400000"/>
          </a:ln>
        </p:spPr>
      </p:pic>
      <p:sp>
        <p:nvSpPr>
          <p:cNvPr id="717" name="Circle"/>
          <p:cNvSpPr/>
          <p:nvPr/>
        </p:nvSpPr>
        <p:spPr>
          <a:xfrm>
            <a:off x="7923609" y="8840390"/>
            <a:ext cx="464345" cy="464345"/>
          </a:xfrm>
          <a:prstGeom prst="ellipse">
            <a:avLst/>
          </a:prstGeom>
          <a:solidFill>
            <a:srgbClr val="FF2600"/>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18" name="Circle"/>
          <p:cNvSpPr/>
          <p:nvPr/>
        </p:nvSpPr>
        <p:spPr>
          <a:xfrm>
            <a:off x="19353609" y="8072437"/>
            <a:ext cx="464345" cy="464345"/>
          </a:xfrm>
          <a:prstGeom prst="ellipse">
            <a:avLst/>
          </a:prstGeom>
          <a:solidFill>
            <a:srgbClr val="FF2600"/>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19" name="Line"/>
          <p:cNvSpPr/>
          <p:nvPr/>
        </p:nvSpPr>
        <p:spPr>
          <a:xfrm>
            <a:off x="8227218" y="7161609"/>
            <a:ext cx="3547191" cy="18216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146" y="18000"/>
                  <a:pt x="9473" y="1912"/>
                  <a:pt x="12934" y="0"/>
                </a:cubicBezTo>
                <a:cubicBezTo>
                  <a:pt x="16337" y="0"/>
                  <a:pt x="19102" y="7950"/>
                  <a:pt x="20726" y="10050"/>
                </a:cubicBezTo>
                <a:lnTo>
                  <a:pt x="21600" y="11226"/>
                </a:lnTo>
              </a:path>
            </a:pathLst>
          </a:custGeom>
          <a:ln w="25400">
            <a:solidFill>
              <a:srgbClr val="0433FF"/>
            </a:solidFill>
            <a:prstDash val="dash"/>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20" name="Line"/>
          <p:cNvSpPr/>
          <p:nvPr/>
        </p:nvSpPr>
        <p:spPr>
          <a:xfrm>
            <a:off x="11872041" y="7161609"/>
            <a:ext cx="7654210" cy="1085851"/>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21600" y="21600"/>
                </a:moveTo>
                <a:cubicBezTo>
                  <a:pt x="19351" y="18000"/>
                  <a:pt x="11565" y="1074"/>
                  <a:pt x="8044" y="0"/>
                </a:cubicBezTo>
                <a:cubicBezTo>
                  <a:pt x="4603" y="0"/>
                  <a:pt x="2050" y="12000"/>
                  <a:pt x="473" y="15158"/>
                </a:cubicBezTo>
                <a:lnTo>
                  <a:pt x="0" y="16145"/>
                </a:lnTo>
              </a:path>
            </a:pathLst>
          </a:custGeom>
          <a:ln w="25400">
            <a:solidFill>
              <a:srgbClr val="0433FF"/>
            </a:solidFill>
            <a:prstDash val="dash"/>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21" name="Circle"/>
          <p:cNvSpPr/>
          <p:nvPr/>
        </p:nvSpPr>
        <p:spPr>
          <a:xfrm>
            <a:off x="11584781" y="7929562"/>
            <a:ext cx="464344" cy="464345"/>
          </a:xfrm>
          <a:prstGeom prst="ellipse">
            <a:avLst/>
          </a:prstGeom>
          <a:solidFill>
            <a:srgbClr val="FF2600"/>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24" name="Morphing"/>
          <p:cNvSpPr txBox="1"/>
          <p:nvPr>
            <p:ph type="title"/>
          </p:nvPr>
        </p:nvSpPr>
        <p:spPr>
          <a:prstGeom prst="rect">
            <a:avLst/>
          </a:prstGeom>
        </p:spPr>
        <p:txBody>
          <a:bodyPr/>
          <a:lstStyle>
            <a:lvl1pPr>
              <a:defRPr sz="7000"/>
            </a:lvl1pPr>
          </a:lstStyle>
          <a:p>
            <a:pPr/>
            <a:r>
              <a:t>Morphing</a:t>
            </a:r>
          </a:p>
        </p:txBody>
      </p:sp>
      <p:sp>
        <p:nvSpPr>
          <p:cNvPr id="725" name="Input: two images I0 and IN+1…"/>
          <p:cNvSpPr txBox="1"/>
          <p:nvPr>
            <p:ph type="body" idx="1"/>
          </p:nvPr>
        </p:nvSpPr>
        <p:spPr>
          <a:xfrm>
            <a:off x="3655218" y="1982390"/>
            <a:ext cx="16912829" cy="11733610"/>
          </a:xfrm>
          <a:prstGeom prst="rect">
            <a:avLst/>
          </a:prstGeom>
        </p:spPr>
        <p:txBody>
          <a:bodyPr/>
          <a:lstStyle/>
          <a:p>
            <a:pPr/>
            <a:r>
              <a:t>Input: two images I</a:t>
            </a:r>
            <a:r>
              <a:rPr baseline="-16230"/>
              <a:t>0</a:t>
            </a:r>
            <a:r>
              <a:t> and I</a:t>
            </a:r>
            <a:r>
              <a:rPr baseline="-16230"/>
              <a:t>N+1</a:t>
            </a:r>
            <a:endParaRPr baseline="-16230"/>
          </a:p>
          <a:p>
            <a:pPr lvl="1"/>
          </a:p>
          <a:p>
            <a:pPr/>
            <a:r>
              <a:t>Expected output: image sequence I</a:t>
            </a:r>
            <a:r>
              <a:rPr baseline="-16230"/>
              <a:t>i</a:t>
            </a:r>
            <a:r>
              <a:t>, with i</a:t>
            </a:r>
            <a:r>
              <a:rPr>
                <a:latin typeface="Helvetica"/>
                <a:ea typeface="Helvetica"/>
                <a:cs typeface="Helvetica"/>
                <a:sym typeface="Helvetica"/>
              </a:rPr>
              <a:t>∈</a:t>
            </a:r>
            <a:r>
              <a:t> 1..N</a:t>
            </a:r>
          </a:p>
          <a:p>
            <a:pPr/>
          </a:p>
          <a:p>
            <a:pPr/>
          </a:p>
          <a:p>
            <a:pPr/>
          </a:p>
          <a:p>
            <a:pPr/>
            <a:r>
              <a:t>User specifies sparse correspondences on the images</a:t>
            </a:r>
          </a:p>
        </p:txBody>
      </p:sp>
      <p:pic>
        <p:nvPicPr>
          <p:cNvPr id="726" name="CatWMorph.png" descr="CatWMorph.png"/>
          <p:cNvPicPr>
            <a:picLocks noChangeAspect="0"/>
          </p:cNvPicPr>
          <p:nvPr/>
        </p:nvPicPr>
        <p:blipFill>
          <a:blip r:embed="rId2">
            <a:extLst/>
          </a:blip>
          <a:srcRect l="71369" t="54573" r="1338" b="4164"/>
          <a:stretch>
            <a:fillRect/>
          </a:stretch>
        </p:blipFill>
        <p:spPr>
          <a:xfrm>
            <a:off x="9441656" y="5036343"/>
            <a:ext cx="4268391" cy="3136901"/>
          </a:xfrm>
          <a:prstGeom prst="rect">
            <a:avLst/>
          </a:prstGeom>
          <a:ln w="12700">
            <a:miter lim="400000"/>
          </a:ln>
        </p:spPr>
      </p:pic>
      <p:pic>
        <p:nvPicPr>
          <p:cNvPr id="727" name="CatWMorph.png" descr="CatWMorph.png"/>
          <p:cNvPicPr>
            <a:picLocks noChangeAspect="0"/>
          </p:cNvPicPr>
          <p:nvPr/>
        </p:nvPicPr>
        <p:blipFill>
          <a:blip r:embed="rId2">
            <a:extLst/>
          </a:blip>
          <a:srcRect l="35491" t="2090" r="37022" b="57388"/>
          <a:stretch>
            <a:fillRect/>
          </a:stretch>
        </p:blipFill>
        <p:spPr>
          <a:xfrm>
            <a:off x="9745265" y="10358437"/>
            <a:ext cx="4411267" cy="3159126"/>
          </a:xfrm>
          <a:prstGeom prst="rect">
            <a:avLst/>
          </a:prstGeom>
          <a:ln w="12700">
            <a:miter lim="400000"/>
          </a:ln>
        </p:spPr>
      </p:pic>
      <p:pic>
        <p:nvPicPr>
          <p:cNvPr id="728" name="CatWMorph.png" descr="CatWMorph.png"/>
          <p:cNvPicPr>
            <a:picLocks noChangeAspect="0"/>
          </p:cNvPicPr>
          <p:nvPr/>
        </p:nvPicPr>
        <p:blipFill>
          <a:blip r:embed="rId2">
            <a:extLst/>
          </a:blip>
          <a:srcRect l="1449" t="1599" r="72177" b="57510"/>
          <a:stretch>
            <a:fillRect/>
          </a:stretch>
        </p:blipFill>
        <p:spPr>
          <a:xfrm>
            <a:off x="4726781" y="10358437"/>
            <a:ext cx="4232276" cy="3187701"/>
          </a:xfrm>
          <a:prstGeom prst="rect">
            <a:avLst/>
          </a:prstGeom>
          <a:ln w="12700">
            <a:miter lim="400000"/>
          </a:ln>
        </p:spPr>
      </p:pic>
      <p:pic>
        <p:nvPicPr>
          <p:cNvPr id="729" name="CatWMorph.png" descr="CatWMorph.png"/>
          <p:cNvPicPr>
            <a:picLocks noChangeAspect="0"/>
          </p:cNvPicPr>
          <p:nvPr/>
        </p:nvPicPr>
        <p:blipFill>
          <a:blip r:embed="rId2">
            <a:extLst/>
          </a:blip>
          <a:srcRect l="35611" t="2174" r="36851" b="57304"/>
          <a:stretch>
            <a:fillRect/>
          </a:stretch>
        </p:blipFill>
        <p:spPr>
          <a:xfrm>
            <a:off x="17228343" y="1982390"/>
            <a:ext cx="2927351" cy="2092326"/>
          </a:xfrm>
          <a:prstGeom prst="rect">
            <a:avLst/>
          </a:prstGeom>
          <a:ln w="12700">
            <a:miter lim="400000"/>
          </a:ln>
        </p:spPr>
      </p:pic>
      <p:pic>
        <p:nvPicPr>
          <p:cNvPr id="730" name="CatWMorph.png" descr="CatWMorph.png"/>
          <p:cNvPicPr>
            <a:picLocks noChangeAspect="0"/>
          </p:cNvPicPr>
          <p:nvPr/>
        </p:nvPicPr>
        <p:blipFill>
          <a:blip r:embed="rId2">
            <a:extLst/>
          </a:blip>
          <a:srcRect l="1512" t="1683" r="72114" b="57426"/>
          <a:stretch>
            <a:fillRect/>
          </a:stretch>
        </p:blipFill>
        <p:spPr>
          <a:xfrm>
            <a:off x="13870781" y="1982390"/>
            <a:ext cx="2803526" cy="2111376"/>
          </a:xfrm>
          <a:prstGeom prst="rect">
            <a:avLst/>
          </a:prstGeom>
          <a:ln w="12700">
            <a:miter lim="400000"/>
          </a:ln>
        </p:spPr>
      </p:pic>
      <p:sp>
        <p:nvSpPr>
          <p:cNvPr id="731" name="Circle"/>
          <p:cNvSpPr/>
          <p:nvPr/>
        </p:nvSpPr>
        <p:spPr>
          <a:xfrm>
            <a:off x="6101953" y="10965656"/>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2" name="Circle"/>
          <p:cNvSpPr/>
          <p:nvPr/>
        </p:nvSpPr>
        <p:spPr>
          <a:xfrm>
            <a:off x="5494734" y="10965656"/>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3" name="Circle"/>
          <p:cNvSpPr/>
          <p:nvPr/>
        </p:nvSpPr>
        <p:spPr>
          <a:xfrm>
            <a:off x="6709171" y="10965656"/>
            <a:ext cx="303611"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4" name="Circle"/>
          <p:cNvSpPr/>
          <p:nvPr/>
        </p:nvSpPr>
        <p:spPr>
          <a:xfrm>
            <a:off x="7316390" y="10965656"/>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5" name="Circle"/>
          <p:cNvSpPr/>
          <p:nvPr/>
        </p:nvSpPr>
        <p:spPr>
          <a:xfrm>
            <a:off x="6244828" y="11894343"/>
            <a:ext cx="303610" cy="303611"/>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6" name="Circle"/>
          <p:cNvSpPr/>
          <p:nvPr/>
        </p:nvSpPr>
        <p:spPr>
          <a:xfrm>
            <a:off x="6548437" y="11894343"/>
            <a:ext cx="303610" cy="303611"/>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7" name="Circle"/>
          <p:cNvSpPr/>
          <p:nvPr/>
        </p:nvSpPr>
        <p:spPr>
          <a:xfrm>
            <a:off x="5941218" y="12501562"/>
            <a:ext cx="303611"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8" name="Circle"/>
          <p:cNvSpPr/>
          <p:nvPr/>
        </p:nvSpPr>
        <p:spPr>
          <a:xfrm>
            <a:off x="6852046" y="12501562"/>
            <a:ext cx="303611"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39" name="Circle"/>
          <p:cNvSpPr/>
          <p:nvPr/>
        </p:nvSpPr>
        <p:spPr>
          <a:xfrm>
            <a:off x="6405562" y="12644437"/>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0" name="Circle"/>
          <p:cNvSpPr/>
          <p:nvPr/>
        </p:nvSpPr>
        <p:spPr>
          <a:xfrm>
            <a:off x="10209609" y="10519171"/>
            <a:ext cx="303610" cy="303611"/>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1" name="Circle"/>
          <p:cNvSpPr/>
          <p:nvPr/>
        </p:nvSpPr>
        <p:spPr>
          <a:xfrm>
            <a:off x="10977562" y="10519171"/>
            <a:ext cx="303610" cy="303611"/>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2" name="Circle"/>
          <p:cNvSpPr/>
          <p:nvPr/>
        </p:nvSpPr>
        <p:spPr>
          <a:xfrm>
            <a:off x="12656343" y="10519171"/>
            <a:ext cx="303611" cy="303611"/>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3" name="Circle"/>
          <p:cNvSpPr/>
          <p:nvPr/>
        </p:nvSpPr>
        <p:spPr>
          <a:xfrm>
            <a:off x="13406437" y="10519171"/>
            <a:ext cx="303610" cy="303611"/>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4" name="Circle"/>
          <p:cNvSpPr/>
          <p:nvPr/>
        </p:nvSpPr>
        <p:spPr>
          <a:xfrm>
            <a:off x="11424046" y="12644437"/>
            <a:ext cx="303611"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5" name="Circle"/>
          <p:cNvSpPr/>
          <p:nvPr/>
        </p:nvSpPr>
        <p:spPr>
          <a:xfrm>
            <a:off x="12192000" y="12644437"/>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6" name="Circle"/>
          <p:cNvSpPr/>
          <p:nvPr/>
        </p:nvSpPr>
        <p:spPr>
          <a:xfrm>
            <a:off x="11112500" y="13198475"/>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7" name="Circle"/>
          <p:cNvSpPr/>
          <p:nvPr/>
        </p:nvSpPr>
        <p:spPr>
          <a:xfrm>
            <a:off x="11750675" y="13198475"/>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48" name="Circle"/>
          <p:cNvSpPr/>
          <p:nvPr/>
        </p:nvSpPr>
        <p:spPr>
          <a:xfrm>
            <a:off x="12411075" y="13217525"/>
            <a:ext cx="303610" cy="303610"/>
          </a:xfrm>
          <a:prstGeom prst="ellipse">
            <a:avLst/>
          </a:prstGeom>
          <a:solidFill>
            <a:srgbClr val="FF2600"/>
          </a:solidFill>
          <a:ln w="12700">
            <a:solidFill>
              <a:srgbClr val="0433FF"/>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50"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51" name="Morphing"/>
          <p:cNvSpPr txBox="1"/>
          <p:nvPr>
            <p:ph type="title"/>
          </p:nvPr>
        </p:nvSpPr>
        <p:spPr>
          <a:prstGeom prst="rect">
            <a:avLst/>
          </a:prstGeom>
        </p:spPr>
        <p:txBody>
          <a:bodyPr/>
          <a:lstStyle>
            <a:lvl1pPr>
              <a:defRPr sz="7000"/>
            </a:lvl1pPr>
          </a:lstStyle>
          <a:p>
            <a:pPr/>
            <a:r>
              <a:t>Morphing</a:t>
            </a:r>
          </a:p>
        </p:txBody>
      </p:sp>
      <p:sp>
        <p:nvSpPr>
          <p:cNvPr id="752" name="For each intermediate frame It…"/>
          <p:cNvSpPr txBox="1"/>
          <p:nvPr>
            <p:ph type="body" idx="1"/>
          </p:nvPr>
        </p:nvSpPr>
        <p:spPr>
          <a:xfrm>
            <a:off x="3655218" y="1982390"/>
            <a:ext cx="16912829" cy="11733610"/>
          </a:xfrm>
          <a:prstGeom prst="rect">
            <a:avLst/>
          </a:prstGeom>
        </p:spPr>
        <p:txBody>
          <a:bodyPr/>
          <a:lstStyle/>
          <a:p>
            <a:pPr/>
            <a:r>
              <a:t>For each intermediate frame I</a:t>
            </a:r>
            <a:r>
              <a:rPr baseline="-16230"/>
              <a:t>t</a:t>
            </a:r>
            <a:endParaRPr baseline="-16230"/>
          </a:p>
          <a:p>
            <a:pPr lvl="1"/>
            <a:r>
              <a:t>Interpolate feature locations P</a:t>
            </a:r>
            <a:r>
              <a:rPr baseline="30923"/>
              <a:t>t</a:t>
            </a:r>
            <a:r>
              <a:rPr baseline="-16230"/>
              <a:t>i</a:t>
            </a:r>
            <a:r>
              <a:t>= (1- t) P</a:t>
            </a:r>
            <a:r>
              <a:rPr baseline="30923"/>
              <a:t>0</a:t>
            </a:r>
            <a:r>
              <a:rPr baseline="-16230"/>
              <a:t>i</a:t>
            </a:r>
            <a:r>
              <a:t> + t P</a:t>
            </a:r>
            <a:r>
              <a:rPr baseline="30923"/>
              <a:t>1</a:t>
            </a:r>
            <a:r>
              <a:rPr baseline="-16230"/>
              <a:t>i</a:t>
            </a:r>
            <a:endParaRPr baseline="-16230"/>
          </a:p>
          <a:p>
            <a:pPr lvl="1"/>
            <a:r>
              <a:t>Perform </a:t>
            </a:r>
            <a:r>
              <a:rPr b="1"/>
              <a:t>two</a:t>
            </a:r>
            <a:r>
              <a:t> warps: one for I</a:t>
            </a:r>
            <a:r>
              <a:rPr baseline="-16230"/>
              <a:t>0</a:t>
            </a:r>
            <a:r>
              <a:t>, one for I</a:t>
            </a:r>
            <a:r>
              <a:rPr baseline="-16230"/>
              <a:t>1</a:t>
            </a:r>
            <a:endParaRPr baseline="-16230"/>
          </a:p>
          <a:p>
            <a:pPr lvl="2"/>
            <a:r>
              <a:t>Deduce a dense warp field from the pairs of features</a:t>
            </a:r>
          </a:p>
          <a:p>
            <a:pPr lvl="2"/>
            <a:r>
              <a:t>Warp the pixels</a:t>
            </a:r>
          </a:p>
          <a:p>
            <a:pPr lvl="1"/>
            <a:r>
              <a:t>Linearly interpolate the two warped images</a:t>
            </a:r>
          </a:p>
        </p:txBody>
      </p:sp>
      <p:pic>
        <p:nvPicPr>
          <p:cNvPr id="753" name="CatWMorph.png" descr="CatWMorph.png"/>
          <p:cNvPicPr>
            <a:picLocks noChangeAspect="0"/>
          </p:cNvPicPr>
          <p:nvPr/>
        </p:nvPicPr>
        <p:blipFill>
          <a:blip r:embed="rId2">
            <a:extLst/>
          </a:blip>
          <a:stretch>
            <a:fillRect/>
          </a:stretch>
        </p:blipFill>
        <p:spPr>
          <a:xfrm>
            <a:off x="5494734" y="7983140"/>
            <a:ext cx="11805048" cy="5732860"/>
          </a:xfrm>
          <a:prstGeom prst="rect">
            <a:avLst/>
          </a:prstGeom>
          <a:ln w="12700">
            <a:miter lim="400000"/>
          </a:ln>
        </p:spPr>
      </p:pic>
      <p:sp>
        <p:nvSpPr>
          <p:cNvPr id="754" name="Rectangle"/>
          <p:cNvSpPr/>
          <p:nvPr/>
        </p:nvSpPr>
        <p:spPr>
          <a:xfrm>
            <a:off x="13102828" y="7768828"/>
            <a:ext cx="4572001" cy="3053954"/>
          </a:xfrm>
          <a:prstGeom prst="rect">
            <a:avLst/>
          </a:prstGeom>
          <a:solidFill>
            <a:srgbClr val="FFFFFF"/>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55" name="Rectangle"/>
          <p:cNvSpPr/>
          <p:nvPr/>
        </p:nvSpPr>
        <p:spPr>
          <a:xfrm>
            <a:off x="8995171" y="7625953"/>
            <a:ext cx="607220" cy="3196829"/>
          </a:xfrm>
          <a:prstGeom prst="rect">
            <a:avLst/>
          </a:prstGeom>
          <a:solidFill>
            <a:srgbClr val="FFFFFF"/>
          </a:solidFill>
          <a:ln w="12700"/>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56" name="t=0.5"/>
          <p:cNvSpPr txBox="1"/>
          <p:nvPr/>
        </p:nvSpPr>
        <p:spPr>
          <a:xfrm>
            <a:off x="3405187" y="11947921"/>
            <a:ext cx="1512194" cy="80367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t=0.5</a:t>
            </a:r>
          </a:p>
        </p:txBody>
      </p:sp>
      <p:sp>
        <p:nvSpPr>
          <p:cNvPr id="757" name="t=0"/>
          <p:cNvSpPr txBox="1"/>
          <p:nvPr/>
        </p:nvSpPr>
        <p:spPr>
          <a:xfrm>
            <a:off x="4958953" y="7983140"/>
            <a:ext cx="1056779" cy="803673"/>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t=0</a:t>
            </a:r>
          </a:p>
        </p:txBody>
      </p:sp>
      <p:sp>
        <p:nvSpPr>
          <p:cNvPr id="758" name="t=1"/>
          <p:cNvSpPr txBox="1"/>
          <p:nvPr/>
        </p:nvSpPr>
        <p:spPr>
          <a:xfrm>
            <a:off x="9066609" y="7983140"/>
            <a:ext cx="1056779" cy="803673"/>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t=1</a:t>
            </a:r>
          </a:p>
        </p:txBody>
      </p:sp>
    </p:spTree>
  </p:cSld>
  <p:clrMapOvr>
    <a:masterClrMapping/>
  </p:clrMapOvr>
  <p:transition xmlns:p14="http://schemas.microsoft.com/office/powerpoint/2010/main" spd="med" advClick="1"/>
</p:sld>
</file>

<file path=ppt/slides/slide1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60"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61" name="Double-click to edit"/>
          <p:cNvSpPr txBox="1"/>
          <p:nvPr>
            <p:ph type="title"/>
          </p:nvPr>
        </p:nvSpPr>
        <p:spPr>
          <a:prstGeom prst="rect">
            <a:avLst/>
          </a:prstGeom>
        </p:spPr>
        <p:txBody>
          <a:bodyPr/>
          <a:lstStyle/>
          <a:p>
            <a:pPr/>
          </a:p>
        </p:txBody>
      </p:sp>
      <p:sp>
        <p:nvSpPr>
          <p:cNvPr id="762" name="Warping"/>
          <p:cNvSpPr txBox="1"/>
          <p:nvPr>
            <p:ph type="body" idx="1"/>
          </p:nvPr>
        </p:nvSpPr>
        <p:spPr>
          <a:xfrm>
            <a:off x="7159361" y="4713205"/>
            <a:ext cx="17377173" cy="11733610"/>
          </a:xfrm>
          <a:prstGeom prst="rect">
            <a:avLst/>
          </a:prstGeom>
        </p:spPr>
        <p:txBody>
          <a:bodyPr/>
          <a:lstStyle>
            <a:lvl1pPr marL="768349" indent="-685799">
              <a:buSzTx/>
              <a:buNone/>
              <a:defRPr sz="19000"/>
            </a:lvl1pPr>
          </a:lstStyle>
          <a:p>
            <a:pPr/>
            <a:r>
              <a:t>Warping</a:t>
            </a:r>
          </a:p>
        </p:txBody>
      </p:sp>
      <p:sp>
        <p:nvSpPr>
          <p:cNvPr id="763" name="Rectangle"/>
          <p:cNvSpPr/>
          <p:nvPr/>
        </p:nvSpPr>
        <p:spPr>
          <a:xfrm>
            <a:off x="3655218" y="303609"/>
            <a:ext cx="17377173" cy="1375173"/>
          </a:xfrm>
          <a:prstGeom prst="rect">
            <a:avLst/>
          </a:prstGeom>
          <a:solidFill>
            <a:srgbClr val="0433FF"/>
          </a:solidFill>
          <a:ln w="12700">
            <a:solidFill>
              <a:srgbClr val="011279"/>
            </a:solidFill>
            <a:miter lim="400000"/>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64" name="Rectangle"/>
          <p:cNvSpPr/>
          <p:nvPr/>
        </p:nvSpPr>
        <p:spPr>
          <a:xfrm>
            <a:off x="3655218" y="12037218"/>
            <a:ext cx="17377173" cy="1375173"/>
          </a:xfrm>
          <a:prstGeom prst="rect">
            <a:avLst/>
          </a:prstGeom>
          <a:solidFill>
            <a:srgbClr val="0433FF"/>
          </a:solidFill>
          <a:ln w="12700">
            <a:solidFill>
              <a:srgbClr val="011279"/>
            </a:solidFill>
            <a:miter lim="400000"/>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66"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67" name="Warping"/>
          <p:cNvSpPr txBox="1"/>
          <p:nvPr>
            <p:ph type="title"/>
          </p:nvPr>
        </p:nvSpPr>
        <p:spPr>
          <a:prstGeom prst="rect">
            <a:avLst/>
          </a:prstGeom>
        </p:spPr>
        <p:txBody>
          <a:bodyPr/>
          <a:lstStyle>
            <a:lvl1pPr>
              <a:defRPr sz="7000"/>
            </a:lvl1pPr>
          </a:lstStyle>
          <a:p>
            <a:pPr/>
            <a:r>
              <a:t>Warping</a:t>
            </a:r>
          </a:p>
        </p:txBody>
      </p:sp>
      <p:sp>
        <p:nvSpPr>
          <p:cNvPr id="768" name="Imagine your image is made of rubber…"/>
          <p:cNvSpPr txBox="1"/>
          <p:nvPr>
            <p:ph type="body" idx="1"/>
          </p:nvPr>
        </p:nvSpPr>
        <p:spPr>
          <a:prstGeom prst="rect">
            <a:avLst/>
          </a:prstGeom>
        </p:spPr>
        <p:txBody>
          <a:bodyPr/>
          <a:lstStyle/>
          <a:p>
            <a:pPr/>
            <a:r>
              <a:t>Imagine your image is made of rubber</a:t>
            </a:r>
          </a:p>
          <a:p>
            <a:pPr/>
            <a:r>
              <a:t>warp the rubber</a:t>
            </a:r>
          </a:p>
        </p:txBody>
      </p:sp>
      <p:pic>
        <p:nvPicPr>
          <p:cNvPr id="769" name="image.png" descr="image.png"/>
          <p:cNvPicPr>
            <a:picLocks noChangeAspect="0"/>
          </p:cNvPicPr>
          <p:nvPr/>
        </p:nvPicPr>
        <p:blipFill>
          <a:blip r:embed="rId2">
            <a:extLst/>
          </a:blip>
          <a:stretch>
            <a:fillRect/>
          </a:stretch>
        </p:blipFill>
        <p:spPr>
          <a:xfrm>
            <a:off x="4566046" y="4000500"/>
            <a:ext cx="5905502" cy="8840391"/>
          </a:xfrm>
          <a:prstGeom prst="rect">
            <a:avLst/>
          </a:prstGeom>
          <a:ln w="12700">
            <a:miter lim="400000"/>
          </a:ln>
        </p:spPr>
      </p:pic>
      <p:pic>
        <p:nvPicPr>
          <p:cNvPr id="770" name="image.png" descr="image.png"/>
          <p:cNvPicPr>
            <a:picLocks noChangeAspect="0"/>
          </p:cNvPicPr>
          <p:nvPr/>
        </p:nvPicPr>
        <p:blipFill>
          <a:blip r:embed="rId3">
            <a:extLst/>
          </a:blip>
          <a:stretch>
            <a:fillRect/>
          </a:stretch>
        </p:blipFill>
        <p:spPr>
          <a:xfrm>
            <a:off x="10537825" y="3964781"/>
            <a:ext cx="5930900" cy="8877302"/>
          </a:xfrm>
          <a:prstGeom prst="rect">
            <a:avLst/>
          </a:prstGeom>
          <a:ln w="12700">
            <a:miter lim="400000"/>
          </a:ln>
        </p:spPr>
      </p:pic>
      <p:sp>
        <p:nvSpPr>
          <p:cNvPr id="771" name="No prairie dogs were armed when creating this image"/>
          <p:cNvSpPr txBox="1"/>
          <p:nvPr/>
        </p:nvSpPr>
        <p:spPr>
          <a:xfrm>
            <a:off x="4423171" y="12805171"/>
            <a:ext cx="14082334" cy="803673"/>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700"/>
              </a:spcBef>
              <a:buClr>
                <a:srgbClr val="000000"/>
              </a:buClr>
              <a:buFont typeface="Times New Roman"/>
              <a:defRPr b="1" sz="4600">
                <a:uFill>
                  <a:solidFill>
                    <a:srgbClr val="000000"/>
                  </a:solidFill>
                </a:uFill>
                <a:latin typeface="Times New Roman"/>
                <a:ea typeface="Times New Roman"/>
                <a:cs typeface="Times New Roman"/>
                <a:sym typeface="Times New Roman"/>
              </a:defRPr>
            </a:lvl1pPr>
          </a:lstStyle>
          <a:p>
            <a:pPr/>
            <a:r>
              <a:t>No prairie dogs were armed when creating this image</a:t>
            </a:r>
          </a:p>
        </p:txBody>
      </p:sp>
    </p:spTree>
  </p:cSld>
  <p:clrMapOvr>
    <a:masterClrMapping/>
  </p:clrMapOvr>
  <p:transition xmlns:p14="http://schemas.microsoft.com/office/powerpoint/2010/main" spd="med" advClick="1"/>
</p:sld>
</file>

<file path=ppt/slides/slide1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7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74" name="Warping"/>
          <p:cNvSpPr txBox="1"/>
          <p:nvPr>
            <p:ph type="title"/>
          </p:nvPr>
        </p:nvSpPr>
        <p:spPr>
          <a:prstGeom prst="rect">
            <a:avLst/>
          </a:prstGeom>
        </p:spPr>
        <p:txBody>
          <a:bodyPr/>
          <a:lstStyle>
            <a:lvl1pPr>
              <a:defRPr sz="7000"/>
            </a:lvl1pPr>
          </a:lstStyle>
          <a:p>
            <a:pPr/>
            <a:r>
              <a:t>Warping</a:t>
            </a:r>
          </a:p>
        </p:txBody>
      </p:sp>
      <p:sp>
        <p:nvSpPr>
          <p:cNvPr id="775" name="Assume we are given the spatial mapping"/>
          <p:cNvSpPr txBox="1"/>
          <p:nvPr>
            <p:ph type="body" sz="half" idx="1"/>
          </p:nvPr>
        </p:nvSpPr>
        <p:spPr>
          <a:xfrm>
            <a:off x="3655218" y="1982390"/>
            <a:ext cx="9751220" cy="11733610"/>
          </a:xfrm>
          <a:prstGeom prst="rect">
            <a:avLst/>
          </a:prstGeom>
        </p:spPr>
        <p:txBody>
          <a:bodyPr/>
          <a:lstStyle>
            <a:lvl1pPr marL="768349" indent="-685799">
              <a:buSzTx/>
              <a:buNone/>
            </a:lvl1pPr>
          </a:lstStyle>
          <a:p>
            <a:pPr/>
            <a:r>
              <a:t>Assume we are given the spatial mapping</a:t>
            </a:r>
          </a:p>
        </p:txBody>
      </p:sp>
      <p:pic>
        <p:nvPicPr>
          <p:cNvPr id="776" name="image.png" descr="image.png"/>
          <p:cNvPicPr>
            <a:picLocks noChangeAspect="0"/>
          </p:cNvPicPr>
          <p:nvPr/>
        </p:nvPicPr>
        <p:blipFill>
          <a:blip r:embed="rId2">
            <a:extLst/>
          </a:blip>
          <a:stretch>
            <a:fillRect/>
          </a:stretch>
        </p:blipFill>
        <p:spPr>
          <a:xfrm>
            <a:off x="13567171" y="2171700"/>
            <a:ext cx="3343276" cy="5006976"/>
          </a:xfrm>
          <a:prstGeom prst="rect">
            <a:avLst/>
          </a:prstGeom>
          <a:ln w="12700">
            <a:miter lim="400000"/>
          </a:ln>
        </p:spPr>
      </p:pic>
      <p:pic>
        <p:nvPicPr>
          <p:cNvPr id="777" name="image.png" descr="image.png"/>
          <p:cNvPicPr>
            <a:picLocks noChangeAspect="0"/>
          </p:cNvPicPr>
          <p:nvPr/>
        </p:nvPicPr>
        <p:blipFill>
          <a:blip r:embed="rId3">
            <a:extLst/>
          </a:blip>
          <a:stretch>
            <a:fillRect/>
          </a:stretch>
        </p:blipFill>
        <p:spPr>
          <a:xfrm>
            <a:off x="17821275" y="2125265"/>
            <a:ext cx="3362326" cy="5036345"/>
          </a:xfrm>
          <a:prstGeom prst="rect">
            <a:avLst/>
          </a:prstGeom>
          <a:ln w="12700">
            <a:miter lim="400000"/>
          </a:ln>
        </p:spPr>
      </p:pic>
      <p:sp>
        <p:nvSpPr>
          <p:cNvPr id="778" name="How do we compute  the warped image?"/>
          <p:cNvSpPr txBox="1"/>
          <p:nvPr/>
        </p:nvSpPr>
        <p:spPr>
          <a:xfrm>
            <a:off x="3940968" y="4089796"/>
            <a:ext cx="7296916" cy="14859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3" marL="1264957" marR="82549" indent="-309282" defTabSz="1821656">
              <a:spcBef>
                <a:spcPts val="1000"/>
              </a:spcBef>
              <a:buClr>
                <a:srgbClr val="000000"/>
              </a:buClr>
              <a:buSzPct val="100000"/>
              <a:buFont typeface="Times New Roman"/>
              <a:buChar char="•"/>
              <a:defRPr sz="4600">
                <a:uFill>
                  <a:solidFill>
                    <a:srgbClr val="000000"/>
                  </a:solidFill>
                </a:uFill>
                <a:latin typeface="Times New Roman"/>
                <a:ea typeface="Times New Roman"/>
                <a:cs typeface="Times New Roman"/>
                <a:sym typeface="Times New Roman"/>
              </a:defRPr>
            </a:pPr>
            <a:r>
              <a:t>How do we compute </a:t>
            </a:r>
            <a:br/>
            <a:r>
              <a:t>the warped image?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7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78" grpId="1"/>
    </p:bldLst>
  </p:timing>
</p:sld>
</file>

<file path=ppt/slides/slide1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80"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81" name="Careful: warp vs. inverse warp"/>
          <p:cNvSpPr txBox="1"/>
          <p:nvPr>
            <p:ph type="title"/>
          </p:nvPr>
        </p:nvSpPr>
        <p:spPr>
          <a:prstGeom prst="rect">
            <a:avLst/>
          </a:prstGeom>
        </p:spPr>
        <p:txBody>
          <a:bodyPr/>
          <a:lstStyle>
            <a:lvl1pPr>
              <a:defRPr sz="7000"/>
            </a:lvl1pPr>
          </a:lstStyle>
          <a:p>
            <a:pPr/>
            <a:r>
              <a:t>Careful: warp vs. inverse warp</a:t>
            </a:r>
          </a:p>
        </p:txBody>
      </p:sp>
      <p:sp>
        <p:nvSpPr>
          <p:cNvPr id="782" name="How do you perform a given warp:"/>
          <p:cNvSpPr txBox="1"/>
          <p:nvPr>
            <p:ph type="body" sz="half" idx="1"/>
          </p:nvPr>
        </p:nvSpPr>
        <p:spPr>
          <a:xfrm>
            <a:off x="3655218" y="1982390"/>
            <a:ext cx="9751220" cy="11733610"/>
          </a:xfrm>
          <a:prstGeom prst="rect">
            <a:avLst/>
          </a:prstGeom>
        </p:spPr>
        <p:txBody>
          <a:bodyPr/>
          <a:lstStyle>
            <a:lvl1pPr marL="768349" indent="-685799">
              <a:buSzTx/>
              <a:buNone/>
            </a:lvl1pPr>
          </a:lstStyle>
          <a:p>
            <a:pPr/>
            <a:r>
              <a:t>How do you perform a given warp:</a:t>
            </a:r>
          </a:p>
        </p:txBody>
      </p:sp>
      <p:pic>
        <p:nvPicPr>
          <p:cNvPr id="783" name="image.png" descr="image.png"/>
          <p:cNvPicPr>
            <a:picLocks noChangeAspect="0"/>
          </p:cNvPicPr>
          <p:nvPr/>
        </p:nvPicPr>
        <p:blipFill>
          <a:blip r:embed="rId2">
            <a:extLst/>
          </a:blip>
          <a:stretch>
            <a:fillRect/>
          </a:stretch>
        </p:blipFill>
        <p:spPr>
          <a:xfrm>
            <a:off x="13567171" y="2171700"/>
            <a:ext cx="3343276" cy="5006976"/>
          </a:xfrm>
          <a:prstGeom prst="rect">
            <a:avLst/>
          </a:prstGeom>
          <a:ln w="12700">
            <a:miter lim="400000"/>
          </a:ln>
        </p:spPr>
      </p:pic>
      <p:pic>
        <p:nvPicPr>
          <p:cNvPr id="784" name="image.png" descr="image.png"/>
          <p:cNvPicPr>
            <a:picLocks noChangeAspect="0"/>
          </p:cNvPicPr>
          <p:nvPr/>
        </p:nvPicPr>
        <p:blipFill>
          <a:blip r:embed="rId3">
            <a:extLst/>
          </a:blip>
          <a:stretch>
            <a:fillRect/>
          </a:stretch>
        </p:blipFill>
        <p:spPr>
          <a:xfrm>
            <a:off x="17821275" y="2125265"/>
            <a:ext cx="3362326" cy="5036345"/>
          </a:xfrm>
          <a:prstGeom prst="rect">
            <a:avLst/>
          </a:prstGeom>
          <a:ln w="12700">
            <a:miter lim="400000"/>
          </a:ln>
        </p:spPr>
      </p:pic>
      <p:sp>
        <p:nvSpPr>
          <p:cNvPr id="785" name="Line"/>
          <p:cNvSpPr/>
          <p:nvPr/>
        </p:nvSpPr>
        <p:spPr>
          <a:xfrm>
            <a:off x="14942343" y="2286000"/>
            <a:ext cx="4099528" cy="7679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198" y="18000"/>
                  <a:pt x="9719" y="0"/>
                  <a:pt x="13191" y="0"/>
                </a:cubicBezTo>
                <a:cubicBezTo>
                  <a:pt x="16662" y="0"/>
                  <a:pt x="21600" y="21600"/>
                  <a:pt x="21600" y="21600"/>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86" name="Forward warp…"/>
          <p:cNvSpPr txBox="1"/>
          <p:nvPr/>
        </p:nvSpPr>
        <p:spPr>
          <a:xfrm>
            <a:off x="3940968" y="4089796"/>
            <a:ext cx="8154916" cy="34290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Forward warp</a:t>
            </a:r>
          </a:p>
          <a:p>
            <a:pPr lvl="2" marL="889501" marR="82549" indent="-391026" defTabSz="1821656">
              <a:spcBef>
                <a:spcPts val="1200"/>
              </a:spcBef>
              <a:buClr>
                <a:srgbClr val="000000"/>
              </a:buClr>
              <a:buSzPct val="100000"/>
              <a:buFont typeface="Times New Roman"/>
              <a:buChar char="–"/>
              <a:defRPr sz="5200">
                <a:uFill>
                  <a:solidFill>
                    <a:srgbClr val="000000"/>
                  </a:solidFill>
                </a:uFill>
                <a:latin typeface="Times New Roman"/>
                <a:ea typeface="Times New Roman"/>
                <a:cs typeface="Times New Roman"/>
                <a:sym typeface="Times New Roman"/>
              </a:defRPr>
            </a:pPr>
            <a:r>
              <a:t>For each input pixel, </a:t>
            </a:r>
            <a:br/>
            <a:r>
              <a:t>compute output location</a:t>
            </a:r>
            <a:br/>
            <a:r>
              <a:t>and copy color there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78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786" grpId="1"/>
    </p:bldLst>
  </p:timing>
</p:sld>
</file>

<file path=ppt/slides/slide1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78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789" name="Forward warp and gaps"/>
          <p:cNvSpPr txBox="1"/>
          <p:nvPr>
            <p:ph type="title"/>
          </p:nvPr>
        </p:nvSpPr>
        <p:spPr>
          <a:prstGeom prst="rect">
            <a:avLst/>
          </a:prstGeom>
        </p:spPr>
        <p:txBody>
          <a:bodyPr/>
          <a:lstStyle/>
          <a:p>
            <a:pPr/>
            <a:r>
              <a:t>Forward warp and gaps</a:t>
            </a:r>
          </a:p>
        </p:txBody>
      </p:sp>
      <p:sp>
        <p:nvSpPr>
          <p:cNvPr id="790" name="Double-click to edit"/>
          <p:cNvSpPr txBox="1"/>
          <p:nvPr>
            <p:ph type="body" idx="1"/>
          </p:nvPr>
        </p:nvSpPr>
        <p:spPr>
          <a:prstGeom prst="rect">
            <a:avLst/>
          </a:prstGeom>
        </p:spPr>
        <p:txBody>
          <a:bodyPr/>
          <a:lstStyle/>
          <a:p>
            <a:pPr/>
          </a:p>
        </p:txBody>
      </p:sp>
      <p:grpSp>
        <p:nvGrpSpPr>
          <p:cNvPr id="793" name="Group"/>
          <p:cNvGrpSpPr/>
          <p:nvPr/>
        </p:nvGrpSpPr>
        <p:grpSpPr>
          <a:xfrm>
            <a:off x="3655218" y="4822031"/>
            <a:ext cx="17325189" cy="6353222"/>
            <a:chOff x="0" y="0"/>
            <a:chExt cx="17325187" cy="6353221"/>
          </a:xfrm>
        </p:grpSpPr>
        <p:pic>
          <p:nvPicPr>
            <p:cNvPr id="791" name="droppedImage.png" descr="droppedImage.png"/>
            <p:cNvPicPr>
              <a:picLocks noChangeAspect="1"/>
            </p:cNvPicPr>
            <p:nvPr/>
          </p:nvPicPr>
          <p:blipFill>
            <a:blip r:embed="rId2">
              <a:extLst/>
            </a:blip>
            <a:srcRect l="25699" t="7792" r="14443" b="62337"/>
            <a:stretch>
              <a:fillRect/>
            </a:stretch>
          </p:blipFill>
          <p:spPr>
            <a:xfrm>
              <a:off x="0" y="0"/>
              <a:ext cx="8410021" cy="6307516"/>
            </a:xfrm>
            <a:prstGeom prst="rect">
              <a:avLst/>
            </a:prstGeom>
            <a:ln w="12700" cap="flat">
              <a:noFill/>
              <a:round/>
            </a:ln>
            <a:effectLst/>
          </p:spPr>
        </p:pic>
        <p:pic>
          <p:nvPicPr>
            <p:cNvPr id="792" name="droppedImage.png" descr="droppedImage.png"/>
            <p:cNvPicPr>
              <a:picLocks noChangeAspect="1"/>
            </p:cNvPicPr>
            <p:nvPr/>
          </p:nvPicPr>
          <p:blipFill>
            <a:blip r:embed="rId3">
              <a:extLst/>
            </a:blip>
            <a:srcRect l="24675" t="7684" r="15259" b="62189"/>
            <a:stretch>
              <a:fillRect/>
            </a:stretch>
          </p:blipFill>
          <p:spPr>
            <a:xfrm>
              <a:off x="8869462" y="0"/>
              <a:ext cx="8455726" cy="6353222"/>
            </a:xfrm>
            <a:prstGeom prst="rect">
              <a:avLst/>
            </a:prstGeom>
            <a:ln w="12700" cap="flat">
              <a:noFill/>
              <a:round/>
            </a:ln>
            <a:effectLst/>
          </p:spPr>
        </p:pic>
      </p:grpSp>
      <p:sp>
        <p:nvSpPr>
          <p:cNvPr id="794" name="Line"/>
          <p:cNvSpPr/>
          <p:nvPr/>
        </p:nvSpPr>
        <p:spPr>
          <a:xfrm flipV="1">
            <a:off x="15002406" y="4073054"/>
            <a:ext cx="1262649" cy="2810346"/>
          </a:xfrm>
          <a:prstGeom prst="line">
            <a:avLst/>
          </a:prstGeom>
          <a:ln w="50800">
            <a:solidFill>
              <a:srgbClr val="E32400"/>
            </a:solidFill>
            <a:headEnd type="stealth"/>
          </a:ln>
        </p:spPr>
        <p:txBody>
          <a:bodyPr lIns="0" tIns="0" rIns="0" bIns="0"/>
          <a:lstStyle/>
          <a:p>
            <a:pPr/>
          </a:p>
        </p:txBody>
      </p:sp>
      <p:sp>
        <p:nvSpPr>
          <p:cNvPr id="795" name="Gap"/>
          <p:cNvSpPr txBox="1"/>
          <p:nvPr/>
        </p:nvSpPr>
        <p:spPr>
          <a:xfrm>
            <a:off x="15495984" y="3196828"/>
            <a:ext cx="1253651" cy="803672"/>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Gap</a:t>
            </a:r>
          </a:p>
        </p:txBody>
      </p:sp>
      <p:sp>
        <p:nvSpPr>
          <p:cNvPr id="796" name="Square"/>
          <p:cNvSpPr/>
          <p:nvPr/>
        </p:nvSpPr>
        <p:spPr>
          <a:xfrm>
            <a:off x="5762625" y="6697265"/>
            <a:ext cx="428625" cy="428626"/>
          </a:xfrm>
          <a:prstGeom prst="rect">
            <a:avLst/>
          </a:prstGeom>
          <a:ln w="635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97" name="Square"/>
          <p:cNvSpPr/>
          <p:nvPr/>
        </p:nvSpPr>
        <p:spPr>
          <a:xfrm>
            <a:off x="6191250" y="6697265"/>
            <a:ext cx="428625" cy="428626"/>
          </a:xfrm>
          <a:prstGeom prst="rect">
            <a:avLst/>
          </a:prstGeom>
          <a:ln w="635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98" name="Square"/>
          <p:cNvSpPr/>
          <p:nvPr/>
        </p:nvSpPr>
        <p:spPr>
          <a:xfrm>
            <a:off x="14352984" y="6750843"/>
            <a:ext cx="428626" cy="428626"/>
          </a:xfrm>
          <a:prstGeom prst="rect">
            <a:avLst/>
          </a:prstGeom>
          <a:ln w="63500">
            <a:solidFill>
              <a:srgbClr val="000000"/>
            </a:solidFill>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799" name="Square"/>
          <p:cNvSpPr/>
          <p:nvPr/>
        </p:nvSpPr>
        <p:spPr>
          <a:xfrm>
            <a:off x="15245953" y="6750843"/>
            <a:ext cx="428626" cy="428626"/>
          </a:xfrm>
          <a:prstGeom prst="rect">
            <a:avLst/>
          </a:prstGeom>
          <a:ln w="63500">
            <a:solidFill>
              <a:srgbClr val="000000"/>
            </a:solidFill>
          </a:ln>
          <a:extLst>
            <a:ext uri="{C572A759-6A51-4108-AA02-DFA0A04FC94B}">
              <ma14:wrappingTextBoxFlag xmlns:ma14="http://schemas.microsoft.com/office/mac/drawingml/2011/main" val="1"/>
            </a:ext>
          </a:extLst>
        </p:spPr>
        <p:txBody>
          <a:bodyPr lIns="71437" tIns="71437" rIns="71437" bIns="71437" anchor="ctr"/>
          <a:lstStyle>
            <a:lvl1pPr marL="81280" marR="81280" defTabSz="1821656">
              <a:defRPr sz="4600">
                <a:uFill>
                  <a:solidFill>
                    <a:srgbClr val="000000"/>
                  </a:solidFill>
                </a:uFill>
                <a:latin typeface="Times New Roman"/>
                <a:ea typeface="Times New Roman"/>
                <a:cs typeface="Times New Roman"/>
                <a:sym typeface="Times New Roman"/>
              </a:defRPr>
            </a:lvl1pPr>
          </a:lstStyle>
          <a:p>
            <a:pPr/>
            <a:r>
              <a:t>                                                 </a:t>
            </a:r>
          </a:p>
        </p:txBody>
      </p:sp>
      <p:sp>
        <p:nvSpPr>
          <p:cNvPr id="800" name="Line"/>
          <p:cNvSpPr/>
          <p:nvPr/>
        </p:nvSpPr>
        <p:spPr>
          <a:xfrm>
            <a:off x="5976937" y="5237830"/>
            <a:ext cx="8666832" cy="178818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9264"/>
                </a:moveTo>
                <a:cubicBezTo>
                  <a:pt x="1252" y="11070"/>
                  <a:pt x="2672" y="0"/>
                  <a:pt x="9931" y="0"/>
                </a:cubicBezTo>
                <a:cubicBezTo>
                  <a:pt x="16225" y="0"/>
                  <a:pt x="21600" y="21600"/>
                  <a:pt x="21600" y="21600"/>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801" name="Line"/>
          <p:cNvSpPr/>
          <p:nvPr/>
        </p:nvSpPr>
        <p:spPr>
          <a:xfrm>
            <a:off x="6448997" y="6944552"/>
            <a:ext cx="8981080" cy="2749310"/>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0"/>
                </a:moveTo>
                <a:cubicBezTo>
                  <a:pt x="573" y="12751"/>
                  <a:pt x="4603" y="21600"/>
                  <a:pt x="11608" y="21600"/>
                </a:cubicBezTo>
                <a:cubicBezTo>
                  <a:pt x="17682" y="21600"/>
                  <a:pt x="21600" y="320"/>
                  <a:pt x="21600" y="320"/>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0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04" name="Careful: warp vs. inverse warp"/>
          <p:cNvSpPr txBox="1"/>
          <p:nvPr>
            <p:ph type="title"/>
          </p:nvPr>
        </p:nvSpPr>
        <p:spPr>
          <a:prstGeom prst="rect">
            <a:avLst/>
          </a:prstGeom>
        </p:spPr>
        <p:txBody>
          <a:bodyPr/>
          <a:lstStyle>
            <a:lvl1pPr>
              <a:defRPr sz="7000"/>
            </a:lvl1pPr>
          </a:lstStyle>
          <a:p>
            <a:pPr/>
            <a:r>
              <a:t>Careful: warp vs. inverse warp</a:t>
            </a:r>
          </a:p>
        </p:txBody>
      </p:sp>
      <p:sp>
        <p:nvSpPr>
          <p:cNvPr id="805" name="How do you perform a given warp:"/>
          <p:cNvSpPr txBox="1"/>
          <p:nvPr>
            <p:ph type="body" sz="half" idx="1"/>
          </p:nvPr>
        </p:nvSpPr>
        <p:spPr>
          <a:xfrm>
            <a:off x="3655218" y="1982390"/>
            <a:ext cx="9751220" cy="11733610"/>
          </a:xfrm>
          <a:prstGeom prst="rect">
            <a:avLst/>
          </a:prstGeom>
        </p:spPr>
        <p:txBody>
          <a:bodyPr/>
          <a:lstStyle>
            <a:lvl1pPr marL="768349" indent="-685799">
              <a:buSzTx/>
              <a:buNone/>
            </a:lvl1pPr>
          </a:lstStyle>
          <a:p>
            <a:pPr/>
            <a:r>
              <a:t>How do you perform a given warp:</a:t>
            </a:r>
          </a:p>
        </p:txBody>
      </p:sp>
      <p:pic>
        <p:nvPicPr>
          <p:cNvPr id="806" name="image.png" descr="image.png"/>
          <p:cNvPicPr>
            <a:picLocks noChangeAspect="0"/>
          </p:cNvPicPr>
          <p:nvPr/>
        </p:nvPicPr>
        <p:blipFill>
          <a:blip r:embed="rId2">
            <a:extLst/>
          </a:blip>
          <a:stretch>
            <a:fillRect/>
          </a:stretch>
        </p:blipFill>
        <p:spPr>
          <a:xfrm>
            <a:off x="13567171" y="2171700"/>
            <a:ext cx="3343276" cy="5006976"/>
          </a:xfrm>
          <a:prstGeom prst="rect">
            <a:avLst/>
          </a:prstGeom>
          <a:ln w="12700">
            <a:miter lim="400000"/>
          </a:ln>
        </p:spPr>
      </p:pic>
      <p:pic>
        <p:nvPicPr>
          <p:cNvPr id="807" name="image.png" descr="image.png"/>
          <p:cNvPicPr>
            <a:picLocks noChangeAspect="0"/>
          </p:cNvPicPr>
          <p:nvPr/>
        </p:nvPicPr>
        <p:blipFill>
          <a:blip r:embed="rId3">
            <a:extLst/>
          </a:blip>
          <a:stretch>
            <a:fillRect/>
          </a:stretch>
        </p:blipFill>
        <p:spPr>
          <a:xfrm>
            <a:off x="17821275" y="2125265"/>
            <a:ext cx="3362326" cy="5036345"/>
          </a:xfrm>
          <a:prstGeom prst="rect">
            <a:avLst/>
          </a:prstGeom>
          <a:ln w="12700">
            <a:miter lim="400000"/>
          </a:ln>
        </p:spPr>
      </p:pic>
      <p:pic>
        <p:nvPicPr>
          <p:cNvPr id="808" name="image.png" descr="image.png"/>
          <p:cNvPicPr>
            <a:picLocks noChangeAspect="0"/>
          </p:cNvPicPr>
          <p:nvPr/>
        </p:nvPicPr>
        <p:blipFill>
          <a:blip r:embed="rId2">
            <a:extLst/>
          </a:blip>
          <a:stretch>
            <a:fillRect/>
          </a:stretch>
        </p:blipFill>
        <p:spPr>
          <a:xfrm>
            <a:off x="13567171" y="8420100"/>
            <a:ext cx="3343276" cy="5006975"/>
          </a:xfrm>
          <a:prstGeom prst="rect">
            <a:avLst/>
          </a:prstGeom>
          <a:ln w="12700">
            <a:miter lim="400000"/>
          </a:ln>
        </p:spPr>
      </p:pic>
      <p:pic>
        <p:nvPicPr>
          <p:cNvPr id="809" name="image.png" descr="image.png"/>
          <p:cNvPicPr>
            <a:picLocks noChangeAspect="0"/>
          </p:cNvPicPr>
          <p:nvPr/>
        </p:nvPicPr>
        <p:blipFill>
          <a:blip r:embed="rId3">
            <a:extLst/>
          </a:blip>
          <a:stretch>
            <a:fillRect/>
          </a:stretch>
        </p:blipFill>
        <p:spPr>
          <a:xfrm>
            <a:off x="17821275" y="8376046"/>
            <a:ext cx="3362326" cy="5036345"/>
          </a:xfrm>
          <a:prstGeom prst="rect">
            <a:avLst/>
          </a:prstGeom>
          <a:ln w="12700">
            <a:miter lim="400000"/>
          </a:ln>
        </p:spPr>
      </p:pic>
      <p:sp>
        <p:nvSpPr>
          <p:cNvPr id="810" name="Line"/>
          <p:cNvSpPr/>
          <p:nvPr/>
        </p:nvSpPr>
        <p:spPr>
          <a:xfrm>
            <a:off x="14942343" y="2286000"/>
            <a:ext cx="4102171" cy="767954"/>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cubicBezTo>
                  <a:pt x="2197" y="18000"/>
                  <a:pt x="9713" y="0"/>
                  <a:pt x="13182" y="0"/>
                </a:cubicBezTo>
                <a:cubicBezTo>
                  <a:pt x="16651" y="0"/>
                  <a:pt x="21600" y="18706"/>
                  <a:pt x="21600" y="18706"/>
                </a:cubicBez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811" name="Line"/>
          <p:cNvSpPr/>
          <p:nvPr/>
        </p:nvSpPr>
        <p:spPr>
          <a:xfrm flipH="1">
            <a:off x="14761953" y="8429625"/>
            <a:ext cx="4278523" cy="940475"/>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7501"/>
                </a:moveTo>
                <a:cubicBezTo>
                  <a:pt x="2106" y="14584"/>
                  <a:pt x="9313" y="0"/>
                  <a:pt x="12639" y="0"/>
                </a:cubicBezTo>
                <a:cubicBezTo>
                  <a:pt x="15965" y="0"/>
                  <a:pt x="18432" y="13855"/>
                  <a:pt x="19956" y="17501"/>
                </a:cubicBezTo>
                <a:lnTo>
                  <a:pt x="21600" y="21600"/>
                </a:lnTo>
              </a:path>
            </a:pathLst>
          </a:custGeom>
          <a:ln w="88900">
            <a:solidFill>
              <a:srgbClr val="0433FF"/>
            </a:solidFill>
            <a:tailEnd type="triangle"/>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812" name="Forward warp…"/>
          <p:cNvSpPr txBox="1"/>
          <p:nvPr/>
        </p:nvSpPr>
        <p:spPr>
          <a:xfrm>
            <a:off x="3940968" y="4089796"/>
            <a:ext cx="7521240" cy="8626079"/>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Forward warp</a:t>
            </a:r>
          </a:p>
          <a:p>
            <a:pPr lvl="2" marL="889501" marR="82549" indent="-391026" defTabSz="1821656">
              <a:spcBef>
                <a:spcPts val="1200"/>
              </a:spcBef>
              <a:buClr>
                <a:srgbClr val="000000"/>
              </a:buClr>
              <a:buSzPct val="100000"/>
              <a:buFont typeface="Times New Roman"/>
              <a:buChar char="–"/>
              <a:defRPr sz="5200">
                <a:uFill>
                  <a:solidFill>
                    <a:srgbClr val="000000"/>
                  </a:solidFill>
                </a:uFill>
                <a:latin typeface="Times New Roman"/>
                <a:ea typeface="Times New Roman"/>
                <a:cs typeface="Times New Roman"/>
                <a:sym typeface="Times New Roman"/>
              </a:defRPr>
            </a:pPr>
            <a:r>
              <a:t>Potential gap problems</a:t>
            </a: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p>
          <a:p>
            <a:pPr lvl="1" marL="510506" marR="82549" indent="-469231" defTabSz="1821656">
              <a:spcBef>
                <a:spcPts val="1200"/>
              </a:spcBef>
              <a:buClr>
                <a:srgbClr val="000000"/>
              </a:buClr>
              <a:buSzPct val="100000"/>
              <a:buFont typeface="Times New Roman"/>
              <a:buChar char="•"/>
              <a:defRPr b="1" sz="5200">
                <a:uFill>
                  <a:solidFill>
                    <a:srgbClr val="000000"/>
                  </a:solidFill>
                </a:uFill>
                <a:latin typeface="Times New Roman"/>
                <a:ea typeface="Times New Roman"/>
                <a:cs typeface="Times New Roman"/>
                <a:sym typeface="Times New Roman"/>
              </a:defRPr>
            </a:pPr>
            <a:r>
              <a:t>Inverse lookup </a:t>
            </a:r>
            <a:br/>
            <a:r>
              <a:t>the most useful</a:t>
            </a:r>
          </a:p>
          <a:p>
            <a:pPr lvl="2" marL="889501" marR="82549" indent="-391026" defTabSz="1821656">
              <a:spcBef>
                <a:spcPts val="1200"/>
              </a:spcBef>
              <a:buClr>
                <a:srgbClr val="000000"/>
              </a:buClr>
              <a:buSzPct val="100000"/>
              <a:buFont typeface="Times New Roman"/>
              <a:buChar char="–"/>
              <a:defRPr sz="5200">
                <a:uFill>
                  <a:solidFill>
                    <a:srgbClr val="000000"/>
                  </a:solidFill>
                </a:uFill>
                <a:latin typeface="Times New Roman"/>
                <a:ea typeface="Times New Roman"/>
                <a:cs typeface="Times New Roman"/>
                <a:sym typeface="Times New Roman"/>
              </a:defRPr>
            </a:pPr>
            <a:r>
              <a:t>For each output pixel</a:t>
            </a:r>
          </a:p>
          <a:p>
            <a:pPr lvl="3" marL="1264957" marR="82549" indent="-309282" defTabSz="1821656">
              <a:spcBef>
                <a:spcPts val="1000"/>
              </a:spcBef>
              <a:buClr>
                <a:srgbClr val="000000"/>
              </a:buClr>
              <a:buSzPct val="100000"/>
              <a:buFont typeface="Times New Roman"/>
              <a:buChar char="•"/>
              <a:defRPr sz="4600">
                <a:uFill>
                  <a:solidFill>
                    <a:srgbClr val="000000"/>
                  </a:solidFill>
                </a:uFill>
                <a:latin typeface="Times New Roman"/>
                <a:ea typeface="Times New Roman"/>
                <a:cs typeface="Times New Roman"/>
                <a:sym typeface="Times New Roman"/>
              </a:defRPr>
            </a:pPr>
            <a:r>
              <a:t>Lookup color at </a:t>
            </a:r>
            <a:br/>
            <a:r>
              <a:t>inverse-warped </a:t>
            </a:r>
            <a:br/>
            <a:r>
              <a:t>location in input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1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12" grpId="1"/>
    </p:bldLst>
  </p:timing>
</p:sld>
</file>

<file path=ppt/slides/slide1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814"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15" name="Questions?"/>
          <p:cNvSpPr txBox="1"/>
          <p:nvPr>
            <p:ph type="title"/>
          </p:nvPr>
        </p:nvSpPr>
        <p:spPr>
          <a:prstGeom prst="rect">
            <a:avLst/>
          </a:prstGeom>
        </p:spPr>
        <p:txBody>
          <a:bodyPr/>
          <a:lstStyle/>
          <a:p>
            <a:pPr/>
            <a:r>
              <a:t>Questions?</a:t>
            </a:r>
          </a:p>
        </p:txBody>
      </p:sp>
      <p:sp>
        <p:nvSpPr>
          <p:cNvPr id="816"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18"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19" name="How do we specify the warp?"/>
          <p:cNvSpPr txBox="1"/>
          <p:nvPr>
            <p:ph type="title"/>
          </p:nvPr>
        </p:nvSpPr>
        <p:spPr>
          <a:prstGeom prst="rect">
            <a:avLst/>
          </a:prstGeom>
        </p:spPr>
        <p:txBody>
          <a:bodyPr/>
          <a:lstStyle/>
          <a:p>
            <a:pPr/>
            <a:r>
              <a:t>How do we specify the warp?</a:t>
            </a:r>
          </a:p>
        </p:txBody>
      </p:sp>
      <p:sp>
        <p:nvSpPr>
          <p:cNvPr id="820" name="Before, we saw simple transformations…"/>
          <p:cNvSpPr txBox="1"/>
          <p:nvPr>
            <p:ph type="body" idx="1"/>
          </p:nvPr>
        </p:nvSpPr>
        <p:spPr>
          <a:prstGeom prst="rect">
            <a:avLst/>
          </a:prstGeom>
        </p:spPr>
        <p:txBody>
          <a:bodyPr/>
          <a:lstStyle/>
          <a:p>
            <a:pPr/>
            <a:r>
              <a:t>Before, we saw simple transformations</a:t>
            </a:r>
          </a:p>
          <a:p>
            <a:pPr lvl="1"/>
            <a:r>
              <a:t>linear, affine, perspective</a:t>
            </a:r>
          </a:p>
          <a:p>
            <a:pPr/>
          </a:p>
          <a:p>
            <a:pPr/>
          </a:p>
          <a:p>
            <a:pPr/>
          </a:p>
          <a:p>
            <a:pPr/>
          </a:p>
          <a:p>
            <a:pPr/>
          </a:p>
          <a:p>
            <a:pPr/>
          </a:p>
          <a:p>
            <a:pPr/>
          </a:p>
          <a:p>
            <a:pPr/>
          </a:p>
          <a:p>
            <a:pPr/>
            <a:r>
              <a:t>But we want more flexibility</a:t>
            </a:r>
          </a:p>
        </p:txBody>
      </p:sp>
      <p:pic>
        <p:nvPicPr>
          <p:cNvPr id="821" name="droppedImage.png" descr="droppedImage.png"/>
          <p:cNvPicPr>
            <a:picLocks noChangeAspect="1"/>
          </p:cNvPicPr>
          <p:nvPr/>
        </p:nvPicPr>
        <p:blipFill>
          <a:blip r:embed="rId2">
            <a:extLst/>
          </a:blip>
          <a:stretch>
            <a:fillRect/>
          </a:stretch>
        </p:blipFill>
        <p:spPr>
          <a:xfrm>
            <a:off x="3055976" y="3911203"/>
            <a:ext cx="12565026" cy="6502401"/>
          </a:xfrm>
          <a:prstGeom prst="rect">
            <a:avLst/>
          </a:prstGeom>
          <a:ln w="12700"/>
        </p:spPr>
      </p:pic>
    </p:spTree>
  </p:cSld>
  <p:clrMapOvr>
    <a:masterClrMapping/>
  </p:clrMapOvr>
  <p:transition xmlns:p14="http://schemas.microsoft.com/office/powerpoint/2010/main" spd="med" advClick="1"/>
</p:sld>
</file>

<file path=ppt/slides/slide1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24" name="Image Warping – parametric"/>
          <p:cNvSpPr txBox="1"/>
          <p:nvPr>
            <p:ph type="title"/>
          </p:nvPr>
        </p:nvSpPr>
        <p:spPr>
          <a:prstGeom prst="rect">
            <a:avLst/>
          </a:prstGeom>
        </p:spPr>
        <p:txBody>
          <a:bodyPr/>
          <a:lstStyle/>
          <a:p>
            <a:pPr/>
            <a:r>
              <a:t>Image Warping – parametric</a:t>
            </a:r>
          </a:p>
        </p:txBody>
      </p:sp>
      <p:sp>
        <p:nvSpPr>
          <p:cNvPr id="825" name="Move control points to specify a spline warp…"/>
          <p:cNvSpPr txBox="1"/>
          <p:nvPr>
            <p:ph type="body" idx="1"/>
          </p:nvPr>
        </p:nvSpPr>
        <p:spPr>
          <a:prstGeom prst="rect">
            <a:avLst/>
          </a:prstGeom>
        </p:spPr>
        <p:txBody>
          <a:bodyPr/>
          <a:lstStyle/>
          <a:p>
            <a:pPr/>
            <a:r>
              <a:t>Move control points to specify a spline warp</a:t>
            </a:r>
          </a:p>
          <a:p>
            <a:pPr/>
            <a:r>
              <a:t>Spline produces a smooth vector field</a:t>
            </a:r>
          </a:p>
        </p:txBody>
      </p:sp>
      <p:pic>
        <p:nvPicPr>
          <p:cNvPr id="826" name="CatWomanWarp.png" descr="CatWomanWarp.png"/>
          <p:cNvPicPr>
            <a:picLocks noChangeAspect="0"/>
          </p:cNvPicPr>
          <p:nvPr/>
        </p:nvPicPr>
        <p:blipFill>
          <a:blip r:embed="rId2">
            <a:extLst/>
          </a:blip>
          <a:stretch>
            <a:fillRect/>
          </a:stretch>
        </p:blipFill>
        <p:spPr>
          <a:xfrm>
            <a:off x="5334000" y="4732734"/>
            <a:ext cx="13947775" cy="7161610"/>
          </a:xfrm>
          <a:prstGeom prst="rect">
            <a:avLst/>
          </a:prstGeom>
          <a:ln w="12700">
            <a:miter lim="400000"/>
          </a:ln>
        </p:spPr>
      </p:pic>
      <p:sp>
        <p:nvSpPr>
          <p:cNvPr id="827" name="Slide Alyosha Efros"/>
          <p:cNvSpPr txBox="1"/>
          <p:nvPr/>
        </p:nvSpPr>
        <p:spPr>
          <a:xfrm>
            <a:off x="17067609" y="12948046"/>
            <a:ext cx="3670806" cy="6096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000"/>
              </a:spcBef>
              <a:buClr>
                <a:srgbClr val="000000"/>
              </a:buClr>
              <a:buFont typeface="Times New Roman"/>
              <a:defRPr sz="3200">
                <a:uFill>
                  <a:solidFill>
                    <a:srgbClr val="000000"/>
                  </a:solidFill>
                </a:uFill>
                <a:latin typeface="Times New Roman"/>
                <a:ea typeface="Times New Roman"/>
                <a:cs typeface="Times New Roman"/>
                <a:sym typeface="Times New Roman"/>
              </a:defRPr>
            </a:lvl1pPr>
          </a:lstStyle>
          <a:p>
            <a:pPr/>
            <a:r>
              <a:t>Slide Alyosha Efros</a:t>
            </a:r>
          </a:p>
        </p:txBody>
      </p:sp>
    </p:spTree>
  </p:cSld>
  <p:clrMapOvr>
    <a:masterClrMapping/>
  </p:clrMapOvr>
  <p:transition xmlns:p14="http://schemas.microsoft.com/office/powerpoint/2010/main" spd="med" advClick="1"/>
</p:sld>
</file>

<file path=ppt/slides/slide1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29"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30" name="Warp specification - dense"/>
          <p:cNvSpPr txBox="1"/>
          <p:nvPr>
            <p:ph type="title"/>
          </p:nvPr>
        </p:nvSpPr>
        <p:spPr>
          <a:prstGeom prst="rect">
            <a:avLst/>
          </a:prstGeom>
        </p:spPr>
        <p:txBody>
          <a:bodyPr/>
          <a:lstStyle/>
          <a:p>
            <a:pPr/>
            <a:r>
              <a:t>Warp specification - dense</a:t>
            </a:r>
          </a:p>
        </p:txBody>
      </p:sp>
      <p:sp>
        <p:nvSpPr>
          <p:cNvPr id="831" name="How can we specify the warp?…"/>
          <p:cNvSpPr txBox="1"/>
          <p:nvPr>
            <p:ph type="body" idx="1"/>
          </p:nvPr>
        </p:nvSpPr>
        <p:spPr>
          <a:prstGeom prst="rect">
            <a:avLst/>
          </a:prstGeom>
        </p:spPr>
        <p:txBody>
          <a:bodyPr/>
          <a:lstStyle/>
          <a:p>
            <a:pPr marL="771190" indent="-729915"/>
            <a:r>
              <a:t>How can we specify the warp?</a:t>
            </a:r>
          </a:p>
          <a:p>
            <a:pPr lvl="1" marL="1911349" indent="-914399">
              <a:buSzTx/>
              <a:buNone/>
            </a:pPr>
            <a:r>
              <a:t>Specify corresponding </a:t>
            </a:r>
            <a:r>
              <a:rPr i="1"/>
              <a:t>spline control points</a:t>
            </a:r>
            <a:endParaRPr i="1"/>
          </a:p>
          <a:p>
            <a:pPr lvl="2" marL="1471145" indent="-515470"/>
            <a:r>
              <a:rPr i="1"/>
              <a:t>interpolate</a:t>
            </a:r>
            <a:r>
              <a:t> to a complete warping function</a:t>
            </a:r>
          </a:p>
        </p:txBody>
      </p:sp>
      <p:pic>
        <p:nvPicPr>
          <p:cNvPr id="832" name="CatWSpline.png" descr="CatWSpline.png"/>
          <p:cNvPicPr>
            <a:picLocks noChangeAspect="0"/>
          </p:cNvPicPr>
          <p:nvPr/>
        </p:nvPicPr>
        <p:blipFill>
          <a:blip r:embed="rId2">
            <a:extLst/>
          </a:blip>
          <a:stretch>
            <a:fillRect/>
          </a:stretch>
        </p:blipFill>
        <p:spPr>
          <a:xfrm>
            <a:off x="5798343" y="6591300"/>
            <a:ext cx="12341226" cy="4686300"/>
          </a:xfrm>
          <a:prstGeom prst="rect">
            <a:avLst/>
          </a:prstGeom>
          <a:ln w="12700">
            <a:miter lim="400000"/>
          </a:ln>
        </p:spPr>
      </p:pic>
      <p:sp>
        <p:nvSpPr>
          <p:cNvPr id="833" name="But we want to specify only a few points, not a grid"/>
          <p:cNvSpPr txBox="1"/>
          <p:nvPr/>
        </p:nvSpPr>
        <p:spPr>
          <a:xfrm>
            <a:off x="5030390" y="12037218"/>
            <a:ext cx="13844249" cy="8255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buClr>
                <a:srgbClr val="000000"/>
              </a:buClr>
              <a:buFont typeface="Arial"/>
              <a:defRPr sz="4600">
                <a:uFill>
                  <a:solidFill>
                    <a:srgbClr val="000000"/>
                  </a:solidFill>
                </a:uFill>
                <a:latin typeface="+mn-lt"/>
                <a:ea typeface="+mn-ea"/>
                <a:cs typeface="+mn-cs"/>
                <a:sym typeface="Arial"/>
              </a:defRPr>
            </a:lvl1pPr>
          </a:lstStyle>
          <a:p>
            <a:pPr/>
            <a:r>
              <a:t>But we want to specify only a few points, not a grid</a:t>
            </a:r>
          </a:p>
        </p:txBody>
      </p:sp>
      <p:sp>
        <p:nvSpPr>
          <p:cNvPr id="834" name="Slide Alyosha Efros"/>
          <p:cNvSpPr txBox="1"/>
          <p:nvPr/>
        </p:nvSpPr>
        <p:spPr>
          <a:xfrm>
            <a:off x="17067609" y="12948046"/>
            <a:ext cx="3670806" cy="6096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000"/>
              </a:spcBef>
              <a:buClr>
                <a:srgbClr val="000000"/>
              </a:buClr>
              <a:buFont typeface="Times New Roman"/>
              <a:defRPr sz="3200">
                <a:uFill>
                  <a:solidFill>
                    <a:srgbClr val="000000"/>
                  </a:solidFill>
                </a:uFill>
                <a:latin typeface="Times New Roman"/>
                <a:ea typeface="Times New Roman"/>
                <a:cs typeface="Times New Roman"/>
                <a:sym typeface="Times New Roman"/>
              </a:defRPr>
            </a:lvl1pPr>
          </a:lstStyle>
          <a:p>
            <a:pPr/>
            <a:r>
              <a:t>Slide Alyosha Efros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3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33" grpId="1"/>
    </p:bldLst>
  </p:timing>
</p:sld>
</file>

<file path=ppt/slides/slide1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36"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37" name="Warp specification - sparse"/>
          <p:cNvSpPr txBox="1"/>
          <p:nvPr>
            <p:ph type="title"/>
          </p:nvPr>
        </p:nvSpPr>
        <p:spPr>
          <a:prstGeom prst="rect">
            <a:avLst/>
          </a:prstGeom>
        </p:spPr>
        <p:txBody>
          <a:bodyPr/>
          <a:lstStyle/>
          <a:p>
            <a:pPr/>
            <a:r>
              <a:t>Warp specification - sparse</a:t>
            </a:r>
          </a:p>
        </p:txBody>
      </p:sp>
      <p:sp>
        <p:nvSpPr>
          <p:cNvPr id="838" name="How can we specify the warp?…"/>
          <p:cNvSpPr txBox="1"/>
          <p:nvPr>
            <p:ph type="body" idx="1"/>
          </p:nvPr>
        </p:nvSpPr>
        <p:spPr>
          <a:prstGeom prst="rect">
            <a:avLst/>
          </a:prstGeom>
        </p:spPr>
        <p:txBody>
          <a:bodyPr/>
          <a:lstStyle/>
          <a:p>
            <a:pPr marL="771190" indent="-729915"/>
            <a:r>
              <a:t>How can we specify the warp?</a:t>
            </a:r>
          </a:p>
          <a:p>
            <a:pPr lvl="1" marL="1911349" indent="-914399">
              <a:buSzTx/>
              <a:buNone/>
            </a:pPr>
            <a:r>
              <a:t>Specify corresponding </a:t>
            </a:r>
            <a:r>
              <a:rPr i="1"/>
              <a:t>points</a:t>
            </a:r>
            <a:endParaRPr i="1"/>
          </a:p>
          <a:p>
            <a:pPr lvl="2" marL="1471145" indent="-515470"/>
            <a:r>
              <a:rPr i="1"/>
              <a:t>interpolate</a:t>
            </a:r>
            <a:r>
              <a:t> to a complete warping function</a:t>
            </a:r>
          </a:p>
          <a:p>
            <a:pPr lvl="2" marL="1471145" indent="-515470"/>
            <a:r>
              <a:t>How do we do it?</a:t>
            </a:r>
            <a:br/>
          </a:p>
        </p:txBody>
      </p:sp>
      <p:pic>
        <p:nvPicPr>
          <p:cNvPr id="839" name="CatWPoints.png" descr="CatWPoints.png"/>
          <p:cNvPicPr>
            <a:picLocks noChangeAspect="0"/>
          </p:cNvPicPr>
          <p:nvPr/>
        </p:nvPicPr>
        <p:blipFill>
          <a:blip r:embed="rId2">
            <a:extLst/>
          </a:blip>
          <a:stretch>
            <a:fillRect/>
          </a:stretch>
        </p:blipFill>
        <p:spPr>
          <a:xfrm>
            <a:off x="5476875" y="6508750"/>
            <a:ext cx="12963526" cy="4768850"/>
          </a:xfrm>
          <a:prstGeom prst="rect">
            <a:avLst/>
          </a:prstGeom>
          <a:ln w="12700">
            <a:miter lim="400000"/>
          </a:ln>
        </p:spPr>
      </p:pic>
      <p:sp>
        <p:nvSpPr>
          <p:cNvPr id="840" name="How do we go from feature points to pixels?"/>
          <p:cNvSpPr txBox="1"/>
          <p:nvPr/>
        </p:nvSpPr>
        <p:spPr>
          <a:xfrm>
            <a:off x="5030390" y="12037218"/>
            <a:ext cx="12055207" cy="8255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buClr>
                <a:srgbClr val="000000"/>
              </a:buClr>
              <a:buFont typeface="Arial"/>
              <a:defRPr sz="4600">
                <a:uFill>
                  <a:solidFill>
                    <a:srgbClr val="000000"/>
                  </a:solidFill>
                </a:uFill>
                <a:latin typeface="+mn-lt"/>
                <a:ea typeface="+mn-ea"/>
                <a:cs typeface="+mn-cs"/>
                <a:sym typeface="Arial"/>
              </a:defRPr>
            </a:lvl1pPr>
          </a:lstStyle>
          <a:p>
            <a:pPr/>
            <a:r>
              <a:t>How do we go from feature points to pixels?</a:t>
            </a:r>
          </a:p>
        </p:txBody>
      </p:sp>
      <p:sp>
        <p:nvSpPr>
          <p:cNvPr id="841" name="Slide Alyosha Efros"/>
          <p:cNvSpPr txBox="1"/>
          <p:nvPr/>
        </p:nvSpPr>
        <p:spPr>
          <a:xfrm>
            <a:off x="17067609" y="12948046"/>
            <a:ext cx="3670806" cy="609601"/>
          </a:xfrm>
          <a:prstGeom prst="rect">
            <a:avLst/>
          </a:prstGeom>
          <a:ln w="12700">
            <a:miter lim="400000"/>
          </a:ln>
          <a:extLst>
            <a:ext uri="{C572A759-6A51-4108-AA02-DFA0A04FC94B}">
              <ma14:wrappingTextBoxFlag xmlns:ma14="http://schemas.microsoft.com/office/mac/drawingml/2011/main" val="1"/>
            </a:ext>
          </a:extLst>
        </p:spPr>
        <p:txBody>
          <a:bodyPr wrap="none" lIns="71437" tIns="71437" rIns="71437" bIns="71437">
            <a:spAutoFit/>
          </a:bodyPr>
          <a:lstStyle>
            <a:lvl1pPr marL="81280" marR="81280" defTabSz="1821656">
              <a:spcBef>
                <a:spcPts val="2000"/>
              </a:spcBef>
              <a:buClr>
                <a:srgbClr val="000000"/>
              </a:buClr>
              <a:buFont typeface="Times New Roman"/>
              <a:defRPr sz="3200">
                <a:uFill>
                  <a:solidFill>
                    <a:srgbClr val="000000"/>
                  </a:solidFill>
                </a:uFill>
                <a:latin typeface="Times New Roman"/>
                <a:ea typeface="Times New Roman"/>
                <a:cs typeface="Times New Roman"/>
                <a:sym typeface="Times New Roman"/>
              </a:defRPr>
            </a:lvl1pPr>
          </a:lstStyle>
          <a:p>
            <a:pPr/>
            <a:r>
              <a:t>Slide Alyosha Efros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840"/>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840" grpId="1"/>
    </p:bldLst>
  </p:timing>
</p:sld>
</file>

<file path=ppt/slides/slide1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43"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44" name="Beier and Neely"/>
          <p:cNvSpPr txBox="1"/>
          <p:nvPr>
            <p:ph type="title"/>
          </p:nvPr>
        </p:nvSpPr>
        <p:spPr>
          <a:prstGeom prst="rect">
            <a:avLst/>
          </a:prstGeom>
        </p:spPr>
        <p:txBody>
          <a:bodyPr/>
          <a:lstStyle/>
          <a:p>
            <a:pPr/>
            <a:r>
              <a:t>Beier and Neely</a:t>
            </a:r>
          </a:p>
        </p:txBody>
      </p:sp>
      <p:sp>
        <p:nvSpPr>
          <p:cNvPr id="845" name="Specify warp based on pairs of segments…"/>
          <p:cNvSpPr txBox="1"/>
          <p:nvPr>
            <p:ph type="body" idx="1"/>
          </p:nvPr>
        </p:nvSpPr>
        <p:spPr>
          <a:prstGeom prst="rect">
            <a:avLst/>
          </a:prstGeom>
        </p:spPr>
        <p:txBody>
          <a:bodyPr/>
          <a:lstStyle/>
          <a:p>
            <a:pPr/>
            <a:r>
              <a:t>Specify warp based on pairs of segments</a:t>
            </a:r>
          </a:p>
          <a:p>
            <a:pPr lvl="1"/>
            <a:r>
              <a:rPr u="sng">
                <a:hlinkClick r:id="rId2" invalidUrl="" action="" tgtFrame="" tooltip="" history="1" highlightClick="0" endSnd="0"/>
              </a:rPr>
              <a:t>http://dl.acm.org/citation.cfm?id=134003</a:t>
            </a:r>
          </a:p>
          <a:p>
            <a:pPr lvl="1"/>
            <a:r>
              <a:t>Feature-Based Metamorphosis, SIGGRAPH 1992</a:t>
            </a:r>
          </a:p>
          <a:p>
            <a:pPr lvl="1"/>
            <a:r>
              <a:t>Used in Michael Jackson’ Black and White Music Video</a:t>
            </a:r>
          </a:p>
          <a:p>
            <a:pPr lvl="1"/>
            <a:r>
              <a:t>Pset 2!!</a:t>
            </a:r>
          </a:p>
        </p:txBody>
      </p:sp>
      <p:grpSp>
        <p:nvGrpSpPr>
          <p:cNvPr id="848" name="Group"/>
          <p:cNvGrpSpPr/>
          <p:nvPr/>
        </p:nvGrpSpPr>
        <p:grpSpPr>
          <a:xfrm>
            <a:off x="3369468" y="6888226"/>
            <a:ext cx="17377186" cy="6595611"/>
            <a:chOff x="0" y="0"/>
            <a:chExt cx="17377184" cy="6595610"/>
          </a:xfrm>
        </p:grpSpPr>
        <p:pic>
          <p:nvPicPr>
            <p:cNvPr id="846" name="droppedImage.png" descr="droppedImage.png"/>
            <p:cNvPicPr>
              <a:picLocks noChangeAspect="1"/>
            </p:cNvPicPr>
            <p:nvPr/>
          </p:nvPicPr>
          <p:blipFill>
            <a:blip r:embed="rId3">
              <a:extLst/>
            </a:blip>
            <a:stretch>
              <a:fillRect/>
            </a:stretch>
          </p:blipFill>
          <p:spPr>
            <a:xfrm>
              <a:off x="0" y="0"/>
              <a:ext cx="8696320" cy="6595611"/>
            </a:xfrm>
            <a:prstGeom prst="rect">
              <a:avLst/>
            </a:prstGeom>
            <a:ln w="12700" cap="flat">
              <a:noFill/>
              <a:round/>
            </a:ln>
            <a:effectLst/>
          </p:spPr>
        </p:pic>
        <p:pic>
          <p:nvPicPr>
            <p:cNvPr id="847" name="droppedImage.png" descr="droppedImage.png"/>
            <p:cNvPicPr>
              <a:picLocks noChangeAspect="1"/>
            </p:cNvPicPr>
            <p:nvPr/>
          </p:nvPicPr>
          <p:blipFill>
            <a:blip r:embed="rId4">
              <a:extLst/>
            </a:blip>
            <a:stretch>
              <a:fillRect/>
            </a:stretch>
          </p:blipFill>
          <p:spPr>
            <a:xfrm>
              <a:off x="8696310" y="30892"/>
              <a:ext cx="8680875" cy="6564718"/>
            </a:xfrm>
            <a:prstGeom prst="rect">
              <a:avLst/>
            </a:prstGeom>
            <a:ln w="12700" cap="flat">
              <a:noFill/>
              <a:round/>
            </a:ln>
            <a:effectLst/>
          </p:spPr>
        </p:pic>
      </p:grpSp>
    </p:spTree>
  </p:cSld>
  <p:clrMapOvr>
    <a:masterClrMapping/>
  </p:clrMapOvr>
  <p:transition xmlns:p14="http://schemas.microsoft.com/office/powerpoint/2010/main" spd="med" advClick="1"/>
</p:sld>
</file>

<file path=ppt/slides/slide1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0" name="Line"/>
          <p:cNvSpPr/>
          <p:nvPr/>
        </p:nvSpPr>
        <p:spPr>
          <a:xfrm>
            <a:off x="248950" y="1678781"/>
            <a:ext cx="23943758" cy="1"/>
          </a:xfrm>
          <a:prstGeom prst="line">
            <a:avLst/>
          </a:prstGeom>
          <a:ln w="50800">
            <a:solidFill>
              <a:srgbClr val="D77A00"/>
            </a:solidFill>
          </a:ln>
        </p:spPr>
        <p:txBody>
          <a:bodyPr lIns="0" tIns="0" rIns="0" bIns="0"/>
          <a:lstStyle/>
          <a:p>
            <a:pPr/>
          </a:p>
        </p:txBody>
      </p:sp>
      <p:sp>
        <p:nvSpPr>
          <p:cNvPr id="851" name="Questions?"/>
          <p:cNvSpPr txBox="1"/>
          <p:nvPr>
            <p:ph type="title"/>
          </p:nvPr>
        </p:nvSpPr>
        <p:spPr>
          <a:prstGeom prst="rect">
            <a:avLst/>
          </a:prstGeom>
        </p:spPr>
        <p:txBody>
          <a:bodyPr/>
          <a:lstStyle/>
          <a:p>
            <a:pPr/>
            <a:r>
              <a:t>Questions?</a:t>
            </a:r>
          </a:p>
        </p:txBody>
      </p:sp>
      <p:sp>
        <p:nvSpPr>
          <p:cNvPr id="852" name="Double-click to edit"/>
          <p:cNvSpPr txBox="1"/>
          <p:nvPr>
            <p:ph type="body"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54"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855"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856" name="Double-click to edit"/>
          <p:cNvSpPr txBox="1"/>
          <p:nvPr>
            <p:ph type="title"/>
          </p:nvPr>
        </p:nvSpPr>
        <p:spPr>
          <a:prstGeom prst="rect">
            <a:avLst/>
          </a:prstGeom>
        </p:spPr>
        <p:txBody>
          <a:bodyPr/>
          <a:lstStyle/>
          <a:p>
            <a:pPr/>
          </a:p>
        </p:txBody>
      </p:sp>
      <p:sp>
        <p:nvSpPr>
          <p:cNvPr id="857" name="Segment-based warping"/>
          <p:cNvSpPr txBox="1"/>
          <p:nvPr>
            <p:ph type="body" idx="1"/>
          </p:nvPr>
        </p:nvSpPr>
        <p:spPr>
          <a:prstGeom prst="rect">
            <a:avLst/>
          </a:prstGeom>
        </p:spPr>
        <p:txBody>
          <a:bodyPr/>
          <a:lstStyle>
            <a:lvl1pPr marL="768349" indent="-685799">
              <a:buSzTx/>
              <a:buNone/>
              <a:defRPr sz="19000"/>
            </a:lvl1pPr>
          </a:lstStyle>
          <a:p>
            <a:pPr/>
            <a:r>
              <a:t>Segment-based warping</a:t>
            </a:r>
          </a:p>
        </p:txBody>
      </p:sp>
      <p:sp>
        <p:nvSpPr>
          <p:cNvPr id="858" name="Rectangle"/>
          <p:cNvSpPr/>
          <p:nvPr/>
        </p:nvSpPr>
        <p:spPr>
          <a:xfrm>
            <a:off x="3655218" y="303609"/>
            <a:ext cx="17377173" cy="1375173"/>
          </a:xfrm>
          <a:prstGeom prst="rect">
            <a:avLst/>
          </a:prstGeom>
          <a:solidFill>
            <a:srgbClr val="0433FF"/>
          </a:solidFill>
          <a:ln w="12700">
            <a:solidFill>
              <a:srgbClr val="011279"/>
            </a:solidFill>
            <a:miter lim="400000"/>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
        <p:nvSpPr>
          <p:cNvPr id="859" name="Rectangle"/>
          <p:cNvSpPr/>
          <p:nvPr/>
        </p:nvSpPr>
        <p:spPr>
          <a:xfrm>
            <a:off x="3655218" y="12037218"/>
            <a:ext cx="17377173" cy="1375173"/>
          </a:xfrm>
          <a:prstGeom prst="rect">
            <a:avLst/>
          </a:prstGeom>
          <a:solidFill>
            <a:srgbClr val="0433FF"/>
          </a:solidFill>
          <a:ln w="12700">
            <a:solidFill>
              <a:srgbClr val="011279"/>
            </a:solidFill>
            <a:miter lim="400000"/>
          </a:ln>
        </p:spPr>
        <p:txBody>
          <a:bodyPr lIns="71437" tIns="71437" rIns="71437" bIns="71437" anchor="ctr"/>
          <a:lstStyle/>
          <a:p>
            <a:pPr marL="81280" marR="81280" defTabSz="1821656">
              <a:defRPr sz="4600">
                <a:uFill>
                  <a:solidFill>
                    <a:srgbClr val="000000"/>
                  </a:solidFill>
                </a:uFill>
                <a:latin typeface="Times New Roman"/>
                <a:ea typeface="Times New Roman"/>
                <a:cs typeface="Times New Roman"/>
                <a:sym typeface="Times New Roman"/>
              </a:defRPr>
            </a:pPr>
          </a:p>
        </p:txBody>
      </p:sp>
    </p:spTree>
  </p:cSld>
  <p:clrMapOvr>
    <a:masterClrMapping/>
  </p:clrMapOvr>
  <p:transition xmlns:p14="http://schemas.microsoft.com/office/powerpoint/2010/main" spd="med" advClick="1"/>
</p:sld>
</file>

<file path=ppt/slides/slide1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61"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86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63" name="Problem statement"/>
          <p:cNvSpPr txBox="1"/>
          <p:nvPr>
            <p:ph type="title"/>
          </p:nvPr>
        </p:nvSpPr>
        <p:spPr>
          <a:prstGeom prst="rect">
            <a:avLst/>
          </a:prstGeom>
        </p:spPr>
        <p:txBody>
          <a:bodyPr/>
          <a:lstStyle/>
          <a:p>
            <a:pPr/>
            <a:r>
              <a:t>Problem statement</a:t>
            </a:r>
          </a:p>
        </p:txBody>
      </p:sp>
      <p:sp>
        <p:nvSpPr>
          <p:cNvPr id="864" name="Inputs: One image, two lists of segments before and after, in the image domain…"/>
          <p:cNvSpPr txBox="1"/>
          <p:nvPr>
            <p:ph type="body" sz="quarter" idx="1"/>
          </p:nvPr>
        </p:nvSpPr>
        <p:spPr>
          <a:xfrm>
            <a:off x="431800" y="1409700"/>
            <a:ext cx="12357100" cy="3009900"/>
          </a:xfrm>
          <a:prstGeom prst="rect">
            <a:avLst/>
          </a:prstGeom>
        </p:spPr>
        <p:txBody>
          <a:bodyPr/>
          <a:lstStyle/>
          <a:p>
            <a:pPr/>
            <a:r>
              <a:t>Inputs: One image, two lists of segments before and after, in the image domain</a:t>
            </a:r>
          </a:p>
          <a:p>
            <a:pPr/>
            <a:r>
              <a:t>Goal: warp the image “following” the displacement of the segments</a:t>
            </a:r>
          </a:p>
        </p:txBody>
      </p:sp>
      <p:pic>
        <p:nvPicPr>
          <p:cNvPr id="865" name="droppedImage.pdf" descr="droppedImage.pdf"/>
          <p:cNvPicPr>
            <a:picLocks noChangeAspect="1"/>
          </p:cNvPicPr>
          <p:nvPr/>
        </p:nvPicPr>
        <p:blipFill>
          <a:blip r:embed="rId3">
            <a:extLst/>
          </a:blip>
          <a:srcRect l="0" t="0" r="52427" b="0"/>
          <a:stretch>
            <a:fillRect/>
          </a:stretch>
        </p:blipFill>
        <p:spPr>
          <a:xfrm>
            <a:off x="439529" y="5129255"/>
            <a:ext cx="4183271" cy="3875048"/>
          </a:xfrm>
          <a:prstGeom prst="rect">
            <a:avLst/>
          </a:prstGeom>
          <a:ln w="12700"/>
        </p:spPr>
      </p:pic>
      <p:sp>
        <p:nvSpPr>
          <p:cNvPr id="866" name="Input"/>
          <p:cNvSpPr txBox="1"/>
          <p:nvPr/>
        </p:nvSpPr>
        <p:spPr>
          <a:xfrm>
            <a:off x="513891" y="4858587"/>
            <a:ext cx="1586148" cy="83658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lIns="50800" tIns="50800" rIns="50800" bIns="50800"/>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867" name="Line"/>
          <p:cNvSpPr/>
          <p:nvPr/>
        </p:nvSpPr>
        <p:spPr>
          <a:xfrm flipH="1">
            <a:off x="1671852" y="6062013"/>
            <a:ext cx="1" cy="2571313"/>
          </a:xfrm>
          <a:prstGeom prst="line">
            <a:avLst/>
          </a:prstGeom>
          <a:ln w="50800">
            <a:solidFill>
              <a:srgbClr val="5E30EB"/>
            </a:solidFill>
            <a:headEnd type="stealth"/>
          </a:ln>
        </p:spPr>
        <p:txBody>
          <a:bodyPr lIns="0" tIns="0" rIns="0" bIns="0"/>
          <a:lstStyle/>
          <a:p>
            <a:pPr defTabSz="457200">
              <a:defRPr sz="1200"/>
            </a:pPr>
          </a:p>
        </p:txBody>
      </p:sp>
      <p:sp>
        <p:nvSpPr>
          <p:cNvPr id="868" name="Line"/>
          <p:cNvSpPr/>
          <p:nvPr/>
        </p:nvSpPr>
        <p:spPr>
          <a:xfrm flipH="1">
            <a:off x="5466397" y="6062013"/>
            <a:ext cx="1" cy="2571313"/>
          </a:xfrm>
          <a:prstGeom prst="line">
            <a:avLst/>
          </a:prstGeom>
          <a:ln w="50800">
            <a:solidFill>
              <a:srgbClr val="5E30EB"/>
            </a:solidFill>
            <a:headEnd type="stealth"/>
          </a:ln>
        </p:spPr>
        <p:txBody>
          <a:bodyPr lIns="0" tIns="0" rIns="0" bIns="0"/>
          <a:lstStyle/>
          <a:p>
            <a:pPr defTabSz="457200">
              <a:defRPr sz="1200"/>
            </a:pPr>
          </a:p>
        </p:txBody>
      </p:sp>
      <p:sp>
        <p:nvSpPr>
          <p:cNvPr id="869" name="Line"/>
          <p:cNvSpPr/>
          <p:nvPr/>
        </p:nvSpPr>
        <p:spPr>
          <a:xfrm flipH="1">
            <a:off x="1857759" y="5993453"/>
            <a:ext cx="1540161" cy="2"/>
          </a:xfrm>
          <a:prstGeom prst="line">
            <a:avLst/>
          </a:prstGeom>
          <a:ln w="50800">
            <a:solidFill>
              <a:srgbClr val="FF4013"/>
            </a:solidFill>
            <a:headEnd type="stealth"/>
          </a:ln>
        </p:spPr>
        <p:txBody>
          <a:bodyPr lIns="0" tIns="0" rIns="0" bIns="0"/>
          <a:lstStyle/>
          <a:p>
            <a:pPr defTabSz="457200">
              <a:defRPr sz="1200"/>
            </a:pPr>
          </a:p>
        </p:txBody>
      </p:sp>
      <p:sp>
        <p:nvSpPr>
          <p:cNvPr id="870" name="Line"/>
          <p:cNvSpPr/>
          <p:nvPr/>
        </p:nvSpPr>
        <p:spPr>
          <a:xfrm flipH="1">
            <a:off x="5633712" y="5362825"/>
            <a:ext cx="1465308" cy="556267"/>
          </a:xfrm>
          <a:prstGeom prst="line">
            <a:avLst/>
          </a:prstGeom>
          <a:ln w="50800">
            <a:solidFill>
              <a:srgbClr val="FF4013"/>
            </a:solidFill>
            <a:headEnd type="stealth"/>
          </a:ln>
        </p:spPr>
        <p:txBody>
          <a:bodyPr lIns="0" tIns="0" rIns="0" bIns="0"/>
          <a:lstStyle/>
          <a:p>
            <a:pPr defTabSz="457200">
              <a:defRPr sz="1200"/>
            </a:pPr>
          </a:p>
        </p:txBody>
      </p:sp>
      <p:sp>
        <p:nvSpPr>
          <p:cNvPr id="871" name="before"/>
          <p:cNvSpPr txBox="1"/>
          <p:nvPr/>
        </p:nvSpPr>
        <p:spPr>
          <a:xfrm>
            <a:off x="223412" y="7004239"/>
            <a:ext cx="1866079" cy="8365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57799" marR="57799" defTabSz="1295400">
              <a:defRPr sz="3400">
                <a:solidFill>
                  <a:srgbClr val="5E30EB"/>
                </a:solidFill>
                <a:uFill>
                  <a:solidFill>
                    <a:srgbClr val="5E30EB"/>
                  </a:solidFill>
                </a:uFill>
                <a:latin typeface="Times New Roman"/>
                <a:ea typeface="Times New Roman"/>
                <a:cs typeface="Times New Roman"/>
                <a:sym typeface="Times New Roman"/>
              </a:defRPr>
            </a:lvl1pPr>
          </a:lstStyle>
          <a:p>
            <a:pPr/>
            <a:r>
              <a:t>before</a:t>
            </a:r>
          </a:p>
        </p:txBody>
      </p:sp>
      <p:sp>
        <p:nvSpPr>
          <p:cNvPr id="872" name="after"/>
          <p:cNvSpPr txBox="1"/>
          <p:nvPr/>
        </p:nvSpPr>
        <p:spPr>
          <a:xfrm>
            <a:off x="4473157" y="7006995"/>
            <a:ext cx="1409610" cy="8365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57799" marR="57799" defTabSz="1295400">
              <a:defRPr sz="3400">
                <a:solidFill>
                  <a:srgbClr val="5E30EB"/>
                </a:solidFill>
                <a:uFill>
                  <a:solidFill>
                    <a:srgbClr val="5E30EB"/>
                  </a:solidFill>
                </a:uFill>
                <a:latin typeface="Times New Roman"/>
                <a:ea typeface="Times New Roman"/>
                <a:cs typeface="Times New Roman"/>
                <a:sym typeface="Times New Roman"/>
              </a:defRPr>
            </a:lvl1pPr>
          </a:lstStyle>
          <a:p>
            <a:pPr/>
            <a:r>
              <a:t>after</a:t>
            </a:r>
          </a:p>
        </p:txBody>
      </p:sp>
      <p:sp>
        <p:nvSpPr>
          <p:cNvPr id="873" name="before"/>
          <p:cNvSpPr txBox="1"/>
          <p:nvPr/>
        </p:nvSpPr>
        <p:spPr>
          <a:xfrm>
            <a:off x="1889598" y="5211809"/>
            <a:ext cx="1866079" cy="83658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57799" marR="57799" defTabSz="1295400">
              <a:defRPr sz="3400">
                <a:solidFill>
                  <a:srgbClr val="FF4013"/>
                </a:solidFill>
                <a:uFill>
                  <a:solidFill>
                    <a:srgbClr val="FF4013"/>
                  </a:solidFill>
                </a:uFill>
                <a:latin typeface="Times New Roman"/>
                <a:ea typeface="Times New Roman"/>
                <a:cs typeface="Times New Roman"/>
                <a:sym typeface="Times New Roman"/>
              </a:defRPr>
            </a:lvl1pPr>
          </a:lstStyle>
          <a:p>
            <a:pPr/>
            <a:r>
              <a:t>before</a:t>
            </a:r>
          </a:p>
        </p:txBody>
      </p:sp>
      <p:sp>
        <p:nvSpPr>
          <p:cNvPr id="874" name="after"/>
          <p:cNvSpPr txBox="1"/>
          <p:nvPr/>
        </p:nvSpPr>
        <p:spPr>
          <a:xfrm>
            <a:off x="6494405" y="4851400"/>
            <a:ext cx="1409610" cy="836579"/>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lstStyle>
            <a:lvl1pPr marL="57799" marR="57799" defTabSz="1295400">
              <a:defRPr sz="3400">
                <a:solidFill>
                  <a:srgbClr val="FF4013"/>
                </a:solidFill>
                <a:uFill>
                  <a:solidFill>
                    <a:srgbClr val="FF4013"/>
                  </a:solidFill>
                </a:uFill>
                <a:latin typeface="Times New Roman"/>
                <a:ea typeface="Times New Roman"/>
                <a:cs typeface="Times New Roman"/>
                <a:sym typeface="Times New Roman"/>
              </a:defRPr>
            </a:lvl1pPr>
          </a:lstStyle>
          <a:p>
            <a:pPr/>
            <a:r>
              <a:t>after</a:t>
            </a:r>
          </a:p>
        </p:txBody>
      </p:sp>
      <p:pic>
        <p:nvPicPr>
          <p:cNvPr id="875" name="droppedImage.pdf" descr="droppedImage.pdf"/>
          <p:cNvPicPr>
            <a:picLocks noChangeAspect="1"/>
          </p:cNvPicPr>
          <p:nvPr/>
        </p:nvPicPr>
        <p:blipFill>
          <a:blip r:embed="rId3">
            <a:extLst/>
          </a:blip>
          <a:srcRect l="49971" t="0" r="0" b="0"/>
          <a:stretch>
            <a:fillRect/>
          </a:stretch>
        </p:blipFill>
        <p:spPr>
          <a:xfrm>
            <a:off x="8534400" y="5130800"/>
            <a:ext cx="4399178" cy="3875048"/>
          </a:xfrm>
          <a:prstGeom prst="rect">
            <a:avLst/>
          </a:prstGeom>
          <a:ln w="12700"/>
        </p:spPr>
      </p:pic>
      <p:sp>
        <p:nvSpPr>
          <p:cNvPr id="876" name="Output"/>
          <p:cNvSpPr txBox="1"/>
          <p:nvPr/>
        </p:nvSpPr>
        <p:spPr>
          <a:xfrm>
            <a:off x="8679451" y="4858587"/>
            <a:ext cx="2007742" cy="83658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lIns="50800" tIns="50800" rIns="50800" bIns="50800"/>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a:t>
            </a:r>
          </a:p>
        </p:txBody>
      </p:sp>
    </p:spTree>
  </p:cSld>
  <p:clrMapOvr>
    <a:masterClrMapping/>
  </p:clrMapOvr>
  <p:transition xmlns:p14="http://schemas.microsoft.com/office/powerpoint/2010/main" spd="med" advClick="1"/>
</p:sld>
</file>

<file path=ppt/slides/slide1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8"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87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80" name="Idea"/>
          <p:cNvSpPr txBox="1"/>
          <p:nvPr>
            <p:ph type="title"/>
          </p:nvPr>
        </p:nvSpPr>
        <p:spPr>
          <a:prstGeom prst="rect">
            <a:avLst/>
          </a:prstGeom>
        </p:spPr>
        <p:txBody>
          <a:bodyPr/>
          <a:lstStyle/>
          <a:p>
            <a:pPr/>
            <a:r>
              <a:t>Idea</a:t>
            </a:r>
          </a:p>
        </p:txBody>
      </p:sp>
      <p:sp>
        <p:nvSpPr>
          <p:cNvPr id="881" name="Each before/after pair of segment implies a planar transformation…"/>
          <p:cNvSpPr txBox="1"/>
          <p:nvPr>
            <p:ph type="body" sz="quarter" idx="1"/>
          </p:nvPr>
        </p:nvSpPr>
        <p:spPr>
          <a:xfrm>
            <a:off x="431800" y="1409700"/>
            <a:ext cx="12357100" cy="1943100"/>
          </a:xfrm>
          <a:prstGeom prst="rect">
            <a:avLst/>
          </a:prstGeom>
        </p:spPr>
        <p:txBody>
          <a:bodyPr/>
          <a:lstStyle/>
          <a:p>
            <a:pPr/>
            <a:r>
              <a:t>Each before/after pair of segment implies a planar transformation</a:t>
            </a:r>
          </a:p>
          <a:p>
            <a:pPr lvl="1"/>
            <a:r>
              <a:t>simple and affine</a:t>
            </a:r>
          </a:p>
        </p:txBody>
      </p:sp>
      <p:pic>
        <p:nvPicPr>
          <p:cNvPr id="882" name="droppedImage.pdf" descr="droppedImage.pdf"/>
          <p:cNvPicPr>
            <a:picLocks noChangeAspect="1"/>
          </p:cNvPicPr>
          <p:nvPr/>
        </p:nvPicPr>
        <p:blipFill>
          <a:blip r:embed="rId3">
            <a:extLst/>
          </a:blip>
          <a:srcRect l="0" t="564" r="0" b="50000"/>
          <a:stretch>
            <a:fillRect/>
          </a:stretch>
        </p:blipFill>
        <p:spPr>
          <a:xfrm>
            <a:off x="787400" y="4064000"/>
            <a:ext cx="4475082" cy="2222500"/>
          </a:xfrm>
          <a:prstGeom prst="rect">
            <a:avLst/>
          </a:prstGeom>
          <a:ln w="12700"/>
        </p:spPr>
      </p:pic>
      <p:sp>
        <p:nvSpPr>
          <p:cNvPr id="883" name="Single line transforms"/>
          <p:cNvSpPr txBox="1"/>
          <p:nvPr/>
        </p:nvSpPr>
        <p:spPr>
          <a:xfrm>
            <a:off x="914400" y="8623300"/>
            <a:ext cx="39857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Single line transforms</a:t>
            </a:r>
          </a:p>
        </p:txBody>
      </p:sp>
      <p:sp>
        <p:nvSpPr>
          <p:cNvPr id="884" name="Input"/>
          <p:cNvSpPr txBox="1"/>
          <p:nvPr/>
        </p:nvSpPr>
        <p:spPr>
          <a:xfrm>
            <a:off x="622300" y="39116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885" name="Output 1"/>
          <p:cNvSpPr txBox="1"/>
          <p:nvPr/>
        </p:nvSpPr>
        <p:spPr>
          <a:xfrm>
            <a:off x="3022600" y="39116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1</a:t>
            </a:r>
          </a:p>
        </p:txBody>
      </p:sp>
      <p:sp>
        <p:nvSpPr>
          <p:cNvPr id="886" name="Line"/>
          <p:cNvSpPr/>
          <p:nvPr/>
        </p:nvSpPr>
        <p:spPr>
          <a:xfrm flipH="1">
            <a:off x="1489548" y="4566419"/>
            <a:ext cx="1" cy="1187253"/>
          </a:xfrm>
          <a:prstGeom prst="line">
            <a:avLst/>
          </a:prstGeom>
          <a:ln w="50800">
            <a:solidFill>
              <a:srgbClr val="5E30EB"/>
            </a:solidFill>
            <a:headEnd type="stealth"/>
          </a:ln>
        </p:spPr>
        <p:txBody>
          <a:bodyPr lIns="0" tIns="0" rIns="0" bIns="0"/>
          <a:lstStyle/>
          <a:p>
            <a:pPr defTabSz="457200">
              <a:defRPr sz="1200"/>
            </a:pPr>
          </a:p>
        </p:txBody>
      </p:sp>
      <p:sp>
        <p:nvSpPr>
          <p:cNvPr id="887" name="Line"/>
          <p:cNvSpPr/>
          <p:nvPr/>
        </p:nvSpPr>
        <p:spPr>
          <a:xfrm>
            <a:off x="3537768" y="5563171"/>
            <a:ext cx="1177581" cy="1"/>
          </a:xfrm>
          <a:prstGeom prst="line">
            <a:avLst/>
          </a:prstGeom>
          <a:ln w="50800">
            <a:solidFill>
              <a:srgbClr val="5E30EB"/>
            </a:solidFill>
            <a:headEnd type="stealth"/>
          </a:ln>
        </p:spPr>
        <p:txBody>
          <a:bodyPr lIns="0" tIns="0" rIns="0" bIns="0"/>
          <a:lstStyle/>
          <a:p>
            <a:pPr defTabSz="457200">
              <a:defRPr sz="1200"/>
            </a:pPr>
          </a:p>
        </p:txBody>
      </p:sp>
      <p:sp>
        <p:nvSpPr>
          <p:cNvPr id="888" name="before"/>
          <p:cNvSpPr txBox="1"/>
          <p:nvPr/>
        </p:nvSpPr>
        <p:spPr>
          <a:xfrm>
            <a:off x="152400" y="4927600"/>
            <a:ext cx="127479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5E30EB"/>
                </a:solidFill>
                <a:uFill>
                  <a:solidFill>
                    <a:srgbClr val="5E30EB"/>
                  </a:solidFill>
                </a:uFill>
                <a:latin typeface="Times New Roman"/>
                <a:ea typeface="Times New Roman"/>
                <a:cs typeface="Times New Roman"/>
                <a:sym typeface="Times New Roman"/>
              </a:defRPr>
            </a:lvl1pPr>
          </a:lstStyle>
          <a:p>
            <a:pPr/>
            <a:r>
              <a:t>before</a:t>
            </a:r>
          </a:p>
        </p:txBody>
      </p:sp>
      <p:sp>
        <p:nvSpPr>
          <p:cNvPr id="889" name="after"/>
          <p:cNvSpPr txBox="1"/>
          <p:nvPr/>
        </p:nvSpPr>
        <p:spPr>
          <a:xfrm>
            <a:off x="3721100" y="5511800"/>
            <a:ext cx="96296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5E30EB"/>
                </a:solidFill>
                <a:uFill>
                  <a:solidFill>
                    <a:srgbClr val="5E30EB"/>
                  </a:solidFill>
                </a:uFill>
                <a:latin typeface="Times New Roman"/>
                <a:ea typeface="Times New Roman"/>
                <a:cs typeface="Times New Roman"/>
                <a:sym typeface="Times New Roman"/>
              </a:defRPr>
            </a:lvl1pPr>
          </a:lstStyle>
          <a:p>
            <a:pPr/>
            <a:r>
              <a:t>after</a:t>
            </a:r>
          </a:p>
        </p:txBody>
      </p:sp>
    </p:spTree>
  </p:cSld>
  <p:clrMapOvr>
    <a:masterClrMapping/>
  </p:clrMapOvr>
  <p:transition xmlns:p14="http://schemas.microsoft.com/office/powerpoint/2010/main" spd="med" advClick="1"/>
</p:sld>
</file>

<file path=ppt/slides/slide1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91"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89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893" name="Idea"/>
          <p:cNvSpPr txBox="1"/>
          <p:nvPr>
            <p:ph type="title"/>
          </p:nvPr>
        </p:nvSpPr>
        <p:spPr>
          <a:prstGeom prst="rect">
            <a:avLst/>
          </a:prstGeom>
        </p:spPr>
        <p:txBody>
          <a:bodyPr/>
          <a:lstStyle/>
          <a:p>
            <a:pPr/>
            <a:r>
              <a:t>Idea</a:t>
            </a:r>
          </a:p>
        </p:txBody>
      </p:sp>
      <p:sp>
        <p:nvSpPr>
          <p:cNvPr id="894" name="Each before/after pair of segment implies a planar transformation…"/>
          <p:cNvSpPr txBox="1"/>
          <p:nvPr>
            <p:ph type="body" sz="quarter" idx="1"/>
          </p:nvPr>
        </p:nvSpPr>
        <p:spPr>
          <a:xfrm>
            <a:off x="431800" y="1409700"/>
            <a:ext cx="12357100" cy="1943100"/>
          </a:xfrm>
          <a:prstGeom prst="rect">
            <a:avLst/>
          </a:prstGeom>
        </p:spPr>
        <p:txBody>
          <a:bodyPr/>
          <a:lstStyle/>
          <a:p>
            <a:pPr/>
            <a:r>
              <a:t>Each before/after pair of segment implies a planar transformation</a:t>
            </a:r>
          </a:p>
          <a:p>
            <a:pPr lvl="1"/>
            <a:r>
              <a:t>simple and affine</a:t>
            </a:r>
          </a:p>
        </p:txBody>
      </p:sp>
      <p:pic>
        <p:nvPicPr>
          <p:cNvPr id="895" name="droppedImage.pdf" descr="droppedImage.pdf"/>
          <p:cNvPicPr>
            <a:picLocks noChangeAspect="1"/>
          </p:cNvPicPr>
          <p:nvPr/>
        </p:nvPicPr>
        <p:blipFill>
          <a:blip r:embed="rId3">
            <a:extLst/>
          </a:blip>
          <a:stretch>
            <a:fillRect/>
          </a:stretch>
        </p:blipFill>
        <p:spPr>
          <a:xfrm>
            <a:off x="787400" y="4038600"/>
            <a:ext cx="4475082" cy="4495800"/>
          </a:xfrm>
          <a:prstGeom prst="rect">
            <a:avLst/>
          </a:prstGeom>
          <a:ln w="12700"/>
        </p:spPr>
      </p:pic>
      <p:sp>
        <p:nvSpPr>
          <p:cNvPr id="896" name="Single line transforms"/>
          <p:cNvSpPr txBox="1"/>
          <p:nvPr/>
        </p:nvSpPr>
        <p:spPr>
          <a:xfrm>
            <a:off x="914400" y="8623300"/>
            <a:ext cx="39857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Single line transforms</a:t>
            </a:r>
          </a:p>
        </p:txBody>
      </p:sp>
      <p:sp>
        <p:nvSpPr>
          <p:cNvPr id="897" name="Input"/>
          <p:cNvSpPr txBox="1"/>
          <p:nvPr/>
        </p:nvSpPr>
        <p:spPr>
          <a:xfrm>
            <a:off x="622300" y="39116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898" name="Output 2"/>
          <p:cNvSpPr txBox="1"/>
          <p:nvPr/>
        </p:nvSpPr>
        <p:spPr>
          <a:xfrm>
            <a:off x="787400" y="61468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2</a:t>
            </a:r>
          </a:p>
        </p:txBody>
      </p:sp>
      <p:sp>
        <p:nvSpPr>
          <p:cNvPr id="899" name="Output 1"/>
          <p:cNvSpPr txBox="1"/>
          <p:nvPr/>
        </p:nvSpPr>
        <p:spPr>
          <a:xfrm>
            <a:off x="3022600" y="39116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1</a:t>
            </a:r>
          </a:p>
        </p:txBody>
      </p:sp>
      <p:sp>
        <p:nvSpPr>
          <p:cNvPr id="900" name="Output 3"/>
          <p:cNvSpPr txBox="1"/>
          <p:nvPr/>
        </p:nvSpPr>
        <p:spPr>
          <a:xfrm>
            <a:off x="3022600" y="61595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3</a:t>
            </a:r>
          </a:p>
        </p:txBody>
      </p:sp>
      <p:sp>
        <p:nvSpPr>
          <p:cNvPr id="901" name="Line"/>
          <p:cNvSpPr/>
          <p:nvPr/>
        </p:nvSpPr>
        <p:spPr>
          <a:xfrm flipH="1">
            <a:off x="1489548" y="4566419"/>
            <a:ext cx="1" cy="1187253"/>
          </a:xfrm>
          <a:prstGeom prst="line">
            <a:avLst/>
          </a:prstGeom>
          <a:ln w="50800">
            <a:solidFill>
              <a:srgbClr val="5E30EB"/>
            </a:solidFill>
            <a:headEnd type="stealth"/>
          </a:ln>
        </p:spPr>
        <p:txBody>
          <a:bodyPr lIns="0" tIns="0" rIns="0" bIns="0"/>
          <a:lstStyle/>
          <a:p>
            <a:pPr defTabSz="457200">
              <a:defRPr sz="1200"/>
            </a:pPr>
          </a:p>
        </p:txBody>
      </p:sp>
      <p:sp>
        <p:nvSpPr>
          <p:cNvPr id="902" name="Line"/>
          <p:cNvSpPr/>
          <p:nvPr/>
        </p:nvSpPr>
        <p:spPr>
          <a:xfrm>
            <a:off x="3537768" y="5563171"/>
            <a:ext cx="1177581" cy="1"/>
          </a:xfrm>
          <a:prstGeom prst="line">
            <a:avLst/>
          </a:prstGeom>
          <a:ln w="50800">
            <a:solidFill>
              <a:srgbClr val="5E30EB"/>
            </a:solidFill>
            <a:headEnd type="stealth"/>
          </a:ln>
        </p:spPr>
        <p:txBody>
          <a:bodyPr lIns="0" tIns="0" rIns="0" bIns="0"/>
          <a:lstStyle/>
          <a:p>
            <a:pPr defTabSz="457200">
              <a:defRPr sz="1200"/>
            </a:pPr>
          </a:p>
        </p:txBody>
      </p:sp>
      <p:sp>
        <p:nvSpPr>
          <p:cNvPr id="903" name="Line"/>
          <p:cNvSpPr/>
          <p:nvPr/>
        </p:nvSpPr>
        <p:spPr>
          <a:xfrm>
            <a:off x="3775548" y="7143913"/>
            <a:ext cx="1" cy="565559"/>
          </a:xfrm>
          <a:prstGeom prst="line">
            <a:avLst/>
          </a:prstGeom>
          <a:ln w="50800">
            <a:solidFill>
              <a:srgbClr val="5E30EB"/>
            </a:solidFill>
            <a:headEnd type="stealth"/>
          </a:ln>
        </p:spPr>
        <p:txBody>
          <a:bodyPr lIns="0" tIns="0" rIns="0" bIns="0"/>
          <a:lstStyle/>
          <a:p>
            <a:pPr defTabSz="457200">
              <a:defRPr sz="1200"/>
            </a:pPr>
          </a:p>
        </p:txBody>
      </p:sp>
      <p:sp>
        <p:nvSpPr>
          <p:cNvPr id="904" name="Line"/>
          <p:cNvSpPr/>
          <p:nvPr/>
        </p:nvSpPr>
        <p:spPr>
          <a:xfrm flipH="1">
            <a:off x="2048348" y="6861300"/>
            <a:ext cx="1" cy="1152973"/>
          </a:xfrm>
          <a:prstGeom prst="line">
            <a:avLst/>
          </a:prstGeom>
          <a:ln w="50800">
            <a:solidFill>
              <a:srgbClr val="5E30EB"/>
            </a:solidFill>
            <a:headEnd type="stealth"/>
          </a:ln>
        </p:spPr>
        <p:txBody>
          <a:bodyPr lIns="0" tIns="0" rIns="0" bIns="0"/>
          <a:lstStyle/>
          <a:p>
            <a:pPr defTabSz="457200">
              <a:defRPr sz="1200"/>
            </a:pPr>
          </a:p>
        </p:txBody>
      </p:sp>
    </p:spTree>
  </p:cSld>
  <p:clrMapOvr>
    <a:masterClrMapping/>
  </p:clrMapOvr>
  <p:transition xmlns:p14="http://schemas.microsoft.com/office/powerpoint/2010/main" spd="med" advClick="1"/>
</p:sld>
</file>

<file path=ppt/slides/slide1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06"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0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08" name="Test"/>
          <p:cNvSpPr txBox="1"/>
          <p:nvPr>
            <p:ph type="title"/>
          </p:nvPr>
        </p:nvSpPr>
        <p:spPr>
          <a:prstGeom prst="rect">
            <a:avLst/>
          </a:prstGeom>
        </p:spPr>
        <p:txBody>
          <a:bodyPr/>
          <a:lstStyle/>
          <a:p>
            <a:pPr/>
            <a:r>
              <a:t>Test</a:t>
            </a:r>
          </a:p>
        </p:txBody>
      </p:sp>
      <p:pic>
        <p:nvPicPr>
          <p:cNvPr id="909" name="droppedImage.pdf" descr="droppedImage.pdf"/>
          <p:cNvPicPr>
            <a:picLocks noChangeAspect="1"/>
          </p:cNvPicPr>
          <p:nvPr/>
        </p:nvPicPr>
        <p:blipFill>
          <a:blip r:embed="rId3">
            <a:extLst/>
          </a:blip>
          <a:stretch>
            <a:fillRect/>
          </a:stretch>
        </p:blipFill>
        <p:spPr>
          <a:xfrm>
            <a:off x="431800" y="1409700"/>
            <a:ext cx="13298428" cy="7835900"/>
          </a:xfrm>
          <a:prstGeom prst="rect">
            <a:avLst/>
          </a:prstGeom>
          <a:ln w="12700"/>
        </p:spPr>
      </p:pic>
    </p:spTree>
  </p:cSld>
  <p:clrMapOvr>
    <a:masterClrMapping/>
  </p:clrMapOvr>
  <p:transition xmlns:p14="http://schemas.microsoft.com/office/powerpoint/2010/main" spd="med" advClick="1"/>
</p:sld>
</file>

<file path=ppt/slides/slide1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11"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1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13" name="Idea"/>
          <p:cNvSpPr txBox="1"/>
          <p:nvPr>
            <p:ph type="title"/>
          </p:nvPr>
        </p:nvSpPr>
        <p:spPr>
          <a:prstGeom prst="rect">
            <a:avLst/>
          </a:prstGeom>
        </p:spPr>
        <p:txBody>
          <a:bodyPr/>
          <a:lstStyle/>
          <a:p>
            <a:pPr/>
            <a:r>
              <a:t>Idea</a:t>
            </a:r>
          </a:p>
        </p:txBody>
      </p:sp>
      <p:sp>
        <p:nvSpPr>
          <p:cNvPr id="914" name="Each before/after pair of segment implies a planar transformation…"/>
          <p:cNvSpPr txBox="1"/>
          <p:nvPr>
            <p:ph type="body" sz="quarter" idx="1"/>
          </p:nvPr>
        </p:nvSpPr>
        <p:spPr>
          <a:xfrm>
            <a:off x="431800" y="1409700"/>
            <a:ext cx="12357100" cy="1943100"/>
          </a:xfrm>
          <a:prstGeom prst="rect">
            <a:avLst/>
          </a:prstGeom>
        </p:spPr>
        <p:txBody>
          <a:bodyPr/>
          <a:lstStyle/>
          <a:p>
            <a:pPr/>
            <a:r>
              <a:t>Each before/after pair of segment implies a planar transformation</a:t>
            </a:r>
          </a:p>
          <a:p>
            <a:pPr/>
            <a:r>
              <a:t>Then take weighted average of transformations</a:t>
            </a:r>
          </a:p>
        </p:txBody>
      </p:sp>
      <p:pic>
        <p:nvPicPr>
          <p:cNvPr id="915" name="droppedImage.pdf" descr="droppedImage.pdf"/>
          <p:cNvPicPr>
            <a:picLocks noChangeAspect="1"/>
          </p:cNvPicPr>
          <p:nvPr/>
        </p:nvPicPr>
        <p:blipFill>
          <a:blip r:embed="rId3">
            <a:extLst/>
          </a:blip>
          <a:stretch>
            <a:fillRect/>
          </a:stretch>
        </p:blipFill>
        <p:spPr>
          <a:xfrm>
            <a:off x="787400" y="4038600"/>
            <a:ext cx="4475082" cy="4495800"/>
          </a:xfrm>
          <a:prstGeom prst="rect">
            <a:avLst/>
          </a:prstGeom>
          <a:ln w="12700"/>
        </p:spPr>
      </p:pic>
      <p:pic>
        <p:nvPicPr>
          <p:cNvPr id="916" name="droppedImage.pdf" descr="droppedImage.pdf"/>
          <p:cNvPicPr>
            <a:picLocks noChangeAspect="1"/>
          </p:cNvPicPr>
          <p:nvPr/>
        </p:nvPicPr>
        <p:blipFill>
          <a:blip r:embed="rId4">
            <a:extLst/>
          </a:blip>
          <a:stretch>
            <a:fillRect/>
          </a:stretch>
        </p:blipFill>
        <p:spPr>
          <a:xfrm>
            <a:off x="6413500" y="5214103"/>
            <a:ext cx="6007100" cy="2647197"/>
          </a:xfrm>
          <a:prstGeom prst="rect">
            <a:avLst/>
          </a:prstGeom>
          <a:ln w="12700"/>
        </p:spPr>
      </p:pic>
      <p:sp>
        <p:nvSpPr>
          <p:cNvPr id="917" name="Single line transforms"/>
          <p:cNvSpPr txBox="1"/>
          <p:nvPr/>
        </p:nvSpPr>
        <p:spPr>
          <a:xfrm>
            <a:off x="914400" y="8623300"/>
            <a:ext cx="39857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Single line transforms</a:t>
            </a:r>
          </a:p>
        </p:txBody>
      </p:sp>
      <p:sp>
        <p:nvSpPr>
          <p:cNvPr id="918" name="Transform wrt 2 lines"/>
          <p:cNvSpPr txBox="1"/>
          <p:nvPr/>
        </p:nvSpPr>
        <p:spPr>
          <a:xfrm>
            <a:off x="7010400" y="8623300"/>
            <a:ext cx="391029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Transform wrt 2 lines</a:t>
            </a:r>
          </a:p>
        </p:txBody>
      </p:sp>
      <p:sp>
        <p:nvSpPr>
          <p:cNvPr id="919" name="Input"/>
          <p:cNvSpPr txBox="1"/>
          <p:nvPr/>
        </p:nvSpPr>
        <p:spPr>
          <a:xfrm>
            <a:off x="622300" y="39116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920" name="Output 2"/>
          <p:cNvSpPr txBox="1"/>
          <p:nvPr/>
        </p:nvSpPr>
        <p:spPr>
          <a:xfrm>
            <a:off x="787400" y="61468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2</a:t>
            </a:r>
          </a:p>
        </p:txBody>
      </p:sp>
      <p:sp>
        <p:nvSpPr>
          <p:cNvPr id="921" name="Output 1"/>
          <p:cNvSpPr txBox="1"/>
          <p:nvPr/>
        </p:nvSpPr>
        <p:spPr>
          <a:xfrm>
            <a:off x="3022600" y="39116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1</a:t>
            </a:r>
          </a:p>
        </p:txBody>
      </p:sp>
      <p:sp>
        <p:nvSpPr>
          <p:cNvPr id="922" name="Output 3"/>
          <p:cNvSpPr txBox="1"/>
          <p:nvPr/>
        </p:nvSpPr>
        <p:spPr>
          <a:xfrm>
            <a:off x="3022600" y="61595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3</a:t>
            </a:r>
          </a:p>
        </p:txBody>
      </p:sp>
      <p:sp>
        <p:nvSpPr>
          <p:cNvPr id="923" name="Input"/>
          <p:cNvSpPr txBox="1"/>
          <p:nvPr/>
        </p:nvSpPr>
        <p:spPr>
          <a:xfrm>
            <a:off x="6464300" y="50292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924" name="Output"/>
          <p:cNvSpPr txBox="1"/>
          <p:nvPr/>
        </p:nvSpPr>
        <p:spPr>
          <a:xfrm>
            <a:off x="9639300" y="5029200"/>
            <a:ext cx="1371567"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a:t>
            </a:r>
          </a:p>
        </p:txBody>
      </p:sp>
      <p:sp>
        <p:nvSpPr>
          <p:cNvPr id="925" name="Line"/>
          <p:cNvSpPr/>
          <p:nvPr/>
        </p:nvSpPr>
        <p:spPr>
          <a:xfrm flipH="1">
            <a:off x="1489548" y="4566419"/>
            <a:ext cx="1" cy="1187253"/>
          </a:xfrm>
          <a:prstGeom prst="line">
            <a:avLst/>
          </a:prstGeom>
          <a:ln w="50800">
            <a:solidFill>
              <a:srgbClr val="5E30EB"/>
            </a:solidFill>
            <a:headEnd type="stealth"/>
          </a:ln>
        </p:spPr>
        <p:txBody>
          <a:bodyPr lIns="0" tIns="0" rIns="0" bIns="0"/>
          <a:lstStyle/>
          <a:p>
            <a:pPr defTabSz="457200">
              <a:defRPr sz="1200"/>
            </a:pPr>
          </a:p>
        </p:txBody>
      </p:sp>
      <p:sp>
        <p:nvSpPr>
          <p:cNvPr id="926" name="Line"/>
          <p:cNvSpPr/>
          <p:nvPr/>
        </p:nvSpPr>
        <p:spPr>
          <a:xfrm>
            <a:off x="3537768" y="5563171"/>
            <a:ext cx="1177581" cy="1"/>
          </a:xfrm>
          <a:prstGeom prst="line">
            <a:avLst/>
          </a:prstGeom>
          <a:ln w="50800">
            <a:solidFill>
              <a:srgbClr val="5E30EB"/>
            </a:solidFill>
            <a:headEnd type="stealth"/>
          </a:ln>
        </p:spPr>
        <p:txBody>
          <a:bodyPr lIns="0" tIns="0" rIns="0" bIns="0"/>
          <a:lstStyle/>
          <a:p>
            <a:pPr defTabSz="457200">
              <a:defRPr sz="1200"/>
            </a:pPr>
          </a:p>
        </p:txBody>
      </p:sp>
      <p:sp>
        <p:nvSpPr>
          <p:cNvPr id="927" name="Line"/>
          <p:cNvSpPr/>
          <p:nvPr/>
        </p:nvSpPr>
        <p:spPr>
          <a:xfrm>
            <a:off x="3775548" y="7143913"/>
            <a:ext cx="1" cy="565559"/>
          </a:xfrm>
          <a:prstGeom prst="line">
            <a:avLst/>
          </a:prstGeom>
          <a:ln w="50800">
            <a:solidFill>
              <a:srgbClr val="5E30EB"/>
            </a:solidFill>
            <a:headEnd type="stealth"/>
          </a:ln>
        </p:spPr>
        <p:txBody>
          <a:bodyPr lIns="0" tIns="0" rIns="0" bIns="0"/>
          <a:lstStyle/>
          <a:p>
            <a:pPr defTabSz="457200">
              <a:defRPr sz="1200"/>
            </a:pPr>
          </a:p>
        </p:txBody>
      </p:sp>
      <p:sp>
        <p:nvSpPr>
          <p:cNvPr id="928" name="Line"/>
          <p:cNvSpPr/>
          <p:nvPr/>
        </p:nvSpPr>
        <p:spPr>
          <a:xfrm flipH="1">
            <a:off x="2048348" y="6861300"/>
            <a:ext cx="1" cy="1152973"/>
          </a:xfrm>
          <a:prstGeom prst="line">
            <a:avLst/>
          </a:prstGeom>
          <a:ln w="50800">
            <a:solidFill>
              <a:srgbClr val="5E30EB"/>
            </a:solidFill>
            <a:headEnd type="stealth"/>
          </a:ln>
        </p:spPr>
        <p:txBody>
          <a:bodyPr lIns="0" tIns="0" rIns="0" bIns="0"/>
          <a:lstStyle/>
          <a:p>
            <a:pPr defTabSz="457200">
              <a:defRPr sz="1200"/>
            </a:pPr>
          </a:p>
        </p:txBody>
      </p:sp>
      <p:sp>
        <p:nvSpPr>
          <p:cNvPr id="929" name="Line"/>
          <p:cNvSpPr/>
          <p:nvPr/>
        </p:nvSpPr>
        <p:spPr>
          <a:xfrm>
            <a:off x="7255348" y="5851307"/>
            <a:ext cx="1" cy="1756566"/>
          </a:xfrm>
          <a:prstGeom prst="line">
            <a:avLst/>
          </a:prstGeom>
          <a:ln w="50800">
            <a:solidFill>
              <a:srgbClr val="5E30EB"/>
            </a:solidFill>
            <a:headEnd type="stealth"/>
          </a:ln>
        </p:spPr>
        <p:txBody>
          <a:bodyPr lIns="0" tIns="0" rIns="0" bIns="0"/>
          <a:lstStyle/>
          <a:p>
            <a:pPr defTabSz="457200">
              <a:defRPr sz="1200"/>
            </a:pPr>
          </a:p>
        </p:txBody>
      </p:sp>
      <p:sp>
        <p:nvSpPr>
          <p:cNvPr id="930" name="Line"/>
          <p:cNvSpPr/>
          <p:nvPr/>
        </p:nvSpPr>
        <p:spPr>
          <a:xfrm>
            <a:off x="10316048" y="5851307"/>
            <a:ext cx="1" cy="1756566"/>
          </a:xfrm>
          <a:prstGeom prst="line">
            <a:avLst/>
          </a:prstGeom>
          <a:ln w="50800">
            <a:solidFill>
              <a:srgbClr val="5E30EB"/>
            </a:solidFill>
            <a:headEnd type="stealth"/>
          </a:ln>
        </p:spPr>
        <p:txBody>
          <a:bodyPr lIns="0" tIns="0" rIns="0" bIns="0"/>
          <a:lstStyle/>
          <a:p>
            <a:pPr defTabSz="457200">
              <a:defRPr sz="1200"/>
            </a:pPr>
          </a:p>
        </p:txBody>
      </p:sp>
      <p:sp>
        <p:nvSpPr>
          <p:cNvPr id="931" name="Line"/>
          <p:cNvSpPr/>
          <p:nvPr/>
        </p:nvSpPr>
        <p:spPr>
          <a:xfrm flipH="1">
            <a:off x="7382348" y="5804472"/>
            <a:ext cx="1052145" cy="1"/>
          </a:xfrm>
          <a:prstGeom prst="line">
            <a:avLst/>
          </a:prstGeom>
          <a:ln w="50800">
            <a:solidFill>
              <a:srgbClr val="FF4013"/>
            </a:solidFill>
            <a:headEnd type="stealth"/>
          </a:ln>
        </p:spPr>
        <p:txBody>
          <a:bodyPr lIns="0" tIns="0" rIns="0" bIns="0"/>
          <a:lstStyle/>
          <a:p>
            <a:pPr defTabSz="457200">
              <a:defRPr sz="1200"/>
            </a:pPr>
          </a:p>
        </p:txBody>
      </p:sp>
      <p:sp>
        <p:nvSpPr>
          <p:cNvPr id="932" name="Line"/>
          <p:cNvSpPr/>
          <p:nvPr/>
        </p:nvSpPr>
        <p:spPr>
          <a:xfrm flipH="1">
            <a:off x="10430348" y="5373664"/>
            <a:ext cx="1001010" cy="380009"/>
          </a:xfrm>
          <a:prstGeom prst="line">
            <a:avLst/>
          </a:prstGeom>
          <a:ln w="50800">
            <a:solidFill>
              <a:srgbClr val="FF4013"/>
            </a:solidFill>
            <a:headEnd type="stealth"/>
          </a:ln>
        </p:spPr>
        <p:txBody>
          <a:bodyPr lIns="0" tIns="0" rIns="0" bIns="0"/>
          <a:lstStyle/>
          <a:p>
            <a:pPr defTabSz="457200">
              <a:defRPr sz="1200"/>
            </a:pPr>
          </a:p>
        </p:txBody>
      </p:sp>
    </p:spTree>
  </p:cSld>
  <p:clrMapOvr>
    <a:masterClrMapping/>
  </p:clrMapOvr>
  <p:transition xmlns:p14="http://schemas.microsoft.com/office/powerpoint/2010/main" spd="med" advClick="1"/>
</p:sld>
</file>

<file path=ppt/slides/slide1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34"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3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36" name="Back to single segment"/>
          <p:cNvSpPr txBox="1"/>
          <p:nvPr>
            <p:ph type="title"/>
          </p:nvPr>
        </p:nvSpPr>
        <p:spPr>
          <a:prstGeom prst="rect">
            <a:avLst/>
          </a:prstGeom>
        </p:spPr>
        <p:txBody>
          <a:bodyPr/>
          <a:lstStyle/>
          <a:p>
            <a:pPr/>
            <a:r>
              <a:t>Back to single segment</a:t>
            </a:r>
          </a:p>
        </p:txBody>
      </p:sp>
      <p:sp>
        <p:nvSpPr>
          <p:cNvPr id="937" name="Each before/after pair of segment implies a planar transformation…"/>
          <p:cNvSpPr txBox="1"/>
          <p:nvPr>
            <p:ph type="body" sz="quarter" idx="1"/>
          </p:nvPr>
        </p:nvSpPr>
        <p:spPr>
          <a:xfrm>
            <a:off x="431800" y="1409700"/>
            <a:ext cx="12357100" cy="1943100"/>
          </a:xfrm>
          <a:prstGeom prst="rect">
            <a:avLst/>
          </a:prstGeom>
        </p:spPr>
        <p:txBody>
          <a:bodyPr/>
          <a:lstStyle/>
          <a:p>
            <a:pPr/>
            <a:r>
              <a:t>Each before/after pair of segment implies a planar transformation</a:t>
            </a:r>
          </a:p>
          <a:p>
            <a:pPr lvl="1"/>
            <a:r>
              <a:t>simple and affine</a:t>
            </a:r>
          </a:p>
        </p:txBody>
      </p:sp>
      <p:pic>
        <p:nvPicPr>
          <p:cNvPr id="938" name="droppedImage.pdf" descr="droppedImage.pdf"/>
          <p:cNvPicPr>
            <a:picLocks noChangeAspect="1"/>
          </p:cNvPicPr>
          <p:nvPr/>
        </p:nvPicPr>
        <p:blipFill>
          <a:blip r:embed="rId3">
            <a:extLst/>
          </a:blip>
          <a:srcRect l="0" t="564" r="0" b="50000"/>
          <a:stretch>
            <a:fillRect/>
          </a:stretch>
        </p:blipFill>
        <p:spPr>
          <a:xfrm>
            <a:off x="787400" y="4064000"/>
            <a:ext cx="4475082" cy="2222500"/>
          </a:xfrm>
          <a:prstGeom prst="rect">
            <a:avLst/>
          </a:prstGeom>
          <a:ln w="12700"/>
        </p:spPr>
      </p:pic>
      <p:sp>
        <p:nvSpPr>
          <p:cNvPr id="939" name="Single line transforms"/>
          <p:cNvSpPr txBox="1"/>
          <p:nvPr/>
        </p:nvSpPr>
        <p:spPr>
          <a:xfrm>
            <a:off x="914400" y="8623300"/>
            <a:ext cx="39857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Single line transforms</a:t>
            </a:r>
          </a:p>
        </p:txBody>
      </p:sp>
      <p:sp>
        <p:nvSpPr>
          <p:cNvPr id="940" name="Input"/>
          <p:cNvSpPr txBox="1"/>
          <p:nvPr/>
        </p:nvSpPr>
        <p:spPr>
          <a:xfrm>
            <a:off x="622300" y="39116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941" name="Output 1"/>
          <p:cNvSpPr txBox="1"/>
          <p:nvPr/>
        </p:nvSpPr>
        <p:spPr>
          <a:xfrm>
            <a:off x="3022600" y="39116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1</a:t>
            </a:r>
          </a:p>
        </p:txBody>
      </p:sp>
      <p:sp>
        <p:nvSpPr>
          <p:cNvPr id="942" name="Line"/>
          <p:cNvSpPr/>
          <p:nvPr/>
        </p:nvSpPr>
        <p:spPr>
          <a:xfrm flipH="1">
            <a:off x="1489548" y="4566419"/>
            <a:ext cx="1" cy="1187253"/>
          </a:xfrm>
          <a:prstGeom prst="line">
            <a:avLst/>
          </a:prstGeom>
          <a:ln w="50800">
            <a:solidFill>
              <a:srgbClr val="5E30EB"/>
            </a:solidFill>
            <a:headEnd type="stealth"/>
          </a:ln>
        </p:spPr>
        <p:txBody>
          <a:bodyPr lIns="0" tIns="0" rIns="0" bIns="0"/>
          <a:lstStyle/>
          <a:p>
            <a:pPr defTabSz="457200">
              <a:defRPr sz="1200"/>
            </a:pPr>
          </a:p>
        </p:txBody>
      </p:sp>
      <p:sp>
        <p:nvSpPr>
          <p:cNvPr id="943" name="Line"/>
          <p:cNvSpPr/>
          <p:nvPr/>
        </p:nvSpPr>
        <p:spPr>
          <a:xfrm>
            <a:off x="3537768" y="5563171"/>
            <a:ext cx="1177581" cy="1"/>
          </a:xfrm>
          <a:prstGeom prst="line">
            <a:avLst/>
          </a:prstGeom>
          <a:ln w="50800">
            <a:solidFill>
              <a:srgbClr val="5E30EB"/>
            </a:solidFill>
            <a:headEnd type="stealth"/>
          </a:ln>
        </p:spPr>
        <p:txBody>
          <a:bodyPr lIns="0" tIns="0" rIns="0" bIns="0"/>
          <a:lstStyle/>
          <a:p>
            <a:pPr defTabSz="457200">
              <a:defRPr sz="1200"/>
            </a:pPr>
          </a:p>
        </p:txBody>
      </p:sp>
      <p:sp>
        <p:nvSpPr>
          <p:cNvPr id="944" name="before"/>
          <p:cNvSpPr txBox="1"/>
          <p:nvPr/>
        </p:nvSpPr>
        <p:spPr>
          <a:xfrm>
            <a:off x="152400" y="4927600"/>
            <a:ext cx="1274792"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5E30EB"/>
                </a:solidFill>
                <a:uFill>
                  <a:solidFill>
                    <a:srgbClr val="5E30EB"/>
                  </a:solidFill>
                </a:uFill>
                <a:latin typeface="Times New Roman"/>
                <a:ea typeface="Times New Roman"/>
                <a:cs typeface="Times New Roman"/>
                <a:sym typeface="Times New Roman"/>
              </a:defRPr>
            </a:lvl1pPr>
          </a:lstStyle>
          <a:p>
            <a:pPr/>
            <a:r>
              <a:t>before</a:t>
            </a:r>
          </a:p>
        </p:txBody>
      </p:sp>
      <p:sp>
        <p:nvSpPr>
          <p:cNvPr id="945" name="after"/>
          <p:cNvSpPr txBox="1"/>
          <p:nvPr/>
        </p:nvSpPr>
        <p:spPr>
          <a:xfrm>
            <a:off x="3721100" y="5511800"/>
            <a:ext cx="96296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solidFill>
                  <a:srgbClr val="5E30EB"/>
                </a:solidFill>
                <a:uFill>
                  <a:solidFill>
                    <a:srgbClr val="5E30EB"/>
                  </a:solidFill>
                </a:uFill>
                <a:latin typeface="Times New Roman"/>
                <a:ea typeface="Times New Roman"/>
                <a:cs typeface="Times New Roman"/>
                <a:sym typeface="Times New Roman"/>
              </a:defRPr>
            </a:lvl1pPr>
          </a:lstStyle>
          <a:p>
            <a:pPr/>
            <a:r>
              <a:t>after</a:t>
            </a:r>
          </a:p>
        </p:txBody>
      </p:sp>
    </p:spTree>
  </p:cSld>
  <p:clrMapOvr>
    <a:masterClrMapping/>
  </p:clrMapOvr>
  <p:transition xmlns:p14="http://schemas.microsoft.com/office/powerpoint/2010/main" spd="med" advClick="1"/>
</p:sld>
</file>

<file path=ppt/slides/slide1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47"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48"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49" name="Linear algebra refresher"/>
          <p:cNvSpPr txBox="1"/>
          <p:nvPr>
            <p:ph type="title"/>
          </p:nvPr>
        </p:nvSpPr>
        <p:spPr>
          <a:prstGeom prst="rect">
            <a:avLst/>
          </a:prstGeom>
        </p:spPr>
        <p:txBody>
          <a:bodyPr/>
          <a:lstStyle/>
          <a:p>
            <a:pPr/>
            <a:r>
              <a:t>Linear algebra refresher</a:t>
            </a:r>
          </a:p>
        </p:txBody>
      </p:sp>
      <p:sp>
        <p:nvSpPr>
          <p:cNvPr id="950" name="Double-click to edit"/>
          <p:cNvSpPr txBox="1"/>
          <p:nvPr>
            <p:ph type="body" sz="half"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2"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53"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54" name="Transform wrt 1 segment"/>
          <p:cNvSpPr txBox="1"/>
          <p:nvPr>
            <p:ph type="title"/>
          </p:nvPr>
        </p:nvSpPr>
        <p:spPr>
          <a:prstGeom prst="rect">
            <a:avLst/>
          </a:prstGeom>
        </p:spPr>
        <p:txBody>
          <a:bodyPr/>
          <a:lstStyle/>
          <a:p>
            <a:pPr/>
            <a:r>
              <a:t>Transform wrt 1 segment</a:t>
            </a:r>
          </a:p>
        </p:txBody>
      </p:sp>
      <p:sp>
        <p:nvSpPr>
          <p:cNvPr id="955" name="Define a coordinate system with respect to segment…"/>
          <p:cNvSpPr txBox="1"/>
          <p:nvPr>
            <p:ph type="body" sz="half" idx="1"/>
          </p:nvPr>
        </p:nvSpPr>
        <p:spPr>
          <a:prstGeom prst="rect">
            <a:avLst/>
          </a:prstGeom>
        </p:spPr>
        <p:txBody>
          <a:bodyPr/>
          <a:lstStyle/>
          <a:p>
            <a:pPr/>
            <a:r>
              <a:t>Define a coordinate system with respect to segment</a:t>
            </a:r>
          </a:p>
          <a:p>
            <a:pPr lvl="1"/>
            <a:r>
              <a:t>1 dimension, </a:t>
            </a:r>
            <a:r>
              <a:rPr i="1"/>
              <a:t>u</a:t>
            </a:r>
            <a:r>
              <a:t>,  along segment</a:t>
            </a:r>
          </a:p>
          <a:p>
            <a:pPr lvl="1"/>
            <a:r>
              <a:t>1 dimension, </a:t>
            </a:r>
            <a:r>
              <a:rPr i="1"/>
              <a:t>v</a:t>
            </a:r>
            <a:r>
              <a:t>,  orthogonal to segment</a:t>
            </a:r>
          </a:p>
        </p:txBody>
      </p:sp>
      <p:pic>
        <p:nvPicPr>
          <p:cNvPr id="956" name="droppedImage.pdf" descr="droppedImage.pdf"/>
          <p:cNvPicPr>
            <a:picLocks noChangeAspect="1"/>
          </p:cNvPicPr>
          <p:nvPr/>
        </p:nvPicPr>
        <p:blipFill>
          <a:blip r:embed="rId3">
            <a:extLst/>
          </a:blip>
          <a:srcRect l="0" t="0" r="50574" b="0"/>
          <a:stretch>
            <a:fillRect/>
          </a:stretch>
        </p:blipFill>
        <p:spPr>
          <a:xfrm>
            <a:off x="3302000" y="5778500"/>
            <a:ext cx="3276600" cy="3556545"/>
          </a:xfrm>
          <a:prstGeom prst="rect">
            <a:avLst/>
          </a:prstGeom>
          <a:ln w="12700"/>
        </p:spPr>
      </p:pic>
    </p:spTree>
  </p:cSld>
  <p:clrMapOvr>
    <a:masterClrMapping/>
  </p:clrMapOvr>
  <p:transition xmlns:p14="http://schemas.microsoft.com/office/powerpoint/2010/main" spd="med" advClick="1"/>
</p:sld>
</file>

<file path=ppt/slides/slide1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58"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59"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60" name="Transform wrt 1 segment"/>
          <p:cNvSpPr txBox="1"/>
          <p:nvPr>
            <p:ph type="title"/>
          </p:nvPr>
        </p:nvSpPr>
        <p:spPr>
          <a:prstGeom prst="rect">
            <a:avLst/>
          </a:prstGeom>
        </p:spPr>
        <p:txBody>
          <a:bodyPr/>
          <a:lstStyle/>
          <a:p>
            <a:pPr/>
            <a:r>
              <a:t>Transform wrt 1 segment</a:t>
            </a:r>
          </a:p>
        </p:txBody>
      </p:sp>
      <p:sp>
        <p:nvSpPr>
          <p:cNvPr id="961" name="Define a coordinate system with respect to segment…"/>
          <p:cNvSpPr txBox="1"/>
          <p:nvPr>
            <p:ph type="body" sz="half" idx="1"/>
          </p:nvPr>
        </p:nvSpPr>
        <p:spPr>
          <a:prstGeom prst="rect">
            <a:avLst/>
          </a:prstGeom>
        </p:spPr>
        <p:txBody>
          <a:bodyPr/>
          <a:lstStyle/>
          <a:p>
            <a:pPr/>
            <a:r>
              <a:t>Define a coordinate system with respect to segment</a:t>
            </a:r>
          </a:p>
          <a:p>
            <a:pPr lvl="1"/>
            <a:r>
              <a:t>1 dimension, </a:t>
            </a:r>
            <a:r>
              <a:rPr i="1"/>
              <a:t>u</a:t>
            </a:r>
            <a:r>
              <a:t>,  along segment</a:t>
            </a:r>
          </a:p>
          <a:p>
            <a:pPr lvl="1"/>
            <a:r>
              <a:t>1 dimension, </a:t>
            </a:r>
            <a:r>
              <a:rPr i="1"/>
              <a:t>v</a:t>
            </a:r>
            <a:r>
              <a:t>,  orthogonal to segment</a:t>
            </a:r>
          </a:p>
          <a:p>
            <a:pPr/>
            <a:r>
              <a:t>Compute u, v in one image</a:t>
            </a:r>
          </a:p>
          <a:p>
            <a:pPr lvl="1"/>
            <a:r>
              <a:t>The after one, because we use the inverse transform</a:t>
            </a:r>
          </a:p>
          <a:p>
            <a:pPr/>
            <a:r>
              <a:t>Compute point corresponding to u, v in second image</a:t>
            </a:r>
          </a:p>
        </p:txBody>
      </p:sp>
      <p:pic>
        <p:nvPicPr>
          <p:cNvPr id="962" name="droppedImage.pdf" descr="droppedImage.pdf"/>
          <p:cNvPicPr>
            <a:picLocks noChangeAspect="1"/>
          </p:cNvPicPr>
          <p:nvPr/>
        </p:nvPicPr>
        <p:blipFill>
          <a:blip r:embed="rId3">
            <a:extLst/>
          </a:blip>
          <a:stretch>
            <a:fillRect/>
          </a:stretch>
        </p:blipFill>
        <p:spPr>
          <a:xfrm>
            <a:off x="3302000" y="5778500"/>
            <a:ext cx="6629400" cy="3556545"/>
          </a:xfrm>
          <a:prstGeom prst="rect">
            <a:avLst/>
          </a:prstGeom>
          <a:ln w="12700"/>
        </p:spPr>
      </p:pic>
    </p:spTree>
  </p:cSld>
  <p:clrMapOvr>
    <a:masterClrMapping/>
  </p:clrMapOvr>
  <p:transition xmlns:p14="http://schemas.microsoft.com/office/powerpoint/2010/main" spd="med" advClick="1"/>
</p:sld>
</file>

<file path=ppt/slides/slide1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4"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65"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66" name="Computing u, v"/>
          <p:cNvSpPr txBox="1"/>
          <p:nvPr>
            <p:ph type="title"/>
          </p:nvPr>
        </p:nvSpPr>
        <p:spPr>
          <a:prstGeom prst="rect">
            <a:avLst/>
          </a:prstGeom>
        </p:spPr>
        <p:txBody>
          <a:bodyPr/>
          <a:lstStyle/>
          <a:p>
            <a:pPr/>
            <a:r>
              <a:t>Computing u, v</a:t>
            </a:r>
          </a:p>
        </p:txBody>
      </p:sp>
      <p:sp>
        <p:nvSpPr>
          <p:cNvPr id="967" name="u = PX.PQ/||PQ||2…"/>
          <p:cNvSpPr txBox="1"/>
          <p:nvPr>
            <p:ph type="body" sz="half" idx="1"/>
          </p:nvPr>
        </p:nvSpPr>
        <p:spPr>
          <a:prstGeom prst="rect">
            <a:avLst/>
          </a:prstGeom>
        </p:spPr>
        <p:txBody>
          <a:bodyPr/>
          <a:lstStyle/>
          <a:p>
            <a:pPr/>
            <a:r>
              <a:t>u = PX.PQ/||PQ||</a:t>
            </a:r>
            <a:r>
              <a:rPr baseline="31999"/>
              <a:t>2</a:t>
            </a:r>
          </a:p>
          <a:p>
            <a:pPr lvl="1"/>
            <a:r>
              <a:t>this way u is 0 at P and 1 at Q</a:t>
            </a:r>
          </a:p>
          <a:p>
            <a:pPr/>
            <a:r>
              <a:t>v=PX.perpendicular(PQ)/||PQ||</a:t>
            </a:r>
          </a:p>
          <a:p>
            <a:pPr lvl="1"/>
            <a:r>
              <a:t>where perpendicular(PQ) is PQ rotated by 90 degrees, and has length ||PQ||</a:t>
            </a:r>
          </a:p>
          <a:p>
            <a:pPr lvl="1"/>
            <a:r>
              <a:t>unlike u which is normalized, v is in distance units</a:t>
            </a:r>
          </a:p>
        </p:txBody>
      </p:sp>
      <p:pic>
        <p:nvPicPr>
          <p:cNvPr id="968" name="droppedImage.pdf" descr="droppedImage.pdf"/>
          <p:cNvPicPr>
            <a:picLocks noChangeAspect="1"/>
          </p:cNvPicPr>
          <p:nvPr/>
        </p:nvPicPr>
        <p:blipFill>
          <a:blip r:embed="rId3">
            <a:extLst/>
          </a:blip>
          <a:srcRect l="0" t="0" r="52107" b="15"/>
          <a:stretch>
            <a:fillRect/>
          </a:stretch>
        </p:blipFill>
        <p:spPr>
          <a:xfrm>
            <a:off x="685800" y="5778500"/>
            <a:ext cx="3175000" cy="3556000"/>
          </a:xfrm>
          <a:prstGeom prst="rect">
            <a:avLst/>
          </a:prstGeom>
          <a:ln w="12700"/>
        </p:spPr>
      </p:pic>
    </p:spTree>
  </p:cSld>
  <p:clrMapOvr>
    <a:masterClrMapping/>
  </p:clrMapOvr>
  <p:transition xmlns:p14="http://schemas.microsoft.com/office/powerpoint/2010/main" spd="med" advClick="1"/>
</p:sld>
</file>

<file path=ppt/slides/slide1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70"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71"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72" name="Transforming a point given u, v"/>
          <p:cNvSpPr txBox="1"/>
          <p:nvPr>
            <p:ph type="title"/>
          </p:nvPr>
        </p:nvSpPr>
        <p:spPr>
          <a:prstGeom prst="rect">
            <a:avLst/>
          </a:prstGeom>
        </p:spPr>
        <p:txBody>
          <a:bodyPr/>
          <a:lstStyle/>
          <a:p>
            <a:pPr/>
            <a:r>
              <a:t>Transforming a point given u, v</a:t>
            </a:r>
          </a:p>
        </p:txBody>
      </p:sp>
      <p:sp>
        <p:nvSpPr>
          <p:cNvPr id="973" name="X’=P’+uP’Q+v perpendicular(P’Q’)/||P’Q’||…"/>
          <p:cNvSpPr txBox="1"/>
          <p:nvPr>
            <p:ph type="body" sz="half" idx="1"/>
          </p:nvPr>
        </p:nvSpPr>
        <p:spPr>
          <a:prstGeom prst="rect">
            <a:avLst/>
          </a:prstGeom>
        </p:spPr>
        <p:txBody>
          <a:bodyPr/>
          <a:lstStyle/>
          <a:p>
            <a:pPr/>
            <a:r>
              <a:t>X’=P’+uP’Q+v perpendicular(P’Q’)/||P’Q’||</a:t>
            </a:r>
          </a:p>
          <a:p>
            <a:pPr/>
            <a:r>
              <a:t>The u component is scaled according to segment scaling</a:t>
            </a:r>
          </a:p>
          <a:p>
            <a:pPr/>
            <a:r>
              <a:t>But v is absolute (see output3)</a:t>
            </a:r>
          </a:p>
          <a:p>
            <a:pPr lvl="1"/>
            <a:r>
              <a:t>They say they tried to scale v as well but it didn’t work as well</a:t>
            </a:r>
          </a:p>
        </p:txBody>
      </p:sp>
      <p:pic>
        <p:nvPicPr>
          <p:cNvPr id="974" name="droppedImage.pdf" descr="droppedImage.pdf"/>
          <p:cNvPicPr>
            <a:picLocks noChangeAspect="1"/>
          </p:cNvPicPr>
          <p:nvPr/>
        </p:nvPicPr>
        <p:blipFill>
          <a:blip r:embed="rId3">
            <a:extLst/>
          </a:blip>
          <a:stretch>
            <a:fillRect/>
          </a:stretch>
        </p:blipFill>
        <p:spPr>
          <a:xfrm>
            <a:off x="685800" y="5778500"/>
            <a:ext cx="6629400" cy="3556545"/>
          </a:xfrm>
          <a:prstGeom prst="rect">
            <a:avLst/>
          </a:prstGeom>
          <a:ln w="12700"/>
        </p:spPr>
      </p:pic>
      <p:pic>
        <p:nvPicPr>
          <p:cNvPr id="975" name="droppedImage.pdf" descr="droppedImage.pdf"/>
          <p:cNvPicPr>
            <a:picLocks noChangeAspect="1"/>
          </p:cNvPicPr>
          <p:nvPr/>
        </p:nvPicPr>
        <p:blipFill>
          <a:blip r:embed="rId4">
            <a:extLst/>
          </a:blip>
          <a:stretch>
            <a:fillRect/>
          </a:stretch>
        </p:blipFill>
        <p:spPr>
          <a:xfrm>
            <a:off x="8216900" y="4597400"/>
            <a:ext cx="4475082" cy="4495800"/>
          </a:xfrm>
          <a:prstGeom prst="rect">
            <a:avLst/>
          </a:prstGeom>
          <a:ln w="12700"/>
        </p:spPr>
      </p:pic>
      <p:sp>
        <p:nvSpPr>
          <p:cNvPr id="976" name="Single line transforms"/>
          <p:cNvSpPr txBox="1"/>
          <p:nvPr/>
        </p:nvSpPr>
        <p:spPr>
          <a:xfrm>
            <a:off x="8343900" y="9182100"/>
            <a:ext cx="3985771"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Single line transforms</a:t>
            </a:r>
          </a:p>
        </p:txBody>
      </p:sp>
      <p:sp>
        <p:nvSpPr>
          <p:cNvPr id="977" name="Input"/>
          <p:cNvSpPr txBox="1"/>
          <p:nvPr/>
        </p:nvSpPr>
        <p:spPr>
          <a:xfrm>
            <a:off x="8051800" y="44704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978" name="Output 2"/>
          <p:cNvSpPr txBox="1"/>
          <p:nvPr/>
        </p:nvSpPr>
        <p:spPr>
          <a:xfrm>
            <a:off x="8216900" y="67056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2</a:t>
            </a:r>
          </a:p>
        </p:txBody>
      </p:sp>
      <p:sp>
        <p:nvSpPr>
          <p:cNvPr id="979" name="Output 1"/>
          <p:cNvSpPr txBox="1"/>
          <p:nvPr/>
        </p:nvSpPr>
        <p:spPr>
          <a:xfrm>
            <a:off x="10452100" y="44704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1</a:t>
            </a:r>
          </a:p>
        </p:txBody>
      </p:sp>
      <p:sp>
        <p:nvSpPr>
          <p:cNvPr id="980" name="Output 3"/>
          <p:cNvSpPr txBox="1"/>
          <p:nvPr/>
        </p:nvSpPr>
        <p:spPr>
          <a:xfrm>
            <a:off x="10452100" y="6718300"/>
            <a:ext cx="1695418"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 3</a:t>
            </a:r>
          </a:p>
        </p:txBody>
      </p:sp>
      <p:sp>
        <p:nvSpPr>
          <p:cNvPr id="981" name="Line"/>
          <p:cNvSpPr/>
          <p:nvPr/>
        </p:nvSpPr>
        <p:spPr>
          <a:xfrm>
            <a:off x="8919048" y="5125219"/>
            <a:ext cx="1" cy="1187253"/>
          </a:xfrm>
          <a:prstGeom prst="line">
            <a:avLst/>
          </a:prstGeom>
          <a:ln w="50800">
            <a:solidFill>
              <a:srgbClr val="5E30EB"/>
            </a:solidFill>
            <a:headEnd type="stealth"/>
          </a:ln>
        </p:spPr>
        <p:txBody>
          <a:bodyPr lIns="0" tIns="0" rIns="0" bIns="0"/>
          <a:lstStyle/>
          <a:p>
            <a:pPr defTabSz="457200">
              <a:defRPr sz="1200"/>
            </a:pPr>
          </a:p>
        </p:txBody>
      </p:sp>
      <p:sp>
        <p:nvSpPr>
          <p:cNvPr id="982" name="Line"/>
          <p:cNvSpPr/>
          <p:nvPr/>
        </p:nvSpPr>
        <p:spPr>
          <a:xfrm>
            <a:off x="10967268" y="6121972"/>
            <a:ext cx="1177581" cy="1"/>
          </a:xfrm>
          <a:prstGeom prst="line">
            <a:avLst/>
          </a:prstGeom>
          <a:ln w="50800">
            <a:solidFill>
              <a:srgbClr val="5E30EB"/>
            </a:solidFill>
            <a:headEnd type="stealth"/>
          </a:ln>
        </p:spPr>
        <p:txBody>
          <a:bodyPr lIns="0" tIns="0" rIns="0" bIns="0"/>
          <a:lstStyle/>
          <a:p>
            <a:pPr defTabSz="457200">
              <a:defRPr sz="1200"/>
            </a:pPr>
          </a:p>
        </p:txBody>
      </p:sp>
      <p:sp>
        <p:nvSpPr>
          <p:cNvPr id="983" name="Line"/>
          <p:cNvSpPr/>
          <p:nvPr/>
        </p:nvSpPr>
        <p:spPr>
          <a:xfrm>
            <a:off x="11205049" y="7702713"/>
            <a:ext cx="1" cy="565559"/>
          </a:xfrm>
          <a:prstGeom prst="line">
            <a:avLst/>
          </a:prstGeom>
          <a:ln w="50800">
            <a:solidFill>
              <a:srgbClr val="5E30EB"/>
            </a:solidFill>
            <a:headEnd type="stealth"/>
          </a:ln>
        </p:spPr>
        <p:txBody>
          <a:bodyPr lIns="0" tIns="0" rIns="0" bIns="0"/>
          <a:lstStyle/>
          <a:p>
            <a:pPr defTabSz="457200">
              <a:defRPr sz="1200"/>
            </a:pPr>
          </a:p>
        </p:txBody>
      </p:sp>
      <p:sp>
        <p:nvSpPr>
          <p:cNvPr id="984" name="Line"/>
          <p:cNvSpPr/>
          <p:nvPr/>
        </p:nvSpPr>
        <p:spPr>
          <a:xfrm>
            <a:off x="9477848" y="7420100"/>
            <a:ext cx="1" cy="1152973"/>
          </a:xfrm>
          <a:prstGeom prst="line">
            <a:avLst/>
          </a:prstGeom>
          <a:ln w="50800">
            <a:solidFill>
              <a:srgbClr val="5E30EB"/>
            </a:solidFill>
            <a:headEnd type="stealth"/>
          </a:ln>
        </p:spPr>
        <p:txBody>
          <a:bodyPr lIns="0" tIns="0" rIns="0" bIns="0"/>
          <a:lstStyle/>
          <a:p>
            <a:pPr defTabSz="457200">
              <a:defRPr sz="1200"/>
            </a:pPr>
          </a:p>
        </p:txBody>
      </p:sp>
    </p:spTree>
  </p:cSld>
  <p:clrMapOvr>
    <a:masterClrMapping/>
  </p:clrMapOvr>
  <p:transition xmlns:p14="http://schemas.microsoft.com/office/powerpoint/2010/main" spd="med" advClick="1"/>
</p:sld>
</file>

<file path=ppt/slides/slide1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86"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8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88" name="Questions?"/>
          <p:cNvSpPr txBox="1"/>
          <p:nvPr>
            <p:ph type="title"/>
          </p:nvPr>
        </p:nvSpPr>
        <p:spPr>
          <a:prstGeom prst="rect">
            <a:avLst/>
          </a:prstGeom>
        </p:spPr>
        <p:txBody>
          <a:bodyPr/>
          <a:lstStyle/>
          <a:p>
            <a:pPr/>
            <a:r>
              <a:t>Questions?</a:t>
            </a:r>
          </a:p>
        </p:txBody>
      </p:sp>
      <p:sp>
        <p:nvSpPr>
          <p:cNvPr id="989" name="Double-click to edit"/>
          <p:cNvSpPr txBox="1"/>
          <p:nvPr>
            <p:ph type="body" sz="half" idx="1"/>
          </p:nvPr>
        </p:nvSpPr>
        <p:spPr>
          <a:prstGeom prst="rect">
            <a:avLst/>
          </a:prstGeom>
        </p:spPr>
        <p:txBody>
          <a:bodyPr/>
          <a:lstStyle/>
          <a:p>
            <a:pPr/>
          </a:p>
        </p:txBody>
      </p:sp>
    </p:spTree>
  </p:cSld>
  <p:clrMapOvr>
    <a:masterClrMapping/>
  </p:clrMapOvr>
  <p:transition xmlns:p14="http://schemas.microsoft.com/office/powerpoint/2010/main" spd="med" advClick="1"/>
</p:sld>
</file>

<file path=ppt/slides/slide1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91"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99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993" name="Multiple segments"/>
          <p:cNvSpPr txBox="1"/>
          <p:nvPr>
            <p:ph type="title"/>
          </p:nvPr>
        </p:nvSpPr>
        <p:spPr>
          <a:prstGeom prst="rect">
            <a:avLst/>
          </a:prstGeom>
        </p:spPr>
        <p:txBody>
          <a:bodyPr/>
          <a:lstStyle/>
          <a:p>
            <a:pPr/>
            <a:r>
              <a:t>Multiple segments</a:t>
            </a:r>
          </a:p>
        </p:txBody>
      </p:sp>
      <p:sp>
        <p:nvSpPr>
          <p:cNvPr id="994" name="For each point X…"/>
          <p:cNvSpPr txBox="1"/>
          <p:nvPr>
            <p:ph type="body" sz="half" idx="1"/>
          </p:nvPr>
        </p:nvSpPr>
        <p:spPr>
          <a:prstGeom prst="rect">
            <a:avLst/>
          </a:prstGeom>
        </p:spPr>
        <p:txBody>
          <a:bodyPr/>
          <a:lstStyle/>
          <a:p>
            <a:pPr/>
            <a:r>
              <a:t>For each point X</a:t>
            </a:r>
          </a:p>
          <a:p>
            <a:pPr lvl="1"/>
            <a:r>
              <a:t>For each segment pair s_before[i], s_after[i]</a:t>
            </a:r>
          </a:p>
          <a:p>
            <a:pPr lvl="2"/>
            <a:r>
              <a:t>Transform X into X’i according to this pair</a:t>
            </a:r>
          </a:p>
          <a:p>
            <a:pPr lvl="1"/>
            <a:r>
              <a:t>Compute weighted average of all transformed X’i</a:t>
            </a:r>
          </a:p>
          <a:p>
            <a:pPr lvl="2"/>
            <a:r>
              <a:t>weight according to distance to segments</a:t>
            </a:r>
          </a:p>
        </p:txBody>
      </p:sp>
      <p:pic>
        <p:nvPicPr>
          <p:cNvPr id="995" name="droppedImage.pdf" descr="droppedImage.pdf"/>
          <p:cNvPicPr>
            <a:picLocks noChangeAspect="1"/>
          </p:cNvPicPr>
          <p:nvPr/>
        </p:nvPicPr>
        <p:blipFill>
          <a:blip r:embed="rId3">
            <a:extLst/>
          </a:blip>
          <a:stretch>
            <a:fillRect/>
          </a:stretch>
        </p:blipFill>
        <p:spPr>
          <a:xfrm>
            <a:off x="635000" y="5905500"/>
            <a:ext cx="5377181" cy="1854200"/>
          </a:xfrm>
          <a:prstGeom prst="rect">
            <a:avLst/>
          </a:prstGeom>
          <a:ln w="12700"/>
        </p:spPr>
      </p:pic>
      <p:pic>
        <p:nvPicPr>
          <p:cNvPr id="996" name="droppedImage.pdf" descr="droppedImage.pdf"/>
          <p:cNvPicPr>
            <a:picLocks noChangeAspect="1"/>
          </p:cNvPicPr>
          <p:nvPr/>
        </p:nvPicPr>
        <p:blipFill>
          <a:blip r:embed="rId4">
            <a:extLst/>
          </a:blip>
          <a:stretch>
            <a:fillRect/>
          </a:stretch>
        </p:blipFill>
        <p:spPr>
          <a:xfrm>
            <a:off x="6413500" y="5214103"/>
            <a:ext cx="6007100" cy="2647197"/>
          </a:xfrm>
          <a:prstGeom prst="rect">
            <a:avLst/>
          </a:prstGeom>
          <a:ln w="12700"/>
        </p:spPr>
      </p:pic>
      <p:sp>
        <p:nvSpPr>
          <p:cNvPr id="997" name="Transform wrt 2 lines"/>
          <p:cNvSpPr txBox="1"/>
          <p:nvPr/>
        </p:nvSpPr>
        <p:spPr>
          <a:xfrm>
            <a:off x="7010400" y="8623300"/>
            <a:ext cx="3910290" cy="571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Transform wrt 2 lines</a:t>
            </a:r>
          </a:p>
        </p:txBody>
      </p:sp>
      <p:sp>
        <p:nvSpPr>
          <p:cNvPr id="998" name="Input"/>
          <p:cNvSpPr txBox="1"/>
          <p:nvPr/>
        </p:nvSpPr>
        <p:spPr>
          <a:xfrm>
            <a:off x="6464300" y="5029200"/>
            <a:ext cx="1083560"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Input</a:t>
            </a:r>
          </a:p>
        </p:txBody>
      </p:sp>
      <p:sp>
        <p:nvSpPr>
          <p:cNvPr id="999" name="Output"/>
          <p:cNvSpPr txBox="1"/>
          <p:nvPr/>
        </p:nvSpPr>
        <p:spPr>
          <a:xfrm>
            <a:off x="9639300" y="5029200"/>
            <a:ext cx="1371567" cy="571500"/>
          </a:xfrm>
          <a:prstGeom prst="rect">
            <a:avLst/>
          </a:prstGeom>
          <a:solidFill>
            <a:srgbClr val="EBEBEB"/>
          </a:solidFill>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lvl1pPr marL="57799" marR="57799" defTabSz="1295400">
              <a:defRPr sz="3400">
                <a:uFill>
                  <a:solidFill>
                    <a:srgbClr val="000000"/>
                  </a:solidFill>
                </a:uFill>
                <a:latin typeface="Times New Roman"/>
                <a:ea typeface="Times New Roman"/>
                <a:cs typeface="Times New Roman"/>
                <a:sym typeface="Times New Roman"/>
              </a:defRPr>
            </a:lvl1pPr>
          </a:lstStyle>
          <a:p>
            <a:pPr/>
            <a:r>
              <a:t>Output</a:t>
            </a:r>
          </a:p>
        </p:txBody>
      </p:sp>
      <p:sp>
        <p:nvSpPr>
          <p:cNvPr id="1000" name="Line"/>
          <p:cNvSpPr/>
          <p:nvPr/>
        </p:nvSpPr>
        <p:spPr>
          <a:xfrm>
            <a:off x="7255348" y="5851307"/>
            <a:ext cx="1" cy="1756566"/>
          </a:xfrm>
          <a:prstGeom prst="line">
            <a:avLst/>
          </a:prstGeom>
          <a:ln w="50800">
            <a:solidFill>
              <a:srgbClr val="5E30EB"/>
            </a:solidFill>
            <a:headEnd type="stealth"/>
          </a:ln>
        </p:spPr>
        <p:txBody>
          <a:bodyPr lIns="0" tIns="0" rIns="0" bIns="0"/>
          <a:lstStyle/>
          <a:p>
            <a:pPr defTabSz="457200">
              <a:defRPr sz="1200"/>
            </a:pPr>
          </a:p>
        </p:txBody>
      </p:sp>
      <p:sp>
        <p:nvSpPr>
          <p:cNvPr id="1001" name="Line"/>
          <p:cNvSpPr/>
          <p:nvPr/>
        </p:nvSpPr>
        <p:spPr>
          <a:xfrm>
            <a:off x="10316048" y="5851307"/>
            <a:ext cx="1" cy="1756566"/>
          </a:xfrm>
          <a:prstGeom prst="line">
            <a:avLst/>
          </a:prstGeom>
          <a:ln w="50800">
            <a:solidFill>
              <a:srgbClr val="5E30EB"/>
            </a:solidFill>
            <a:headEnd type="stealth"/>
          </a:ln>
        </p:spPr>
        <p:txBody>
          <a:bodyPr lIns="0" tIns="0" rIns="0" bIns="0"/>
          <a:lstStyle/>
          <a:p>
            <a:pPr defTabSz="457200">
              <a:defRPr sz="1200"/>
            </a:pPr>
          </a:p>
        </p:txBody>
      </p:sp>
      <p:sp>
        <p:nvSpPr>
          <p:cNvPr id="1002" name="Line"/>
          <p:cNvSpPr/>
          <p:nvPr/>
        </p:nvSpPr>
        <p:spPr>
          <a:xfrm flipH="1">
            <a:off x="7382348" y="5804472"/>
            <a:ext cx="1052145" cy="1"/>
          </a:xfrm>
          <a:prstGeom prst="line">
            <a:avLst/>
          </a:prstGeom>
          <a:ln w="50800">
            <a:solidFill>
              <a:srgbClr val="FF4013"/>
            </a:solidFill>
            <a:headEnd type="stealth"/>
          </a:ln>
        </p:spPr>
        <p:txBody>
          <a:bodyPr lIns="0" tIns="0" rIns="0" bIns="0"/>
          <a:lstStyle/>
          <a:p>
            <a:pPr defTabSz="457200">
              <a:defRPr sz="1200"/>
            </a:pPr>
          </a:p>
        </p:txBody>
      </p:sp>
      <p:sp>
        <p:nvSpPr>
          <p:cNvPr id="1003" name="Line"/>
          <p:cNvSpPr/>
          <p:nvPr/>
        </p:nvSpPr>
        <p:spPr>
          <a:xfrm flipH="1">
            <a:off x="10430348" y="5373664"/>
            <a:ext cx="1001010" cy="380009"/>
          </a:xfrm>
          <a:prstGeom prst="line">
            <a:avLst/>
          </a:prstGeom>
          <a:ln w="50800">
            <a:solidFill>
              <a:srgbClr val="FF4013"/>
            </a:solidFill>
            <a:headEnd type="stealth"/>
          </a:ln>
        </p:spPr>
        <p:txBody>
          <a:bodyPr lIns="0" tIns="0" rIns="0" bIns="0"/>
          <a:lstStyle/>
          <a:p>
            <a:pPr defTabSz="457200">
              <a:defRPr sz="1200"/>
            </a:pPr>
          </a:p>
        </p:txBody>
      </p:sp>
      <p:sp>
        <p:nvSpPr>
          <p:cNvPr id="1004" name="where a, b, p  control the influence"/>
          <p:cNvSpPr txBox="1"/>
          <p:nvPr/>
        </p:nvSpPr>
        <p:spPr>
          <a:xfrm>
            <a:off x="1155700" y="8623300"/>
            <a:ext cx="3324651" cy="952500"/>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spAutoFit/>
          </a:bodyPr>
          <a:lstStyle/>
          <a:p>
            <a:pPr marL="57799" marR="57799" defTabSz="1295400">
              <a:defRPr sz="3000">
                <a:uFill>
                  <a:solidFill>
                    <a:srgbClr val="000000"/>
                  </a:solidFill>
                </a:uFill>
                <a:latin typeface="Times New Roman"/>
                <a:ea typeface="Times New Roman"/>
                <a:cs typeface="Times New Roman"/>
                <a:sym typeface="Times New Roman"/>
              </a:defRPr>
            </a:pPr>
            <a:r>
              <a:t>where a, b, p </a:t>
            </a:r>
            <a:br/>
            <a:r>
              <a:t>control the influence</a:t>
            </a:r>
          </a:p>
        </p:txBody>
      </p:sp>
    </p:spTree>
  </p:cSld>
  <p:clrMapOvr>
    <a:masterClrMapping/>
  </p:clrMapOvr>
  <p:transition xmlns:p14="http://schemas.microsoft.com/office/powerpoint/2010/main" spd="med" advClick="1"/>
</p:sld>
</file>

<file path=ppt/slides/slide1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06"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1007"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008" name="Distance to a segment"/>
          <p:cNvSpPr txBox="1"/>
          <p:nvPr>
            <p:ph type="title"/>
          </p:nvPr>
        </p:nvSpPr>
        <p:spPr>
          <a:prstGeom prst="rect">
            <a:avLst/>
          </a:prstGeom>
        </p:spPr>
        <p:txBody>
          <a:bodyPr/>
          <a:lstStyle/>
          <a:p>
            <a:pPr/>
            <a:r>
              <a:t>Distance to a segment</a:t>
            </a:r>
          </a:p>
        </p:txBody>
      </p:sp>
      <p:sp>
        <p:nvSpPr>
          <p:cNvPr id="1009" name="Multiple cases...…"/>
          <p:cNvSpPr txBox="1"/>
          <p:nvPr>
            <p:ph type="body" sz="half" idx="1"/>
          </p:nvPr>
        </p:nvSpPr>
        <p:spPr>
          <a:prstGeom prst="rect">
            <a:avLst/>
          </a:prstGeom>
        </p:spPr>
        <p:txBody>
          <a:bodyPr/>
          <a:lstStyle/>
          <a:p>
            <a:pPr/>
            <a:r>
              <a:t>Multiple cases...</a:t>
            </a:r>
          </a:p>
          <a:p>
            <a:pPr/>
          </a:p>
          <a:p>
            <a:pPr lvl="1"/>
            <a:r>
              <a:t>dot product, test &gt;0, &lt;1</a:t>
            </a:r>
          </a:p>
        </p:txBody>
      </p:sp>
    </p:spTree>
  </p:cSld>
  <p:clrMapOvr>
    <a:masterClrMapping/>
  </p:clrMapOvr>
  <p:transition xmlns:p14="http://schemas.microsoft.com/office/powerpoint/2010/main" spd="med" advClick="1"/>
</p:sld>
</file>

<file path=ppt/slides/slide1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1" name="Line"/>
          <p:cNvSpPr/>
          <p:nvPr/>
        </p:nvSpPr>
        <p:spPr>
          <a:xfrm>
            <a:off x="431800" y="1193800"/>
            <a:ext cx="12357100" cy="2258"/>
          </a:xfrm>
          <a:prstGeom prst="line">
            <a:avLst/>
          </a:prstGeom>
          <a:ln w="38100">
            <a:solidFill>
              <a:srgbClr val="D77A00"/>
            </a:solidFill>
          </a:ln>
        </p:spPr>
        <p:txBody>
          <a:bodyPr lIns="0" tIns="0" rIns="0" bIns="0"/>
          <a:lstStyle/>
          <a:p>
            <a:pPr defTabSz="457200">
              <a:defRPr sz="1200"/>
            </a:pPr>
          </a:p>
        </p:txBody>
      </p:sp>
      <p:pic>
        <p:nvPicPr>
          <p:cNvPr id="1012" name="CSAIL.png" descr="CSAIL.png"/>
          <p:cNvPicPr>
            <a:picLocks noChangeAspect="0"/>
          </p:cNvPicPr>
          <p:nvPr/>
        </p:nvPicPr>
        <p:blipFill>
          <a:blip r:embed="rId2">
            <a:extLst/>
          </a:blip>
          <a:stretch>
            <a:fillRect/>
          </a:stretch>
        </p:blipFill>
        <p:spPr>
          <a:xfrm>
            <a:off x="11709400" y="0"/>
            <a:ext cx="1295400" cy="950525"/>
          </a:xfrm>
          <a:prstGeom prst="rect">
            <a:avLst/>
          </a:prstGeom>
          <a:ln w="12700">
            <a:miter lim="400000"/>
          </a:ln>
        </p:spPr>
      </p:pic>
      <p:sp>
        <p:nvSpPr>
          <p:cNvPr id="1013" name="Debugging: example"/>
          <p:cNvSpPr txBox="1"/>
          <p:nvPr>
            <p:ph type="title"/>
          </p:nvPr>
        </p:nvSpPr>
        <p:spPr>
          <a:prstGeom prst="rect">
            <a:avLst/>
          </a:prstGeom>
        </p:spPr>
        <p:txBody>
          <a:bodyPr/>
          <a:lstStyle/>
          <a:p>
            <a:pPr/>
            <a:r>
              <a:t>Debugging: example</a:t>
            </a:r>
          </a:p>
        </p:txBody>
      </p:sp>
      <p:sp>
        <p:nvSpPr>
          <p:cNvPr id="1014" name="Debugging my distance function"/>
          <p:cNvSpPr txBox="1"/>
          <p:nvPr>
            <p:ph type="body" sz="half" idx="1"/>
          </p:nvPr>
        </p:nvSpPr>
        <p:spPr>
          <a:prstGeom prst="rect">
            <a:avLst/>
          </a:prstGeom>
        </p:spPr>
        <p:txBody>
          <a:bodyPr/>
          <a:lstStyle/>
          <a:p>
            <a:pPr/>
            <a:r>
              <a:t>Debugging my distance function</a:t>
            </a:r>
          </a:p>
        </p:txBody>
      </p:sp>
      <p:pic>
        <p:nvPicPr>
          <p:cNvPr id="1015" name="droppedImage.png" descr="droppedImage.png"/>
          <p:cNvPicPr>
            <a:picLocks noChangeAspect="1"/>
          </p:cNvPicPr>
          <p:nvPr/>
        </p:nvPicPr>
        <p:blipFill>
          <a:blip r:embed="rId3">
            <a:extLst/>
          </a:blip>
          <a:stretch>
            <a:fillRect/>
          </a:stretch>
        </p:blipFill>
        <p:spPr>
          <a:xfrm>
            <a:off x="812800" y="2362200"/>
            <a:ext cx="7573384" cy="5029200"/>
          </a:xfrm>
          <a:prstGeom prst="rect">
            <a:avLst/>
          </a:prstGeom>
          <a:ln w="12700"/>
        </p:spPr>
      </p:pic>
    </p:spTree>
  </p:cSld>
  <p:clrMapOvr>
    <a:masterClrMapping/>
  </p:clrMapOvr>
  <p:transition xmlns:p14="http://schemas.microsoft.com/office/powerpoint/2010/main" spd="med" advClick="1"/>
</p:sld>
</file>

<file path=ppt/slides/slide1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17" name="Line"/>
          <p:cNvSpPr/>
          <p:nvPr/>
        </p:nvSpPr>
        <p:spPr>
          <a:xfrm>
            <a:off x="3655218" y="1678781"/>
            <a:ext cx="17377173" cy="3176"/>
          </a:xfrm>
          <a:prstGeom prst="line">
            <a:avLst/>
          </a:prstGeom>
          <a:ln w="50800">
            <a:solidFill>
              <a:srgbClr val="D77A00"/>
            </a:solidFill>
          </a:ln>
        </p:spPr>
        <p:txBody>
          <a:bodyPr lIns="0" tIns="0" rIns="0" bIns="0"/>
          <a:lstStyle/>
          <a:p>
            <a:pPr/>
          </a:p>
        </p:txBody>
      </p:sp>
      <p:pic>
        <p:nvPicPr>
          <p:cNvPr id="1018" name="CSAIL.png" descr="CSAIL.png"/>
          <p:cNvPicPr>
            <a:picLocks noChangeAspect="0"/>
          </p:cNvPicPr>
          <p:nvPr/>
        </p:nvPicPr>
        <p:blipFill>
          <a:blip r:embed="rId2">
            <a:extLst/>
          </a:blip>
          <a:stretch>
            <a:fillRect/>
          </a:stretch>
        </p:blipFill>
        <p:spPr>
          <a:xfrm>
            <a:off x="19514343" y="0"/>
            <a:ext cx="1821657" cy="1336675"/>
          </a:xfrm>
          <a:prstGeom prst="rect">
            <a:avLst/>
          </a:prstGeom>
          <a:ln w="12700">
            <a:miter lim="400000"/>
          </a:ln>
        </p:spPr>
      </p:pic>
      <p:sp>
        <p:nvSpPr>
          <p:cNvPr id="1019" name="Questions?"/>
          <p:cNvSpPr txBox="1"/>
          <p:nvPr>
            <p:ph type="title"/>
          </p:nvPr>
        </p:nvSpPr>
        <p:spPr>
          <a:prstGeom prst="rect">
            <a:avLst/>
          </a:prstGeom>
        </p:spPr>
        <p:txBody>
          <a:bodyPr/>
          <a:lstStyle/>
          <a:p>
            <a:pPr/>
            <a:r>
              <a:t>Questions?</a:t>
            </a:r>
          </a:p>
        </p:txBody>
      </p:sp>
      <p:sp>
        <p:nvSpPr>
          <p:cNvPr id="1020" name="More debugging"/>
          <p:cNvSpPr txBox="1"/>
          <p:nvPr>
            <p:ph type="body" idx="1"/>
          </p:nvPr>
        </p:nvSpPr>
        <p:spPr>
          <a:prstGeom prst="rect">
            <a:avLst/>
          </a:prstGeom>
        </p:spPr>
        <p:txBody>
          <a:bodyPr/>
          <a:lstStyle/>
          <a:p>
            <a:pPr/>
            <a:r>
              <a:t>More debugging</a:t>
            </a:r>
          </a:p>
        </p:txBody>
      </p:sp>
      <p:pic>
        <p:nvPicPr>
          <p:cNvPr id="1021" name="droppedImage.png" descr="droppedImage.png"/>
          <p:cNvPicPr>
            <a:picLocks noChangeAspect="1"/>
          </p:cNvPicPr>
          <p:nvPr/>
        </p:nvPicPr>
        <p:blipFill>
          <a:blip r:embed="rId3">
            <a:extLst/>
          </a:blip>
          <a:stretch>
            <a:fillRect/>
          </a:stretch>
        </p:blipFill>
        <p:spPr>
          <a:xfrm>
            <a:off x="9013031" y="3286125"/>
            <a:ext cx="7143751" cy="7143750"/>
          </a:xfrm>
          <a:prstGeom prst="rect">
            <a:avLst/>
          </a:prstGeom>
          <a:ln w="12700"/>
        </p:spPr>
      </p:pic>
    </p:spTree>
  </p:cSld>
  <p:clrMapOvr>
    <a:masterClrMapping/>
  </p:clrMapOvr>
  <p:transition xmlns:p14="http://schemas.microsoft.com/office/powerpoint/2010/main" spd="med" advClick="1"/>
</p:sld>
</file>

<file path=ppt/slides/slide14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3" name="Debugging"/>
          <p:cNvSpPr txBox="1"/>
          <p:nvPr>
            <p:ph type="title"/>
          </p:nvPr>
        </p:nvSpPr>
        <p:spPr>
          <a:prstGeom prst="rect">
            <a:avLst/>
          </a:prstGeom>
        </p:spPr>
        <p:txBody>
          <a:bodyPr/>
          <a:lstStyle/>
          <a:p>
            <a:pPr/>
            <a:r>
              <a:t>Debugging</a:t>
            </a:r>
          </a:p>
        </p:txBody>
      </p:sp>
    </p:spTree>
  </p:cSld>
  <p:clrMapOvr>
    <a:masterClrMapping/>
  </p:clrMapOvr>
  <p:transition xmlns:p14="http://schemas.microsoft.com/office/powerpoint/2010/main" spd="med" advClick="1"/>
</p:sld>
</file>

<file path=ppt/slides/slide14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0" showMasterSp="1" showMasterPhAnim="1">
  <p:cSld>
    <p:spTree>
      <p:nvGrpSpPr>
        <p:cNvPr id="1" name=""/>
        <p:cNvGrpSpPr/>
        <p:nvPr/>
      </p:nvGrpSpPr>
      <p:grpSpPr>
        <a:xfrm>
          <a:off x="0" y="0"/>
          <a:ext cx="0" cy="0"/>
          <a:chOff x="0" y="0"/>
          <a:chExt cx="0" cy="0"/>
        </a:xfrm>
      </p:grpSpPr>
      <p:sp>
        <p:nvSpPr>
          <p:cNvPr id="1025" name="Debugging"/>
          <p:cNvSpPr txBox="1"/>
          <p:nvPr>
            <p:ph type="title"/>
          </p:nvPr>
        </p:nvSpPr>
        <p:spPr>
          <a:prstGeom prst="rect">
            <a:avLst/>
          </a:prstGeom>
        </p:spPr>
        <p:txBody>
          <a:bodyPr/>
          <a:lstStyle/>
          <a:p>
            <a:pPr/>
            <a:r>
              <a:t>Debugging</a:t>
            </a:r>
          </a:p>
        </p:txBody>
      </p:sp>
      <p:sp>
        <p:nvSpPr>
          <p:cNvPr id="1026" name="Doubt everything…"/>
          <p:cNvSpPr txBox="1"/>
          <p:nvPr>
            <p:ph type="body" idx="1"/>
          </p:nvPr>
        </p:nvSpPr>
        <p:spPr>
          <a:prstGeom prst="rect">
            <a:avLst/>
          </a:prstGeom>
        </p:spPr>
        <p:txBody>
          <a:bodyPr/>
          <a:lstStyle/>
          <a:p>
            <a:pPr marL="883997" indent="-566497">
              <a:defRPr sz="4600"/>
            </a:pPr>
            <a:r>
              <a:t>Doubt everything</a:t>
            </a:r>
          </a:p>
          <a:p>
            <a:pPr marL="883997" indent="-566497">
              <a:defRPr sz="4600"/>
            </a:pPr>
            <a:r>
              <a:t>Debug pieces in isolation</a:t>
            </a:r>
          </a:p>
          <a:p>
            <a:pPr lvl="1" marL="1207104" indent="-445104">
              <a:defRPr sz="4600"/>
            </a:pPr>
            <a:r>
              <a:t>Binary search/divide and conquer</a:t>
            </a:r>
          </a:p>
          <a:p>
            <a:pPr marL="883997" indent="-566497">
              <a:defRPr sz="4600"/>
            </a:pPr>
            <a:r>
              <a:t>Display/print everything</a:t>
            </a:r>
          </a:p>
          <a:p>
            <a:pPr lvl="1" marL="1207104" indent="-445104">
              <a:defRPr sz="4600"/>
            </a:pPr>
            <a:r>
              <a:t>In particular intermediate results</a:t>
            </a:r>
          </a:p>
          <a:p>
            <a:pPr marL="883997" indent="-566497">
              <a:defRPr sz="4600"/>
            </a:pPr>
            <a:r>
              <a:t>Create simple inputs</a:t>
            </a:r>
          </a:p>
          <a:p>
            <a:pPr lvl="1" marL="1207104" indent="-445104">
              <a:defRPr sz="4600"/>
            </a:pPr>
            <a:r>
              <a:t>where you can easily manually compute the result</a:t>
            </a:r>
          </a:p>
          <a:p>
            <a:pPr lvl="1" marL="1207104" indent="-445104">
              <a:defRPr sz="4600"/>
            </a:pPr>
            <a:r>
              <a:t>e.g. constant image, edge image, etc.</a:t>
            </a:r>
          </a:p>
          <a:p>
            <a:pPr lvl="1" marL="1207104" indent="-445104">
              <a:defRPr sz="4600"/>
            </a:pPr>
            <a:r>
              <a:t>use small images (e.g. 3x3)</a:t>
            </a:r>
          </a:p>
          <a:p>
            <a:pPr lvl="1" marL="1207104" indent="-445104">
              <a:defRPr sz="4600"/>
            </a:pPr>
            <a:r>
              <a:t>including (especially) inputs to intermediate stages</a:t>
            </a:r>
          </a:p>
          <a:p>
            <a:pPr lvl="1" marL="1207104" indent="-445104">
              <a:defRPr sz="4600"/>
            </a:pPr>
            <a:r>
              <a:t>use input thats isolate different failure modes</a:t>
            </a:r>
          </a:p>
          <a:p>
            <a:pPr marL="883997" indent="-566497">
              <a:defRPr sz="4600"/>
            </a:pPr>
            <a:r>
              <a:t>Change one thing at a time</a:t>
            </a:r>
          </a:p>
          <a:p>
            <a:pPr lvl="1" marL="1207104" indent="-445104">
              <a:defRPr sz="4600"/>
            </a:pPr>
            <a:r>
              <a:t>e.g. to verify that a given command has the effect you want, modify it to break it </a:t>
            </a:r>
          </a:p>
        </p:txBody>
      </p:sp>
    </p:spTree>
  </p:cSld>
  <p:clrMapOvr>
    <a:masterClrMapping/>
  </p:clrMapOvr>
  <p:transition xmlns:p14="http://schemas.microsoft.com/office/powerpoint/2010/main" spd="med" advClick="1"/>
</p:sld>
</file>

<file path=ppt/theme/_rels/theme1.xml.rels><?xml version="1.0" encoding="UTF-8"?>
<Relationships xmlns="http://schemas.openxmlformats.org/package/2006/relationships"><Relationship Id="rId1" Type="http://schemas.openxmlformats.org/officeDocument/2006/relationships/image" Target="../media/image1.jpeg"/></Relationships>

</file>

<file path=ppt/theme/_rels/theme2.xml.rels><?xml version="1.0" encoding="UTF-8"?>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Neue"/>
        <a:ea typeface="Helvetica Neue"/>
        <a:cs typeface="Helvetica Neue"/>
      </a:majorFont>
      <a:minorFont>
        <a:latin typeface="Arial"/>
        <a:ea typeface="Arial"/>
        <a:cs typeface="Arial"/>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r:embed="rId1"/>
          <a:srcRect l="0" t="0" r="0" b="0"/>
          <a:tile tx="0" ty="0" sx="100000" sy="100000" flip="none" algn="tl"/>
        </a:blipFill>
        <a:ln w="25400" cap="flat">
          <a:solidFill>
            <a:srgbClr val="000000"/>
          </a:solidFill>
          <a:prstDash val="solid"/>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ctr" defTabSz="821531" rtl="0" fontAlgn="auto" latinLnBrk="0" hangingPunct="0">
          <a:lnSpc>
            <a:spcPct val="100000"/>
          </a:lnSpc>
          <a:spcBef>
            <a:spcPts val="0"/>
          </a:spcBef>
          <a:spcAft>
            <a:spcPts val="0"/>
          </a:spcAft>
          <a:buClrTx/>
          <a:buSzTx/>
          <a:buFontTx/>
          <a:buNone/>
          <a:tabLst/>
          <a:defRPr b="0" baseline="0" cap="none" i="0" spc="0" strike="noStrike" sz="5600" u="none" kumimoji="0" normalizeH="0">
            <a:ln>
              <a:noFill/>
            </a:ln>
            <a:solidFill>
              <a:srgbClr val="FFFFFF"/>
            </a:solidFill>
            <a:effectLst>
              <a:outerShdw sx="100000" sy="100000" kx="0" ky="0" algn="b" rotWithShape="0" blurRad="38100" dist="12700" dir="5400000">
                <a:srgbClr val="000000">
                  <a:alpha val="50000"/>
                </a:srgbClr>
              </a:outerShdw>
            </a:effectLst>
            <a:uFillTx/>
            <a:latin typeface="Gill Sans"/>
            <a:ea typeface="Gill Sans"/>
            <a:cs typeface="Gill Sans"/>
            <a:sym typeface="Gill Sans"/>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508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71437" tIns="71437" rIns="71437" bIns="71437" numCol="1" spcCol="38100" rtlCol="0" anchor="ctr" upright="0">
        <a:spAutoFit/>
      </a:bodyPr>
      <a:lstStyle>
        <a:defPPr marL="0" marR="0" indent="0" algn="l" defTabSz="642937" rtl="0" fontAlgn="auto" latinLnBrk="0" hangingPunct="0">
          <a:lnSpc>
            <a:spcPct val="100000"/>
          </a:lnSpc>
          <a:spcBef>
            <a:spcPts val="0"/>
          </a:spcBef>
          <a:spcAft>
            <a:spcPts val="0"/>
          </a:spcAft>
          <a:buClrTx/>
          <a:buSzTx/>
          <a:buFontTx/>
          <a:buNone/>
          <a:tabLst/>
          <a:defRPr b="0" baseline="0" cap="none" i="0" spc="0" strike="noStrike" sz="1600" u="none" kumimoji="0" normalizeH="0">
            <a:ln>
              <a:noFill/>
            </a:ln>
            <a:solidFill>
              <a:srgbClr val="000000"/>
            </a:solidFill>
            <a:effectLst/>
            <a:uFillTx/>
            <a:latin typeface="Helvetica"/>
            <a:ea typeface="Helvetica"/>
            <a:cs typeface="Helvetica"/>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