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s/comment1.xml" ContentType="application/vnd.openxmlformats-officedocument.presentationml.comments+xml"/>
  <Override PartName="/ppt/slides/slide13.xml" ContentType="application/vnd.openxmlformats-officedocument.presentationml.slide+xml"/>
  <Override PartName="/ppt/comments/comment2.xml" ContentType="application/vnd.openxmlformats-officedocument.presentationml.comments+xml"/>
  <Override PartName="/ppt/slides/slide14.xml" ContentType="application/vnd.openxmlformats-officedocument.presentationml.slide+xml"/>
  <Override PartName="/ppt/comments/comment3.xml" ContentType="application/vnd.openxmlformats-officedocument.presentationml.comments+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media1.mp4" ContentType="video/unknown"/>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1"/>
    <p:sldId id="269" r:id="rId23"/>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 id="337" r:id="rId92"/>
    <p:sldId id="338" r:id="rId93"/>
    <p:sldId id="339" r:id="rId94"/>
    <p:sldId id="340" r:id="rId95"/>
    <p:sldId id="341" r:id="rId96"/>
    <p:sldId id="342" r:id="rId97"/>
    <p:sldId id="343" r:id="rId98"/>
    <p:sldId id="344" r:id="rId99"/>
    <p:sldId id="345" r:id="rId100"/>
    <p:sldId id="346" r:id="rId101"/>
    <p:sldId id="347" r:id="rId102"/>
    <p:sldId id="348" r:id="rId103"/>
    <p:sldId id="349" r:id="rId104"/>
    <p:sldId id="350" r:id="rId105"/>
    <p:sldId id="351" r:id="rId106"/>
    <p:sldId id="352" r:id="rId107"/>
    <p:sldId id="353" r:id="rId108"/>
    <p:sldId id="354" r:id="rId109"/>
    <p:sldId id="355" r:id="rId110"/>
    <p:sldId id="356" r:id="rId111"/>
    <p:sldId id="357" r:id="rId112"/>
    <p:sldId id="358" r:id="rId113"/>
    <p:sldId id="359" r:id="rId114"/>
    <p:sldId id="360" r:id="rId115"/>
    <p:sldId id="361" r:id="rId116"/>
    <p:sldId id="362" r:id="rId117"/>
    <p:sldId id="363" r:id="rId118"/>
    <p:sldId id="364" r:id="rId119"/>
    <p:sldId id="365" r:id="rId120"/>
    <p:sldId id="366" r:id="rId121"/>
    <p:sldId id="367" r:id="rId122"/>
    <p:sldId id="368" r:id="rId123"/>
    <p:sldId id="369" r:id="rId124"/>
    <p:sldId id="370" r:id="rId125"/>
    <p:sldId id="371" r:id="rId126"/>
    <p:sldId id="372" r:id="rId127"/>
    <p:sldId id="373" r:id="rId128"/>
    <p:sldId id="374" r:id="rId129"/>
    <p:sldId id="375" r:id="rId130"/>
    <p:sldId id="376" r:id="rId131"/>
    <p:sldId id="377" r:id="rId132"/>
    <p:sldId id="378" r:id="rId133"/>
    <p:sldId id="379" r:id="rId134"/>
    <p:sldId id="380" r:id="rId135"/>
    <p:sldId id="381" r:id="rId136"/>
    <p:sldId id="382" r:id="rId137"/>
    <p:sldId id="383" r:id="rId138"/>
    <p:sldId id="384" r:id="rId139"/>
    <p:sldId id="385" r:id="rId140"/>
    <p:sldId id="386" r:id="rId141"/>
    <p:sldId id="387" r:id="rId142"/>
    <p:sldId id="388" r:id="rId143"/>
    <p:sldId id="389" r:id="rId144"/>
    <p:sldId id="390" r:id="rId145"/>
    <p:sldId id="391" r:id="rId146"/>
    <p:sldId id="392" r:id="rId147"/>
    <p:sldId id="393" r:id="rId148"/>
    <p:sldId id="394" r:id="rId149"/>
    <p:sldId id="395" r:id="rId150"/>
    <p:sldId id="396" r:id="rId151"/>
    <p:sldId id="397" r:id="rId152"/>
    <p:sldId id="398" r:id="rId153"/>
    <p:sldId id="399" r:id="rId154"/>
    <p:sldId id="400" r:id="rId155"/>
    <p:sldId id="401" r:id="rId156"/>
    <p:sldId id="402" r:id="rId157"/>
    <p:sldId id="403" r:id="rId158"/>
    <p:sldId id="404" r:id="rId159"/>
    <p:sldId id="405" r:id="rId160"/>
    <p:sldId id="406" r:id="rId161"/>
    <p:sldId id="407" r:id="rId162"/>
    <p:sldId id="408" r:id="rId163"/>
    <p:sldId id="409" r:id="rId164"/>
    <p:sldId id="410" r:id="rId165"/>
    <p:sldId id="411" r:id="rId166"/>
    <p:sldId id="412" r:id="rId167"/>
    <p:sldId id="413" r:id="rId168"/>
    <p:sldId id="414" r:id="rId169"/>
    <p:sldId id="415" r:id="rId170"/>
    <p:sldId id="416" r:id="rId171"/>
    <p:sldId id="417" r:id="rId172"/>
    <p:sldId id="418" r:id="rId173"/>
    <p:sldId id="419" r:id="rId174"/>
    <p:sldId id="420" r:id="rId175"/>
    <p:sldId id="421" r:id="rId176"/>
    <p:sldId id="422" r:id="rId177"/>
    <p:sldId id="423" r:id="rId178"/>
    <p:sldId id="424" r:id="rId17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Imported Author" initials="IA" lastIdx="3"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comments" Target="comments/comment1.xml"/><Relationship Id="rId21" Type="http://schemas.openxmlformats.org/officeDocument/2006/relationships/slide" Target="slides/slide13.xml"/><Relationship Id="rId22" Type="http://schemas.openxmlformats.org/officeDocument/2006/relationships/comments" Target="comments/comment2.xml"/><Relationship Id="rId23" Type="http://schemas.openxmlformats.org/officeDocument/2006/relationships/slide" Target="slides/slide14.xml"/><Relationship Id="rId24" Type="http://schemas.openxmlformats.org/officeDocument/2006/relationships/comments" Target="comments/comment3.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Relationship Id="rId61" Type="http://schemas.openxmlformats.org/officeDocument/2006/relationships/slide" Target="slides/slide51.xml"/><Relationship Id="rId62" Type="http://schemas.openxmlformats.org/officeDocument/2006/relationships/slide" Target="slides/slide52.xml"/><Relationship Id="rId63" Type="http://schemas.openxmlformats.org/officeDocument/2006/relationships/slide" Target="slides/slide53.xml"/><Relationship Id="rId64" Type="http://schemas.openxmlformats.org/officeDocument/2006/relationships/slide" Target="slides/slide54.xml"/><Relationship Id="rId65" Type="http://schemas.openxmlformats.org/officeDocument/2006/relationships/slide" Target="slides/slide55.xml"/><Relationship Id="rId66" Type="http://schemas.openxmlformats.org/officeDocument/2006/relationships/slide" Target="slides/slide56.xml"/><Relationship Id="rId67" Type="http://schemas.openxmlformats.org/officeDocument/2006/relationships/slide" Target="slides/slide57.xml"/><Relationship Id="rId68" Type="http://schemas.openxmlformats.org/officeDocument/2006/relationships/slide" Target="slides/slide58.xml"/><Relationship Id="rId69" Type="http://schemas.openxmlformats.org/officeDocument/2006/relationships/slide" Target="slides/slide59.xml"/><Relationship Id="rId70" Type="http://schemas.openxmlformats.org/officeDocument/2006/relationships/slide" Target="slides/slide60.xml"/><Relationship Id="rId71" Type="http://schemas.openxmlformats.org/officeDocument/2006/relationships/slide" Target="slides/slide61.xml"/><Relationship Id="rId72" Type="http://schemas.openxmlformats.org/officeDocument/2006/relationships/slide" Target="slides/slide62.xml"/><Relationship Id="rId73" Type="http://schemas.openxmlformats.org/officeDocument/2006/relationships/slide" Target="slides/slide63.xml"/><Relationship Id="rId74" Type="http://schemas.openxmlformats.org/officeDocument/2006/relationships/slide" Target="slides/slide64.xml"/><Relationship Id="rId75" Type="http://schemas.openxmlformats.org/officeDocument/2006/relationships/slide" Target="slides/slide65.xml"/><Relationship Id="rId76" Type="http://schemas.openxmlformats.org/officeDocument/2006/relationships/slide" Target="slides/slide66.xml"/><Relationship Id="rId77" Type="http://schemas.openxmlformats.org/officeDocument/2006/relationships/slide" Target="slides/slide67.xml"/><Relationship Id="rId78" Type="http://schemas.openxmlformats.org/officeDocument/2006/relationships/slide" Target="slides/slide68.xml"/><Relationship Id="rId79" Type="http://schemas.openxmlformats.org/officeDocument/2006/relationships/slide" Target="slides/slide69.xml"/><Relationship Id="rId80" Type="http://schemas.openxmlformats.org/officeDocument/2006/relationships/slide" Target="slides/slide70.xml"/><Relationship Id="rId81" Type="http://schemas.openxmlformats.org/officeDocument/2006/relationships/slide" Target="slides/slide71.xml"/><Relationship Id="rId82" Type="http://schemas.openxmlformats.org/officeDocument/2006/relationships/slide" Target="slides/slide72.xml"/><Relationship Id="rId83" Type="http://schemas.openxmlformats.org/officeDocument/2006/relationships/slide" Target="slides/slide73.xml"/><Relationship Id="rId84" Type="http://schemas.openxmlformats.org/officeDocument/2006/relationships/slide" Target="slides/slide74.xml"/><Relationship Id="rId85" Type="http://schemas.openxmlformats.org/officeDocument/2006/relationships/slide" Target="slides/slide75.xml"/><Relationship Id="rId86" Type="http://schemas.openxmlformats.org/officeDocument/2006/relationships/slide" Target="slides/slide76.xml"/><Relationship Id="rId87" Type="http://schemas.openxmlformats.org/officeDocument/2006/relationships/slide" Target="slides/slide77.xml"/><Relationship Id="rId88" Type="http://schemas.openxmlformats.org/officeDocument/2006/relationships/slide" Target="slides/slide78.xml"/><Relationship Id="rId89" Type="http://schemas.openxmlformats.org/officeDocument/2006/relationships/slide" Target="slides/slide79.xml"/><Relationship Id="rId90" Type="http://schemas.openxmlformats.org/officeDocument/2006/relationships/slide" Target="slides/slide80.xml"/><Relationship Id="rId91" Type="http://schemas.openxmlformats.org/officeDocument/2006/relationships/slide" Target="slides/slide81.xml"/><Relationship Id="rId92" Type="http://schemas.openxmlformats.org/officeDocument/2006/relationships/slide" Target="slides/slide82.xml"/><Relationship Id="rId93" Type="http://schemas.openxmlformats.org/officeDocument/2006/relationships/slide" Target="slides/slide83.xml"/><Relationship Id="rId94" Type="http://schemas.openxmlformats.org/officeDocument/2006/relationships/slide" Target="slides/slide84.xml"/><Relationship Id="rId95" Type="http://schemas.openxmlformats.org/officeDocument/2006/relationships/slide" Target="slides/slide85.xml"/><Relationship Id="rId96" Type="http://schemas.openxmlformats.org/officeDocument/2006/relationships/slide" Target="slides/slide86.xml"/><Relationship Id="rId97" Type="http://schemas.openxmlformats.org/officeDocument/2006/relationships/slide" Target="slides/slide87.xml"/><Relationship Id="rId98" Type="http://schemas.openxmlformats.org/officeDocument/2006/relationships/slide" Target="slides/slide88.xml"/><Relationship Id="rId99" Type="http://schemas.openxmlformats.org/officeDocument/2006/relationships/slide" Target="slides/slide89.xml"/><Relationship Id="rId100" Type="http://schemas.openxmlformats.org/officeDocument/2006/relationships/slide" Target="slides/slide90.xml"/><Relationship Id="rId101" Type="http://schemas.openxmlformats.org/officeDocument/2006/relationships/slide" Target="slides/slide91.xml"/><Relationship Id="rId102" Type="http://schemas.openxmlformats.org/officeDocument/2006/relationships/slide" Target="slides/slide92.xml"/><Relationship Id="rId103" Type="http://schemas.openxmlformats.org/officeDocument/2006/relationships/slide" Target="slides/slide93.xml"/><Relationship Id="rId104" Type="http://schemas.openxmlformats.org/officeDocument/2006/relationships/slide" Target="slides/slide94.xml"/><Relationship Id="rId105" Type="http://schemas.openxmlformats.org/officeDocument/2006/relationships/slide" Target="slides/slide95.xml"/><Relationship Id="rId106" Type="http://schemas.openxmlformats.org/officeDocument/2006/relationships/slide" Target="slides/slide96.xml"/><Relationship Id="rId107" Type="http://schemas.openxmlformats.org/officeDocument/2006/relationships/slide" Target="slides/slide97.xml"/><Relationship Id="rId108" Type="http://schemas.openxmlformats.org/officeDocument/2006/relationships/slide" Target="slides/slide98.xml"/><Relationship Id="rId109" Type="http://schemas.openxmlformats.org/officeDocument/2006/relationships/slide" Target="slides/slide99.xml"/><Relationship Id="rId110" Type="http://schemas.openxmlformats.org/officeDocument/2006/relationships/slide" Target="slides/slide100.xml"/><Relationship Id="rId111" Type="http://schemas.openxmlformats.org/officeDocument/2006/relationships/slide" Target="slides/slide101.xml"/><Relationship Id="rId112" Type="http://schemas.openxmlformats.org/officeDocument/2006/relationships/slide" Target="slides/slide102.xml"/><Relationship Id="rId113" Type="http://schemas.openxmlformats.org/officeDocument/2006/relationships/slide" Target="slides/slide103.xml"/><Relationship Id="rId114" Type="http://schemas.openxmlformats.org/officeDocument/2006/relationships/slide" Target="slides/slide104.xml"/><Relationship Id="rId115" Type="http://schemas.openxmlformats.org/officeDocument/2006/relationships/slide" Target="slides/slide105.xml"/><Relationship Id="rId116" Type="http://schemas.openxmlformats.org/officeDocument/2006/relationships/slide" Target="slides/slide106.xml"/><Relationship Id="rId117" Type="http://schemas.openxmlformats.org/officeDocument/2006/relationships/slide" Target="slides/slide107.xml"/><Relationship Id="rId118" Type="http://schemas.openxmlformats.org/officeDocument/2006/relationships/slide" Target="slides/slide108.xml"/><Relationship Id="rId119" Type="http://schemas.openxmlformats.org/officeDocument/2006/relationships/slide" Target="slides/slide109.xml"/><Relationship Id="rId120" Type="http://schemas.openxmlformats.org/officeDocument/2006/relationships/slide" Target="slides/slide110.xml"/><Relationship Id="rId121" Type="http://schemas.openxmlformats.org/officeDocument/2006/relationships/slide" Target="slides/slide111.xml"/><Relationship Id="rId122" Type="http://schemas.openxmlformats.org/officeDocument/2006/relationships/slide" Target="slides/slide112.xml"/><Relationship Id="rId123" Type="http://schemas.openxmlformats.org/officeDocument/2006/relationships/slide" Target="slides/slide113.xml"/><Relationship Id="rId124" Type="http://schemas.openxmlformats.org/officeDocument/2006/relationships/slide" Target="slides/slide114.xml"/><Relationship Id="rId125" Type="http://schemas.openxmlformats.org/officeDocument/2006/relationships/slide" Target="slides/slide115.xml"/><Relationship Id="rId126" Type="http://schemas.openxmlformats.org/officeDocument/2006/relationships/slide" Target="slides/slide116.xml"/><Relationship Id="rId127" Type="http://schemas.openxmlformats.org/officeDocument/2006/relationships/slide" Target="slides/slide117.xml"/><Relationship Id="rId128" Type="http://schemas.openxmlformats.org/officeDocument/2006/relationships/slide" Target="slides/slide118.xml"/><Relationship Id="rId129" Type="http://schemas.openxmlformats.org/officeDocument/2006/relationships/slide" Target="slides/slide119.xml"/><Relationship Id="rId130" Type="http://schemas.openxmlformats.org/officeDocument/2006/relationships/slide" Target="slides/slide120.xml"/><Relationship Id="rId131" Type="http://schemas.openxmlformats.org/officeDocument/2006/relationships/slide" Target="slides/slide121.xml"/><Relationship Id="rId132" Type="http://schemas.openxmlformats.org/officeDocument/2006/relationships/slide" Target="slides/slide122.xml"/><Relationship Id="rId133" Type="http://schemas.openxmlformats.org/officeDocument/2006/relationships/slide" Target="slides/slide123.xml"/><Relationship Id="rId134" Type="http://schemas.openxmlformats.org/officeDocument/2006/relationships/slide" Target="slides/slide124.xml"/><Relationship Id="rId135" Type="http://schemas.openxmlformats.org/officeDocument/2006/relationships/slide" Target="slides/slide125.xml"/><Relationship Id="rId136" Type="http://schemas.openxmlformats.org/officeDocument/2006/relationships/slide" Target="slides/slide126.xml"/><Relationship Id="rId137" Type="http://schemas.openxmlformats.org/officeDocument/2006/relationships/slide" Target="slides/slide127.xml"/><Relationship Id="rId138" Type="http://schemas.openxmlformats.org/officeDocument/2006/relationships/slide" Target="slides/slide128.xml"/><Relationship Id="rId139" Type="http://schemas.openxmlformats.org/officeDocument/2006/relationships/slide" Target="slides/slide129.xml"/><Relationship Id="rId140" Type="http://schemas.openxmlformats.org/officeDocument/2006/relationships/slide" Target="slides/slide130.xml"/><Relationship Id="rId141" Type="http://schemas.openxmlformats.org/officeDocument/2006/relationships/slide" Target="slides/slide131.xml"/><Relationship Id="rId142" Type="http://schemas.openxmlformats.org/officeDocument/2006/relationships/slide" Target="slides/slide132.xml"/><Relationship Id="rId143" Type="http://schemas.openxmlformats.org/officeDocument/2006/relationships/slide" Target="slides/slide133.xml"/><Relationship Id="rId144" Type="http://schemas.openxmlformats.org/officeDocument/2006/relationships/slide" Target="slides/slide134.xml"/><Relationship Id="rId145" Type="http://schemas.openxmlformats.org/officeDocument/2006/relationships/slide" Target="slides/slide135.xml"/><Relationship Id="rId146" Type="http://schemas.openxmlformats.org/officeDocument/2006/relationships/slide" Target="slides/slide136.xml"/><Relationship Id="rId147" Type="http://schemas.openxmlformats.org/officeDocument/2006/relationships/slide" Target="slides/slide137.xml"/><Relationship Id="rId148" Type="http://schemas.openxmlformats.org/officeDocument/2006/relationships/slide" Target="slides/slide138.xml"/><Relationship Id="rId149" Type="http://schemas.openxmlformats.org/officeDocument/2006/relationships/slide" Target="slides/slide139.xml"/><Relationship Id="rId150" Type="http://schemas.openxmlformats.org/officeDocument/2006/relationships/slide" Target="slides/slide140.xml"/><Relationship Id="rId151" Type="http://schemas.openxmlformats.org/officeDocument/2006/relationships/slide" Target="slides/slide141.xml"/><Relationship Id="rId152" Type="http://schemas.openxmlformats.org/officeDocument/2006/relationships/slide" Target="slides/slide142.xml"/><Relationship Id="rId153" Type="http://schemas.openxmlformats.org/officeDocument/2006/relationships/slide" Target="slides/slide143.xml"/><Relationship Id="rId154" Type="http://schemas.openxmlformats.org/officeDocument/2006/relationships/slide" Target="slides/slide144.xml"/><Relationship Id="rId155" Type="http://schemas.openxmlformats.org/officeDocument/2006/relationships/slide" Target="slides/slide145.xml"/><Relationship Id="rId156" Type="http://schemas.openxmlformats.org/officeDocument/2006/relationships/slide" Target="slides/slide146.xml"/><Relationship Id="rId157" Type="http://schemas.openxmlformats.org/officeDocument/2006/relationships/slide" Target="slides/slide147.xml"/><Relationship Id="rId158" Type="http://schemas.openxmlformats.org/officeDocument/2006/relationships/slide" Target="slides/slide148.xml"/><Relationship Id="rId159" Type="http://schemas.openxmlformats.org/officeDocument/2006/relationships/slide" Target="slides/slide149.xml"/><Relationship Id="rId160" Type="http://schemas.openxmlformats.org/officeDocument/2006/relationships/slide" Target="slides/slide150.xml"/><Relationship Id="rId161" Type="http://schemas.openxmlformats.org/officeDocument/2006/relationships/slide" Target="slides/slide151.xml"/><Relationship Id="rId162" Type="http://schemas.openxmlformats.org/officeDocument/2006/relationships/slide" Target="slides/slide152.xml"/><Relationship Id="rId163" Type="http://schemas.openxmlformats.org/officeDocument/2006/relationships/slide" Target="slides/slide153.xml"/><Relationship Id="rId164" Type="http://schemas.openxmlformats.org/officeDocument/2006/relationships/slide" Target="slides/slide154.xml"/><Relationship Id="rId165" Type="http://schemas.openxmlformats.org/officeDocument/2006/relationships/slide" Target="slides/slide155.xml"/><Relationship Id="rId166" Type="http://schemas.openxmlformats.org/officeDocument/2006/relationships/slide" Target="slides/slide156.xml"/><Relationship Id="rId167" Type="http://schemas.openxmlformats.org/officeDocument/2006/relationships/slide" Target="slides/slide157.xml"/><Relationship Id="rId168" Type="http://schemas.openxmlformats.org/officeDocument/2006/relationships/slide" Target="slides/slide158.xml"/><Relationship Id="rId169" Type="http://schemas.openxmlformats.org/officeDocument/2006/relationships/slide" Target="slides/slide159.xml"/><Relationship Id="rId170" Type="http://schemas.openxmlformats.org/officeDocument/2006/relationships/slide" Target="slides/slide160.xml"/><Relationship Id="rId171" Type="http://schemas.openxmlformats.org/officeDocument/2006/relationships/slide" Target="slides/slide161.xml"/><Relationship Id="rId172" Type="http://schemas.openxmlformats.org/officeDocument/2006/relationships/slide" Target="slides/slide162.xml"/><Relationship Id="rId173" Type="http://schemas.openxmlformats.org/officeDocument/2006/relationships/slide" Target="slides/slide163.xml"/><Relationship Id="rId174" Type="http://schemas.openxmlformats.org/officeDocument/2006/relationships/slide" Target="slides/slide164.xml"/><Relationship Id="rId175" Type="http://schemas.openxmlformats.org/officeDocument/2006/relationships/slide" Target="slides/slide165.xml"/><Relationship Id="rId176" Type="http://schemas.openxmlformats.org/officeDocument/2006/relationships/slide" Target="slides/slide166.xml"/><Relationship Id="rId177" Type="http://schemas.openxmlformats.org/officeDocument/2006/relationships/slide" Target="slides/slide167.xml"/><Relationship Id="rId178" Type="http://schemas.openxmlformats.org/officeDocument/2006/relationships/slide" Target="slides/slide168.xml"/><Relationship Id="rId179" Type="http://schemas.openxmlformats.org/officeDocument/2006/relationships/slide" Target="slides/slide169.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2-24T09:02:08.064" idx="1">
    <p:pos x="3256" y="2336"/>
    <p:text>EXPLAIN</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2-24T09:02:08.339" idx="2">
    <p:pos x="3256" y="2336"/>
    <p:text>Explain</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15-02-24T09:02:08.639" idx="3">
    <p:pos x="3256" y="2336"/>
    <p:text>Explain</p:text>
    <p:extLst>
      <p:ext uri="{C676402C-5697-4E1C-873F-D02D1690AC5C}">
        <p15:threadingInfo xmlns:p15="http://schemas.microsoft.com/office/powerpoint/2012/main" timeZoneBias="24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8" name="Shape 138"/>
          <p:cNvSpPr/>
          <p:nvPr>
            <p:ph type="sldImg"/>
          </p:nvPr>
        </p:nvSpPr>
        <p:spPr>
          <a:xfrm>
            <a:off x="1143000" y="685800"/>
            <a:ext cx="4572000" cy="3429000"/>
          </a:xfrm>
          <a:prstGeom prst="rect">
            <a:avLst/>
          </a:prstGeom>
        </p:spPr>
        <p:txBody>
          <a:bodyPr/>
          <a:lstStyle/>
          <a:p>
            <a:pPr/>
          </a:p>
        </p:txBody>
      </p:sp>
      <p:sp>
        <p:nvSpPr>
          <p:cNvPr id="139" name="Shape 13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2" name="Title Text"/>
          <p:cNvSpPr txBox="1"/>
          <p:nvPr>
            <p:ph type="title"/>
          </p:nvPr>
        </p:nvSpPr>
        <p:spPr>
          <a:xfrm>
            <a:off x="1270000" y="1638300"/>
            <a:ext cx="10464800" cy="3302000"/>
          </a:xfrm>
          <a:prstGeom prst="rect">
            <a:avLst/>
          </a:prstGeom>
        </p:spPr>
        <p:txBody>
          <a:bodyPr anchor="b"/>
          <a:lstStyle>
            <a:lvl1pPr marL="0" marR="0" algn="ctr" defTabSz="584200">
              <a:defRPr sz="8400">
                <a:uFillTx/>
                <a:latin typeface="Helvetica Neue Medium"/>
                <a:ea typeface="Helvetica Neue Medium"/>
                <a:cs typeface="Helvetica Neue Medium"/>
                <a:sym typeface="Helvetica Neue Medium"/>
              </a:defRPr>
            </a:lvl1pPr>
          </a:lstStyle>
          <a:p>
            <a:pPr/>
            <a:r>
              <a:t>Title Text</a:t>
            </a:r>
          </a:p>
        </p:txBody>
      </p:sp>
      <p:sp>
        <p:nvSpPr>
          <p:cNvPr id="13" name="Body Level One…"/>
          <p:cNvSpPr txBox="1"/>
          <p:nvPr>
            <p:ph type="body" sz="quarter" idx="1"/>
          </p:nvPr>
        </p:nvSpPr>
        <p:spPr>
          <a:xfrm>
            <a:off x="1270000" y="6261100"/>
            <a:ext cx="10464800" cy="1435100"/>
          </a:xfrm>
          <a:prstGeom prst="rect">
            <a:avLst/>
          </a:prstGeom>
        </p:spPr>
        <p:txBody>
          <a:bodyPr/>
          <a:lstStyle>
            <a:lvl1pPr marL="0" marR="0" indent="0" algn="ctr" defTabSz="584200">
              <a:spcBef>
                <a:spcPts val="0"/>
              </a:spcBef>
              <a:defRPr sz="3600">
                <a:uFillTx/>
                <a:latin typeface="+mj-lt"/>
                <a:ea typeface="+mj-ea"/>
                <a:cs typeface="+mj-cs"/>
                <a:sym typeface="Helvetica Neue"/>
              </a:defRPr>
            </a:lvl1pPr>
            <a:lvl2pPr marL="0" marR="0" indent="0" algn="ctr" defTabSz="584200">
              <a:spcBef>
                <a:spcPts val="0"/>
              </a:spcBef>
              <a:buSzTx/>
              <a:buNone/>
              <a:defRPr sz="3600">
                <a:uFillTx/>
                <a:latin typeface="+mj-lt"/>
                <a:ea typeface="+mj-ea"/>
                <a:cs typeface="+mj-cs"/>
                <a:sym typeface="Helvetica Neue"/>
              </a:defRPr>
            </a:lvl2pPr>
            <a:lvl3pPr marL="0" marR="0" indent="0" algn="ctr" defTabSz="584200">
              <a:spcBef>
                <a:spcPts val="0"/>
              </a:spcBef>
              <a:buSzTx/>
              <a:buNone/>
              <a:defRPr sz="3600">
                <a:uFillTx/>
                <a:latin typeface="+mj-lt"/>
                <a:ea typeface="+mj-ea"/>
                <a:cs typeface="+mj-cs"/>
                <a:sym typeface="Helvetica Neue"/>
              </a:defRPr>
            </a:lvl3pPr>
            <a:lvl4pPr marL="0" marR="0" indent="0" algn="ctr" defTabSz="584200">
              <a:spcBef>
                <a:spcPts val="0"/>
              </a:spcBef>
              <a:buSzTx/>
              <a:buNone/>
              <a:defRPr sz="3600">
                <a:uFillTx/>
                <a:latin typeface="+mj-lt"/>
                <a:ea typeface="+mj-ea"/>
                <a:cs typeface="+mj-cs"/>
                <a:sym typeface="Helvetica Neue"/>
              </a:defRPr>
            </a:lvl4pPr>
            <a:lvl5pPr marL="0" marR="0" indent="0" algn="ctr" defTabSz="584200">
              <a:spcBef>
                <a:spcPts val="0"/>
              </a:spcBef>
              <a:buSzTx/>
              <a:buNone/>
              <a:defRPr sz="3600">
                <a:uFillTx/>
                <a:latin typeface="+mj-lt"/>
                <a:ea typeface="+mj-ea"/>
                <a:cs typeface="+mj-cs"/>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21"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22" name="Title Text"/>
          <p:cNvSpPr txBox="1"/>
          <p:nvPr>
            <p:ph type="title"/>
          </p:nvPr>
        </p:nvSpPr>
        <p:spPr>
          <a:xfrm>
            <a:off x="304800" y="254000"/>
            <a:ext cx="12484100" cy="1219200"/>
          </a:xfrm>
          <a:prstGeom prst="rect">
            <a:avLst/>
          </a:prstGeom>
        </p:spPr>
        <p:txBody>
          <a:bodyPr/>
          <a:lstStyle>
            <a:lvl1pPr marL="0" marR="0" defTabSz="584200">
              <a:defRPr b="1" sz="6400">
                <a:uFillTx/>
                <a:latin typeface="+mj-lt"/>
                <a:ea typeface="+mj-ea"/>
                <a:cs typeface="+mj-cs"/>
                <a:sym typeface="Helvetica Neue"/>
              </a:defRPr>
            </a:lvl1pPr>
          </a:lstStyle>
          <a:p>
            <a:pPr/>
            <a:r>
              <a:t>Title Text</a:t>
            </a:r>
          </a:p>
        </p:txBody>
      </p:sp>
      <p:sp>
        <p:nvSpPr>
          <p:cNvPr id="23" name="Body Level One…"/>
          <p:cNvSpPr txBox="1"/>
          <p:nvPr>
            <p:ph type="body" idx="1"/>
          </p:nvPr>
        </p:nvSpPr>
        <p:spPr>
          <a:xfrm>
            <a:off x="304800" y="1651000"/>
            <a:ext cx="12484100" cy="8077200"/>
          </a:xfrm>
          <a:prstGeom prst="rect">
            <a:avLst/>
          </a:prstGeom>
        </p:spPr>
        <p:txBody>
          <a:bodyPr/>
          <a:lstStyle>
            <a:lvl1pPr marL="723900" marR="0" indent="-406400" defTabSz="584200">
              <a:spcBef>
                <a:spcPts val="1000"/>
              </a:spcBef>
              <a:buSzPct val="75000"/>
              <a:buChar char="•"/>
              <a:defRPr sz="4200">
                <a:uFillTx/>
                <a:latin typeface="Helvetica Neue Medium"/>
                <a:ea typeface="Helvetica Neue Medium"/>
                <a:cs typeface="Helvetica Neue Medium"/>
                <a:sym typeface="Helvetica Neue Medium"/>
              </a:defRPr>
            </a:lvl1pPr>
            <a:lvl2pPr marL="1168400" marR="0" indent="-406400" defTabSz="584200">
              <a:spcBef>
                <a:spcPts val="0"/>
              </a:spcBef>
              <a:buChar char="-"/>
              <a:defRPr sz="4200">
                <a:uFillTx/>
                <a:latin typeface="Helvetica"/>
                <a:ea typeface="Helvetica"/>
                <a:cs typeface="Helvetica"/>
                <a:sym typeface="Helvetica"/>
              </a:defRPr>
            </a:lvl2pPr>
            <a:lvl3pPr marL="1612900" marR="0" indent="-406400" defTabSz="584200">
              <a:spcBef>
                <a:spcPts val="1500"/>
              </a:spcBef>
              <a:buChar char="-"/>
              <a:defRPr sz="4200">
                <a:uFillTx/>
                <a:latin typeface="Helvetica"/>
                <a:ea typeface="Helvetica"/>
                <a:cs typeface="Helvetica"/>
                <a:sym typeface="Helvetica"/>
              </a:defRPr>
            </a:lvl3pPr>
            <a:lvl4pPr marL="2057400" marR="0" indent="-406400" defTabSz="584200">
              <a:spcBef>
                <a:spcPts val="1500"/>
              </a:spcBef>
              <a:buChar char="-"/>
              <a:defRPr sz="4200">
                <a:uFillTx/>
                <a:latin typeface="Helvetica"/>
                <a:ea typeface="Helvetica"/>
                <a:cs typeface="Helvetica"/>
                <a:sym typeface="Helvetica"/>
              </a:defRPr>
            </a:lvl4pPr>
            <a:lvl5pPr marL="2501900" marR="0" indent="-406400" defTabSz="584200">
              <a:spcBef>
                <a:spcPts val="1500"/>
              </a:spcBef>
              <a:buChar char="-"/>
              <a:defRPr sz="4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p:spTree>
      <p:nvGrpSpPr>
        <p:cNvPr id="1" name=""/>
        <p:cNvGrpSpPr/>
        <p:nvPr/>
      </p:nvGrpSpPr>
      <p:grpSpPr>
        <a:xfrm>
          <a:off x="0" y="0"/>
          <a:ext cx="0" cy="0"/>
          <a:chOff x="0" y="0"/>
          <a:chExt cx="0" cy="0"/>
        </a:xfrm>
      </p:grpSpPr>
      <p:sp>
        <p:nvSpPr>
          <p:cNvPr id="31" name="Rectangle"/>
          <p:cNvSpPr/>
          <p:nvPr/>
        </p:nvSpPr>
        <p:spPr>
          <a:xfrm>
            <a:off x="12700" y="-114300"/>
            <a:ext cx="13296900" cy="1778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 name="Rectangle"/>
          <p:cNvSpPr/>
          <p:nvPr/>
        </p:nvSpPr>
        <p:spPr>
          <a:xfrm>
            <a:off x="12700" y="8293100"/>
            <a:ext cx="13296900" cy="1651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3" name="Title Text"/>
          <p:cNvSpPr txBox="1"/>
          <p:nvPr>
            <p:ph type="title"/>
          </p:nvPr>
        </p:nvSpPr>
        <p:spPr>
          <a:xfrm>
            <a:off x="254000" y="1676400"/>
            <a:ext cx="12484100" cy="6604000"/>
          </a:xfrm>
          <a:prstGeom prst="rect">
            <a:avLst/>
          </a:prstGeom>
        </p:spPr>
        <p:txBody>
          <a:bodyPr/>
          <a:lstStyle>
            <a:lvl1pPr marL="0" marR="0" defTabSz="584200">
              <a:defRPr b="1" sz="14400">
                <a:uFillTx/>
                <a:latin typeface="+mj-lt"/>
                <a:ea typeface="+mj-ea"/>
                <a:cs typeface="+mj-cs"/>
                <a:sym typeface="Helvetica Neue"/>
              </a:defRPr>
            </a:lvl1pPr>
          </a:lstStyle>
          <a:p>
            <a:pPr/>
            <a:r>
              <a:t>Title Text</a:t>
            </a:r>
          </a:p>
        </p:txBody>
      </p:sp>
      <p:sp>
        <p:nvSpPr>
          <p:cNvPr id="34"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1">
    <p:spTree>
      <p:nvGrpSpPr>
        <p:cNvPr id="1" name=""/>
        <p:cNvGrpSpPr/>
        <p:nvPr/>
      </p:nvGrpSpPr>
      <p:grpSpPr>
        <a:xfrm>
          <a:off x="0" y="0"/>
          <a:ext cx="0" cy="0"/>
          <a:chOff x="0" y="0"/>
          <a:chExt cx="0" cy="0"/>
        </a:xfrm>
      </p:grpSpPr>
      <p:sp>
        <p:nvSpPr>
          <p:cNvPr id="41"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42" name="Title Text"/>
          <p:cNvSpPr txBox="1"/>
          <p:nvPr>
            <p:ph type="title"/>
          </p:nvPr>
        </p:nvSpPr>
        <p:spPr>
          <a:xfrm>
            <a:off x="304800" y="254000"/>
            <a:ext cx="12484100" cy="1219200"/>
          </a:xfrm>
          <a:prstGeom prst="rect">
            <a:avLst/>
          </a:prstGeom>
        </p:spPr>
        <p:txBody>
          <a:bodyPr/>
          <a:lstStyle>
            <a:lvl1pPr marL="0" marR="0" defTabSz="584200">
              <a:defRPr b="1" sz="6400">
                <a:uFillTx/>
                <a:latin typeface="+mj-lt"/>
                <a:ea typeface="+mj-ea"/>
                <a:cs typeface="+mj-cs"/>
                <a:sym typeface="Helvetica Neue"/>
              </a:defRPr>
            </a:lvl1pPr>
          </a:lstStyle>
          <a:p>
            <a:pPr/>
            <a:r>
              <a:t>Title Text</a:t>
            </a:r>
          </a:p>
        </p:txBody>
      </p:sp>
      <p:sp>
        <p:nvSpPr>
          <p:cNvPr id="43" name="Body Level One…"/>
          <p:cNvSpPr txBox="1"/>
          <p:nvPr>
            <p:ph type="body" idx="1"/>
          </p:nvPr>
        </p:nvSpPr>
        <p:spPr>
          <a:xfrm>
            <a:off x="304800" y="1651000"/>
            <a:ext cx="12484100" cy="8077200"/>
          </a:xfrm>
          <a:prstGeom prst="rect">
            <a:avLst/>
          </a:prstGeom>
        </p:spPr>
        <p:txBody>
          <a:bodyPr/>
          <a:lstStyle>
            <a:lvl1pPr marL="723900" marR="0" indent="-406400" defTabSz="584200">
              <a:spcBef>
                <a:spcPts val="2000"/>
              </a:spcBef>
              <a:buSzPct val="75000"/>
              <a:buChar char="•"/>
              <a:defRPr sz="4200">
                <a:uFillTx/>
                <a:latin typeface="Helvetica Neue Medium"/>
                <a:ea typeface="Helvetica Neue Medium"/>
                <a:cs typeface="Helvetica Neue Medium"/>
                <a:sym typeface="Helvetica Neue Medium"/>
              </a:defRPr>
            </a:lvl1pPr>
            <a:lvl2pPr marL="1168400" marR="0" indent="-406400" defTabSz="584200">
              <a:spcBef>
                <a:spcPts val="1500"/>
              </a:spcBef>
              <a:buChar char="-"/>
              <a:defRPr sz="4200">
                <a:uFillTx/>
                <a:latin typeface="Helvetica"/>
                <a:ea typeface="Helvetica"/>
                <a:cs typeface="Helvetica"/>
                <a:sym typeface="Helvetica"/>
              </a:defRPr>
            </a:lvl2pPr>
            <a:lvl3pPr marL="1612900" marR="0" indent="-406400" defTabSz="584200">
              <a:spcBef>
                <a:spcPts val="1500"/>
              </a:spcBef>
              <a:buChar char="-"/>
              <a:defRPr sz="4200">
                <a:uFillTx/>
                <a:latin typeface="Helvetica"/>
                <a:ea typeface="Helvetica"/>
                <a:cs typeface="Helvetica"/>
                <a:sym typeface="Helvetica"/>
              </a:defRPr>
            </a:lvl3pPr>
            <a:lvl4pPr marL="2057400" marR="0" indent="-406400" defTabSz="584200">
              <a:spcBef>
                <a:spcPts val="1500"/>
              </a:spcBef>
              <a:buChar char="-"/>
              <a:defRPr sz="4200">
                <a:uFillTx/>
                <a:latin typeface="Helvetica"/>
                <a:ea typeface="Helvetica"/>
                <a:cs typeface="Helvetica"/>
                <a:sym typeface="Helvetica"/>
              </a:defRPr>
            </a:lvl4pPr>
            <a:lvl5pPr marL="2501900" marR="0" indent="-406400" defTabSz="584200">
              <a:spcBef>
                <a:spcPts val="1500"/>
              </a:spcBef>
              <a:buChar char="-"/>
              <a:defRPr sz="4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p:spTree>
      <p:nvGrpSpPr>
        <p:cNvPr id="1" name=""/>
        <p:cNvGrpSpPr/>
        <p:nvPr/>
      </p:nvGrpSpPr>
      <p:grpSpPr>
        <a:xfrm>
          <a:off x="0" y="0"/>
          <a:ext cx="0" cy="0"/>
          <a:chOff x="0" y="0"/>
          <a:chExt cx="0" cy="0"/>
        </a:xfrm>
      </p:grpSpPr>
      <p:sp>
        <p:nvSpPr>
          <p:cNvPr id="5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3" name="Title Text"/>
          <p:cNvSpPr txBox="1"/>
          <p:nvPr>
            <p:ph type="title"/>
          </p:nvPr>
        </p:nvSpPr>
        <p:spPr>
          <a:xfrm>
            <a:off x="431800" y="0"/>
            <a:ext cx="12357100" cy="1193800"/>
          </a:xfrm>
          <a:prstGeom prst="rect">
            <a:avLst/>
          </a:prstGeom>
        </p:spPr>
        <p:txBody>
          <a:bodyPr anchor="b"/>
          <a:lstStyle>
            <a:lvl1pPr marL="58702" marR="58702">
              <a:defRPr b="1" sz="5600">
                <a:solidFill>
                  <a:srgbClr val="D77A00"/>
                </a:solidFill>
                <a:uFill>
                  <a:solidFill>
                    <a:srgbClr val="D77A00"/>
                  </a:solidFill>
                </a:uFill>
              </a:defRPr>
            </a:lvl1pPr>
          </a:lstStyle>
          <a:p>
            <a:pPr/>
            <a:r>
              <a:t>Title Text</a:t>
            </a:r>
          </a:p>
        </p:txBody>
      </p:sp>
      <p:sp>
        <p:nvSpPr>
          <p:cNvPr id="54"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SzPct val="100000"/>
              <a:buFont typeface="Times New Roman"/>
              <a:buChar char="•"/>
              <a:defRPr b="1" sz="3800">
                <a:latin typeface="Times New Roman"/>
                <a:ea typeface="Times New Roman"/>
                <a:cs typeface="Times New Roman"/>
                <a:sym typeface="Times New Roman"/>
              </a:defRPr>
            </a:lvl1pPr>
            <a:lvl2pPr marL="784225" marR="58702">
              <a:spcBef>
                <a:spcPts val="900"/>
              </a:spcBef>
              <a:buClr>
                <a:srgbClr val="000000"/>
              </a:buClr>
              <a:buFont typeface="Times New Roman"/>
              <a:buChar char="–"/>
              <a:defRPr sz="3800">
                <a:latin typeface="Times New Roman"/>
                <a:ea typeface="Times New Roman"/>
                <a:cs typeface="Times New Roman"/>
                <a:sym typeface="Times New Roman"/>
              </a:defRPr>
            </a:lvl2pPr>
            <a:lvl3pPr marL="1184275" marR="58702">
              <a:spcBef>
                <a:spcPts val="700"/>
              </a:spcBef>
              <a:buClr>
                <a:srgbClr val="000000"/>
              </a:buClr>
              <a:buFont typeface="Times New Roman"/>
              <a:buChar char="•"/>
              <a:defRPr sz="3400">
                <a:latin typeface="Times New Roman"/>
                <a:ea typeface="Times New Roman"/>
                <a:cs typeface="Times New Roman"/>
                <a:sym typeface="Times New Roman"/>
              </a:defRPr>
            </a:lvl3pPr>
            <a:lvl4pPr marL="1641475" marR="58702">
              <a:spcBef>
                <a:spcPts val="600"/>
              </a:spcBef>
              <a:buClr>
                <a:srgbClr val="000000"/>
              </a:buClr>
              <a:buFont typeface="Times New Roman"/>
              <a:buChar char="–"/>
              <a:defRPr sz="2800">
                <a:latin typeface="Times New Roman"/>
                <a:ea typeface="Times New Roman"/>
                <a:cs typeface="Times New Roman"/>
                <a:sym typeface="Times New Roman"/>
              </a:defRPr>
            </a:lvl4pPr>
            <a:lvl5pPr marL="2098675" marR="58702">
              <a:spcBef>
                <a:spcPts val="600"/>
              </a:spcBef>
              <a:buClr>
                <a:srgbClr val="000000"/>
              </a:buClr>
              <a:buFont typeface="Times New Roman"/>
              <a:buChar char="•"/>
              <a:defRPr sz="2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copy">
    <p:spTree>
      <p:nvGrpSpPr>
        <p:cNvPr id="1" name=""/>
        <p:cNvGrpSpPr/>
        <p:nvPr/>
      </p:nvGrpSpPr>
      <p:grpSpPr>
        <a:xfrm>
          <a:off x="0" y="0"/>
          <a:ext cx="0" cy="0"/>
          <a:chOff x="0" y="0"/>
          <a:chExt cx="0" cy="0"/>
        </a:xfrm>
      </p:grpSpPr>
      <p:sp>
        <p:nvSpPr>
          <p:cNvPr id="6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4" name="Title Text"/>
          <p:cNvSpPr txBox="1"/>
          <p:nvPr>
            <p:ph type="title"/>
          </p:nvPr>
        </p:nvSpPr>
        <p:spPr>
          <a:xfrm>
            <a:off x="431800" y="0"/>
            <a:ext cx="12357100" cy="1193800"/>
          </a:xfrm>
          <a:prstGeom prst="rect">
            <a:avLst/>
          </a:prstGeom>
        </p:spPr>
        <p:txBody>
          <a:bodyPr anchor="b"/>
          <a:lstStyle>
            <a:lvl1pPr marL="58702" marR="58702">
              <a:defRPr b="1" sz="5600">
                <a:solidFill>
                  <a:srgbClr val="D77A00"/>
                </a:solidFill>
                <a:uFill>
                  <a:solidFill>
                    <a:srgbClr val="D77A00"/>
                  </a:solidFill>
                </a:uFill>
              </a:defRPr>
            </a:lvl1pPr>
          </a:lstStyle>
          <a:p>
            <a:pPr/>
            <a:r>
              <a:t>Title Text</a:t>
            </a:r>
          </a:p>
        </p:txBody>
      </p:sp>
      <p:sp>
        <p:nvSpPr>
          <p:cNvPr id="65"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SzPct val="100000"/>
              <a:buFont typeface="Times New Roman"/>
              <a:buChar char="•"/>
              <a:defRPr b="1" sz="3800">
                <a:latin typeface="Times New Roman"/>
                <a:ea typeface="Times New Roman"/>
                <a:cs typeface="Times New Roman"/>
                <a:sym typeface="Times New Roman"/>
              </a:defRPr>
            </a:lvl1pPr>
            <a:lvl2pPr marL="784225" marR="58702">
              <a:spcBef>
                <a:spcPts val="900"/>
              </a:spcBef>
              <a:buClr>
                <a:srgbClr val="000000"/>
              </a:buClr>
              <a:buFont typeface="Times New Roman"/>
              <a:buChar char="–"/>
              <a:defRPr sz="3800">
                <a:latin typeface="Times New Roman"/>
                <a:ea typeface="Times New Roman"/>
                <a:cs typeface="Times New Roman"/>
                <a:sym typeface="Times New Roman"/>
              </a:defRPr>
            </a:lvl2pPr>
            <a:lvl3pPr marL="1184275" marR="58702">
              <a:spcBef>
                <a:spcPts val="700"/>
              </a:spcBef>
              <a:buClr>
                <a:srgbClr val="000000"/>
              </a:buClr>
              <a:buFont typeface="Times New Roman"/>
              <a:buChar char="•"/>
              <a:defRPr sz="3400">
                <a:latin typeface="Times New Roman"/>
                <a:ea typeface="Times New Roman"/>
                <a:cs typeface="Times New Roman"/>
                <a:sym typeface="Times New Roman"/>
              </a:defRPr>
            </a:lvl3pPr>
            <a:lvl4pPr marL="1641475" marR="58702">
              <a:spcBef>
                <a:spcPts val="600"/>
              </a:spcBef>
              <a:buClr>
                <a:srgbClr val="000000"/>
              </a:buClr>
              <a:buFont typeface="Times New Roman"/>
              <a:buChar char="–"/>
              <a:defRPr sz="2800">
                <a:latin typeface="Times New Roman"/>
                <a:ea typeface="Times New Roman"/>
                <a:cs typeface="Times New Roman"/>
                <a:sym typeface="Times New Roman"/>
              </a:defRPr>
            </a:lvl4pPr>
            <a:lvl5pPr marL="2098675" marR="58702">
              <a:spcBef>
                <a:spcPts val="600"/>
              </a:spcBef>
              <a:buClr>
                <a:srgbClr val="000000"/>
              </a:buClr>
              <a:buFont typeface="Times New Roman"/>
              <a:buChar char="•"/>
              <a:defRPr sz="2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6"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copy 1">
    <p:spTree>
      <p:nvGrpSpPr>
        <p:cNvPr id="1" name=""/>
        <p:cNvGrpSpPr/>
        <p:nvPr/>
      </p:nvGrpSpPr>
      <p:grpSpPr>
        <a:xfrm>
          <a:off x="0" y="0"/>
          <a:ext cx="0" cy="0"/>
          <a:chOff x="0" y="0"/>
          <a:chExt cx="0" cy="0"/>
        </a:xfrm>
      </p:grpSpPr>
      <p:sp>
        <p:nvSpPr>
          <p:cNvPr id="7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5" name="Title Text"/>
          <p:cNvSpPr txBox="1"/>
          <p:nvPr>
            <p:ph type="title"/>
          </p:nvPr>
        </p:nvSpPr>
        <p:spPr>
          <a:xfrm>
            <a:off x="431800" y="0"/>
            <a:ext cx="12357100" cy="1193800"/>
          </a:xfrm>
          <a:prstGeom prst="rect">
            <a:avLst/>
          </a:prstGeom>
        </p:spPr>
        <p:txBody>
          <a:bodyPr anchor="b"/>
          <a:lstStyle>
            <a:lvl1pPr marL="58702" marR="58702">
              <a:defRPr b="1" sz="5600">
                <a:solidFill>
                  <a:srgbClr val="D77A00"/>
                </a:solidFill>
                <a:uFill>
                  <a:solidFill>
                    <a:srgbClr val="D77A00"/>
                  </a:solidFill>
                </a:uFill>
              </a:defRPr>
            </a:lvl1pPr>
          </a:lstStyle>
          <a:p>
            <a:pPr/>
            <a:r>
              <a:t>Title Text</a:t>
            </a:r>
          </a:p>
        </p:txBody>
      </p:sp>
      <p:sp>
        <p:nvSpPr>
          <p:cNvPr id="76"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SzPct val="100000"/>
              <a:buFont typeface="Times New Roman"/>
              <a:buChar char="•"/>
              <a:defRPr b="1" sz="3800">
                <a:latin typeface="Times New Roman"/>
                <a:ea typeface="Times New Roman"/>
                <a:cs typeface="Times New Roman"/>
                <a:sym typeface="Times New Roman"/>
              </a:defRPr>
            </a:lvl1pPr>
            <a:lvl2pPr marL="784225" marR="58702">
              <a:spcBef>
                <a:spcPts val="900"/>
              </a:spcBef>
              <a:buClr>
                <a:srgbClr val="000000"/>
              </a:buClr>
              <a:buFont typeface="Times New Roman"/>
              <a:buChar char="–"/>
              <a:defRPr sz="3800">
                <a:latin typeface="Times New Roman"/>
                <a:ea typeface="Times New Roman"/>
                <a:cs typeface="Times New Roman"/>
                <a:sym typeface="Times New Roman"/>
              </a:defRPr>
            </a:lvl2pPr>
            <a:lvl3pPr marL="1184275" marR="58702">
              <a:spcBef>
                <a:spcPts val="700"/>
              </a:spcBef>
              <a:buClr>
                <a:srgbClr val="000000"/>
              </a:buClr>
              <a:buFont typeface="Times New Roman"/>
              <a:buChar char="•"/>
              <a:defRPr sz="3400">
                <a:latin typeface="Times New Roman"/>
                <a:ea typeface="Times New Roman"/>
                <a:cs typeface="Times New Roman"/>
                <a:sym typeface="Times New Roman"/>
              </a:defRPr>
            </a:lvl3pPr>
            <a:lvl4pPr marL="1641475" marR="58702">
              <a:spcBef>
                <a:spcPts val="600"/>
              </a:spcBef>
              <a:buClr>
                <a:srgbClr val="000000"/>
              </a:buClr>
              <a:buFont typeface="Times New Roman"/>
              <a:buChar char="–"/>
              <a:defRPr sz="2800">
                <a:latin typeface="Times New Roman"/>
                <a:ea typeface="Times New Roman"/>
                <a:cs typeface="Times New Roman"/>
                <a:sym typeface="Times New Roman"/>
              </a:defRPr>
            </a:lvl4pPr>
            <a:lvl5pPr marL="2098675" marR="58702">
              <a:spcBef>
                <a:spcPts val="600"/>
              </a:spcBef>
              <a:buClr>
                <a:srgbClr val="000000"/>
              </a:buClr>
              <a:buFont typeface="Times New Roman"/>
              <a:buChar char="•"/>
              <a:defRPr sz="2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93" name="Title Text"/>
          <p:cNvSpPr txBox="1"/>
          <p:nvPr>
            <p:ph type="title"/>
          </p:nvPr>
        </p:nvSpPr>
        <p:spPr>
          <a:xfrm>
            <a:off x="977900" y="2819400"/>
            <a:ext cx="11049000" cy="3683000"/>
          </a:xfrm>
          <a:prstGeom prst="rect">
            <a:avLst/>
          </a:prstGeom>
        </p:spPr>
        <p:txBody>
          <a:bodyPr anchor="t"/>
          <a:lstStyle>
            <a:lvl1pPr marL="58702" marR="58702" algn="ctr">
              <a:defRPr b="1" sz="6800">
                <a:solidFill>
                  <a:srgbClr val="D77A00"/>
                </a:solidFill>
                <a:uFill>
                  <a:solidFill>
                    <a:srgbClr val="D77A00"/>
                  </a:solidFill>
                </a:uFill>
              </a:defRPr>
            </a:lvl1pPr>
          </a:lstStyle>
          <a:p>
            <a:pPr/>
            <a:r>
              <a:t>Title Text</a:t>
            </a:r>
          </a:p>
        </p:txBody>
      </p:sp>
      <p:sp>
        <p:nvSpPr>
          <p:cNvPr id="94"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 name="Line"/>
          <p:cNvSpPr/>
          <p:nvPr/>
        </p:nvSpPr>
        <p:spPr>
          <a:xfrm>
            <a:off x="725282" y="1765300"/>
            <a:ext cx="11846949" cy="0"/>
          </a:xfrm>
          <a:prstGeom prst="line">
            <a:avLst/>
          </a:prstGeom>
          <a:ln w="25400">
            <a:solidFill>
              <a:srgbClr val="737577"/>
            </a:solidFill>
            <a:miter lim="400000"/>
          </a:ln>
        </p:spPr>
        <p:txBody>
          <a:bodyPr lIns="0" tIns="0" rIns="0" bIns="0"/>
          <a:lstStyle/>
          <a:p>
            <a:pPr/>
          </a:p>
        </p:txBody>
      </p:sp>
      <p:sp>
        <p:nvSpPr>
          <p:cNvPr id="102" name="Title Text"/>
          <p:cNvSpPr/>
          <p:nvPr>
            <p:ph type="title"/>
          </p:nvPr>
        </p:nvSpPr>
        <p:spPr>
          <a:xfrm>
            <a:off x="723900" y="171450"/>
            <a:ext cx="11849100" cy="1714500"/>
          </a:xfrm>
          <a:prstGeom prst="rect">
            <a:avLst/>
          </a:prstGeom>
          <a:effectLst>
            <a:outerShdw sx="100000" sy="100000" kx="0" ky="0" algn="b" rotWithShape="0" blurRad="38100" dist="50800" dir="3000000">
              <a:srgbClr val="FFFFFF">
                <a:alpha val="80000"/>
              </a:srgbClr>
            </a:outerShdw>
          </a:effectLst>
        </p:spPr>
        <p:txBody>
          <a:bodyPr/>
          <a:lstStyle>
            <a:lvl1pPr marL="0" marR="0" defTabSz="584200">
              <a:defRPr sz="6200">
                <a:solidFill>
                  <a:srgbClr val="515151"/>
                </a:solidFill>
                <a:uFillTx/>
                <a:latin typeface="Cochin"/>
                <a:ea typeface="Cochin"/>
                <a:cs typeface="Cochin"/>
                <a:sym typeface="Cochin"/>
              </a:defRPr>
            </a:lvl1pPr>
          </a:lstStyle>
          <a:p>
            <a:pPr/>
            <a:r>
              <a:t>Title Text</a:t>
            </a:r>
          </a:p>
        </p:txBody>
      </p:sp>
      <p:sp>
        <p:nvSpPr>
          <p:cNvPr id="103" name="Body Level One…"/>
          <p:cNvSpPr/>
          <p:nvPr>
            <p:ph type="body" idx="1"/>
          </p:nvPr>
        </p:nvSpPr>
        <p:spPr>
          <a:xfrm>
            <a:off x="736600" y="1968500"/>
            <a:ext cx="11836400" cy="7518400"/>
          </a:xfrm>
          <a:prstGeom prst="rect">
            <a:avLst/>
          </a:prstGeom>
        </p:spPr>
        <p:txBody>
          <a:bodyPr/>
          <a:lstStyle>
            <a:lvl1pPr marL="508000" marR="0" indent="-508000" defTabSz="584200">
              <a:lnSpc>
                <a:spcPct val="90000"/>
              </a:lnSpc>
              <a:spcBef>
                <a:spcPts val="2100"/>
              </a:spcBef>
              <a:buSzPct val="65000"/>
              <a:buFont typeface="Zapf Dingbats"/>
              <a:buChar char="✦"/>
              <a:defRPr sz="3800">
                <a:solidFill>
                  <a:srgbClr val="515151"/>
                </a:solidFill>
                <a:uFillTx/>
                <a:latin typeface="Cochin"/>
                <a:ea typeface="Cochin"/>
                <a:cs typeface="Cochin"/>
                <a:sym typeface="Cochin"/>
              </a:defRPr>
            </a:lvl1pPr>
            <a:lvl2pPr marL="1066800" marR="0" indent="-304800" defTabSz="584200">
              <a:lnSpc>
                <a:spcPct val="90000"/>
              </a:lnSpc>
              <a:spcBef>
                <a:spcPts val="900"/>
              </a:spcBef>
              <a:buSzPct val="83000"/>
              <a:defRPr sz="3400">
                <a:solidFill>
                  <a:srgbClr val="515151"/>
                </a:solidFill>
                <a:uFillTx/>
                <a:latin typeface="Cochin"/>
                <a:ea typeface="Cochin"/>
                <a:cs typeface="Cochin"/>
                <a:sym typeface="Cochin"/>
              </a:defRPr>
            </a:lvl2pPr>
            <a:lvl3pPr marL="1460500" marR="0" indent="-254000" defTabSz="584200">
              <a:lnSpc>
                <a:spcPct val="90000"/>
              </a:lnSpc>
              <a:spcBef>
                <a:spcPts val="900"/>
              </a:spcBef>
              <a:buSzPct val="87000"/>
              <a:buChar char="-"/>
              <a:defRPr sz="3400">
                <a:solidFill>
                  <a:srgbClr val="515151"/>
                </a:solidFill>
                <a:uFillTx/>
                <a:latin typeface="Cochin"/>
                <a:ea typeface="Cochin"/>
                <a:cs typeface="Cochin"/>
                <a:sym typeface="Cochin"/>
              </a:defRPr>
            </a:lvl3pPr>
            <a:lvl4pPr marL="2286000" marR="0" indent="-635000" defTabSz="584200">
              <a:lnSpc>
                <a:spcPct val="90000"/>
              </a:lnSpc>
              <a:spcBef>
                <a:spcPts val="900"/>
              </a:spcBef>
              <a:buSzPct val="65000"/>
              <a:buFont typeface="Type Embellishments One LET Embellishments One LET Plain:1.0"/>
              <a:buChar char="n"/>
              <a:defRPr sz="3400">
                <a:solidFill>
                  <a:srgbClr val="515151"/>
                </a:solidFill>
                <a:uFillTx/>
                <a:latin typeface="Cochin"/>
                <a:ea typeface="Cochin"/>
                <a:cs typeface="Cochin"/>
                <a:sym typeface="Cochin"/>
              </a:defRPr>
            </a:lvl4pPr>
            <a:lvl5pPr marL="2730500" marR="0" indent="-635000" defTabSz="584200">
              <a:lnSpc>
                <a:spcPct val="90000"/>
              </a:lnSpc>
              <a:spcBef>
                <a:spcPts val="900"/>
              </a:spcBef>
              <a:buSzPct val="65000"/>
              <a:buFont typeface="Type Embellishments One LET Embellishments One LET Plain:1.0"/>
              <a:buChar char="n"/>
              <a:defRPr sz="34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txBox="1"/>
          <p:nvPr>
            <p:ph type="sldNum" sz="quarter" idx="2"/>
          </p:nvPr>
        </p:nvSpPr>
        <p:spPr>
          <a:xfrm>
            <a:off x="6330950" y="9271000"/>
            <a:ext cx="317500" cy="330200"/>
          </a:xfrm>
          <a:prstGeom prst="rect">
            <a:avLst/>
          </a:prstGeom>
          <a:effectLst>
            <a:outerShdw sx="100000" sy="100000" kx="0" ky="0" algn="b" rotWithShape="0" blurRad="38100" dist="50800" dir="3000000">
              <a:srgbClr val="FFFFFF">
                <a:alpha val="60000"/>
              </a:srgbClr>
            </a:outerShdw>
          </a:effectLst>
        </p:spPr>
        <p:txBody>
          <a:bodyPr/>
          <a:lstStyle>
            <a:lvl1pPr defTabSz="584200">
              <a:defRPr sz="16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111" name="Title Text"/>
          <p:cNvSpPr txBox="1"/>
          <p:nvPr>
            <p:ph type="title"/>
          </p:nvPr>
        </p:nvSpPr>
        <p:spPr>
          <a:xfrm>
            <a:off x="952500" y="444500"/>
            <a:ext cx="11099800" cy="2159000"/>
          </a:xfrm>
          <a:prstGeom prst="rect">
            <a:avLst/>
          </a:prstGeom>
        </p:spPr>
        <p:txBody>
          <a:bodyPr>
            <a:normAutofit fontScale="100000" lnSpcReduction="0"/>
          </a:bodyPr>
          <a:lstStyle>
            <a:lvl1pPr marL="0" marR="0" algn="ctr" defTabSz="584200">
              <a:defRPr sz="8000">
                <a:uFillTx/>
                <a:latin typeface="Helvetica Light"/>
                <a:ea typeface="Helvetica Light"/>
                <a:cs typeface="Helvetica Light"/>
                <a:sym typeface="Helvetica Light"/>
              </a:defRPr>
            </a:lvl1pPr>
          </a:lstStyle>
          <a:p>
            <a:pPr/>
            <a:r>
              <a:t>Title Text</a:t>
            </a:r>
          </a:p>
        </p:txBody>
      </p:sp>
      <p:sp>
        <p:nvSpPr>
          <p:cNvPr id="112" name="Body Level One…"/>
          <p:cNvSpPr txBox="1"/>
          <p:nvPr>
            <p:ph type="body" idx="1"/>
          </p:nvPr>
        </p:nvSpPr>
        <p:spPr>
          <a:xfrm>
            <a:off x="952500" y="2603500"/>
            <a:ext cx="11099800" cy="6286500"/>
          </a:xfrm>
          <a:prstGeom prst="rect">
            <a:avLst/>
          </a:prstGeom>
        </p:spPr>
        <p:txBody>
          <a:bodyPr anchor="ctr">
            <a:normAutofit fontScale="100000" lnSpcReduction="0"/>
          </a:bodyPr>
          <a:lstStyle>
            <a:lvl1pPr marL="444500" marR="0" indent="-444500" defTabSz="584200">
              <a:spcBef>
                <a:spcPts val="4200"/>
              </a:spcBef>
              <a:buSzPct val="75000"/>
              <a:buChar char="•"/>
              <a:defRPr sz="3600">
                <a:uFillTx/>
                <a:latin typeface="Helvetica Light"/>
                <a:ea typeface="Helvetica Light"/>
                <a:cs typeface="Helvetica Light"/>
                <a:sym typeface="Helvetica Light"/>
              </a:defRPr>
            </a:lvl1pPr>
            <a:lvl2pPr marL="889000" marR="0" indent="-444500" defTabSz="584200">
              <a:spcBef>
                <a:spcPts val="4200"/>
              </a:spcBef>
              <a:buSzPct val="75000"/>
              <a:defRPr sz="3600">
                <a:uFillTx/>
                <a:latin typeface="Helvetica Light"/>
                <a:ea typeface="Helvetica Light"/>
                <a:cs typeface="Helvetica Light"/>
                <a:sym typeface="Helvetica Light"/>
              </a:defRPr>
            </a:lvl2pPr>
            <a:lvl3pPr marL="1333500" marR="0" indent="-444500" defTabSz="584200">
              <a:spcBef>
                <a:spcPts val="4200"/>
              </a:spcBef>
              <a:buSzPct val="75000"/>
              <a:buChar char="•"/>
              <a:defRPr sz="3600">
                <a:uFillTx/>
                <a:latin typeface="Helvetica Light"/>
                <a:ea typeface="Helvetica Light"/>
                <a:cs typeface="Helvetica Light"/>
                <a:sym typeface="Helvetica Light"/>
              </a:defRPr>
            </a:lvl3pPr>
            <a:lvl4pPr marL="1778000" marR="0" indent="-444500" defTabSz="584200">
              <a:spcBef>
                <a:spcPts val="4200"/>
              </a:spcBef>
              <a:buSzPct val="75000"/>
              <a:buChar char="•"/>
              <a:defRPr sz="3600">
                <a:uFillTx/>
                <a:latin typeface="Helvetica Light"/>
                <a:ea typeface="Helvetica Light"/>
                <a:cs typeface="Helvetica Light"/>
                <a:sym typeface="Helvetica Light"/>
              </a:defRPr>
            </a:lvl4pPr>
            <a:lvl5pPr marL="2222500" marR="0" indent="-444500" defTabSz="584200">
              <a:spcBef>
                <a:spcPts val="4200"/>
              </a:spcBef>
              <a:buSzPct val="75000"/>
              <a:buChar char="•"/>
              <a:defRPr sz="3600">
                <a:uFillTx/>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13" name="Slide Number"/>
          <p:cNvSpPr txBox="1"/>
          <p:nvPr>
            <p:ph type="sldNum" sz="quarter" idx="2"/>
          </p:nvPr>
        </p:nvSpPr>
        <p:spPr>
          <a:xfrm>
            <a:off x="6311798" y="9251950"/>
            <a:ext cx="368504" cy="381000"/>
          </a:xfrm>
          <a:prstGeom prst="rect">
            <a:avLst/>
          </a:prstGeom>
        </p:spPr>
        <p:txBody>
          <a:bodyPr/>
          <a:lstStyle>
            <a:lvl1pPr defTabSz="584200">
              <a:defRPr>
                <a:uFillTx/>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Subtitle">
    <p:spTree>
      <p:nvGrpSpPr>
        <p:cNvPr id="1" name=""/>
        <p:cNvGrpSpPr/>
        <p:nvPr/>
      </p:nvGrpSpPr>
      <p:grpSpPr>
        <a:xfrm>
          <a:off x="0" y="0"/>
          <a:ext cx="0" cy="0"/>
          <a:chOff x="0" y="0"/>
          <a:chExt cx="0" cy="0"/>
        </a:xfrm>
      </p:grpSpPr>
      <p:sp>
        <p:nvSpPr>
          <p:cNvPr id="120" name="Title Text"/>
          <p:cNvSpPr txBox="1"/>
          <p:nvPr>
            <p:ph type="title"/>
          </p:nvPr>
        </p:nvSpPr>
        <p:spPr>
          <a:xfrm>
            <a:off x="2578099" y="2447924"/>
            <a:ext cx="7848602" cy="2476501"/>
          </a:xfrm>
          <a:prstGeom prst="rect">
            <a:avLst/>
          </a:prstGeom>
        </p:spPr>
        <p:txBody>
          <a:bodyPr lIns="38100" tIns="38100" rIns="38100" bIns="38100" anchor="b"/>
          <a:lstStyle>
            <a:lvl1pPr marL="0" marR="0" algn="ctr" defTabSz="584200">
              <a:defRPr sz="8200">
                <a:uFillTx/>
                <a:latin typeface="Helvetica Neue Medium"/>
                <a:ea typeface="Helvetica Neue Medium"/>
                <a:cs typeface="Helvetica Neue Medium"/>
                <a:sym typeface="Helvetica Neue Medium"/>
              </a:defRPr>
            </a:lvl1pPr>
          </a:lstStyle>
          <a:p>
            <a:pPr/>
            <a:r>
              <a:t>Title Text</a:t>
            </a:r>
          </a:p>
        </p:txBody>
      </p:sp>
      <p:sp>
        <p:nvSpPr>
          <p:cNvPr id="121" name="Body Level One…"/>
          <p:cNvSpPr txBox="1"/>
          <p:nvPr>
            <p:ph type="body" sz="quarter" idx="1"/>
          </p:nvPr>
        </p:nvSpPr>
        <p:spPr>
          <a:xfrm>
            <a:off x="2578099" y="5915025"/>
            <a:ext cx="7848602" cy="1076326"/>
          </a:xfrm>
          <a:prstGeom prst="rect">
            <a:avLst/>
          </a:prstGeom>
        </p:spPr>
        <p:txBody>
          <a:bodyPr lIns="38100" tIns="38100" rIns="38100" bIns="38100"/>
          <a:lstStyle>
            <a:lvl1pPr marL="0" marR="0" indent="0" algn="ctr" defTabSz="584200">
              <a:spcBef>
                <a:spcPts val="0"/>
              </a:spcBef>
              <a:defRPr>
                <a:uFillTx/>
                <a:latin typeface="+mj-lt"/>
                <a:ea typeface="+mj-ea"/>
                <a:cs typeface="+mj-cs"/>
                <a:sym typeface="Helvetica Neue"/>
              </a:defRPr>
            </a:lvl1pPr>
            <a:lvl2pPr marL="0" marR="0" indent="0" algn="ctr" defTabSz="584200">
              <a:spcBef>
                <a:spcPts val="0"/>
              </a:spcBef>
              <a:buSzTx/>
              <a:buNone/>
              <a:defRPr sz="3400">
                <a:uFillTx/>
                <a:latin typeface="+mj-lt"/>
                <a:ea typeface="+mj-ea"/>
                <a:cs typeface="+mj-cs"/>
                <a:sym typeface="Helvetica Neue"/>
              </a:defRPr>
            </a:lvl2pPr>
            <a:lvl3pPr marL="0" marR="0" indent="0" algn="ctr" defTabSz="584200">
              <a:spcBef>
                <a:spcPts val="0"/>
              </a:spcBef>
              <a:buSzTx/>
              <a:buNone/>
              <a:defRPr sz="3400">
                <a:uFillTx/>
                <a:latin typeface="+mj-lt"/>
                <a:ea typeface="+mj-ea"/>
                <a:cs typeface="+mj-cs"/>
                <a:sym typeface="Helvetica Neue"/>
              </a:defRPr>
            </a:lvl3pPr>
            <a:lvl4pPr marL="0" marR="0" indent="0" algn="ctr" defTabSz="584200">
              <a:spcBef>
                <a:spcPts val="0"/>
              </a:spcBef>
              <a:buSzTx/>
              <a:buNone/>
              <a:defRPr sz="3400">
                <a:uFillTx/>
                <a:latin typeface="+mj-lt"/>
                <a:ea typeface="+mj-ea"/>
                <a:cs typeface="+mj-cs"/>
                <a:sym typeface="Helvetica Neue"/>
              </a:defRPr>
            </a:lvl4pPr>
            <a:lvl5pPr marL="0" marR="0" indent="0" algn="ctr" defTabSz="584200">
              <a:spcBef>
                <a:spcPts val="0"/>
              </a:spcBef>
              <a:buSzTx/>
              <a:buNone/>
              <a:defRPr sz="3400">
                <a:uFillTx/>
                <a:latin typeface="+mj-lt"/>
                <a:ea typeface="+mj-ea"/>
                <a:cs typeface="+mj-cs"/>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22" name="Slide Number"/>
          <p:cNvSpPr txBox="1"/>
          <p:nvPr>
            <p:ph type="sldNum" sz="quarter" idx="2"/>
          </p:nvPr>
        </p:nvSpPr>
        <p:spPr>
          <a:xfrm>
            <a:off x="6351587" y="8162925"/>
            <a:ext cx="292101" cy="317500"/>
          </a:xfrm>
          <a:prstGeom prst="rect">
            <a:avLst/>
          </a:prstGeom>
        </p:spPr>
        <p:txBody>
          <a:bodyPr lIns="38100" tIns="38100" rIns="38100" bIns="38100"/>
          <a:lstStyle>
            <a:lvl1pPr defTabSz="584200">
              <a:defRPr sz="16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129"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30" name="Title Text"/>
          <p:cNvSpPr txBox="1"/>
          <p:nvPr>
            <p:ph type="title"/>
          </p:nvPr>
        </p:nvSpPr>
        <p:spPr>
          <a:xfrm>
            <a:off x="546100" y="0"/>
            <a:ext cx="12234899" cy="1289192"/>
          </a:xfrm>
          <a:prstGeom prst="rect">
            <a:avLst/>
          </a:prstGeom>
        </p:spPr>
        <p:txBody>
          <a:bodyPr/>
          <a:lstStyle>
            <a:lvl1pPr marL="55751" marR="55751" defTabSz="638951">
              <a:defRPr sz="6200">
                <a:latin typeface="Times New Roman"/>
                <a:ea typeface="Times New Roman"/>
                <a:cs typeface="Times New Roman"/>
                <a:sym typeface="Times New Roman"/>
              </a:defRPr>
            </a:lvl1pPr>
          </a:lstStyle>
          <a:p>
            <a:pPr/>
            <a:r>
              <a:t>Title Text</a:t>
            </a:r>
          </a:p>
        </p:txBody>
      </p:sp>
      <p:sp>
        <p:nvSpPr>
          <p:cNvPr id="131" name="Body Level One…"/>
          <p:cNvSpPr txBox="1"/>
          <p:nvPr>
            <p:ph type="body" idx="1"/>
          </p:nvPr>
        </p:nvSpPr>
        <p:spPr>
          <a:xfrm>
            <a:off x="546100" y="1511300"/>
            <a:ext cx="12234899" cy="8242300"/>
          </a:xfrm>
          <a:prstGeom prst="rect">
            <a:avLst/>
          </a:prstGeom>
        </p:spPr>
        <p:txBody>
          <a:bodyPr/>
          <a:lstStyle>
            <a:lvl1pPr marL="374162" marR="55751" indent="-334962" defTabSz="638951">
              <a:spcBef>
                <a:spcPts val="1000"/>
              </a:spcBef>
              <a:buClr>
                <a:srgbClr val="000000"/>
              </a:buClr>
              <a:buSzPct val="100000"/>
              <a:buFont typeface="Times New Roman"/>
              <a:buChar char="•"/>
              <a:defRPr sz="4400">
                <a:latin typeface="Times New Roman"/>
                <a:ea typeface="Times New Roman"/>
                <a:cs typeface="Times New Roman"/>
                <a:sym typeface="Times New Roman"/>
              </a:defRPr>
            </a:lvl1pPr>
            <a:lvl2pPr marL="774212" marR="55751" indent="-277812" defTabSz="638951">
              <a:spcBef>
                <a:spcPts val="900"/>
              </a:spcBef>
              <a:buClr>
                <a:srgbClr val="000000"/>
              </a:buClr>
              <a:buFont typeface="Times New Roman"/>
              <a:buChar char="–"/>
              <a:defRPr sz="3800">
                <a:latin typeface="Times New Roman"/>
                <a:ea typeface="Times New Roman"/>
                <a:cs typeface="Times New Roman"/>
                <a:sym typeface="Times New Roman"/>
              </a:defRPr>
            </a:lvl2pPr>
            <a:lvl3pPr marL="1182200" marR="55751" defTabSz="638951">
              <a:spcBef>
                <a:spcPts val="700"/>
              </a:spcBef>
              <a:buClr>
                <a:srgbClr val="000000"/>
              </a:buClr>
              <a:buFont typeface="Times New Roman"/>
              <a:buChar char="•"/>
              <a:defRPr sz="3400">
                <a:latin typeface="Times New Roman"/>
                <a:ea typeface="Times New Roman"/>
                <a:cs typeface="Times New Roman"/>
                <a:sym typeface="Times New Roman"/>
              </a:defRPr>
            </a:lvl3pPr>
            <a:lvl4pPr marL="1639399" marR="55751" indent="-228599" defTabSz="638951">
              <a:spcBef>
                <a:spcPts val="600"/>
              </a:spcBef>
              <a:buClr>
                <a:srgbClr val="000000"/>
              </a:buClr>
              <a:buFont typeface="Times New Roman"/>
              <a:buChar char="–"/>
              <a:defRPr sz="2800">
                <a:latin typeface="Times New Roman"/>
                <a:ea typeface="Times New Roman"/>
                <a:cs typeface="Times New Roman"/>
                <a:sym typeface="Times New Roman"/>
              </a:defRPr>
            </a:lvl4pPr>
            <a:lvl5pPr marL="2096599" marR="55751" defTabSz="638951">
              <a:spcBef>
                <a:spcPts val="600"/>
              </a:spcBef>
              <a:buClr>
                <a:srgbClr val="000000"/>
              </a:buClr>
              <a:buFont typeface="Times New Roman"/>
              <a:defRPr sz="2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2" name="Slide Number"/>
          <p:cNvSpPr txBox="1"/>
          <p:nvPr>
            <p:ph type="sldNum" sz="quarter" idx="2"/>
          </p:nvPr>
        </p:nvSpPr>
        <p:spPr>
          <a:xfrm>
            <a:off x="6229773" y="9207500"/>
            <a:ext cx="546101" cy="565857"/>
          </a:xfrm>
          <a:prstGeom prst="rect">
            <a:avLst/>
          </a:prstGeom>
        </p:spPr>
        <p:txBody>
          <a:bodyPr/>
          <a:lstStyle>
            <a:lvl1pPr>
              <a:defRPr sz="34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a:off x="977900" y="1193800"/>
            <a:ext cx="11049000" cy="2258"/>
          </a:xfrm>
          <a:prstGeom prst="line">
            <a:avLst/>
          </a:prstGeom>
          <a:ln w="38100">
            <a:solidFill>
              <a:srgbClr val="000000"/>
            </a:solidFill>
          </a:ln>
        </p:spPr>
        <p:txBody>
          <a:bodyPr lIns="0" tIns="0" rIns="0" bIns="0"/>
          <a:lstStyle/>
          <a:p>
            <a:pPr/>
          </a:p>
        </p:txBody>
      </p:sp>
      <p:sp>
        <p:nvSpPr>
          <p:cNvPr id="3" name="Title Text"/>
          <p:cNvSpPr txBox="1"/>
          <p:nvPr>
            <p:ph type="title"/>
          </p:nvPr>
        </p:nvSpPr>
        <p:spPr>
          <a:xfrm>
            <a:off x="977900" y="114300"/>
            <a:ext cx="11049000" cy="1193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4" name="Body Level One…"/>
          <p:cNvSpPr txBox="1"/>
          <p:nvPr>
            <p:ph type="body" idx="1"/>
          </p:nvPr>
        </p:nvSpPr>
        <p:spPr>
          <a:xfrm>
            <a:off x="977900" y="1295400"/>
            <a:ext cx="11049000" cy="8458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90" indent="-285750">
              <a:spcBef>
                <a:spcPts val="600"/>
              </a:spcBef>
              <a:defRPr sz="2800"/>
            </a:lvl2pPr>
            <a:lvl3pPr marL="1183639" indent="-228600">
              <a:spcBef>
                <a:spcPts val="500"/>
              </a:spcBef>
              <a:buChar char="–"/>
              <a:defRPr sz="2400"/>
            </a:lvl3pPr>
            <a:lvl4pPr marL="1640839" indent="-228600">
              <a:spcBef>
                <a:spcPts val="500"/>
              </a:spcBef>
              <a:buChar char="»"/>
              <a:defRPr sz="2200"/>
            </a:lvl4pPr>
            <a:lvl5pPr marL="2098039" indent="-228600">
              <a:spcBef>
                <a:spcPts val="400"/>
              </a:spcBef>
              <a:buChar char="»"/>
              <a:defRPr sz="1800"/>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10505158" y="8890000"/>
            <a:ext cx="342901" cy="358589"/>
          </a:xfrm>
          <a:prstGeom prst="rect">
            <a:avLst/>
          </a:prstGeom>
          <a:ln w="12700">
            <a:miter lim="400000"/>
          </a:ln>
        </p:spPr>
        <p:txBody>
          <a:bodyPr wrap="none" lIns="50800" tIns="50800" rIns="50800" bIns="50800">
            <a:spAutoFit/>
          </a:bodyPr>
          <a:lstStyle>
            <a:lvl1pPr algn="ctr" defTabSz="647700">
              <a:defRPr sz="18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545479" marR="57799" indent="-487680" algn="l" defTabSz="1295400" rtl="0" latinLnBrk="0">
        <a:lnSpc>
          <a:spcPct val="100000"/>
        </a:lnSpc>
        <a:spcBef>
          <a:spcPts val="700"/>
        </a:spcBef>
        <a:spcAft>
          <a:spcPts val="0"/>
        </a:spcAft>
        <a:buClrTx/>
        <a:buSzTx/>
        <a:buFontTx/>
        <a:buNone/>
        <a:tabLst/>
        <a:defRPr b="0" baseline="0" cap="none" i="0" spc="0" strike="noStrike" sz="3400" u="none">
          <a:solidFill>
            <a:srgbClr val="000000"/>
          </a:solidFill>
          <a:uFill>
            <a:solidFill>
              <a:srgbClr val="000000"/>
            </a:solidFill>
          </a:uFill>
          <a:latin typeface="+mn-lt"/>
          <a:ea typeface="+mn-ea"/>
          <a:cs typeface="+mn-cs"/>
          <a:sym typeface="Arial"/>
        </a:defRPr>
      </a:lvl1pPr>
      <a:lvl2pPr marL="902621" marR="57799" indent="-346982"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2pPr>
      <a:lvl3pPr marL="1336689" marR="57799" indent="-32385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3pPr>
      <a:lvl4pPr marL="1823329" marR="57799" indent="-35329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4pPr>
      <a:lvl5pPr marL="2359039" marR="57799" indent="-43180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5pPr>
      <a:lvl6pPr marL="2359039" marR="57799" indent="-43180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6pPr>
      <a:lvl7pPr marL="2359039" marR="57799" indent="-43180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7pPr>
      <a:lvl8pPr marL="2359039" marR="57799" indent="-43180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8pPr>
      <a:lvl9pPr marL="2359039" marR="57799" indent="-431800" algn="l" defTabSz="1295400" rtl="0" latinLnBrk="0">
        <a:lnSpc>
          <a:spcPct val="100000"/>
        </a:lnSpc>
        <a:spcBef>
          <a:spcPts val="700"/>
        </a:spcBef>
        <a:spcAft>
          <a:spcPts val="0"/>
        </a:spcAft>
        <a:buClrTx/>
        <a:buSzPct val="100000"/>
        <a:buFontTx/>
        <a:buChar char="•"/>
        <a:tabLst/>
        <a:defRPr b="0" baseline="0" cap="none" i="0" spc="0" strike="noStrike" sz="3400" u="none">
          <a:solidFill>
            <a:srgbClr val="000000"/>
          </a:solidFill>
          <a:uFill>
            <a:solidFill>
              <a:srgbClr val="000000"/>
            </a:solidFill>
          </a:uFill>
          <a:latin typeface="+mn-lt"/>
          <a:ea typeface="+mn-ea"/>
          <a:cs typeface="+mn-cs"/>
          <a:sym typeface="Arial"/>
        </a:defRPr>
      </a:lvl9pPr>
    </p:bodyStyle>
    <p:otherStyle>
      <a:lvl1pPr marL="0" marR="0" indent="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1pPr>
      <a:lvl2pPr marL="0" marR="0" indent="228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2pPr>
      <a:lvl3pPr marL="0" marR="0" indent="457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3pPr>
      <a:lvl4pPr marL="0" marR="0" indent="685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4pPr>
      <a:lvl5pPr marL="0" marR="0" indent="9144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5pPr>
      <a:lvl6pPr marL="0" marR="0" indent="11430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6pPr>
      <a:lvl7pPr marL="0" marR="0" indent="1371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7pPr>
      <a:lvl8pPr marL="0" marR="0" indent="1600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8pPr>
      <a:lvl9pPr marL="0" marR="0" indent="1828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1.xml"/><Relationship Id="rId3"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2.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omments" Target="../comments/comment3.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3.png"/><Relationship Id="rId4" Type="http://schemas.openxmlformats.org/officeDocument/2006/relationships/image" Target="../media/image14.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en.wikipedia.org/wiki/File:Noise_Comparison.JPG" TargetMode="External"/><Relationship Id="rId4" Type="http://schemas.openxmlformats.org/officeDocument/2006/relationships/image" Target="../media/image19.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en.wikipedia.org/wiki/File:ISO_comparison_150px.jpg" TargetMode="External"/><Relationship Id="rId4" Type="http://schemas.openxmlformats.org/officeDocument/2006/relationships/image" Target="../media/image20.png"/><Relationship Id="rId5" Type="http://schemas.openxmlformats.org/officeDocument/2006/relationships/image" Target="../media/image2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hyperlink" Target="http://wiegaertnerfilms.com/tutorials/the-best-iso-settings-for-canon-video-dslrs/" TargetMode="External"/></Relationships>

</file>

<file path=ppt/slides/_rels/slide4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gizmodo.com/5470334/giz-explains-why-iso-is-the-new-megapixel" TargetMode="External"/><Relationship Id="rId4" Type="http://schemas.openxmlformats.org/officeDocument/2006/relationships/hyperlink" Target="http://www.sansmirror.com/articles/proper-noise-reduction-in.html" TargetMode="External"/></Relationships>

</file>

<file path=ppt/slides/_rels/slide4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s://photographylife.com/iso-invariance-explained" TargetMode="External"/><Relationship Id="rId4" Type="http://schemas.openxmlformats.org/officeDocument/2006/relationships/hyperlink" Target="https://improvephotography.com/34818/iso-invariance/" TargetMode="External"/><Relationship Id="rId5" Type="http://schemas.openxmlformats.org/officeDocument/2006/relationships/hyperlink" Target="http://www.photonstophotos.net/Charts/RN_ADU.htm" TargetMode="External"/><Relationship Id="rId6" Type="http://schemas.openxmlformats.org/officeDocument/2006/relationships/hyperlink" Target="https://www.dpreview.com/reviews/image-comparison/fullscreen?attr134_0=canon_eos5d&amp;attr134_1=canon_eos5d&amp;attr134_2=canon_eos5d&amp;attr134_3=canon_eos5d&amp;attr136_0=1&amp;attr136_1=1&amp;attr136_2=3&amp;attr136_3=2&amp;normalization=full&amp;widget=487&amp;x=0.151173145&amp;y=0.5005349" TargetMode="External"/></Relationships>

</file>

<file path=ppt/slides/_rels/slide4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3.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hyperlink" Target="http://en.wikipedia.org/wiki/File:Photon-noise.jpg" TargetMode="External"/></Relationships>

</file>

<file path=ppt/slides/_rels/slide5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theory.uchicago.edu/~ejm/pix/20d/tests/noise/index.html" TargetMode="External"/><Relationship Id="rId4" Type="http://schemas.openxmlformats.org/officeDocument/2006/relationships/image" Target="../media/image24.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8.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5.png"/><Relationship Id="rId4" Type="http://schemas.openxmlformats.org/officeDocument/2006/relationships/hyperlink" Target="http://www.clarkvision.com/imagedetail/digital.sensor.performance.summary/"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www.photozone.de/3Technology/digital_1.htm" TargetMode="External"/><Relationship Id="rId4" Type="http://schemas.openxmlformats.org/officeDocument/2006/relationships/image" Target="../media/image26.png"/><Relationship Id="rId5" Type="http://schemas.openxmlformats.org/officeDocument/2006/relationships/image" Target="../media/image27.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8.png"/><Relationship Id="rId4" Type="http://schemas.openxmlformats.org/officeDocument/2006/relationships/hyperlink" Target="http://www.clarkvision.com/imagedetail/digital.sensor.performance.summary/" TargetMode="External"/></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lectronicimaging.spiedigitallibrary.org/article.aspx?articleid=1199156" TargetMode="External"/></Relationships>

</file>

<file path=ppt/slides/_rels/slide5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9.png"/><Relationship Id="rId4" Type="http://schemas.openxmlformats.org/officeDocument/2006/relationships/hyperlink" Target="http://theory.uchicago.edu/~ejm/pix/20d/tests/noise/index.html" TargetMode="External"/></Relationships>

</file>

<file path=ppt/slides/_rels/slide5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0.png"/><Relationship Id="rId4" Type="http://schemas.openxmlformats.org/officeDocument/2006/relationships/hyperlink" Target="http://www.clarkvision.com/imagedetail/digital.sensor.performance.summary/" TargetMode="External"/></Relationships>

</file>

<file path=ppt/slides/_rels/slide6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1.png"/><Relationship Id="rId4" Type="http://schemas.openxmlformats.org/officeDocument/2006/relationships/hyperlink" Target="http://www.clarkvision.com/imagedetail/digital.sensor.performance.summary/" TargetMode="External"/></Relationships>

</file>

<file path=ppt/slides/_rels/slide6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2.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3.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jpeg"/></Relationships>

</file>

<file path=ppt/slides/_rels/slide7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5.jpeg"/></Relationships>

</file>

<file path=ppt/slides/_rels/slide7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tif"/></Relationships>

</file>

<file path=ppt/slides/_rels/slide7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hyperlink" Target="http://www.luminous-landscape.com/tutorials/understanding-series/understanding-histograms.shtml" TargetMode="External"/><Relationship Id="rId4" Type="http://schemas.openxmlformats.org/officeDocument/2006/relationships/hyperlink" Target="http://www.luminous-landscape.com/tutorials/expose-right.shtml" TargetMode="External"/><Relationship Id="rId5" Type="http://schemas.openxmlformats.org/officeDocument/2006/relationships/image" Target="../media/image34.png"/><Relationship Id="rId6" Type="http://schemas.openxmlformats.org/officeDocument/2006/relationships/image" Target="../media/image35.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6.png"/><Relationship Id="rId4" Type="http://schemas.openxmlformats.org/officeDocument/2006/relationships/hyperlink" Target="http://www.dpreview.com/reviews/canoneos5d/page22.asp" TargetMode="External"/></Relationships>

</file>

<file path=ppt/slides/_rels/slide7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isdom.weizmann.ac.il/~levina/" TargetMode="External"/></Relationships>

</file>

<file path=ppt/slides/_rels/slide8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ambridgeincolour.com/tutorials/image-noise.htm" TargetMode="External"/><Relationship Id="rId3" Type="http://schemas.openxmlformats.org/officeDocument/2006/relationships/hyperlink" Target="http://www.cambridgeincolour.com/tutorials/image-noise-2.htm" TargetMode="External"/><Relationship Id="rId4" Type="http://schemas.openxmlformats.org/officeDocument/2006/relationships/hyperlink" Target="http://www.clarkvision.com/imagedetail/does.pixel.size.matter2/" TargetMode="External"/><Relationship Id="rId5" Type="http://schemas.openxmlformats.org/officeDocument/2006/relationships/hyperlink" Target="http://www.clarkvision.com/articles/digital.sensor.performance.summary/" TargetMode="External"/><Relationship Id="rId6" Type="http://schemas.openxmlformats.org/officeDocument/2006/relationships/hyperlink" Target="http://books.google.com/books?id=OYFYt5C4N94C&amp;pg=PA405&amp;dq=binomial+film+grain+noise#v=onepage&amp;q=binomial film grain noise&amp;f=false" TargetMode="External"/><Relationship Id="rId7" Type="http://schemas.openxmlformats.org/officeDocument/2006/relationships/hyperlink" Target="http://en.wikipedia.org/wiki/Image_noise" TargetMode="External"/><Relationship Id="rId8" Type="http://schemas.openxmlformats.org/officeDocument/2006/relationships/hyperlink" Target="http://www.picturecode.com/noise.htm" TargetMode="External"/><Relationship Id="rId9" Type="http://schemas.openxmlformats.org/officeDocument/2006/relationships/hyperlink" Target="http://www.instructables.com/id/Avoiding-Camera-Noise-Signatures/" TargetMode="External"/><Relationship Id="rId10" Type="http://schemas.openxmlformats.org/officeDocument/2006/relationships/hyperlink" Target="http://www.photoxels.com/tutorial_noise.html" TargetMode="External"/><Relationship Id="rId11" Type="http://schemas.openxmlformats.org/officeDocument/2006/relationships/hyperlink" Target="http://people.csail.mit.edu/hasinoff/hdrnoise/hasinoff-sensornoise-tutorial-iccp10.pptx" TargetMode="External"/><Relationship Id="rId12" Type="http://schemas.openxmlformats.org/officeDocument/2006/relationships/hyperlink" Target="http://theory.uchicago.edu/~ejm/pix/20d/tests/noise/" TargetMode="External"/><Relationship Id="rId13" Type="http://schemas.openxmlformats.org/officeDocument/2006/relationships/hyperlink" Target="http://www.imatest.com/docs/noise/" TargetMode="External"/><Relationship Id="rId14" Type="http://schemas.openxmlformats.org/officeDocument/2006/relationships/hyperlink" Target="http://www.cybercom.net/~dcoffin/dcraw/" TargetMode="External"/></Relationships>

</file>

<file path=ppt/slides/_rels/slide8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imeo.com/75260457" TargetMode="External"/><Relationship Id="rId3" Type="http://schemas.openxmlformats.org/officeDocument/2006/relationships/image" Target="../media/image37.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imeo.com/75260457" TargetMode="Externa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38.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stronomie.be/registax/" TargetMode="External"/></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 Id="rId6" Type="http://schemas.openxmlformats.org/officeDocument/2006/relationships/image" Target="../media/image40.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eople.csail.mit.edu/fredo/Panos/" TargetMode="External"/></Relationships>

</file>

<file path=ppt/slides/_rels/slide9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1.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7.jpeg"/></Relationships>

</file>

<file path=ppt/slides/_rels/slide9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3.tif"/><Relationship Id="rId8" Type="http://schemas.openxmlformats.org/officeDocument/2006/relationships/image" Target="../media/image4.tif"/><Relationship Id="rId9" Type="http://schemas.openxmlformats.org/officeDocument/2006/relationships/image" Target="../media/image5.tif"/><Relationship Id="rId10" Type="http://schemas.openxmlformats.org/officeDocument/2006/relationships/image" Target="../media/image6.tif"/><Relationship Id="rId11" Type="http://schemas.openxmlformats.org/officeDocument/2006/relationships/image" Target="../media/image40.png"/><Relationship Id="rId12" Type="http://schemas.openxmlformats.org/officeDocument/2006/relationships/image" Target="../media/image47.png"/><Relationship Id="rId13" Type="http://schemas.openxmlformats.org/officeDocument/2006/relationships/image" Target="../media/image1.jpeg"/></Relationships>

</file>

<file path=ppt/slides/_rels/slide9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File:%D8%A8%D9%8A%D8%B1%D9%88%D8%AA-%D8%A7%D9%84%D9%82%D8%B1%D9%86_%D9%A1%D9%A9.jpg" TargetMode="External"/><Relationship Id="rId3" Type="http://schemas.openxmlformats.org/officeDocument/2006/relationships/image" Target="../media/image49.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hyperlink" Target="http://en.wikipedia.org/wiki/File:Panorama_of_Tiflis_(1900s).jpg" TargetMode="External"/><Relationship Id="rId4" Type="http://schemas.openxmlformats.org/officeDocument/2006/relationships/hyperlink" Target="http://en.wikipedia.org/wiki/File:%D8%A8%D9%8A%D8%B1%D9%88%D8%AA-%D8%A7%D9%84%D9%82%D8%B1%D9%86_%D9%A1%D9%A9.jpg" TargetMode="Externa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eurofresh.se/history/" TargetMode="External"/><Relationship Id="rId3" Type="http://schemas.openxmlformats.org/officeDocument/2006/relationships/image" Target="../media/image50.png"/><Relationship Id="rId4" Type="http://schemas.openxmlformats.org/officeDocument/2006/relationships/image" Target="../media/image51.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52.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53.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www.kaidan.com/products/pano-prods.html" TargetMode="External"/><Relationship Id="rId4" Type="http://schemas.openxmlformats.org/officeDocument/2006/relationships/hyperlink" Target="http://www.0-360.com" TargetMode="External"/><Relationship Id="rId5" Type="http://schemas.openxmlformats.org/officeDocument/2006/relationships/hyperlink" Target="http://www.bugeyedigital.com/product_main/036-0360d.html" TargetMode="External"/><Relationship Id="rId6" Type="http://schemas.openxmlformats.org/officeDocument/2006/relationships/hyperlink" Target="http://www.panoramicphoto.com/timeline.htm" TargetMode="External"/><Relationship Id="rId7" Type="http://schemas.openxmlformats.org/officeDocument/2006/relationships/image" Target="../media/image54.png"/><Relationship Id="rId8" Type="http://schemas.openxmlformats.org/officeDocument/2006/relationships/image" Target="../media/image55.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7.tif"/><Relationship Id="rId4" Type="http://schemas.openxmlformats.org/officeDocument/2006/relationships/image" Target="../media/image8.tif"/><Relationship Id="rId5" Type="http://schemas.openxmlformats.org/officeDocument/2006/relationships/image" Target="../media/image1.jpe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56.png"/><Relationship Id="rId5" Type="http://schemas.openxmlformats.org/officeDocument/2006/relationships/image" Target="../media/image1.jpe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 Id="rId3" Type="http://schemas.openxmlformats.org/officeDocument/2006/relationships/image" Target="../media/image4.tif"/><Relationship Id="rId4" Type="http://schemas.openxmlformats.org/officeDocument/2006/relationships/image" Target="../media/image5.tif"/><Relationship Id="rId5" Type="http://schemas.openxmlformats.org/officeDocument/2006/relationships/image" Target="../media/image6.tif"/><Relationship Id="rId6" Type="http://schemas.openxmlformats.org/officeDocument/2006/relationships/image" Target="../media/image40.png"/><Relationship Id="rId7" Type="http://schemas.openxmlformats.org/officeDocument/2006/relationships/image" Target="../media/image1.jpe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www.reallyrightstuff.com/pano/index.html" TargetMode="External"/><Relationship Id="rId4" Type="http://schemas.openxmlformats.org/officeDocument/2006/relationships/hyperlink" Target="http://www.path.unimelb.edu.au/~bernardk/tutorials/360/photo/nodal.html" TargetMode="External"/><Relationship Id="rId5" Type="http://schemas.openxmlformats.org/officeDocument/2006/relationships/image" Target="../media/image60.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jpeg"/><Relationship Id="rId4" Type="http://schemas.openxmlformats.org/officeDocument/2006/relationships/image" Target="../media/image9.jpe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61.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56.png"/><Relationship Id="rId5" Type="http://schemas.openxmlformats.org/officeDocument/2006/relationships/image" Target="../media/image1.jpe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8.tif"/></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8.tif"/><Relationship Id="rId4" Type="http://schemas.openxmlformats.org/officeDocument/2006/relationships/image" Target="../media/image1.jpe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jpe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6.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7.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7.pn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7.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7.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7.pn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8.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7.tif"/><Relationship Id="rId4" Type="http://schemas.openxmlformats.org/officeDocument/2006/relationships/image" Target="../media/image8.tif"/><Relationship Id="rId5" Type="http://schemas.openxmlformats.org/officeDocument/2006/relationships/image" Target="../media/image1.jpe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16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etapixel.com/2013/10/06/beautiful-underwater-panoramas-used-help-scientists-save-coral-reefs/" TargetMode="External"/><Relationship Id="rId3" Type="http://schemas.openxmlformats.org/officeDocument/2006/relationships/hyperlink" Target="http://globalreefrecord.org/home_scientific" TargetMode="Externa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Noise and image acquisition…"/>
          <p:cNvSpPr txBox="1"/>
          <p:nvPr>
            <p:ph type="title"/>
          </p:nvPr>
        </p:nvSpPr>
        <p:spPr>
          <a:xfrm>
            <a:off x="1978024" y="1866899"/>
            <a:ext cx="9010652" cy="4249292"/>
          </a:xfrm>
          <a:prstGeom prst="rect">
            <a:avLst/>
          </a:prstGeom>
        </p:spPr>
        <p:txBody>
          <a:bodyPr/>
          <a:lstStyle/>
          <a:p>
            <a:pPr/>
            <a:r>
              <a:t>Noise and image acquisition</a:t>
            </a:r>
          </a:p>
          <a:p>
            <a:pPr/>
            <a:r>
              <a:t>+ Panoramas</a:t>
            </a:r>
          </a:p>
        </p:txBody>
      </p:sp>
      <p:sp>
        <p:nvSpPr>
          <p:cNvPr id="142" name="Fredo Durand…"/>
          <p:cNvSpPr txBox="1"/>
          <p:nvPr>
            <p:ph type="body" sz="quarter" idx="1"/>
          </p:nvPr>
        </p:nvSpPr>
        <p:spPr>
          <a:xfrm>
            <a:off x="2578099" y="6858000"/>
            <a:ext cx="7848602" cy="1543051"/>
          </a:xfrm>
          <a:prstGeom prst="rect">
            <a:avLst/>
          </a:prstGeom>
        </p:spPr>
        <p:txBody>
          <a:bodyPr/>
          <a:lstStyle/>
          <a:p>
            <a:pPr/>
            <a:r>
              <a:t>Fredo Durand</a:t>
            </a:r>
          </a:p>
          <a:p>
            <a:pPr/>
            <a:r>
              <a:t>MIT EECS</a:t>
            </a:r>
          </a:p>
          <a:p>
            <a:pPr/>
            <a:r>
              <a:t>6.815/6.865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Noise characteristics"/>
          <p:cNvSpPr txBox="1"/>
          <p:nvPr>
            <p:ph type="title"/>
          </p:nvPr>
        </p:nvSpPr>
        <p:spPr>
          <a:prstGeom prst="rect">
            <a:avLst/>
          </a:prstGeom>
        </p:spPr>
        <p:txBody>
          <a:bodyPr/>
          <a:lstStyle>
            <a:lvl1pPr>
              <a:defRPr sz="13600"/>
            </a:lvl1pPr>
          </a:lstStyle>
          <a:p>
            <a:pPr/>
            <a:r>
              <a:t>Noise characteristics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Analyzing noise"/>
          <p:cNvSpPr txBox="1"/>
          <p:nvPr>
            <p:ph type="title"/>
          </p:nvPr>
        </p:nvSpPr>
        <p:spPr>
          <a:prstGeom prst="rect">
            <a:avLst/>
          </a:prstGeom>
        </p:spPr>
        <p:txBody>
          <a:bodyPr/>
          <a:lstStyle/>
          <a:p>
            <a:pPr/>
            <a:r>
              <a:t>Analyzing noise</a:t>
            </a:r>
          </a:p>
        </p:txBody>
      </p:sp>
      <p:sp>
        <p:nvSpPr>
          <p:cNvPr id="147" name="Camera on tripod, many pictures…"/>
          <p:cNvSpPr txBox="1"/>
          <p:nvPr>
            <p:ph type="body" idx="1"/>
          </p:nvPr>
        </p:nvSpPr>
        <p:spPr>
          <a:prstGeom prst="rect">
            <a:avLst/>
          </a:prstGeom>
        </p:spPr>
        <p:txBody>
          <a:bodyPr/>
          <a:lstStyle/>
          <a:p>
            <a:pPr/>
            <a:r>
              <a:t>Camera on tripod, many pictures</a:t>
            </a:r>
          </a:p>
          <a:p>
            <a:pPr/>
            <a:r>
              <a:t>Compute mean, variance, stddev, SNR</a:t>
            </a:r>
          </a:p>
        </p:txBody>
      </p:sp>
      <p:pic>
        <p:nvPicPr>
          <p:cNvPr id="148" name="droppedImage.png" descr="droppedImage.png"/>
          <p:cNvPicPr>
            <a:picLocks noChangeAspect="1"/>
          </p:cNvPicPr>
          <p:nvPr/>
        </p:nvPicPr>
        <p:blipFill>
          <a:blip r:embed="rId2">
            <a:extLst/>
          </a:blip>
          <a:stretch>
            <a:fillRect/>
          </a:stretch>
        </p:blipFill>
        <p:spPr>
          <a:xfrm>
            <a:off x="304800" y="3213100"/>
            <a:ext cx="11671300" cy="638885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Exposure"/>
          <p:cNvSpPr txBox="1"/>
          <p:nvPr>
            <p:ph type="title"/>
          </p:nvPr>
        </p:nvSpPr>
        <p:spPr>
          <a:prstGeom prst="rect">
            <a:avLst/>
          </a:prstGeom>
        </p:spPr>
        <p:txBody>
          <a:bodyPr/>
          <a:lstStyle/>
          <a:p>
            <a:pPr/>
            <a:r>
              <a:t>Exposure</a:t>
            </a:r>
          </a:p>
        </p:txBody>
      </p:sp>
      <p:sp>
        <p:nvSpPr>
          <p:cNvPr id="151" name="Get the right amount of light to sensor/film…"/>
          <p:cNvSpPr txBox="1"/>
          <p:nvPr>
            <p:ph type="body" idx="1"/>
          </p:nvPr>
        </p:nvSpPr>
        <p:spPr>
          <a:xfrm>
            <a:off x="492195" y="1641404"/>
            <a:ext cx="12002348" cy="8112196"/>
          </a:xfrm>
          <a:prstGeom prst="rect">
            <a:avLst/>
          </a:prstGeom>
        </p:spPr>
        <p:txBody>
          <a:bodyPr/>
          <a:lstStyle/>
          <a:p>
            <a:pPr/>
            <a:r>
              <a:t>Get the right amount of light to sensor/film</a:t>
            </a:r>
          </a:p>
          <a:p>
            <a:pPr/>
            <a:r>
              <a:t>Two main parameters: </a:t>
            </a:r>
          </a:p>
          <a:p>
            <a:pPr lvl="1"/>
            <a:r>
              <a:t>Shutter speed </a:t>
            </a:r>
          </a:p>
          <a:p>
            <a:pPr lvl="1"/>
            <a:r>
              <a:t>Aperture (area of lens) </a:t>
            </a:r>
          </a:p>
          <a:p>
            <a:pPr marL="546382" indent="-487679">
              <a:buClr>
                <a:srgbClr val="000000"/>
              </a:buClr>
              <a:buSzTx/>
              <a:buFont typeface="Times New Roman"/>
              <a:buNone/>
            </a:pPr>
            <a:r>
              <a:t>+ sensor sensitivity (ISO) </a:t>
            </a:r>
          </a:p>
          <a:p>
            <a:pPr marL="546382" indent="-487679">
              <a:buClr>
                <a:srgbClr val="000000"/>
              </a:buClr>
              <a:buSzTx/>
              <a:buFont typeface="Times New Roman"/>
              <a:buNone/>
            </a:pPr>
          </a:p>
          <a:p>
            <a:pPr marL="546382" indent="-487679">
              <a:buClr>
                <a:srgbClr val="000000"/>
              </a:buClr>
              <a:buSzTx/>
              <a:buFont typeface="Times New Roman"/>
              <a:buNone/>
            </a:pPr>
            <a:r>
              <a:t>In what follows, I kept the brightness the same and explored the tradeoff between shutter speed and ISO</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Analysis code"/>
          <p:cNvSpPr txBox="1"/>
          <p:nvPr>
            <p:ph type="title"/>
          </p:nvPr>
        </p:nvSpPr>
        <p:spPr>
          <a:prstGeom prst="rect">
            <a:avLst/>
          </a:prstGeom>
        </p:spPr>
        <p:txBody>
          <a:bodyPr/>
          <a:lstStyle/>
          <a:p>
            <a:pPr/>
            <a:r>
              <a:t>Analysis code</a:t>
            </a:r>
          </a:p>
        </p:txBody>
      </p:sp>
      <p:sp>
        <p:nvSpPr>
          <p:cNvPr id="154" name="def analyzeNoise(imSeq):…"/>
          <p:cNvSpPr txBox="1"/>
          <p:nvPr>
            <p:ph type="body" idx="1"/>
          </p:nvPr>
        </p:nvSpPr>
        <p:spPr>
          <a:prstGeom prst="rect">
            <a:avLst/>
          </a:prstGeom>
        </p:spPr>
        <p:txBody>
          <a:bodyPr/>
          <a:lstStyle/>
          <a:p>
            <a:pPr marL="0" indent="0">
              <a:spcBef>
                <a:spcPts val="0"/>
              </a:spcBef>
              <a:buSzTx/>
              <a:buNone/>
              <a:defRPr sz="3700">
                <a:latin typeface="Courier"/>
                <a:ea typeface="Courier"/>
                <a:cs typeface="Courier"/>
                <a:sym typeface="Courier"/>
              </a:defRPr>
            </a:pPr>
            <a:r>
              <a:t>def analyzeNoise(imSeq):</a:t>
            </a:r>
          </a:p>
          <a:p>
            <a:pPr marL="0" indent="0">
              <a:spcBef>
                <a:spcPts val="0"/>
              </a:spcBef>
              <a:buSzTx/>
              <a:buNone/>
              <a:defRPr sz="3700">
                <a:latin typeface="Courier"/>
                <a:ea typeface="Courier"/>
                <a:cs typeface="Courier"/>
                <a:sym typeface="Courier"/>
              </a:defRPr>
            </a:pPr>
            <a:r>
              <a:t>    mean=imSeq[0].copy()</a:t>
            </a:r>
          </a:p>
          <a:p>
            <a:pPr marL="0" indent="0">
              <a:spcBef>
                <a:spcPts val="0"/>
              </a:spcBef>
              <a:buSzTx/>
              <a:buNone/>
              <a:defRPr sz="3700">
                <a:latin typeface="Courier"/>
                <a:ea typeface="Courier"/>
                <a:cs typeface="Courier"/>
                <a:sym typeface="Courier"/>
              </a:defRPr>
            </a:pPr>
            <a:r>
              <a:t>    N=len(imSeq)</a:t>
            </a:r>
          </a:p>
          <a:p>
            <a:pPr marL="0" indent="0">
              <a:spcBef>
                <a:spcPts val="0"/>
              </a:spcBef>
              <a:buSzTx/>
              <a:buNone/>
              <a:defRPr sz="3700">
                <a:latin typeface="Courier"/>
                <a:ea typeface="Courier"/>
                <a:cs typeface="Courier"/>
                <a:sym typeface="Courier"/>
              </a:defRPr>
            </a:pPr>
            <a:r>
              <a:t>    for i in xrange(1, N):</a:t>
            </a:r>
          </a:p>
          <a:p>
            <a:pPr marL="0" indent="0">
              <a:spcBef>
                <a:spcPts val="0"/>
              </a:spcBef>
              <a:buSzTx/>
              <a:buNone/>
              <a:defRPr sz="3700">
                <a:latin typeface="Courier"/>
                <a:ea typeface="Courier"/>
                <a:cs typeface="Courier"/>
                <a:sym typeface="Courier"/>
              </a:defRPr>
            </a:pPr>
            <a:r>
              <a:t>        mean+=imSeq[i]</a:t>
            </a:r>
          </a:p>
          <a:p>
            <a:pPr marL="0" indent="0">
              <a:spcBef>
                <a:spcPts val="0"/>
              </a:spcBef>
              <a:buSzTx/>
              <a:buNone/>
              <a:defRPr sz="3700">
                <a:latin typeface="Courier"/>
                <a:ea typeface="Courier"/>
                <a:cs typeface="Courier"/>
                <a:sym typeface="Courier"/>
              </a:defRPr>
            </a:pPr>
            <a:r>
              <a:t>    mean/=N</a:t>
            </a:r>
          </a:p>
          <a:p>
            <a:pPr marL="0" indent="0">
              <a:spcBef>
                <a:spcPts val="0"/>
              </a:spcBef>
              <a:buSzTx/>
              <a:buNone/>
              <a:defRPr sz="3700">
                <a:latin typeface="Courier"/>
                <a:ea typeface="Courier"/>
                <a:cs typeface="Courier"/>
                <a:sym typeface="Courier"/>
              </a:defRPr>
            </a:pPr>
            <a:r>
              <a:t>    variance=zeros(imSeq[0].shape)</a:t>
            </a:r>
          </a:p>
          <a:p>
            <a:pPr marL="0" indent="0">
              <a:spcBef>
                <a:spcPts val="0"/>
              </a:spcBef>
              <a:buSzTx/>
              <a:buNone/>
              <a:defRPr sz="3700">
                <a:latin typeface="Courier"/>
                <a:ea typeface="Courier"/>
                <a:cs typeface="Courier"/>
                <a:sym typeface="Courier"/>
              </a:defRPr>
            </a:pPr>
            <a:r>
              <a:t>    for i in xrange(N):</a:t>
            </a:r>
          </a:p>
          <a:p>
            <a:pPr marL="0" indent="0">
              <a:spcBef>
                <a:spcPts val="0"/>
              </a:spcBef>
              <a:buSzTx/>
              <a:buNone/>
              <a:defRPr sz="3700">
                <a:latin typeface="Courier"/>
                <a:ea typeface="Courier"/>
                <a:cs typeface="Courier"/>
                <a:sym typeface="Courier"/>
              </a:defRPr>
            </a:pPr>
            <a:r>
              <a:t>        diff=imSeq[i]-mean</a:t>
            </a:r>
          </a:p>
          <a:p>
            <a:pPr marL="0" indent="0">
              <a:spcBef>
                <a:spcPts val="0"/>
              </a:spcBef>
              <a:buSzTx/>
              <a:buNone/>
              <a:defRPr sz="3700">
                <a:latin typeface="Courier"/>
                <a:ea typeface="Courier"/>
                <a:cs typeface="Courier"/>
                <a:sym typeface="Courier"/>
              </a:defRPr>
            </a:pPr>
            <a:r>
              <a:t>        variance+=diff*diff</a:t>
            </a:r>
          </a:p>
          <a:p>
            <a:pPr marL="0" indent="0">
              <a:spcBef>
                <a:spcPts val="0"/>
              </a:spcBef>
              <a:buSzTx/>
              <a:buNone/>
              <a:defRPr sz="3700">
                <a:latin typeface="Courier"/>
                <a:ea typeface="Courier"/>
                <a:cs typeface="Courier"/>
                <a:sym typeface="Courier"/>
              </a:defRPr>
            </a:pPr>
            <a:r>
              <a:t>    variance/=N-1</a:t>
            </a:r>
          </a:p>
          <a:p>
            <a:pPr marL="0" indent="0">
              <a:spcBef>
                <a:spcPts val="0"/>
              </a:spcBef>
              <a:buSzTx/>
              <a:buNone/>
              <a:defRPr sz="3700">
                <a:latin typeface="Courier"/>
                <a:ea typeface="Courier"/>
                <a:cs typeface="Courier"/>
                <a:sym typeface="Courier"/>
              </a:defRPr>
            </a:pPr>
            <a:r>
              <a:t>    return mean, variance</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Canon 1D mark IIN at ISO 3200"/>
          <p:cNvSpPr txBox="1"/>
          <p:nvPr>
            <p:ph type="title"/>
          </p:nvPr>
        </p:nvSpPr>
        <p:spPr>
          <a:prstGeom prst="rect">
            <a:avLst/>
          </a:prstGeom>
        </p:spPr>
        <p:txBody>
          <a:bodyPr/>
          <a:lstStyle/>
          <a:p>
            <a:pPr/>
            <a:r>
              <a:t>Canon 1D mark IIN at ISO 3200</a:t>
            </a:r>
          </a:p>
        </p:txBody>
      </p:sp>
      <p:sp>
        <p:nvSpPr>
          <p:cNvPr id="157" name="Double-click to edit"/>
          <p:cNvSpPr txBox="1"/>
          <p:nvPr>
            <p:ph type="body" idx="1"/>
          </p:nvPr>
        </p:nvSpPr>
        <p:spPr>
          <a:prstGeom prst="rect">
            <a:avLst/>
          </a:prstGeom>
        </p:spPr>
        <p:txBody>
          <a:bodyPr/>
          <a:lstStyle/>
          <a:p>
            <a:pPr/>
          </a:p>
        </p:txBody>
      </p:sp>
      <p:pic>
        <p:nvPicPr>
          <p:cNvPr id="158"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Canon 1D mark IIN at ISO 3200"/>
          <p:cNvSpPr txBox="1"/>
          <p:nvPr>
            <p:ph type="title"/>
          </p:nvPr>
        </p:nvSpPr>
        <p:spPr>
          <a:prstGeom prst="rect">
            <a:avLst/>
          </a:prstGeom>
        </p:spPr>
        <p:txBody>
          <a:bodyPr/>
          <a:lstStyle/>
          <a:p>
            <a:pPr/>
            <a:r>
              <a:t>Canon 1D mark IIN at ISO 3200</a:t>
            </a:r>
          </a:p>
        </p:txBody>
      </p:sp>
      <p:sp>
        <p:nvSpPr>
          <p:cNvPr id="161" name="Double-click to edit"/>
          <p:cNvSpPr txBox="1"/>
          <p:nvPr>
            <p:ph type="body" idx="1"/>
          </p:nvPr>
        </p:nvSpPr>
        <p:spPr>
          <a:prstGeom prst="rect">
            <a:avLst/>
          </a:prstGeom>
        </p:spPr>
        <p:txBody>
          <a:bodyPr/>
          <a:lstStyle/>
          <a:p>
            <a:pPr/>
          </a:p>
        </p:txBody>
      </p:sp>
      <p:pic>
        <p:nvPicPr>
          <p:cNvPr id="162"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163" name="droppedImage.png" descr="droppedImage.png"/>
          <p:cNvPicPr>
            <a:picLocks noChangeAspect="1"/>
          </p:cNvPicPr>
          <p:nvPr/>
        </p:nvPicPr>
        <p:blipFill>
          <a:blip r:embed="rId2">
            <a:extLst/>
          </a:blip>
          <a:srcRect l="32072" t="62806" r="20888" b="22982"/>
          <a:stretch>
            <a:fillRect/>
          </a:stretch>
        </p:blipFill>
        <p:spPr>
          <a:xfrm>
            <a:off x="-331926" y="7848599"/>
            <a:ext cx="13273226" cy="18796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Canon 1D mark IIN at ISO 3200"/>
          <p:cNvSpPr txBox="1"/>
          <p:nvPr>
            <p:ph type="title"/>
          </p:nvPr>
        </p:nvSpPr>
        <p:spPr>
          <a:prstGeom prst="rect">
            <a:avLst/>
          </a:prstGeom>
        </p:spPr>
        <p:txBody>
          <a:bodyPr/>
          <a:lstStyle/>
          <a:p>
            <a:pPr/>
            <a:r>
              <a:t>Canon 1D mark IIN at ISO 3200</a:t>
            </a:r>
          </a:p>
        </p:txBody>
      </p:sp>
      <p:sp>
        <p:nvSpPr>
          <p:cNvPr id="166" name="Looks noisy, especially in dark areas"/>
          <p:cNvSpPr txBox="1"/>
          <p:nvPr>
            <p:ph type="body" idx="1"/>
          </p:nvPr>
        </p:nvSpPr>
        <p:spPr>
          <a:prstGeom prst="rect">
            <a:avLst/>
          </a:prstGeom>
        </p:spPr>
        <p:txBody>
          <a:bodyPr/>
          <a:lstStyle/>
          <a:p>
            <a:pPr/>
            <a:r>
              <a:t>Looks noisy, especially in dark areas</a:t>
            </a:r>
          </a:p>
        </p:txBody>
      </p:sp>
      <p:pic>
        <p:nvPicPr>
          <p:cNvPr id="167"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168" name="droppedImage.png" descr="droppedImage.png"/>
          <p:cNvPicPr>
            <a:picLocks noChangeAspect="1"/>
          </p:cNvPicPr>
          <p:nvPr/>
        </p:nvPicPr>
        <p:blipFill>
          <a:blip r:embed="rId2">
            <a:extLst/>
          </a:blip>
          <a:srcRect l="32072" t="62806" r="20888" b="22982"/>
          <a:stretch>
            <a:fillRect/>
          </a:stretch>
        </p:blipFill>
        <p:spPr>
          <a:xfrm>
            <a:off x="-331926" y="7848599"/>
            <a:ext cx="13273226" cy="18796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Canon 1D mark IIN at ISO 3200"/>
          <p:cNvSpPr txBox="1"/>
          <p:nvPr>
            <p:ph type="title"/>
          </p:nvPr>
        </p:nvSpPr>
        <p:spPr>
          <a:prstGeom prst="rect">
            <a:avLst/>
          </a:prstGeom>
        </p:spPr>
        <p:txBody>
          <a:bodyPr/>
          <a:lstStyle/>
          <a:p>
            <a:pPr/>
            <a:r>
              <a:t>Canon 1D mark IIN at ISO 3200</a:t>
            </a:r>
          </a:p>
        </p:txBody>
      </p:sp>
      <p:sp>
        <p:nvSpPr>
          <p:cNvPr id="171" name="Denoised with 45 images (estimator of mean)"/>
          <p:cNvSpPr txBox="1"/>
          <p:nvPr>
            <p:ph type="body" idx="1"/>
          </p:nvPr>
        </p:nvSpPr>
        <p:spPr>
          <a:prstGeom prst="rect">
            <a:avLst/>
          </a:prstGeom>
        </p:spPr>
        <p:txBody>
          <a:bodyPr/>
          <a:lstStyle/>
          <a:p>
            <a:pPr/>
            <a:r>
              <a:t>Denoised with 45 images (estimator of mean)</a:t>
            </a:r>
          </a:p>
        </p:txBody>
      </p:sp>
      <p:pic>
        <p:nvPicPr>
          <p:cNvPr id="172"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Canon 1D mark IIN at ISO 3200"/>
          <p:cNvSpPr txBox="1"/>
          <p:nvPr>
            <p:ph type="title"/>
          </p:nvPr>
        </p:nvSpPr>
        <p:spPr>
          <a:prstGeom prst="rect">
            <a:avLst/>
          </a:prstGeom>
        </p:spPr>
        <p:txBody>
          <a:bodyPr/>
          <a:lstStyle/>
          <a:p>
            <a:pPr/>
            <a:r>
              <a:t>Canon 1D mark IIN at ISO 3200</a:t>
            </a:r>
          </a:p>
        </p:txBody>
      </p:sp>
      <p:sp>
        <p:nvSpPr>
          <p:cNvPr id="175" name="Standard deviation (some alignment issues...)"/>
          <p:cNvSpPr txBox="1"/>
          <p:nvPr>
            <p:ph type="body" idx="1"/>
          </p:nvPr>
        </p:nvSpPr>
        <p:spPr>
          <a:prstGeom prst="rect">
            <a:avLst/>
          </a:prstGeom>
        </p:spPr>
        <p:txBody>
          <a:bodyPr/>
          <a:lstStyle/>
          <a:p>
            <a:pPr/>
            <a:r>
              <a:t>Standard deviation (some alignment issues...)</a:t>
            </a:r>
          </a:p>
        </p:txBody>
      </p:sp>
      <p:pic>
        <p:nvPicPr>
          <p:cNvPr id="176"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
        <p:nvSpPr>
          <p:cNvPr id="177" name="For each pixel, for each channel, compute…"/>
          <p:cNvSpPr txBox="1"/>
          <p:nvPr/>
        </p:nvSpPr>
        <p:spPr>
          <a:xfrm>
            <a:off x="2162317" y="2482850"/>
            <a:ext cx="9025311" cy="2590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4200">
                <a:solidFill>
                  <a:srgbClr val="FFFFFF"/>
                </a:solidFill>
                <a:latin typeface="Gill Sans"/>
                <a:ea typeface="Gill Sans"/>
                <a:cs typeface="Gill Sans"/>
                <a:sym typeface="Gill Sans"/>
              </a:defRPr>
            </a:pPr>
            <a:r>
              <a:t>For each pixel, for each channel, compute</a:t>
            </a:r>
          </a:p>
          <a:p>
            <a:pPr algn="ctr" defTabSz="584200">
              <a:defRPr sz="4200">
                <a:solidFill>
                  <a:srgbClr val="FFFFFF"/>
                </a:solidFill>
                <a:latin typeface="Gill Sans"/>
                <a:ea typeface="Gill Sans"/>
                <a:cs typeface="Gill Sans"/>
                <a:sym typeface="Gill Sans"/>
              </a:defRPr>
            </a:pPr>
          </a:p>
          <a:p>
            <a:pPr algn="ctr" defTabSz="584200">
              <a:defRPr sz="4200">
                <a:solidFill>
                  <a:srgbClr val="FFFFFF"/>
                </a:solidFill>
                <a:latin typeface="Gill Sans"/>
                <a:ea typeface="Gill Sans"/>
                <a:cs typeface="Gill Sans"/>
                <a:sym typeface="Gill Sans"/>
              </a:defRPr>
            </a:pPr>
          </a:p>
          <a:p>
            <a:pPr algn="ctr" defTabSz="584200">
              <a:defRPr sz="4200">
                <a:solidFill>
                  <a:srgbClr val="FFFFFF"/>
                </a:solidFill>
                <a:latin typeface="Gill Sans"/>
                <a:ea typeface="Gill Sans"/>
                <a:cs typeface="Gill Sans"/>
                <a:sym typeface="Gill Sans"/>
              </a:defRPr>
            </a:pPr>
            <a:r>
              <a:t>And display as an image</a:t>
            </a:r>
          </a:p>
        </p:txBody>
      </p:sp>
      <p:pic>
        <p:nvPicPr>
          <p:cNvPr id="178" name="droppedImage.pdf" descr="droppedImage.pdf"/>
          <p:cNvPicPr>
            <a:picLocks noChangeAspect="1"/>
          </p:cNvPicPr>
          <p:nvPr/>
        </p:nvPicPr>
        <p:blipFill>
          <a:blip r:embed="rId3">
            <a:extLst/>
          </a:blip>
          <a:stretch>
            <a:fillRect/>
          </a:stretch>
        </p:blipFill>
        <p:spPr>
          <a:xfrm>
            <a:off x="4241800" y="3098800"/>
            <a:ext cx="5080000" cy="101600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Canon 1D mark IIN at ISO 3200"/>
          <p:cNvSpPr txBox="1"/>
          <p:nvPr>
            <p:ph type="title"/>
          </p:nvPr>
        </p:nvSpPr>
        <p:spPr>
          <a:prstGeom prst="rect">
            <a:avLst/>
          </a:prstGeom>
        </p:spPr>
        <p:txBody>
          <a:bodyPr/>
          <a:lstStyle/>
          <a:p>
            <a:pPr/>
            <a:r>
              <a:t>Canon 1D mark IIN at ISO 3200</a:t>
            </a:r>
          </a:p>
        </p:txBody>
      </p:sp>
      <p:sp>
        <p:nvSpPr>
          <p:cNvPr id="181" name="Standard deviation (some alignment issues...)"/>
          <p:cNvSpPr txBox="1"/>
          <p:nvPr>
            <p:ph type="body" idx="1"/>
          </p:nvPr>
        </p:nvSpPr>
        <p:spPr>
          <a:prstGeom prst="rect">
            <a:avLst/>
          </a:prstGeom>
        </p:spPr>
        <p:txBody>
          <a:bodyPr/>
          <a:lstStyle/>
          <a:p>
            <a:pPr/>
            <a:r>
              <a:t>Standard deviation (some alignment issues...)</a:t>
            </a:r>
          </a:p>
        </p:txBody>
      </p:sp>
      <p:pic>
        <p:nvPicPr>
          <p:cNvPr id="182"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
        <p:nvSpPr>
          <p:cNvPr id="183" name="Observations:…"/>
          <p:cNvSpPr txBox="1"/>
          <p:nvPr/>
        </p:nvSpPr>
        <p:spPr>
          <a:xfrm>
            <a:off x="3094204" y="2482850"/>
            <a:ext cx="7161536" cy="1346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584200">
              <a:defRPr sz="4200">
                <a:solidFill>
                  <a:srgbClr val="FFFFFF"/>
                </a:solidFill>
                <a:latin typeface="Gill Sans"/>
                <a:ea typeface="Gill Sans"/>
                <a:cs typeface="Gill Sans"/>
                <a:sym typeface="Gill Sans"/>
              </a:defRPr>
            </a:pPr>
            <a:r>
              <a:t>Observations:</a:t>
            </a:r>
          </a:p>
          <a:p>
            <a:pPr algn="ctr" defTabSz="584200">
              <a:defRPr sz="4200">
                <a:solidFill>
                  <a:srgbClr val="FFFFFF"/>
                </a:solidFill>
                <a:latin typeface="Gill Sans"/>
                <a:ea typeface="Gill Sans"/>
                <a:cs typeface="Gill Sans"/>
                <a:sym typeface="Gill Sans"/>
              </a:defRPr>
            </a:pPr>
            <a:r>
              <a:t>more noise in bright image areas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5" name="Canon 1D mark IIN at ISO 3200"/>
          <p:cNvSpPr txBox="1"/>
          <p:nvPr>
            <p:ph type="title"/>
          </p:nvPr>
        </p:nvSpPr>
        <p:spPr>
          <a:prstGeom prst="rect">
            <a:avLst/>
          </a:prstGeom>
        </p:spPr>
        <p:txBody>
          <a:bodyPr/>
          <a:lstStyle/>
          <a:p>
            <a:pPr/>
            <a:r>
              <a:t>Canon 1D mark IIN at ISO 3200</a:t>
            </a:r>
          </a:p>
        </p:txBody>
      </p:sp>
      <p:sp>
        <p:nvSpPr>
          <p:cNvPr id="186" name="Standard deviation (some alignment issues...)"/>
          <p:cNvSpPr txBox="1"/>
          <p:nvPr>
            <p:ph type="body" idx="1"/>
          </p:nvPr>
        </p:nvSpPr>
        <p:spPr>
          <a:prstGeom prst="rect">
            <a:avLst/>
          </a:prstGeom>
        </p:spPr>
        <p:txBody>
          <a:bodyPr/>
          <a:lstStyle/>
          <a:p>
            <a:pPr/>
            <a:r>
              <a:t>Standard deviation (some alignment issues...)</a:t>
            </a:r>
          </a:p>
        </p:txBody>
      </p:sp>
      <p:pic>
        <p:nvPicPr>
          <p:cNvPr id="187"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anon 1D mark IIN at ISO 3200"/>
          <p:cNvSpPr txBox="1"/>
          <p:nvPr>
            <p:ph type="title"/>
          </p:nvPr>
        </p:nvSpPr>
        <p:spPr>
          <a:prstGeom prst="rect">
            <a:avLst/>
          </a:prstGeom>
        </p:spPr>
        <p:txBody>
          <a:bodyPr/>
          <a:lstStyle/>
          <a:p>
            <a:pPr/>
            <a:r>
              <a:t>Canon 1D mark IIN at ISO 3200</a:t>
            </a:r>
          </a:p>
        </p:txBody>
      </p:sp>
      <p:sp>
        <p:nvSpPr>
          <p:cNvPr id="190" name="log SNR -- looks a lot like the image!"/>
          <p:cNvSpPr txBox="1"/>
          <p:nvPr>
            <p:ph type="body" idx="1"/>
          </p:nvPr>
        </p:nvSpPr>
        <p:spPr>
          <a:prstGeom prst="rect">
            <a:avLst/>
          </a:prstGeom>
        </p:spPr>
        <p:txBody>
          <a:bodyPr/>
          <a:lstStyle/>
          <a:p>
            <a:pPr/>
            <a:r>
              <a:t>log SNR -- looks a lot like the image!</a:t>
            </a:r>
          </a:p>
        </p:txBody>
      </p:sp>
      <p:pic>
        <p:nvPicPr>
          <p:cNvPr id="191"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pic>
        <p:nvPicPr>
          <p:cNvPr id="192" name="droppedImage.png" descr="droppedImage.png"/>
          <p:cNvPicPr>
            <a:picLocks noChangeAspect="1"/>
          </p:cNvPicPr>
          <p:nvPr/>
        </p:nvPicPr>
        <p:blipFill>
          <a:blip r:embed="rId4">
            <a:extLst/>
          </a:blip>
          <a:stretch>
            <a:fillRect/>
          </a:stretch>
        </p:blipFill>
        <p:spPr>
          <a:xfrm>
            <a:off x="-1041400" y="2489200"/>
            <a:ext cx="15443200" cy="7239000"/>
          </a:xfrm>
          <a:prstGeom prst="rect">
            <a:avLst/>
          </a:prstGeom>
          <a:ln w="12700">
            <a:miter lim="400000"/>
          </a:ln>
        </p:spPr>
      </p:pic>
      <p:pic>
        <p:nvPicPr>
          <p:cNvPr id="193" name="droppedImage.png" descr="droppedImage.png"/>
          <p:cNvPicPr>
            <a:picLocks noChangeAspect="1"/>
          </p:cNvPicPr>
          <p:nvPr/>
        </p:nvPicPr>
        <p:blipFill>
          <a:blip r:embed="rId5">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Canon 1D mark IIN at ISO 3200"/>
          <p:cNvSpPr txBox="1"/>
          <p:nvPr>
            <p:ph type="title"/>
          </p:nvPr>
        </p:nvSpPr>
        <p:spPr>
          <a:prstGeom prst="rect">
            <a:avLst/>
          </a:prstGeom>
        </p:spPr>
        <p:txBody>
          <a:bodyPr/>
          <a:lstStyle/>
          <a:p>
            <a:pPr/>
            <a:r>
              <a:t>Canon 1D mark IIN at ISO 3200</a:t>
            </a:r>
          </a:p>
        </p:txBody>
      </p:sp>
      <p:sp>
        <p:nvSpPr>
          <p:cNvPr id="196" name="log SNR -- looks a lot like the image!"/>
          <p:cNvSpPr txBox="1"/>
          <p:nvPr>
            <p:ph type="body" idx="1"/>
          </p:nvPr>
        </p:nvSpPr>
        <p:spPr>
          <a:prstGeom prst="rect">
            <a:avLst/>
          </a:prstGeom>
        </p:spPr>
        <p:txBody>
          <a:bodyPr/>
          <a:lstStyle/>
          <a:p>
            <a:pPr/>
            <a:r>
              <a:t>log SNR -- looks a lot like the image!</a:t>
            </a:r>
          </a:p>
        </p:txBody>
      </p:sp>
      <p:pic>
        <p:nvPicPr>
          <p:cNvPr id="197"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pic>
        <p:nvPicPr>
          <p:cNvPr id="198" name="droppedImage.png" descr="droppedImage.png"/>
          <p:cNvPicPr>
            <a:picLocks noChangeAspect="1"/>
          </p:cNvPicPr>
          <p:nvPr/>
        </p:nvPicPr>
        <p:blipFill>
          <a:blip r:embed="rId4">
            <a:extLst/>
          </a:blip>
          <a:stretch>
            <a:fillRect/>
          </a:stretch>
        </p:blipFill>
        <p:spPr>
          <a:xfrm>
            <a:off x="-1041400" y="2489200"/>
            <a:ext cx="15443200" cy="7239000"/>
          </a:xfrm>
          <a:prstGeom prst="rect">
            <a:avLst/>
          </a:prstGeom>
          <a:ln w="12700">
            <a:miter lim="400000"/>
          </a:ln>
        </p:spPr>
      </p:pic>
      <p:pic>
        <p:nvPicPr>
          <p:cNvPr id="199" name="droppedImage.png" descr="droppedImage.png"/>
          <p:cNvPicPr>
            <a:picLocks noChangeAspect="1"/>
          </p:cNvPicPr>
          <p:nvPr/>
        </p:nvPicPr>
        <p:blipFill>
          <a:blip r:embed="rId5">
            <a:extLst/>
          </a:blip>
          <a:stretch>
            <a:fillRect/>
          </a:stretch>
        </p:blipFill>
        <p:spPr>
          <a:xfrm>
            <a:off x="-1041400" y="2489200"/>
            <a:ext cx="15443200" cy="7239000"/>
          </a:xfrm>
          <a:prstGeom prst="rect">
            <a:avLst/>
          </a:prstGeom>
          <a:ln w="12700">
            <a:miter lim="400000"/>
          </a:ln>
        </p:spPr>
      </p:pic>
      <p:sp>
        <p:nvSpPr>
          <p:cNvPr id="200" name="even though we have more noise,   bright areas have better SNR"/>
          <p:cNvSpPr txBox="1"/>
          <p:nvPr/>
        </p:nvSpPr>
        <p:spPr>
          <a:xfrm>
            <a:off x="344022" y="2482850"/>
            <a:ext cx="12661901" cy="1346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200">
                <a:solidFill>
                  <a:srgbClr val="FFFFFF"/>
                </a:solidFill>
                <a:latin typeface="Gill Sans"/>
                <a:ea typeface="Gill Sans"/>
                <a:cs typeface="Gill Sans"/>
                <a:sym typeface="Gill Sans"/>
              </a:defRPr>
            </a:pPr>
            <a:r>
              <a:t>even though we have more noise,  </a:t>
            </a:r>
            <a:br/>
            <a:r>
              <a:t>bright areas have better SNR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Observations"/>
          <p:cNvSpPr txBox="1"/>
          <p:nvPr>
            <p:ph type="title"/>
          </p:nvPr>
        </p:nvSpPr>
        <p:spPr>
          <a:prstGeom prst="rect">
            <a:avLst/>
          </a:prstGeom>
        </p:spPr>
        <p:txBody>
          <a:bodyPr/>
          <a:lstStyle/>
          <a:p>
            <a:pPr/>
            <a:r>
              <a:t>Observations</a:t>
            </a:r>
          </a:p>
        </p:txBody>
      </p:sp>
      <p:sp>
        <p:nvSpPr>
          <p:cNvPr id="203" name="Noise is more visible in dark areas…"/>
          <p:cNvSpPr txBox="1"/>
          <p:nvPr>
            <p:ph type="body" idx="1"/>
          </p:nvPr>
        </p:nvSpPr>
        <p:spPr>
          <a:prstGeom prst="rect">
            <a:avLst/>
          </a:prstGeom>
        </p:spPr>
        <p:txBody>
          <a:bodyPr/>
          <a:lstStyle/>
          <a:p>
            <a:pPr/>
            <a:r>
              <a:t>Noise is more visible in dark areas</a:t>
            </a:r>
          </a:p>
          <a:p>
            <a:pPr/>
            <a:r>
              <a:t>Noise is numerically higher in bright areas</a:t>
            </a:r>
          </a:p>
          <a:p>
            <a:pPr/>
            <a:r>
              <a:t>SNR is better in bright areas</a:t>
            </a:r>
          </a:p>
        </p:txBody>
      </p:sp>
      <p:pic>
        <p:nvPicPr>
          <p:cNvPr id="204" name="droppedImage.png" descr="droppedImage.png"/>
          <p:cNvPicPr>
            <a:picLocks noChangeAspect="1"/>
          </p:cNvPicPr>
          <p:nvPr/>
        </p:nvPicPr>
        <p:blipFill>
          <a:blip r:embed="rId2">
            <a:extLst/>
          </a:blip>
          <a:srcRect l="32072" t="62806" r="20888" b="22982"/>
          <a:stretch>
            <a:fillRect/>
          </a:stretch>
        </p:blipFill>
        <p:spPr>
          <a:xfrm>
            <a:off x="-331926" y="7848599"/>
            <a:ext cx="13273226" cy="187960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Canon 1D mark IIN at ISO 3200"/>
          <p:cNvSpPr txBox="1"/>
          <p:nvPr>
            <p:ph type="title"/>
          </p:nvPr>
        </p:nvSpPr>
        <p:spPr>
          <a:prstGeom prst="rect">
            <a:avLst/>
          </a:prstGeom>
        </p:spPr>
        <p:txBody>
          <a:bodyPr/>
          <a:lstStyle/>
          <a:p>
            <a:pPr/>
            <a:r>
              <a:t>Canon 1D mark IIN at ISO 3200</a:t>
            </a:r>
          </a:p>
        </p:txBody>
      </p:sp>
      <p:sp>
        <p:nvSpPr>
          <p:cNvPr id="207" name="Double-click to edit"/>
          <p:cNvSpPr txBox="1"/>
          <p:nvPr>
            <p:ph type="body" idx="1"/>
          </p:nvPr>
        </p:nvSpPr>
        <p:spPr>
          <a:prstGeom prst="rect">
            <a:avLst/>
          </a:prstGeom>
        </p:spPr>
        <p:txBody>
          <a:bodyPr/>
          <a:lstStyle/>
          <a:p>
            <a:pPr/>
          </a:p>
        </p:txBody>
      </p:sp>
      <p:pic>
        <p:nvPicPr>
          <p:cNvPr id="208"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Canon 1D Mark II, ISO 100"/>
          <p:cNvSpPr txBox="1"/>
          <p:nvPr>
            <p:ph type="title"/>
          </p:nvPr>
        </p:nvSpPr>
        <p:spPr>
          <a:prstGeom prst="rect">
            <a:avLst/>
          </a:prstGeom>
        </p:spPr>
        <p:txBody>
          <a:bodyPr/>
          <a:lstStyle/>
          <a:p>
            <a:pPr/>
            <a:r>
              <a:t>Canon 1D Mark II, ISO 100</a:t>
            </a:r>
          </a:p>
        </p:txBody>
      </p:sp>
      <p:sp>
        <p:nvSpPr>
          <p:cNvPr id="211" name="Lot less noisy!"/>
          <p:cNvSpPr txBox="1"/>
          <p:nvPr>
            <p:ph type="body" idx="1"/>
          </p:nvPr>
        </p:nvSpPr>
        <p:spPr>
          <a:prstGeom prst="rect">
            <a:avLst/>
          </a:prstGeom>
        </p:spPr>
        <p:txBody>
          <a:bodyPr/>
          <a:lstStyle/>
          <a:p>
            <a:pPr/>
            <a:r>
              <a:t>Lot less noisy!</a:t>
            </a:r>
          </a:p>
        </p:txBody>
      </p:sp>
      <p:pic>
        <p:nvPicPr>
          <p:cNvPr id="212"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Canon 1D mark IIN at ISO 3200"/>
          <p:cNvSpPr txBox="1"/>
          <p:nvPr>
            <p:ph type="title"/>
          </p:nvPr>
        </p:nvSpPr>
        <p:spPr>
          <a:prstGeom prst="rect">
            <a:avLst/>
          </a:prstGeom>
        </p:spPr>
        <p:txBody>
          <a:bodyPr/>
          <a:lstStyle/>
          <a:p>
            <a:pPr/>
            <a:r>
              <a:t>Canon 1D mark IIN at ISO 3200</a:t>
            </a:r>
          </a:p>
        </p:txBody>
      </p:sp>
      <p:sp>
        <p:nvSpPr>
          <p:cNvPr id="215" name="Standard deviation (some alignment issues...)"/>
          <p:cNvSpPr txBox="1"/>
          <p:nvPr>
            <p:ph type="body" idx="1"/>
          </p:nvPr>
        </p:nvSpPr>
        <p:spPr>
          <a:prstGeom prst="rect">
            <a:avLst/>
          </a:prstGeom>
        </p:spPr>
        <p:txBody>
          <a:bodyPr/>
          <a:lstStyle/>
          <a:p>
            <a:pPr/>
            <a:r>
              <a:t>Standard deviation (some alignment issues...)</a:t>
            </a:r>
          </a:p>
        </p:txBody>
      </p:sp>
      <p:pic>
        <p:nvPicPr>
          <p:cNvPr id="216"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Canon 1D Mark II at ISO 100"/>
          <p:cNvSpPr txBox="1"/>
          <p:nvPr>
            <p:ph type="title"/>
          </p:nvPr>
        </p:nvSpPr>
        <p:spPr>
          <a:prstGeom prst="rect">
            <a:avLst/>
          </a:prstGeom>
        </p:spPr>
        <p:txBody>
          <a:bodyPr/>
          <a:lstStyle/>
          <a:p>
            <a:pPr/>
            <a:r>
              <a:t>Canon 1D Mark II at ISO 100</a:t>
            </a:r>
          </a:p>
        </p:txBody>
      </p:sp>
      <p:sp>
        <p:nvSpPr>
          <p:cNvPr id="219" name="Standard deviation (some alignment issues...)"/>
          <p:cNvSpPr txBox="1"/>
          <p:nvPr>
            <p:ph type="body" idx="1"/>
          </p:nvPr>
        </p:nvSpPr>
        <p:spPr>
          <a:prstGeom prst="rect">
            <a:avLst/>
          </a:prstGeom>
        </p:spPr>
        <p:txBody>
          <a:bodyPr/>
          <a:lstStyle/>
          <a:p>
            <a:pPr/>
            <a:r>
              <a:t>Standard deviation (some alignment issues...)</a:t>
            </a:r>
          </a:p>
        </p:txBody>
      </p:sp>
      <p:pic>
        <p:nvPicPr>
          <p:cNvPr id="220"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Canon 1D mark IIN at ISO 3200"/>
          <p:cNvSpPr txBox="1"/>
          <p:nvPr>
            <p:ph type="title"/>
          </p:nvPr>
        </p:nvSpPr>
        <p:spPr>
          <a:prstGeom prst="rect">
            <a:avLst/>
          </a:prstGeom>
        </p:spPr>
        <p:txBody>
          <a:bodyPr/>
          <a:lstStyle/>
          <a:p>
            <a:pPr/>
            <a:r>
              <a:t>Canon 1D mark IIN at ISO 3200</a:t>
            </a:r>
          </a:p>
        </p:txBody>
      </p:sp>
      <p:sp>
        <p:nvSpPr>
          <p:cNvPr id="223" name="log SNR"/>
          <p:cNvSpPr txBox="1"/>
          <p:nvPr>
            <p:ph type="body" idx="1"/>
          </p:nvPr>
        </p:nvSpPr>
        <p:spPr>
          <a:prstGeom prst="rect">
            <a:avLst/>
          </a:prstGeom>
        </p:spPr>
        <p:txBody>
          <a:bodyPr/>
          <a:lstStyle/>
          <a:p>
            <a:pPr/>
            <a:r>
              <a:t>log SNR</a:t>
            </a:r>
          </a:p>
        </p:txBody>
      </p:sp>
      <p:pic>
        <p:nvPicPr>
          <p:cNvPr id="224"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225"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pic>
        <p:nvPicPr>
          <p:cNvPr id="226" name="droppedImage.png" descr="droppedImage.png"/>
          <p:cNvPicPr>
            <a:picLocks noChangeAspect="1"/>
          </p:cNvPicPr>
          <p:nvPr/>
        </p:nvPicPr>
        <p:blipFill>
          <a:blip r:embed="rId4">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Canon 1D mark IIN at ISO 1600"/>
          <p:cNvSpPr txBox="1"/>
          <p:nvPr>
            <p:ph type="title"/>
          </p:nvPr>
        </p:nvSpPr>
        <p:spPr>
          <a:prstGeom prst="rect">
            <a:avLst/>
          </a:prstGeom>
        </p:spPr>
        <p:txBody>
          <a:bodyPr/>
          <a:lstStyle/>
          <a:p>
            <a:pPr/>
            <a:r>
              <a:t>Canon 1D mark IIN at ISO 1600</a:t>
            </a:r>
          </a:p>
        </p:txBody>
      </p:sp>
      <p:sp>
        <p:nvSpPr>
          <p:cNvPr id="229" name="log SNR"/>
          <p:cNvSpPr txBox="1"/>
          <p:nvPr>
            <p:ph type="body" idx="1"/>
          </p:nvPr>
        </p:nvSpPr>
        <p:spPr>
          <a:prstGeom prst="rect">
            <a:avLst/>
          </a:prstGeom>
        </p:spPr>
        <p:txBody>
          <a:bodyPr/>
          <a:lstStyle/>
          <a:p>
            <a:pPr/>
            <a:r>
              <a:t>log SNR</a:t>
            </a:r>
          </a:p>
        </p:txBody>
      </p:sp>
      <p:pic>
        <p:nvPicPr>
          <p:cNvPr id="230"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231"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Canon 1D mark IIN at ISO 400"/>
          <p:cNvSpPr txBox="1"/>
          <p:nvPr>
            <p:ph type="title"/>
          </p:nvPr>
        </p:nvSpPr>
        <p:spPr>
          <a:prstGeom prst="rect">
            <a:avLst/>
          </a:prstGeom>
        </p:spPr>
        <p:txBody>
          <a:bodyPr/>
          <a:lstStyle/>
          <a:p>
            <a:pPr/>
            <a:r>
              <a:t>Canon 1D mark IIN at ISO 400</a:t>
            </a:r>
          </a:p>
        </p:txBody>
      </p:sp>
      <p:sp>
        <p:nvSpPr>
          <p:cNvPr id="234" name="log SNR"/>
          <p:cNvSpPr txBox="1"/>
          <p:nvPr>
            <p:ph type="body" idx="1"/>
          </p:nvPr>
        </p:nvSpPr>
        <p:spPr>
          <a:prstGeom prst="rect">
            <a:avLst/>
          </a:prstGeom>
        </p:spPr>
        <p:txBody>
          <a:bodyPr/>
          <a:lstStyle/>
          <a:p>
            <a:pPr/>
            <a:r>
              <a:t>log SNR</a:t>
            </a:r>
          </a:p>
        </p:txBody>
      </p:sp>
      <p:pic>
        <p:nvPicPr>
          <p:cNvPr id="235"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236"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pic>
        <p:nvPicPr>
          <p:cNvPr id="237" name="droppedImage.png" descr="droppedImage.png"/>
          <p:cNvPicPr>
            <a:picLocks noChangeAspect="1"/>
          </p:cNvPicPr>
          <p:nvPr/>
        </p:nvPicPr>
        <p:blipFill>
          <a:blip r:embed="rId4">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Canon 1D mark IIN at ISO 100"/>
          <p:cNvSpPr txBox="1"/>
          <p:nvPr>
            <p:ph type="title"/>
          </p:nvPr>
        </p:nvSpPr>
        <p:spPr>
          <a:prstGeom prst="rect">
            <a:avLst/>
          </a:prstGeom>
        </p:spPr>
        <p:txBody>
          <a:bodyPr/>
          <a:lstStyle/>
          <a:p>
            <a:pPr/>
            <a:r>
              <a:t>Canon 1D mark IIN at ISO 100</a:t>
            </a:r>
          </a:p>
        </p:txBody>
      </p:sp>
      <p:sp>
        <p:nvSpPr>
          <p:cNvPr id="240" name="log SNR"/>
          <p:cNvSpPr txBox="1"/>
          <p:nvPr>
            <p:ph type="body" idx="1"/>
          </p:nvPr>
        </p:nvSpPr>
        <p:spPr>
          <a:prstGeom prst="rect">
            <a:avLst/>
          </a:prstGeom>
        </p:spPr>
        <p:txBody>
          <a:bodyPr/>
          <a:lstStyle/>
          <a:p>
            <a:pPr/>
            <a:r>
              <a:t>log SNR</a:t>
            </a:r>
          </a:p>
        </p:txBody>
      </p:sp>
      <p:pic>
        <p:nvPicPr>
          <p:cNvPr id="241"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242"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Nikon D3s at 1600 ISO"/>
          <p:cNvSpPr txBox="1"/>
          <p:nvPr>
            <p:ph type="title"/>
          </p:nvPr>
        </p:nvSpPr>
        <p:spPr>
          <a:prstGeom prst="rect">
            <a:avLst/>
          </a:prstGeom>
        </p:spPr>
        <p:txBody>
          <a:bodyPr/>
          <a:lstStyle/>
          <a:p>
            <a:pPr/>
            <a:r>
              <a:t>Nikon D3s at 1600 ISO</a:t>
            </a:r>
          </a:p>
        </p:txBody>
      </p:sp>
      <p:sp>
        <p:nvSpPr>
          <p:cNvPr id="245" name="Double-click to edit"/>
          <p:cNvSpPr txBox="1"/>
          <p:nvPr>
            <p:ph type="body" idx="1"/>
          </p:nvPr>
        </p:nvSpPr>
        <p:spPr>
          <a:prstGeom prst="rect">
            <a:avLst/>
          </a:prstGeom>
        </p:spPr>
        <p:txBody>
          <a:bodyPr/>
          <a:lstStyle/>
          <a:p>
            <a:pPr/>
          </a:p>
        </p:txBody>
      </p:sp>
      <p:pic>
        <p:nvPicPr>
          <p:cNvPr id="246" name="droppedImage.png" descr="droppedImage.png"/>
          <p:cNvPicPr>
            <a:picLocks noChangeAspect="1"/>
          </p:cNvPicPr>
          <p:nvPr/>
        </p:nvPicPr>
        <p:blipFill>
          <a:blip r:embed="rId2">
            <a:extLst/>
          </a:blip>
          <a:stretch>
            <a:fillRect/>
          </a:stretch>
        </p:blipFill>
        <p:spPr>
          <a:xfrm>
            <a:off x="-1892300" y="2870200"/>
            <a:ext cx="15875000" cy="69850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Nikon D3s at 1600 ISO"/>
          <p:cNvSpPr txBox="1"/>
          <p:nvPr>
            <p:ph type="title"/>
          </p:nvPr>
        </p:nvSpPr>
        <p:spPr>
          <a:prstGeom prst="rect">
            <a:avLst/>
          </a:prstGeom>
        </p:spPr>
        <p:txBody>
          <a:bodyPr/>
          <a:lstStyle/>
          <a:p>
            <a:pPr/>
            <a:r>
              <a:t>Nikon D3s at 1600 ISO</a:t>
            </a:r>
          </a:p>
        </p:txBody>
      </p:sp>
      <p:sp>
        <p:nvSpPr>
          <p:cNvPr id="249" name="Double-click to edit"/>
          <p:cNvSpPr txBox="1"/>
          <p:nvPr>
            <p:ph type="body" idx="1"/>
          </p:nvPr>
        </p:nvSpPr>
        <p:spPr>
          <a:prstGeom prst="rect">
            <a:avLst/>
          </a:prstGeom>
        </p:spPr>
        <p:txBody>
          <a:bodyPr/>
          <a:lstStyle/>
          <a:p>
            <a:pPr/>
          </a:p>
        </p:txBody>
      </p:sp>
      <p:pic>
        <p:nvPicPr>
          <p:cNvPr id="250" name="droppedImage.png" descr="droppedImage.png"/>
          <p:cNvPicPr>
            <a:picLocks noChangeAspect="1"/>
          </p:cNvPicPr>
          <p:nvPr/>
        </p:nvPicPr>
        <p:blipFill>
          <a:blip r:embed="rId2">
            <a:extLst/>
          </a:blip>
          <a:stretch>
            <a:fillRect/>
          </a:stretch>
        </p:blipFill>
        <p:spPr>
          <a:xfrm>
            <a:off x="-1892300" y="2870200"/>
            <a:ext cx="15875000" cy="6985000"/>
          </a:xfrm>
          <a:prstGeom prst="rect">
            <a:avLst/>
          </a:prstGeom>
          <a:ln w="12700">
            <a:miter lim="400000"/>
          </a:ln>
        </p:spPr>
      </p:pic>
      <p:pic>
        <p:nvPicPr>
          <p:cNvPr id="251" name="droppedImage.png" descr="droppedImage.png"/>
          <p:cNvPicPr>
            <a:picLocks noChangeAspect="1"/>
          </p:cNvPicPr>
          <p:nvPr/>
        </p:nvPicPr>
        <p:blipFill>
          <a:blip r:embed="rId2">
            <a:extLst/>
          </a:blip>
          <a:srcRect l="34159" t="63636" r="21200" b="20363"/>
          <a:stretch>
            <a:fillRect/>
          </a:stretch>
        </p:blipFill>
        <p:spPr>
          <a:xfrm>
            <a:off x="0" y="7657234"/>
            <a:ext cx="13131800" cy="2070966"/>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Canon 1D Mark IIN at 1600 ISO"/>
          <p:cNvSpPr txBox="1"/>
          <p:nvPr>
            <p:ph type="title"/>
          </p:nvPr>
        </p:nvSpPr>
        <p:spPr>
          <a:prstGeom prst="rect">
            <a:avLst/>
          </a:prstGeom>
        </p:spPr>
        <p:txBody>
          <a:bodyPr/>
          <a:lstStyle/>
          <a:p>
            <a:pPr/>
            <a:r>
              <a:t>Canon 1D Mark IIN at 1600 ISO</a:t>
            </a:r>
          </a:p>
        </p:txBody>
      </p:sp>
      <p:sp>
        <p:nvSpPr>
          <p:cNvPr id="254" name="Double-click to edit"/>
          <p:cNvSpPr txBox="1"/>
          <p:nvPr>
            <p:ph type="body" idx="1"/>
          </p:nvPr>
        </p:nvSpPr>
        <p:spPr>
          <a:prstGeom prst="rect">
            <a:avLst/>
          </a:prstGeom>
        </p:spPr>
        <p:txBody>
          <a:bodyPr/>
          <a:lstStyle/>
          <a:p>
            <a:pPr/>
          </a:p>
        </p:txBody>
      </p:sp>
      <p:pic>
        <p:nvPicPr>
          <p:cNvPr id="255" name="droppedImage.png" descr="droppedImage.png"/>
          <p:cNvPicPr>
            <a:picLocks noChangeAspect="1"/>
          </p:cNvPicPr>
          <p:nvPr/>
        </p:nvPicPr>
        <p:blipFill>
          <a:blip r:embed="rId2">
            <a:extLst/>
          </a:blip>
          <a:stretch>
            <a:fillRect/>
          </a:stretch>
        </p:blipFill>
        <p:spPr>
          <a:xfrm>
            <a:off x="-1460500" y="2870200"/>
            <a:ext cx="15443200" cy="7239000"/>
          </a:xfrm>
          <a:prstGeom prst="rect">
            <a:avLst/>
          </a:prstGeom>
          <a:ln w="12700">
            <a:miter lim="400000"/>
          </a:ln>
        </p:spPr>
      </p:pic>
      <p:pic>
        <p:nvPicPr>
          <p:cNvPr id="256" name="droppedImage.png" descr="droppedImage.png"/>
          <p:cNvPicPr>
            <a:picLocks noChangeAspect="1"/>
          </p:cNvPicPr>
          <p:nvPr/>
        </p:nvPicPr>
        <p:blipFill>
          <a:blip r:embed="rId2">
            <a:extLst/>
          </a:blip>
          <a:srcRect l="33388" t="65263" r="21546" b="24736"/>
          <a:stretch>
            <a:fillRect/>
          </a:stretch>
        </p:blipFill>
        <p:spPr>
          <a:xfrm>
            <a:off x="-838200" y="8292659"/>
            <a:ext cx="13804900" cy="1435912"/>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8" name="Check stationarity"/>
          <p:cNvSpPr txBox="1"/>
          <p:nvPr>
            <p:ph type="title"/>
          </p:nvPr>
        </p:nvSpPr>
        <p:spPr>
          <a:prstGeom prst="rect">
            <a:avLst/>
          </a:prstGeom>
        </p:spPr>
        <p:txBody>
          <a:bodyPr/>
          <a:lstStyle/>
          <a:p>
            <a:pPr/>
            <a:r>
              <a:t>Check stationarity</a:t>
            </a:r>
          </a:p>
        </p:txBody>
      </p:sp>
      <p:sp>
        <p:nvSpPr>
          <p:cNvPr id="25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1" name="Distribution of individual pixels"/>
          <p:cNvSpPr txBox="1"/>
          <p:nvPr>
            <p:ph type="title"/>
          </p:nvPr>
        </p:nvSpPr>
        <p:spPr>
          <a:prstGeom prst="rect">
            <a:avLst/>
          </a:prstGeom>
        </p:spPr>
        <p:txBody>
          <a:bodyPr/>
          <a:lstStyle/>
          <a:p>
            <a:pPr/>
            <a:r>
              <a:t>Distribution of individual pixels</a:t>
            </a:r>
          </a:p>
        </p:txBody>
      </p:sp>
      <p:sp>
        <p:nvSpPr>
          <p:cNvPr id="262" name="Show histogram at a given pixel"/>
          <p:cNvSpPr txBox="1"/>
          <p:nvPr>
            <p:ph type="body" idx="1"/>
          </p:nvPr>
        </p:nvSpPr>
        <p:spPr>
          <a:prstGeom prst="rect">
            <a:avLst/>
          </a:prstGeom>
        </p:spPr>
        <p:txBody>
          <a:bodyPr/>
          <a:lstStyle/>
          <a:p>
            <a:pPr/>
            <a:r>
              <a:t>Show histogram at a given pixel</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4" name="Changing the camera"/>
          <p:cNvSpPr txBox="1"/>
          <p:nvPr>
            <p:ph type="title"/>
          </p:nvPr>
        </p:nvSpPr>
        <p:spPr>
          <a:prstGeom prst="rect">
            <a:avLst/>
          </a:prstGeom>
        </p:spPr>
        <p:txBody>
          <a:bodyPr/>
          <a:lstStyle/>
          <a:p>
            <a:pPr/>
            <a:r>
              <a:t>Changing the camera</a:t>
            </a:r>
          </a:p>
        </p:txBody>
      </p:sp>
      <p:sp>
        <p:nvSpPr>
          <p:cNvPr id="26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Recap and questions?"/>
          <p:cNvSpPr txBox="1"/>
          <p:nvPr>
            <p:ph type="title"/>
          </p:nvPr>
        </p:nvSpPr>
        <p:spPr>
          <a:prstGeom prst="rect">
            <a:avLst/>
          </a:prstGeom>
        </p:spPr>
        <p:txBody>
          <a:bodyPr/>
          <a:lstStyle/>
          <a:p>
            <a:pPr/>
            <a:r>
              <a:t>Recap and questions?</a:t>
            </a:r>
          </a:p>
        </p:txBody>
      </p:sp>
      <p:sp>
        <p:nvSpPr>
          <p:cNvPr id="268" name="Noise level depends on…"/>
          <p:cNvSpPr txBox="1"/>
          <p:nvPr>
            <p:ph type="body" idx="1"/>
          </p:nvPr>
        </p:nvSpPr>
        <p:spPr>
          <a:prstGeom prst="rect">
            <a:avLst/>
          </a:prstGeom>
        </p:spPr>
        <p:txBody>
          <a:bodyPr/>
          <a:lstStyle/>
          <a:p>
            <a:pPr/>
            <a:r>
              <a:t>Noise level depends on</a:t>
            </a:r>
          </a:p>
          <a:p>
            <a:pPr lvl="1"/>
            <a:r>
              <a:t>pixel intensity</a:t>
            </a:r>
          </a:p>
          <a:p>
            <a:pPr lvl="1"/>
            <a:r>
              <a:t>ISO</a:t>
            </a:r>
          </a:p>
          <a:p>
            <a:pPr lvl="1"/>
            <a:r>
              <a:t>color channel</a:t>
            </a:r>
          </a:p>
          <a:p>
            <a:pPr lvl="1"/>
            <a:r>
              <a:t>camera</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Noise Origin"/>
          <p:cNvSpPr txBox="1"/>
          <p:nvPr>
            <p:ph type="title"/>
          </p:nvPr>
        </p:nvSpPr>
        <p:spPr>
          <a:prstGeom prst="rect">
            <a:avLst/>
          </a:prstGeom>
        </p:spPr>
        <p:txBody>
          <a:bodyPr/>
          <a:lstStyle/>
          <a:p>
            <a:pPr/>
            <a:r>
              <a:t>Noise Origin</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27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74" name="Double-click to edit"/>
          <p:cNvSpPr txBox="1"/>
          <p:nvPr>
            <p:ph type="title"/>
          </p:nvPr>
        </p:nvSpPr>
        <p:spPr>
          <a:prstGeom prst="rect">
            <a:avLst/>
          </a:prstGeom>
        </p:spPr>
        <p:txBody>
          <a:bodyPr/>
          <a:lstStyle/>
          <a:p>
            <a:pPr/>
          </a:p>
        </p:txBody>
      </p:sp>
      <p:sp>
        <p:nvSpPr>
          <p:cNvPr id="275" name="Rectangle"/>
          <p:cNvSpPr/>
          <p:nvPr/>
        </p:nvSpPr>
        <p:spPr>
          <a:xfrm>
            <a:off x="0" y="0"/>
            <a:ext cx="14960600" cy="3073400"/>
          </a:xfrm>
          <a:prstGeom prst="rect">
            <a:avLst/>
          </a:prstGeom>
          <a:solidFill>
            <a:srgbClr val="5C07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6" name="Rectangle"/>
          <p:cNvSpPr/>
          <p:nvPr/>
        </p:nvSpPr>
        <p:spPr>
          <a:xfrm>
            <a:off x="0" y="6705600"/>
            <a:ext cx="14960600" cy="3073400"/>
          </a:xfrm>
          <a:prstGeom prst="rect">
            <a:avLst/>
          </a:prstGeom>
          <a:solidFill>
            <a:srgbClr val="5C07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277" name="FROM PHOTONS TO PIXELS &amp; NOISE"/>
          <p:cNvSpPr txBox="1"/>
          <p:nvPr/>
        </p:nvSpPr>
        <p:spPr>
          <a:xfrm>
            <a:off x="0" y="3073400"/>
            <a:ext cx="13042900" cy="3022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b="1" sz="10200">
                <a:uFill>
                  <a:solidFill>
                    <a:srgbClr val="000000"/>
                  </a:solidFill>
                </a:uFill>
                <a:latin typeface="Times New Roman"/>
                <a:ea typeface="Times New Roman"/>
                <a:cs typeface="Times New Roman"/>
                <a:sym typeface="Times New Roman"/>
              </a:defRPr>
            </a:lvl1pPr>
          </a:lstStyle>
          <a:p>
            <a:pPr/>
            <a:r>
              <a:t>FROM PHOTONS TO PIXELS &amp; NOISE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28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81" name="What limits camera dynamic range"/>
          <p:cNvSpPr txBox="1"/>
          <p:nvPr>
            <p:ph type="title"/>
          </p:nvPr>
        </p:nvSpPr>
        <p:spPr>
          <a:prstGeom prst="rect">
            <a:avLst/>
          </a:prstGeom>
        </p:spPr>
        <p:txBody>
          <a:bodyPr/>
          <a:lstStyle/>
          <a:p>
            <a:pPr/>
            <a:r>
              <a:t>What limits camera dynamic range</a:t>
            </a:r>
          </a:p>
        </p:txBody>
      </p:sp>
      <p:sp>
        <p:nvSpPr>
          <p:cNvPr id="282" name="Saturation for bright pixels…"/>
          <p:cNvSpPr txBox="1"/>
          <p:nvPr>
            <p:ph type="body" idx="1"/>
          </p:nvPr>
        </p:nvSpPr>
        <p:spPr>
          <a:prstGeom prst="rect">
            <a:avLst/>
          </a:prstGeom>
        </p:spPr>
        <p:txBody>
          <a:bodyPr/>
          <a:lstStyle/>
          <a:p>
            <a:pPr/>
            <a:r>
              <a:t>Saturation for bright pixels</a:t>
            </a:r>
          </a:p>
          <a:p>
            <a:pPr/>
            <a:r>
              <a:t>Noise for dark pixels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2"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28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86" name="Noise!"/>
          <p:cNvSpPr txBox="1"/>
          <p:nvPr>
            <p:ph type="title"/>
          </p:nvPr>
        </p:nvSpPr>
        <p:spPr>
          <a:prstGeom prst="rect">
            <a:avLst/>
          </a:prstGeom>
        </p:spPr>
        <p:txBody>
          <a:bodyPr/>
          <a:lstStyle/>
          <a:p>
            <a:pPr/>
            <a:r>
              <a:t>Noise!</a:t>
            </a:r>
          </a:p>
        </p:txBody>
      </p:sp>
      <p:sp>
        <p:nvSpPr>
          <p:cNvPr id="287" name="Double-click to edit"/>
          <p:cNvSpPr txBox="1"/>
          <p:nvPr>
            <p:ph type="body" idx="1"/>
          </p:nvPr>
        </p:nvSpPr>
        <p:spPr>
          <a:prstGeom prst="rect">
            <a:avLst/>
          </a:prstGeom>
        </p:spPr>
        <p:txBody>
          <a:bodyPr/>
          <a:lstStyle/>
          <a:p>
            <a:pPr/>
          </a:p>
        </p:txBody>
      </p:sp>
      <p:sp>
        <p:nvSpPr>
          <p:cNvPr id="288" name="http://en.wikipedia.org/wiki/File:Highimgnoise.jpg"/>
          <p:cNvSpPr txBox="1"/>
          <p:nvPr/>
        </p:nvSpPr>
        <p:spPr>
          <a:xfrm>
            <a:off x="3708400" y="9144000"/>
            <a:ext cx="900354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3" invalidUrl="" action="" tgtFrame="" tooltip="" history="1" highlightClick="0" endSnd="0"/>
              </a:defRPr>
            </a:lvl1pPr>
          </a:lstStyle>
          <a:p>
            <a:pPr>
              <a:defRPr u="none"/>
            </a:pPr>
            <a:r>
              <a:rPr u="sng">
                <a:hlinkClick r:id="rId3" invalidUrl="" action="" tgtFrame="" tooltip="" history="1" highlightClick="0" endSnd="0"/>
              </a:rPr>
              <a:t>http://en.wikipedia.org/wiki/File:Highimgnoise.jpg</a:t>
            </a:r>
          </a:p>
        </p:txBody>
      </p:sp>
      <p:pic>
        <p:nvPicPr>
          <p:cNvPr id="289" name="droppedImage.png" descr="droppedImage.png"/>
          <p:cNvPicPr>
            <a:picLocks noChangeAspect="1"/>
          </p:cNvPicPr>
          <p:nvPr/>
        </p:nvPicPr>
        <p:blipFill>
          <a:blip r:embed="rId4">
            <a:extLst/>
          </a:blip>
          <a:stretch>
            <a:fillRect/>
          </a:stretch>
        </p:blipFill>
        <p:spPr>
          <a:xfrm>
            <a:off x="3924300" y="254000"/>
            <a:ext cx="8674100" cy="8674100"/>
          </a:xfrm>
          <a:prstGeom prst="rect">
            <a:avLst/>
          </a:prstGeom>
          <a:ln w="12700"/>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29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93" name="Digital pipeline"/>
          <p:cNvSpPr txBox="1"/>
          <p:nvPr>
            <p:ph type="title"/>
          </p:nvPr>
        </p:nvSpPr>
        <p:spPr>
          <a:prstGeom prst="rect">
            <a:avLst/>
          </a:prstGeom>
        </p:spPr>
        <p:txBody>
          <a:bodyPr/>
          <a:lstStyle>
            <a:lvl1pPr>
              <a:defRPr sz="5000"/>
            </a:lvl1pPr>
          </a:lstStyle>
          <a:p>
            <a:pPr/>
            <a:r>
              <a:t>Digital pipeline</a:t>
            </a:r>
          </a:p>
        </p:txBody>
      </p:sp>
      <p:sp>
        <p:nvSpPr>
          <p:cNvPr id="294" name="Photosites transform photons into charge (electrons)…"/>
          <p:cNvSpPr txBox="1"/>
          <p:nvPr>
            <p:ph type="body" idx="1"/>
          </p:nvPr>
        </p:nvSpPr>
        <p:spPr>
          <a:prstGeom prst="rect">
            <a:avLst/>
          </a:prstGeom>
        </p:spPr>
        <p:txBody>
          <a:bodyPr/>
          <a:lstStyle/>
          <a:p>
            <a:pPr marL="342899"/>
            <a:r>
              <a:t>Photosites transform photons into charge (electrons)</a:t>
            </a:r>
          </a:p>
          <a:p>
            <a:pPr lvl="1"/>
            <a:r>
              <a:t>The sensor itself is linear</a:t>
            </a:r>
          </a:p>
          <a:p>
            <a:pPr marL="342899"/>
            <a:r>
              <a:t>Gets amplified (depending on ISO setting)</a:t>
            </a:r>
          </a:p>
          <a:p>
            <a:pPr marL="342899"/>
            <a:r>
              <a:t>Then goes through analog to digital converter</a:t>
            </a:r>
          </a:p>
          <a:p>
            <a:pPr lvl="1"/>
            <a:r>
              <a:t>up to 14 bits/channel these days</a:t>
            </a:r>
          </a:p>
          <a:p>
            <a:pPr marL="0" indent="0" algn="ctr">
              <a:buSzTx/>
              <a:buNone/>
              <a:defRPr i="1"/>
            </a:pPr>
          </a:p>
          <a:p>
            <a:pPr marL="0" indent="0" algn="ctr">
              <a:buSzTx/>
              <a:buNone/>
              <a:defRPr i="1"/>
            </a:pPr>
            <a:r>
              <a:t>Stop here when shooting RAW</a:t>
            </a:r>
          </a:p>
          <a:p>
            <a:pPr marL="342899">
              <a:defRPr i="1"/>
            </a:pPr>
          </a:p>
          <a:p>
            <a:pPr marL="342899"/>
            <a:r>
              <a:t>Then demosaicing, denoising, white balance, a response curve, gamma encoding are applied</a:t>
            </a:r>
          </a:p>
          <a:p>
            <a:pPr marL="342899"/>
            <a:r>
              <a:t>Quantized and recorded as 8-bit JPEG</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29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98" name="Pipeline &amp; noise"/>
          <p:cNvSpPr txBox="1"/>
          <p:nvPr>
            <p:ph type="title"/>
          </p:nvPr>
        </p:nvSpPr>
        <p:spPr>
          <a:prstGeom prst="rect">
            <a:avLst/>
          </a:prstGeom>
        </p:spPr>
        <p:txBody>
          <a:bodyPr/>
          <a:lstStyle/>
          <a:p>
            <a:pPr/>
            <a:r>
              <a:t>Pipeline &amp; noise</a:t>
            </a:r>
          </a:p>
        </p:txBody>
      </p:sp>
      <p:sp>
        <p:nvSpPr>
          <p:cNvPr id="299" name="This is a conceptual diagram, don’t take it too literally…"/>
          <p:cNvSpPr txBox="1"/>
          <p:nvPr>
            <p:ph type="body" idx="1"/>
          </p:nvPr>
        </p:nvSpPr>
        <p:spPr>
          <a:prstGeom prst="rect">
            <a:avLst/>
          </a:prstGeom>
        </p:spPr>
        <p:txBody>
          <a:bodyPr/>
          <a:lstStyle/>
          <a:p>
            <a:pPr/>
            <a:r>
              <a:t>This is a conceptual diagram, don’t take it too literally </a:t>
            </a:r>
          </a:p>
          <a:p>
            <a:pPr lvl="1"/>
            <a:r>
              <a:t>e.g. the AD converter is a serious source of noise, but usually electronic noise, not quantization artifacts </a:t>
            </a:r>
          </a:p>
          <a:p>
            <a:pPr/>
            <a:r>
              <a:t>Orders of magnitude:</a:t>
            </a:r>
          </a:p>
          <a:p>
            <a:pPr lvl="1"/>
            <a:r>
              <a:t># of photons per photosite : 10,000-100,000</a:t>
            </a:r>
          </a:p>
          <a:p>
            <a:pPr lvl="1"/>
            <a:r>
              <a:t>Electronic noise 5-30 electrons per photosite</a:t>
            </a:r>
          </a:p>
        </p:txBody>
      </p:sp>
      <p:sp>
        <p:nvSpPr>
          <p:cNvPr id="300" name="Sensor"/>
          <p:cNvSpPr/>
          <p:nvPr/>
        </p:nvSpPr>
        <p:spPr>
          <a:xfrm>
            <a:off x="28321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301"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Gain (ISO)</a:t>
            </a:r>
          </a:p>
        </p:txBody>
      </p:sp>
      <p:sp>
        <p:nvSpPr>
          <p:cNvPr id="302" name="A/D"/>
          <p:cNvSpPr/>
          <p:nvPr/>
        </p:nvSpPr>
        <p:spPr>
          <a:xfrm>
            <a:off x="87249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303" name="Photon…"/>
          <p:cNvSpPr txBox="1"/>
          <p:nvPr/>
        </p:nvSpPr>
        <p:spPr>
          <a:xfrm>
            <a:off x="1194929" y="6896100"/>
            <a:ext cx="139581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Photon</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04" name="additive…"/>
          <p:cNvSpPr txBox="1"/>
          <p:nvPr/>
        </p:nvSpPr>
        <p:spPr>
          <a:xfrm>
            <a:off x="3976769" y="6210300"/>
            <a:ext cx="1670960"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 </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05" name="additive…"/>
          <p:cNvSpPr txBox="1"/>
          <p:nvPr/>
        </p:nvSpPr>
        <p:spPr>
          <a:xfrm>
            <a:off x="6986457" y="6210300"/>
            <a:ext cx="1563011"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06"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307"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8" name="Arrow"/>
          <p:cNvSpPr/>
          <p:nvPr/>
        </p:nvSpPr>
        <p:spPr>
          <a:xfrm>
            <a:off x="74041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09" name="Arrow"/>
          <p:cNvSpPr/>
          <p:nvPr/>
        </p:nvSpPr>
        <p:spPr>
          <a:xfrm>
            <a:off x="102997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10" name="Photons"/>
          <p:cNvSpPr txBox="1"/>
          <p:nvPr/>
        </p:nvSpPr>
        <p:spPr>
          <a:xfrm>
            <a:off x="-76200" y="8267700"/>
            <a:ext cx="15638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Photons</a:t>
            </a:r>
          </a:p>
        </p:txBody>
      </p:sp>
      <p:sp>
        <p:nvSpPr>
          <p:cNvPr id="311"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312"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13"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14"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1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18" name="ISO amplifies"/>
          <p:cNvSpPr txBox="1"/>
          <p:nvPr>
            <p:ph type="title"/>
          </p:nvPr>
        </p:nvSpPr>
        <p:spPr>
          <a:prstGeom prst="rect">
            <a:avLst/>
          </a:prstGeom>
        </p:spPr>
        <p:txBody>
          <a:bodyPr/>
          <a:lstStyle/>
          <a:p>
            <a:pPr/>
            <a:r>
              <a:t>ISO amplifies</a:t>
            </a:r>
          </a:p>
        </p:txBody>
      </p:sp>
      <p:sp>
        <p:nvSpPr>
          <p:cNvPr id="319" name="e.g. going from ISO 100 to ISO 400 amplifies by 4…"/>
          <p:cNvSpPr txBox="1"/>
          <p:nvPr>
            <p:ph type="body" idx="1"/>
          </p:nvPr>
        </p:nvSpPr>
        <p:spPr>
          <a:xfrm>
            <a:off x="431800" y="1409700"/>
            <a:ext cx="11811000" cy="8343900"/>
          </a:xfrm>
          <a:prstGeom prst="rect">
            <a:avLst/>
          </a:prstGeom>
        </p:spPr>
        <p:txBody>
          <a:bodyPr/>
          <a:lstStyle/>
          <a:p>
            <a:pPr/>
            <a:r>
              <a:t>e.g. going from ISO 100 to ISO 400 amplifies by 4</a:t>
            </a:r>
          </a:p>
          <a:p>
            <a:pPr/>
            <a:r>
              <a:t>both noise &amp; signal</a:t>
            </a:r>
          </a:p>
          <a:p>
            <a:pPr/>
            <a:r>
              <a:t>usually use high ISO when signal is low</a:t>
            </a:r>
            <a:br/>
            <a:r>
              <a:t>=&gt; worse signal/noise ratio</a:t>
            </a:r>
          </a:p>
        </p:txBody>
      </p:sp>
      <p:sp>
        <p:nvSpPr>
          <p:cNvPr id="320" name="Sensor"/>
          <p:cNvSpPr/>
          <p:nvPr/>
        </p:nvSpPr>
        <p:spPr>
          <a:xfrm>
            <a:off x="28321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321"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b="1" sz="3400">
                <a:uFill>
                  <a:solidFill>
                    <a:srgbClr val="000000"/>
                  </a:solidFill>
                </a:uFill>
                <a:latin typeface="Times New Roman"/>
                <a:ea typeface="Times New Roman"/>
                <a:cs typeface="Times New Roman"/>
                <a:sym typeface="Times New Roman"/>
              </a:defRPr>
            </a:lvl1pPr>
          </a:lstStyle>
          <a:p>
            <a:pPr/>
            <a:r>
              <a:t>Gain (ISO)</a:t>
            </a:r>
          </a:p>
        </p:txBody>
      </p:sp>
      <p:sp>
        <p:nvSpPr>
          <p:cNvPr id="322" name="A/D"/>
          <p:cNvSpPr/>
          <p:nvPr/>
        </p:nvSpPr>
        <p:spPr>
          <a:xfrm>
            <a:off x="87249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323" name="Photon…"/>
          <p:cNvSpPr txBox="1"/>
          <p:nvPr/>
        </p:nvSpPr>
        <p:spPr>
          <a:xfrm>
            <a:off x="1194929" y="6896100"/>
            <a:ext cx="139581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Photon</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24" name="additive…"/>
          <p:cNvSpPr txBox="1"/>
          <p:nvPr/>
        </p:nvSpPr>
        <p:spPr>
          <a:xfrm>
            <a:off x="3934413" y="6210300"/>
            <a:ext cx="176752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 </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325" name="additive…"/>
          <p:cNvSpPr txBox="1"/>
          <p:nvPr/>
        </p:nvSpPr>
        <p:spPr>
          <a:xfrm>
            <a:off x="6986457" y="6210300"/>
            <a:ext cx="1563011"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26"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327"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28" name="Arrow"/>
          <p:cNvSpPr/>
          <p:nvPr/>
        </p:nvSpPr>
        <p:spPr>
          <a:xfrm>
            <a:off x="74041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29" name="Arrow"/>
          <p:cNvSpPr/>
          <p:nvPr/>
        </p:nvSpPr>
        <p:spPr>
          <a:xfrm>
            <a:off x="102997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30" name="small #…"/>
          <p:cNvSpPr txBox="1"/>
          <p:nvPr/>
        </p:nvSpPr>
        <p:spPr>
          <a:xfrm>
            <a:off x="-76200" y="8001000"/>
            <a:ext cx="1659786"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b="1" sz="3400">
                <a:uFill>
                  <a:solidFill>
                    <a:srgbClr val="000000"/>
                  </a:solidFill>
                </a:uFill>
                <a:latin typeface="Times New Roman"/>
                <a:ea typeface="Times New Roman"/>
                <a:cs typeface="Times New Roman"/>
                <a:sym typeface="Times New Roman"/>
              </a:defRPr>
            </a:pPr>
            <a:r>
              <a:t>small #</a:t>
            </a:r>
          </a:p>
          <a:p>
            <a:pPr marL="57799" marR="57799" defTabSz="1295400">
              <a:defRPr b="1" sz="3400">
                <a:uFill>
                  <a:solidFill>
                    <a:srgbClr val="000000"/>
                  </a:solidFill>
                </a:uFill>
                <a:latin typeface="Times New Roman"/>
                <a:ea typeface="Times New Roman"/>
                <a:cs typeface="Times New Roman"/>
                <a:sym typeface="Times New Roman"/>
              </a:defRPr>
            </a:pPr>
            <a:r>
              <a:t>Photons</a:t>
            </a:r>
          </a:p>
        </p:txBody>
      </p:sp>
      <p:sp>
        <p:nvSpPr>
          <p:cNvPr id="331"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332"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33"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34"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Canon 1D mark IIN at ISO 3200"/>
          <p:cNvSpPr txBox="1"/>
          <p:nvPr>
            <p:ph type="title"/>
          </p:nvPr>
        </p:nvSpPr>
        <p:spPr>
          <a:prstGeom prst="rect">
            <a:avLst/>
          </a:prstGeom>
        </p:spPr>
        <p:txBody>
          <a:bodyPr/>
          <a:lstStyle/>
          <a:p>
            <a:pPr/>
            <a:r>
              <a:t>Canon 1D mark IIN at ISO 3200</a:t>
            </a:r>
          </a:p>
        </p:txBody>
      </p:sp>
      <p:sp>
        <p:nvSpPr>
          <p:cNvPr id="337" name="Double-click to edit"/>
          <p:cNvSpPr txBox="1"/>
          <p:nvPr>
            <p:ph type="body" idx="1"/>
          </p:nvPr>
        </p:nvSpPr>
        <p:spPr>
          <a:prstGeom prst="rect">
            <a:avLst/>
          </a:prstGeom>
        </p:spPr>
        <p:txBody>
          <a:bodyPr/>
          <a:lstStyle/>
          <a:p>
            <a:pPr/>
          </a:p>
        </p:txBody>
      </p:sp>
      <p:pic>
        <p:nvPicPr>
          <p:cNvPr id="338"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Canon 1D Mark II, ISO 100"/>
          <p:cNvSpPr txBox="1"/>
          <p:nvPr>
            <p:ph type="title"/>
          </p:nvPr>
        </p:nvSpPr>
        <p:spPr>
          <a:prstGeom prst="rect">
            <a:avLst/>
          </a:prstGeom>
        </p:spPr>
        <p:txBody>
          <a:bodyPr/>
          <a:lstStyle/>
          <a:p>
            <a:pPr/>
            <a:r>
              <a:t>Canon 1D Mark II, ISO 100</a:t>
            </a:r>
          </a:p>
        </p:txBody>
      </p:sp>
      <p:sp>
        <p:nvSpPr>
          <p:cNvPr id="341" name="Lot less noisy!"/>
          <p:cNvSpPr txBox="1"/>
          <p:nvPr>
            <p:ph type="body" idx="1"/>
          </p:nvPr>
        </p:nvSpPr>
        <p:spPr>
          <a:prstGeom prst="rect">
            <a:avLst/>
          </a:prstGeom>
        </p:spPr>
        <p:txBody>
          <a:bodyPr/>
          <a:lstStyle/>
          <a:p>
            <a:pPr/>
            <a:r>
              <a:t>Lot less noisy!</a:t>
            </a:r>
          </a:p>
        </p:txBody>
      </p:sp>
      <p:pic>
        <p:nvPicPr>
          <p:cNvPr id="342"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4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46" name="ISO"/>
          <p:cNvSpPr txBox="1"/>
          <p:nvPr>
            <p:ph type="title"/>
          </p:nvPr>
        </p:nvSpPr>
        <p:spPr>
          <a:prstGeom prst="rect">
            <a:avLst/>
          </a:prstGeom>
        </p:spPr>
        <p:txBody>
          <a:bodyPr/>
          <a:lstStyle/>
          <a:p>
            <a:pPr/>
            <a:r>
              <a:t>ISO</a:t>
            </a:r>
          </a:p>
        </p:txBody>
      </p:sp>
      <p:sp>
        <p:nvSpPr>
          <p:cNvPr id="347" name="http://en.wikipedia.org/wiki/File:ISO_comparison_150px.jpg"/>
          <p:cNvSpPr txBox="1"/>
          <p:nvPr>
            <p:ph type="body" idx="1"/>
          </p:nvPr>
        </p:nvSpPr>
        <p:spPr>
          <a:xfrm>
            <a:off x="431800" y="1409700"/>
            <a:ext cx="7835900" cy="8343900"/>
          </a:xfrm>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http://en.wikipedia.org/wiki/File:ISO_comparison_150px.jpg</a:t>
            </a:r>
          </a:p>
        </p:txBody>
      </p:sp>
      <p:sp>
        <p:nvSpPr>
          <p:cNvPr id="348" name="ISO 100"/>
          <p:cNvSpPr txBox="1"/>
          <p:nvPr/>
        </p:nvSpPr>
        <p:spPr>
          <a:xfrm>
            <a:off x="6591300" y="5575300"/>
            <a:ext cx="162352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ISO 100</a:t>
            </a:r>
          </a:p>
        </p:txBody>
      </p:sp>
      <p:sp>
        <p:nvSpPr>
          <p:cNvPr id="349" name="ISO 1600"/>
          <p:cNvSpPr txBox="1"/>
          <p:nvPr/>
        </p:nvSpPr>
        <p:spPr>
          <a:xfrm>
            <a:off x="6235700" y="7747000"/>
            <a:ext cx="183942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ISO 1600</a:t>
            </a:r>
          </a:p>
        </p:txBody>
      </p:sp>
      <p:sp>
        <p:nvSpPr>
          <p:cNvPr id="350" name="Canon 400D"/>
          <p:cNvSpPr txBox="1"/>
          <p:nvPr/>
        </p:nvSpPr>
        <p:spPr>
          <a:xfrm>
            <a:off x="5016500" y="8928100"/>
            <a:ext cx="236694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Canon 400D</a:t>
            </a:r>
          </a:p>
        </p:txBody>
      </p:sp>
      <p:pic>
        <p:nvPicPr>
          <p:cNvPr id="351" name="droppedImage.pdf" descr="droppedImage.pdf"/>
          <p:cNvPicPr>
            <a:picLocks noChangeAspect="1"/>
          </p:cNvPicPr>
          <p:nvPr/>
        </p:nvPicPr>
        <p:blipFill>
          <a:blip r:embed="rId4">
            <a:extLst/>
          </a:blip>
          <a:stretch>
            <a:fillRect/>
          </a:stretch>
        </p:blipFill>
        <p:spPr>
          <a:xfrm>
            <a:off x="8267253" y="0"/>
            <a:ext cx="4719485" cy="9753600"/>
          </a:xfrm>
          <a:prstGeom prst="rect">
            <a:avLst/>
          </a:prstGeom>
          <a:ln w="12700"/>
        </p:spPr>
      </p:pic>
      <p:pic>
        <p:nvPicPr>
          <p:cNvPr id="352" name="droppedImage.png" descr="droppedImage.png"/>
          <p:cNvPicPr>
            <a:picLocks noChangeAspect="1"/>
          </p:cNvPicPr>
          <p:nvPr/>
        </p:nvPicPr>
        <p:blipFill>
          <a:blip r:embed="rId5">
            <a:extLst/>
          </a:blip>
          <a:stretch>
            <a:fillRect/>
          </a:stretch>
        </p:blipFill>
        <p:spPr>
          <a:xfrm>
            <a:off x="1016000" y="5879253"/>
            <a:ext cx="2438400" cy="3657601"/>
          </a:xfrm>
          <a:prstGeom prst="rect">
            <a:avLst/>
          </a:prstGeom>
          <a:ln w="12700"/>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5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56" name="Double-click to edit"/>
          <p:cNvSpPr txBox="1"/>
          <p:nvPr>
            <p:ph type="title"/>
          </p:nvPr>
        </p:nvSpPr>
        <p:spPr>
          <a:prstGeom prst="rect">
            <a:avLst/>
          </a:prstGeom>
        </p:spPr>
        <p:txBody>
          <a:bodyPr/>
          <a:lstStyle/>
          <a:p>
            <a:pPr/>
          </a:p>
        </p:txBody>
      </p:sp>
      <p:sp>
        <p:nvSpPr>
          <p:cNvPr id="357" name="Double-click to edit"/>
          <p:cNvSpPr txBox="1"/>
          <p:nvPr>
            <p:ph type="body" idx="1"/>
          </p:nvPr>
        </p:nvSpPr>
        <p:spPr>
          <a:prstGeom prst="rect">
            <a:avLst/>
          </a:prstGeom>
        </p:spPr>
        <p:txBody>
          <a:bodyPr/>
          <a:lstStyle/>
          <a:p>
            <a:pPr/>
          </a:p>
        </p:txBody>
      </p:sp>
      <p:pic>
        <p:nvPicPr>
          <p:cNvPr id="358" name="droppedImage.tiff" descr="droppedImage.tiff"/>
          <p:cNvPicPr>
            <a:picLocks noChangeAspect="1"/>
          </p:cNvPicPr>
          <p:nvPr/>
        </p:nvPicPr>
        <p:blipFill>
          <a:blip r:embed="rId3">
            <a:extLst/>
          </a:blip>
          <a:stretch>
            <a:fillRect/>
          </a:stretch>
        </p:blipFill>
        <p:spPr>
          <a:xfrm>
            <a:off x="1041400" y="1625600"/>
            <a:ext cx="11559823" cy="6502400"/>
          </a:xfrm>
          <a:prstGeom prst="rect">
            <a:avLst/>
          </a:prstGeom>
          <a:ln w="12700"/>
        </p:spPr>
      </p:pic>
      <p:sp>
        <p:nvSpPr>
          <p:cNvPr id="359" name="http://wiegaertnerfilms.com/tutorials/the-best-iso-settings-for-canon-video-dslrs/"/>
          <p:cNvSpPr txBox="1"/>
          <p:nvPr/>
        </p:nvSpPr>
        <p:spPr>
          <a:xfrm>
            <a:off x="431800" y="8128000"/>
            <a:ext cx="130048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http://wiegaertnerfilms.com/tutorials/the-best-iso-settings-for-canon-video-dslrs/</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6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63" name="Double-click to edit"/>
          <p:cNvSpPr txBox="1"/>
          <p:nvPr>
            <p:ph type="title"/>
          </p:nvPr>
        </p:nvSpPr>
        <p:spPr>
          <a:prstGeom prst="rect">
            <a:avLst/>
          </a:prstGeom>
        </p:spPr>
        <p:txBody>
          <a:bodyPr/>
          <a:lstStyle/>
          <a:p>
            <a:pPr/>
          </a:p>
        </p:txBody>
      </p:sp>
      <p:sp>
        <p:nvSpPr>
          <p:cNvPr id="364" name="http://gizmodo.com/5470334/giz-explains-why-iso-is-the-new-megapixel…"/>
          <p:cNvSpPr txBox="1"/>
          <p:nvPr>
            <p:ph type="body" idx="1"/>
          </p:nvPr>
        </p:nvSpPr>
        <p:spPr>
          <a:prstGeom prst="rect">
            <a:avLst/>
          </a:prstGeom>
        </p:spPr>
        <p:txBody>
          <a:bodyPr/>
          <a:lstStyle/>
          <a:p>
            <a:pPr/>
            <a:r>
              <a:rPr u="sng">
                <a:hlinkClick r:id="rId3" invalidUrl="" action="" tgtFrame="" tooltip="" history="1" highlightClick="0" endSnd="0"/>
              </a:rPr>
              <a:t>http://gizmodo.com/5470334/giz-explains-why-iso-is-the-new-megapixel</a:t>
            </a:r>
          </a:p>
          <a:p>
            <a:pPr/>
          </a:p>
          <a:p>
            <a:pPr/>
            <a:r>
              <a:rPr u="sng">
                <a:hlinkClick r:id="rId4" invalidUrl="" action="" tgtFrame="" tooltip="" history="1" highlightClick="0" endSnd="0"/>
              </a:rPr>
              <a:t>http://www.sansmirror.com/articles/proper-noise-reduction-in.html</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6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68" name="ISO"/>
          <p:cNvSpPr txBox="1"/>
          <p:nvPr>
            <p:ph type="title"/>
          </p:nvPr>
        </p:nvSpPr>
        <p:spPr>
          <a:prstGeom prst="rect">
            <a:avLst/>
          </a:prstGeom>
        </p:spPr>
        <p:txBody>
          <a:bodyPr/>
          <a:lstStyle/>
          <a:p>
            <a:pPr/>
            <a:r>
              <a:t>ISO</a:t>
            </a:r>
          </a:p>
        </p:txBody>
      </p:sp>
      <p:sp>
        <p:nvSpPr>
          <p:cNvPr id="369" name="But, for a given signal level, and a given desired image brightness,"/>
          <p:cNvSpPr txBox="1"/>
          <p:nvPr>
            <p:ph type="body" idx="1"/>
          </p:nvPr>
        </p:nvSpPr>
        <p:spPr>
          <a:prstGeom prst="rect">
            <a:avLst/>
          </a:prstGeom>
        </p:spPr>
        <p:txBody>
          <a:bodyPr/>
          <a:lstStyle/>
          <a:p>
            <a:pPr/>
            <a:r>
              <a:t>But, for a given signal level, and a given desired image brightness, </a:t>
            </a:r>
            <a:br/>
          </a:p>
        </p:txBody>
      </p:sp>
      <p:sp>
        <p:nvSpPr>
          <p:cNvPr id="370" name="Sensor"/>
          <p:cNvSpPr/>
          <p:nvPr/>
        </p:nvSpPr>
        <p:spPr>
          <a:xfrm>
            <a:off x="28321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371"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b="1" sz="3400">
                <a:uFill>
                  <a:solidFill>
                    <a:srgbClr val="000000"/>
                  </a:solidFill>
                </a:uFill>
                <a:latin typeface="Times New Roman"/>
                <a:ea typeface="Times New Roman"/>
                <a:cs typeface="Times New Roman"/>
                <a:sym typeface="Times New Roman"/>
              </a:defRPr>
            </a:lvl1pPr>
          </a:lstStyle>
          <a:p>
            <a:pPr/>
            <a:r>
              <a:t>Gain (ISO)</a:t>
            </a:r>
          </a:p>
        </p:txBody>
      </p:sp>
      <p:sp>
        <p:nvSpPr>
          <p:cNvPr id="372" name="A/D"/>
          <p:cNvSpPr/>
          <p:nvPr/>
        </p:nvSpPr>
        <p:spPr>
          <a:xfrm>
            <a:off x="87249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373" name="Photon…"/>
          <p:cNvSpPr txBox="1"/>
          <p:nvPr/>
        </p:nvSpPr>
        <p:spPr>
          <a:xfrm>
            <a:off x="1194929" y="6896100"/>
            <a:ext cx="139581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Photon</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74" name="additive…"/>
          <p:cNvSpPr txBox="1"/>
          <p:nvPr/>
        </p:nvSpPr>
        <p:spPr>
          <a:xfrm>
            <a:off x="3934413" y="6210300"/>
            <a:ext cx="176752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 </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375" name="additive…"/>
          <p:cNvSpPr txBox="1"/>
          <p:nvPr/>
        </p:nvSpPr>
        <p:spPr>
          <a:xfrm>
            <a:off x="6986457" y="6210300"/>
            <a:ext cx="1563011"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76"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377"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8" name="Arrow"/>
          <p:cNvSpPr/>
          <p:nvPr/>
        </p:nvSpPr>
        <p:spPr>
          <a:xfrm>
            <a:off x="74041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79" name="Arrow"/>
          <p:cNvSpPr/>
          <p:nvPr/>
        </p:nvSpPr>
        <p:spPr>
          <a:xfrm>
            <a:off x="102997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80" name="small #…"/>
          <p:cNvSpPr txBox="1"/>
          <p:nvPr/>
        </p:nvSpPr>
        <p:spPr>
          <a:xfrm>
            <a:off x="-76200" y="8001000"/>
            <a:ext cx="1659786"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b="1" sz="3400">
                <a:uFill>
                  <a:solidFill>
                    <a:srgbClr val="000000"/>
                  </a:solidFill>
                </a:uFill>
                <a:latin typeface="Times New Roman"/>
                <a:ea typeface="Times New Roman"/>
                <a:cs typeface="Times New Roman"/>
                <a:sym typeface="Times New Roman"/>
              </a:defRPr>
            </a:pPr>
            <a:r>
              <a:t>small #</a:t>
            </a:r>
          </a:p>
          <a:p>
            <a:pPr marL="57799" marR="57799" defTabSz="1295400">
              <a:defRPr b="1" sz="3400">
                <a:uFill>
                  <a:solidFill>
                    <a:srgbClr val="000000"/>
                  </a:solidFill>
                </a:uFill>
                <a:latin typeface="Times New Roman"/>
                <a:ea typeface="Times New Roman"/>
                <a:cs typeface="Times New Roman"/>
                <a:sym typeface="Times New Roman"/>
              </a:defRPr>
            </a:pPr>
            <a:r>
              <a:t>Photons</a:t>
            </a:r>
          </a:p>
        </p:txBody>
      </p:sp>
      <p:sp>
        <p:nvSpPr>
          <p:cNvPr id="381"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382"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83"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84"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38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388" name="ISO"/>
          <p:cNvSpPr txBox="1"/>
          <p:nvPr>
            <p:ph type="title"/>
          </p:nvPr>
        </p:nvSpPr>
        <p:spPr>
          <a:prstGeom prst="rect">
            <a:avLst/>
          </a:prstGeom>
        </p:spPr>
        <p:txBody>
          <a:bodyPr/>
          <a:lstStyle/>
          <a:p>
            <a:pPr/>
            <a:r>
              <a:t>ISO</a:t>
            </a:r>
          </a:p>
        </p:txBody>
      </p:sp>
      <p:sp>
        <p:nvSpPr>
          <p:cNvPr id="389" name="But, for a given signal level, and a given desired image brightness,  two alternatives…"/>
          <p:cNvSpPr txBox="1"/>
          <p:nvPr>
            <p:ph type="body" idx="1"/>
          </p:nvPr>
        </p:nvSpPr>
        <p:spPr>
          <a:prstGeom prst="rect">
            <a:avLst/>
          </a:prstGeom>
        </p:spPr>
        <p:txBody>
          <a:bodyPr/>
          <a:lstStyle/>
          <a:p>
            <a:pPr/>
            <a:r>
              <a:t>But, for a given signal level, and a given desired image brightness, </a:t>
            </a:r>
            <a:br/>
            <a:r>
              <a:t>two alternatives</a:t>
            </a:r>
          </a:p>
          <a:p>
            <a:pPr lvl="1"/>
            <a:r>
              <a:t>use low ISO and brighten digitally</a:t>
            </a:r>
          </a:p>
          <a:p>
            <a:pPr lvl="1"/>
            <a:r>
              <a:t>use high ISO to get brightness directly</a:t>
            </a:r>
          </a:p>
          <a:p>
            <a:pPr/>
            <a:r>
              <a:t>The latter gives less noise because you don’t amplify post-gain noise</a:t>
            </a:r>
          </a:p>
        </p:txBody>
      </p:sp>
      <p:sp>
        <p:nvSpPr>
          <p:cNvPr id="390" name="Sensor"/>
          <p:cNvSpPr/>
          <p:nvPr/>
        </p:nvSpPr>
        <p:spPr>
          <a:xfrm>
            <a:off x="28321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391"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b="1" sz="3400">
                <a:uFill>
                  <a:solidFill>
                    <a:srgbClr val="000000"/>
                  </a:solidFill>
                </a:uFill>
                <a:latin typeface="Times New Roman"/>
                <a:ea typeface="Times New Roman"/>
                <a:cs typeface="Times New Roman"/>
                <a:sym typeface="Times New Roman"/>
              </a:defRPr>
            </a:lvl1pPr>
          </a:lstStyle>
          <a:p>
            <a:pPr/>
            <a:r>
              <a:t>Gain (ISO)</a:t>
            </a:r>
          </a:p>
        </p:txBody>
      </p:sp>
      <p:sp>
        <p:nvSpPr>
          <p:cNvPr id="392" name="A/D"/>
          <p:cNvSpPr/>
          <p:nvPr/>
        </p:nvSpPr>
        <p:spPr>
          <a:xfrm>
            <a:off x="87249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393" name="Photon…"/>
          <p:cNvSpPr txBox="1"/>
          <p:nvPr/>
        </p:nvSpPr>
        <p:spPr>
          <a:xfrm>
            <a:off x="1194929" y="6896100"/>
            <a:ext cx="139581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Photon</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394" name="additive…"/>
          <p:cNvSpPr txBox="1"/>
          <p:nvPr/>
        </p:nvSpPr>
        <p:spPr>
          <a:xfrm>
            <a:off x="3934413" y="6210300"/>
            <a:ext cx="176752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 </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395" name="additive…"/>
          <p:cNvSpPr txBox="1"/>
          <p:nvPr/>
        </p:nvSpPr>
        <p:spPr>
          <a:xfrm>
            <a:off x="6932530" y="6210300"/>
            <a:ext cx="165957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396"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397"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98" name="Arrow"/>
          <p:cNvSpPr/>
          <p:nvPr/>
        </p:nvSpPr>
        <p:spPr>
          <a:xfrm>
            <a:off x="74041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399" name="Arrow"/>
          <p:cNvSpPr/>
          <p:nvPr/>
        </p:nvSpPr>
        <p:spPr>
          <a:xfrm>
            <a:off x="102997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00" name="small #…"/>
          <p:cNvSpPr txBox="1"/>
          <p:nvPr/>
        </p:nvSpPr>
        <p:spPr>
          <a:xfrm>
            <a:off x="-76200" y="8001000"/>
            <a:ext cx="1659786"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b="1" sz="3400">
                <a:uFill>
                  <a:solidFill>
                    <a:srgbClr val="000000"/>
                  </a:solidFill>
                </a:uFill>
                <a:latin typeface="Times New Roman"/>
                <a:ea typeface="Times New Roman"/>
                <a:cs typeface="Times New Roman"/>
                <a:sym typeface="Times New Roman"/>
              </a:defRPr>
            </a:pPr>
            <a:r>
              <a:t>small #</a:t>
            </a:r>
          </a:p>
          <a:p>
            <a:pPr marL="57799" marR="57799" defTabSz="1295400">
              <a:defRPr b="1" sz="3400">
                <a:uFill>
                  <a:solidFill>
                    <a:srgbClr val="000000"/>
                  </a:solidFill>
                </a:uFill>
                <a:latin typeface="Times New Roman"/>
                <a:ea typeface="Times New Roman"/>
                <a:cs typeface="Times New Roman"/>
                <a:sym typeface="Times New Roman"/>
              </a:defRPr>
            </a:pPr>
            <a:r>
              <a:t>Photons</a:t>
            </a:r>
          </a:p>
        </p:txBody>
      </p:sp>
      <p:sp>
        <p:nvSpPr>
          <p:cNvPr id="401"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402"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03"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04"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0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08" name="ISO recap"/>
          <p:cNvSpPr txBox="1"/>
          <p:nvPr>
            <p:ph type="title"/>
          </p:nvPr>
        </p:nvSpPr>
        <p:spPr>
          <a:prstGeom prst="rect">
            <a:avLst/>
          </a:prstGeom>
        </p:spPr>
        <p:txBody>
          <a:bodyPr/>
          <a:lstStyle/>
          <a:p>
            <a:pPr/>
            <a:r>
              <a:t>ISO recap</a:t>
            </a:r>
          </a:p>
        </p:txBody>
      </p:sp>
      <p:sp>
        <p:nvSpPr>
          <p:cNvPr id="409" name="ISO is a simple gain…"/>
          <p:cNvSpPr txBox="1"/>
          <p:nvPr>
            <p:ph type="body" idx="1"/>
          </p:nvPr>
        </p:nvSpPr>
        <p:spPr>
          <a:prstGeom prst="rect">
            <a:avLst/>
          </a:prstGeom>
        </p:spPr>
        <p:txBody>
          <a:bodyPr/>
          <a:lstStyle/>
          <a:p>
            <a:pPr/>
            <a:r>
              <a:t>ISO is a simple gain</a:t>
            </a:r>
          </a:p>
          <a:p>
            <a:pPr/>
            <a:r>
              <a:t>amplifies noise as well</a:t>
            </a:r>
          </a:p>
          <a:p>
            <a:pPr/>
          </a:p>
          <a:p>
            <a:pPr/>
            <a:r>
              <a:t>But when the signal is low, it’s better to amplify as early as possible (ISO rather than digitally)</a:t>
            </a:r>
          </a:p>
          <a:p>
            <a:pPr/>
            <a:r>
              <a:t>Ideally, you make sure the signal is high by use a slower exposure or larger aperture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1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13" name="Modern ISO is confusing"/>
          <p:cNvSpPr txBox="1"/>
          <p:nvPr>
            <p:ph type="title"/>
          </p:nvPr>
        </p:nvSpPr>
        <p:spPr>
          <a:prstGeom prst="rect">
            <a:avLst/>
          </a:prstGeom>
        </p:spPr>
        <p:txBody>
          <a:bodyPr/>
          <a:lstStyle/>
          <a:p>
            <a:pPr/>
            <a:r>
              <a:t>Modern ISO is confusing</a:t>
            </a:r>
          </a:p>
        </p:txBody>
      </p:sp>
      <p:sp>
        <p:nvSpPr>
          <p:cNvPr id="414" name="Sometimes analog gain, sometimes digital…"/>
          <p:cNvSpPr txBox="1"/>
          <p:nvPr>
            <p:ph type="body" idx="1"/>
          </p:nvPr>
        </p:nvSpPr>
        <p:spPr>
          <a:prstGeom prst="rect">
            <a:avLst/>
          </a:prstGeom>
        </p:spPr>
        <p:txBody>
          <a:bodyPr/>
          <a:lstStyle/>
          <a:p>
            <a:pPr/>
            <a:r>
              <a:t>Sometimes analog gain, sometimes digital</a:t>
            </a:r>
          </a:p>
          <a:p>
            <a:pPr/>
            <a:r>
              <a:t>Some modern cameras are close to iso-invariant</a:t>
            </a:r>
            <a:br/>
            <a:r>
              <a:t>(brightening digitally an under-exposed image in post is equivalent to using a high ISO)</a:t>
            </a:r>
          </a:p>
          <a:p>
            <a:pPr lvl="1"/>
            <a:r>
              <a:rPr u="sng">
                <a:hlinkClick r:id="rId3" invalidUrl="" action="" tgtFrame="" tooltip="" history="1" highlightClick="0" endSnd="0"/>
              </a:rPr>
              <a:t>https://photographylife.com/iso-invariance-explained</a:t>
            </a:r>
          </a:p>
          <a:p>
            <a:pPr lvl="1"/>
            <a:r>
              <a:rPr u="sng">
                <a:hlinkClick r:id="rId4" invalidUrl="" action="" tgtFrame="" tooltip="" history="1" highlightClick="0" endSnd="0"/>
              </a:rPr>
              <a:t>https://improvephotography.com/34818/iso-invariance/</a:t>
            </a:r>
            <a:r>
              <a:t> </a:t>
            </a:r>
          </a:p>
          <a:p>
            <a:pPr lvl="1"/>
            <a:r>
              <a:rPr u="sng">
                <a:hlinkClick r:id="rId5" invalidUrl="" action="" tgtFrame="" tooltip="" history="1" highlightClick="0" endSnd="0"/>
              </a:rPr>
              <a:t>http://www.photonstophotos.net/Charts/RN_ADU.htm</a:t>
            </a:r>
          </a:p>
          <a:p>
            <a:pPr lvl="1"/>
            <a:r>
              <a:rPr u="sng">
                <a:hlinkClick r:id="rId6" invalidUrl="" action="" tgtFrame="" tooltip="" history="1" highlightClick="0" endSnd="0"/>
              </a:rPr>
              <a:t>https://www.dpreview.com/reviews/image-comparison/fullscreen?attr134_0=canon_eos5d&amp;attr134_1=canon_eos5d&amp;attr134_2=canon_eos5d&amp;attr134_3=canon_eos5d&amp;attr136_0=1&amp;attr136_1=1&amp;attr136_2=3&amp;attr136_3=2&amp;normalization=full&amp;widget=487&amp;x=0.151173145&amp;y=0.5005349</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1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18" name="Questions?"/>
          <p:cNvSpPr txBox="1"/>
          <p:nvPr>
            <p:ph type="title"/>
          </p:nvPr>
        </p:nvSpPr>
        <p:spPr>
          <a:prstGeom prst="rect">
            <a:avLst/>
          </a:prstGeom>
        </p:spPr>
        <p:txBody>
          <a:bodyPr/>
          <a:lstStyle/>
          <a:p>
            <a:pPr/>
            <a:r>
              <a:t>Questions?</a:t>
            </a:r>
          </a:p>
        </p:txBody>
      </p:sp>
      <p:sp>
        <p:nvSpPr>
          <p:cNvPr id="419" name="Double-click to edit"/>
          <p:cNvSpPr txBox="1"/>
          <p:nvPr>
            <p:ph type="body" idx="1"/>
          </p:nvPr>
        </p:nvSpPr>
        <p:spPr>
          <a:prstGeom prst="rect">
            <a:avLst/>
          </a:prstGeom>
        </p:spPr>
        <p:txBody>
          <a:bodyPr/>
          <a:lstStyle/>
          <a:p>
            <a:pPr/>
          </a:p>
        </p:txBody>
      </p:sp>
      <p:pic>
        <p:nvPicPr>
          <p:cNvPr id="420" name="20240923at13h55m30s-DSC06811.jpg" descr="20240923at13h55m30s-DSC06811.jpg"/>
          <p:cNvPicPr>
            <a:picLocks noChangeAspect="1"/>
          </p:cNvPicPr>
          <p:nvPr/>
        </p:nvPicPr>
        <p:blipFill>
          <a:blip r:embed="rId3">
            <a:extLst/>
          </a:blip>
          <a:stretch>
            <a:fillRect/>
          </a:stretch>
        </p:blipFill>
        <p:spPr>
          <a:xfrm>
            <a:off x="-269875" y="1247800"/>
            <a:ext cx="13004800" cy="8667700"/>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2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24" name="Main noise sources"/>
          <p:cNvSpPr txBox="1"/>
          <p:nvPr>
            <p:ph type="title"/>
          </p:nvPr>
        </p:nvSpPr>
        <p:spPr>
          <a:prstGeom prst="rect">
            <a:avLst/>
          </a:prstGeom>
        </p:spPr>
        <p:txBody>
          <a:bodyPr/>
          <a:lstStyle/>
          <a:p>
            <a:pPr/>
            <a:r>
              <a:t>Main noise sources</a:t>
            </a:r>
          </a:p>
        </p:txBody>
      </p:sp>
      <p:sp>
        <p:nvSpPr>
          <p:cNvPr id="425" name="Quantum (aka Schott/shot/Poisson/photon) noise…"/>
          <p:cNvSpPr txBox="1"/>
          <p:nvPr>
            <p:ph type="body" idx="1"/>
          </p:nvPr>
        </p:nvSpPr>
        <p:spPr>
          <a:prstGeom prst="rect">
            <a:avLst/>
          </a:prstGeom>
        </p:spPr>
        <p:txBody>
          <a:bodyPr/>
          <a:lstStyle/>
          <a:p>
            <a:pPr/>
            <a:r>
              <a:t>Quantum (aka Schott/shot/Poisson/photon) noise</a:t>
            </a:r>
          </a:p>
          <a:p>
            <a:pPr lvl="1"/>
            <a:r>
              <a:t>Statistical fluctuation of # photons</a:t>
            </a:r>
          </a:p>
          <a:p>
            <a:pPr/>
            <a:r>
              <a:t>Additive electronic noise</a:t>
            </a:r>
          </a:p>
          <a:p>
            <a:pPr lvl="1"/>
            <a:r>
              <a:t>read noise: before amplification </a:t>
            </a:r>
            <a:br/>
            <a:r>
              <a:t>=&gt; worsens with higher ISO</a:t>
            </a:r>
          </a:p>
          <a:p>
            <a:pPr lvl="1"/>
            <a:r>
              <a:t>after amplification (at ADC level in particular)</a:t>
            </a:r>
            <a:br/>
            <a:r>
              <a:t>=&gt; same for all ISO</a:t>
            </a:r>
          </a:p>
        </p:txBody>
      </p:sp>
      <p:sp>
        <p:nvSpPr>
          <p:cNvPr id="426" name="Sensor"/>
          <p:cNvSpPr/>
          <p:nvPr/>
        </p:nvSpPr>
        <p:spPr>
          <a:xfrm>
            <a:off x="28321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427"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Gain (ISO)</a:t>
            </a:r>
          </a:p>
        </p:txBody>
      </p:sp>
      <p:sp>
        <p:nvSpPr>
          <p:cNvPr id="428" name="A/D"/>
          <p:cNvSpPr/>
          <p:nvPr/>
        </p:nvSpPr>
        <p:spPr>
          <a:xfrm>
            <a:off x="87249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429" name="Photon…"/>
          <p:cNvSpPr txBox="1"/>
          <p:nvPr/>
        </p:nvSpPr>
        <p:spPr>
          <a:xfrm>
            <a:off x="1152607" y="6896100"/>
            <a:ext cx="1491747"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Photon</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430" name="additive…"/>
          <p:cNvSpPr txBox="1"/>
          <p:nvPr/>
        </p:nvSpPr>
        <p:spPr>
          <a:xfrm>
            <a:off x="3934413" y="6210300"/>
            <a:ext cx="176752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 </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431" name="additive…"/>
          <p:cNvSpPr txBox="1"/>
          <p:nvPr/>
        </p:nvSpPr>
        <p:spPr>
          <a:xfrm>
            <a:off x="6932530" y="6210300"/>
            <a:ext cx="165957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b="1" sz="3400">
                <a:uFill>
                  <a:solidFill>
                    <a:srgbClr val="000000"/>
                  </a:solidFill>
                </a:uFill>
                <a:latin typeface="Times New Roman"/>
                <a:ea typeface="Times New Roman"/>
                <a:cs typeface="Times New Roman"/>
                <a:sym typeface="Times New Roman"/>
              </a:defRPr>
            </a:pPr>
            <a:r>
              <a:t>additive</a:t>
            </a:r>
          </a:p>
          <a:p>
            <a:pPr marL="57799" marR="57799" algn="ctr" defTabSz="1295400">
              <a:defRPr b="1" sz="3400">
                <a:uFill>
                  <a:solidFill>
                    <a:srgbClr val="000000"/>
                  </a:solidFill>
                </a:uFill>
                <a:latin typeface="Times New Roman"/>
                <a:ea typeface="Times New Roman"/>
                <a:cs typeface="Times New Roman"/>
                <a:sym typeface="Times New Roman"/>
              </a:defRPr>
            </a:pPr>
            <a:r>
              <a:t>noise</a:t>
            </a:r>
          </a:p>
        </p:txBody>
      </p:sp>
      <p:sp>
        <p:nvSpPr>
          <p:cNvPr id="432"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433"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34" name="Arrow"/>
          <p:cNvSpPr/>
          <p:nvPr/>
        </p:nvSpPr>
        <p:spPr>
          <a:xfrm>
            <a:off x="74041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35" name="Arrow"/>
          <p:cNvSpPr/>
          <p:nvPr/>
        </p:nvSpPr>
        <p:spPr>
          <a:xfrm>
            <a:off x="102997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36" name="Photons"/>
          <p:cNvSpPr txBox="1"/>
          <p:nvPr/>
        </p:nvSpPr>
        <p:spPr>
          <a:xfrm>
            <a:off x="-76200" y="8001000"/>
            <a:ext cx="15638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Photons</a:t>
            </a:r>
          </a:p>
        </p:txBody>
      </p:sp>
      <p:sp>
        <p:nvSpPr>
          <p:cNvPr id="437"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438"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39"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440"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4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44" name="Main noise sources"/>
          <p:cNvSpPr txBox="1"/>
          <p:nvPr>
            <p:ph type="title"/>
          </p:nvPr>
        </p:nvSpPr>
        <p:spPr>
          <a:prstGeom prst="rect">
            <a:avLst/>
          </a:prstGeom>
        </p:spPr>
        <p:txBody>
          <a:bodyPr/>
          <a:lstStyle/>
          <a:p>
            <a:pPr/>
            <a:r>
              <a:t>Main noise sources</a:t>
            </a:r>
          </a:p>
        </p:txBody>
      </p:sp>
      <p:sp>
        <p:nvSpPr>
          <p:cNvPr id="445" name="Quantum (aka Schott/shot/Poisson/photon) noise…"/>
          <p:cNvSpPr txBox="1"/>
          <p:nvPr>
            <p:ph type="body" idx="1"/>
          </p:nvPr>
        </p:nvSpPr>
        <p:spPr>
          <a:prstGeom prst="rect">
            <a:avLst/>
          </a:prstGeom>
        </p:spPr>
        <p:txBody>
          <a:bodyPr/>
          <a:lstStyle/>
          <a:p>
            <a:pPr/>
            <a:r>
              <a:t>Quantum (aka Schott/shot/Poisson/photon) noise</a:t>
            </a:r>
          </a:p>
          <a:p>
            <a:pPr lvl="1"/>
            <a:r>
              <a:t>Statistical fluctuation of # photons</a:t>
            </a:r>
          </a:p>
          <a:p>
            <a:pPr/>
            <a:r>
              <a:t>Additive electronic noise</a:t>
            </a:r>
          </a:p>
          <a:p>
            <a:pPr lvl="1"/>
            <a:r>
              <a:t>read noise: before amplification </a:t>
            </a:r>
            <a:br/>
            <a:r>
              <a:t>=&gt; worsens with higher ISO</a:t>
            </a:r>
          </a:p>
          <a:p>
            <a:pPr lvl="1"/>
            <a:r>
              <a:t>after amplification (at ADC level in particular)</a:t>
            </a:r>
            <a:br/>
            <a:r>
              <a:t>=&gt; same for all ISO</a:t>
            </a:r>
          </a:p>
          <a:p>
            <a:pPr/>
            <a:r>
              <a:t>Misc.</a:t>
            </a:r>
          </a:p>
          <a:p>
            <a:pPr lvl="1"/>
            <a:r>
              <a:t>thermal (mostly for long exposure)</a:t>
            </a:r>
          </a:p>
          <a:p>
            <a:pPr lvl="1"/>
            <a:r>
              <a:t>various fixed pattern issues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4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49" name="Photon noise"/>
          <p:cNvSpPr txBox="1"/>
          <p:nvPr>
            <p:ph type="title"/>
          </p:nvPr>
        </p:nvSpPr>
        <p:spPr>
          <a:prstGeom prst="rect">
            <a:avLst/>
          </a:prstGeom>
        </p:spPr>
        <p:txBody>
          <a:bodyPr/>
          <a:lstStyle/>
          <a:p>
            <a:pPr/>
            <a:r>
              <a:t>Photon noise</a:t>
            </a:r>
          </a:p>
        </p:txBody>
      </p:sp>
      <p:sp>
        <p:nvSpPr>
          <p:cNvPr id="450" name="Say the average flux of Photons over the sensor is, 100 photons during the exposure time…"/>
          <p:cNvSpPr txBox="1"/>
          <p:nvPr>
            <p:ph type="body" idx="1"/>
          </p:nvPr>
        </p:nvSpPr>
        <p:spPr>
          <a:prstGeom prst="rect">
            <a:avLst/>
          </a:prstGeom>
        </p:spPr>
        <p:txBody>
          <a:bodyPr/>
          <a:lstStyle/>
          <a:p>
            <a:pPr/>
            <a:r>
              <a:t>Say the average flux of Photons over the sensor is, 100 photons during the exposure time</a:t>
            </a:r>
          </a:p>
          <a:p>
            <a:pPr lvl="1"/>
            <a:r>
              <a:t>With random fluctuation, we might get 96, or maybe 101, maybe 105. </a:t>
            </a:r>
          </a:p>
          <a:p>
            <a:pPr/>
            <a:r>
              <a:t>Extreme case: the average flux is 0.5 photons during the exposure: </a:t>
            </a:r>
          </a:p>
          <a:p>
            <a:pPr lvl="1"/>
            <a:r>
              <a:t>We might get 0 or 1</a:t>
            </a:r>
          </a:p>
          <a:p>
            <a:pPr/>
            <a:r>
              <a:t>The amount of fluctuation grows with the average rate, but not as fast: square root. </a:t>
            </a:r>
          </a:p>
          <a:p>
            <a:pPr lvl="1"/>
            <a:r>
              <a:t>absolute noise increases with intensity</a:t>
            </a:r>
          </a:p>
          <a:p>
            <a:pPr lvl="1"/>
            <a:r>
              <a:t>relative noise decreases</a:t>
            </a:r>
          </a:p>
        </p:txBody>
      </p:sp>
      <p:pic>
        <p:nvPicPr>
          <p:cNvPr id="451" name="droppedImage.png" descr="droppedImage.png"/>
          <p:cNvPicPr>
            <a:picLocks noChangeAspect="1"/>
          </p:cNvPicPr>
          <p:nvPr/>
        </p:nvPicPr>
        <p:blipFill>
          <a:blip r:embed="rId3">
            <a:extLst/>
          </a:blip>
          <a:srcRect l="8003" t="45650" r="77024" b="36694"/>
          <a:stretch>
            <a:fillRect/>
          </a:stretch>
        </p:blipFill>
        <p:spPr>
          <a:xfrm>
            <a:off x="9893185" y="7327899"/>
            <a:ext cx="2894869" cy="2275842"/>
          </a:xfrm>
          <a:prstGeom prst="rect">
            <a:avLst/>
          </a:prstGeom>
          <a:ln w="12700"/>
        </p:spPr>
      </p:pic>
      <p:pic>
        <p:nvPicPr>
          <p:cNvPr id="452" name="image29.png" descr="image29.png"/>
          <p:cNvPicPr>
            <a:picLocks noChangeAspect="1"/>
          </p:cNvPicPr>
          <p:nvPr/>
        </p:nvPicPr>
        <p:blipFill>
          <a:blip r:embed="rId4">
            <a:extLst/>
          </a:blip>
          <a:stretch>
            <a:fillRect/>
          </a:stretch>
        </p:blipFill>
        <p:spPr>
          <a:xfrm>
            <a:off x="6322314" y="8247380"/>
            <a:ext cx="2988593" cy="1341121"/>
          </a:xfrm>
          <a:prstGeom prst="rect">
            <a:avLst/>
          </a:prstGeom>
          <a:ln w="12700">
            <a:miter lim="400000"/>
          </a:ln>
        </p:spPr>
      </p:pic>
      <p:sp>
        <p:nvSpPr>
          <p:cNvPr id="453" name="clarkvision.com"/>
          <p:cNvSpPr txBox="1"/>
          <p:nvPr/>
        </p:nvSpPr>
        <p:spPr>
          <a:xfrm rot="5400000">
            <a:off x="8750299" y="8750300"/>
            <a:ext cx="1689101" cy="317500"/>
          </a:xfrm>
          <a:prstGeom prst="rect">
            <a:avLst/>
          </a:prstGeom>
          <a:ln w="12700"/>
          <a:extLst>
            <a:ext uri="{C572A759-6A51-4108-AA02-DFA0A04FC94B}">
              <ma14:wrappingTextBoxFlag xmlns:ma14="http://schemas.microsoft.com/office/mac/drawingml/2011/main" val="1"/>
            </a:ext>
          </a:extLst>
        </p:spPr>
        <p:txBody>
          <a:bodyPr lIns="38100" tIns="38100" rIns="38100" bIns="38100">
            <a:spAutoFit/>
          </a:bodyPr>
          <a:lstStyle>
            <a:lvl1pPr algn="r" defTabSz="914400">
              <a:buClr>
                <a:srgbClr val="FFFFFF"/>
              </a:buClr>
              <a:buFont typeface="Calibri"/>
              <a:defRPr sz="1600">
                <a:uFill>
                  <a:solidFill>
                    <a:srgbClr val="000000"/>
                  </a:solidFill>
                </a:uFill>
                <a:latin typeface="Calibri"/>
                <a:ea typeface="Calibri"/>
                <a:cs typeface="Calibri"/>
                <a:sym typeface="Calibri"/>
              </a:defRPr>
            </a:lvl1pPr>
          </a:lstStyle>
          <a:p>
            <a:pPr>
              <a:defRPr sz="2400"/>
            </a:pPr>
            <a:r>
              <a:rPr sz="1600"/>
              <a:t>clarkvision.com</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5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57" name="Photon noise (simulation)"/>
          <p:cNvSpPr txBox="1"/>
          <p:nvPr>
            <p:ph type="title"/>
          </p:nvPr>
        </p:nvSpPr>
        <p:spPr>
          <a:prstGeom prst="rect">
            <a:avLst/>
          </a:prstGeom>
        </p:spPr>
        <p:txBody>
          <a:bodyPr/>
          <a:lstStyle/>
          <a:p>
            <a:pPr/>
            <a:r>
              <a:t>Photon noise (simulation)</a:t>
            </a:r>
          </a:p>
        </p:txBody>
      </p:sp>
      <p:sp>
        <p:nvSpPr>
          <p:cNvPr id="458" name="Going from left to right, the mean number of photons per pixel over the whole image is (top row) 0.001, 0.01, 0.1 (middle row) 1.0, 10.0, 100.0"/>
          <p:cNvSpPr txBox="1"/>
          <p:nvPr>
            <p:ph type="body" idx="1"/>
          </p:nvPr>
        </p:nvSpPr>
        <p:spPr>
          <a:prstGeom prst="rect">
            <a:avLst/>
          </a:prstGeom>
        </p:spPr>
        <p:txBody>
          <a:bodyPr/>
          <a:lstStyle/>
          <a:p>
            <a:pPr/>
            <a:r>
              <a:t>Going from left to right, the mean number of photons per pixel over the whole image is (top row) 0.001, 0.01, 0.1 (middle row) 1.0, 10.0, 100.0 </a:t>
            </a:r>
          </a:p>
        </p:txBody>
      </p:sp>
      <p:pic>
        <p:nvPicPr>
          <p:cNvPr id="459" name="droppedImage.png" descr="droppedImage.png"/>
          <p:cNvPicPr>
            <a:picLocks noChangeAspect="1"/>
          </p:cNvPicPr>
          <p:nvPr/>
        </p:nvPicPr>
        <p:blipFill>
          <a:blip r:embed="rId3">
            <a:extLst/>
          </a:blip>
          <a:srcRect l="0" t="0" r="0" b="33243"/>
          <a:stretch>
            <a:fillRect/>
          </a:stretch>
        </p:blipFill>
        <p:spPr>
          <a:xfrm>
            <a:off x="0" y="3454400"/>
            <a:ext cx="12788900" cy="5691637"/>
          </a:xfrm>
          <a:prstGeom prst="rect">
            <a:avLst/>
          </a:prstGeom>
          <a:ln w="12700"/>
        </p:spPr>
      </p:pic>
      <p:sp>
        <p:nvSpPr>
          <p:cNvPr id="460" name="http://en.wikipedia.org/wiki/File:Photon-noise.jpg"/>
          <p:cNvSpPr txBox="1"/>
          <p:nvPr/>
        </p:nvSpPr>
        <p:spPr>
          <a:xfrm>
            <a:off x="3860800" y="9144000"/>
            <a:ext cx="883572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http://en.wikipedia.org/wiki/File:Photon-noise.jpg</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6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64" name="Great ref on noise"/>
          <p:cNvSpPr txBox="1"/>
          <p:nvPr>
            <p:ph type="title"/>
          </p:nvPr>
        </p:nvSpPr>
        <p:spPr>
          <a:prstGeom prst="rect">
            <a:avLst/>
          </a:prstGeom>
        </p:spPr>
        <p:txBody>
          <a:bodyPr/>
          <a:lstStyle/>
          <a:p>
            <a:pPr/>
            <a:r>
              <a:t>Great ref on noise</a:t>
            </a:r>
          </a:p>
        </p:txBody>
      </p:sp>
      <p:sp>
        <p:nvSpPr>
          <p:cNvPr id="465" name="http://theory.uchicago.edu/~ejm/pix/20d/tests/noise/index.html…"/>
          <p:cNvSpPr txBox="1"/>
          <p:nvPr>
            <p:ph type="body" idx="1"/>
          </p:nvPr>
        </p:nvSpPr>
        <p:spPr>
          <a:prstGeom prst="rect">
            <a:avLst/>
          </a:prstGeom>
        </p:spPr>
        <p:txBody>
          <a:bodyPr/>
          <a:lstStyle/>
          <a:p>
            <a:pPr/>
            <a:r>
              <a:rPr u="sng">
                <a:hlinkClick r:id="rId3" invalidUrl="" action="" tgtFrame="" tooltip="" history="1" highlightClick="0" endSnd="0"/>
              </a:rPr>
              <a:t>http://theory.uchicago.edu/~ejm/pix/20d/tests/noise/index.html</a:t>
            </a:r>
            <a:r>
              <a:t> </a:t>
            </a:r>
          </a:p>
          <a:p>
            <a:pPr/>
            <a:r>
              <a:t>Noise, Dynamic Range and Bit Depth in Digital SLRs</a:t>
            </a:r>
          </a:p>
          <a:p>
            <a:pPr/>
            <a:r>
              <a:t>by Emil Martinec © 2008 </a:t>
            </a:r>
          </a:p>
        </p:txBody>
      </p:sp>
      <p:pic>
        <p:nvPicPr>
          <p:cNvPr id="466" name="droppedImage.png" descr="droppedImage.png"/>
          <p:cNvPicPr>
            <a:picLocks noChangeAspect="1"/>
          </p:cNvPicPr>
          <p:nvPr/>
        </p:nvPicPr>
        <p:blipFill>
          <a:blip r:embed="rId4">
            <a:extLst/>
          </a:blip>
          <a:stretch>
            <a:fillRect/>
          </a:stretch>
        </p:blipFill>
        <p:spPr>
          <a:xfrm>
            <a:off x="431800" y="4572000"/>
            <a:ext cx="12245740" cy="5183859"/>
          </a:xfrm>
          <a:prstGeom prst="rect">
            <a:avLst/>
          </a:prstGeom>
          <a:ln w="12700"/>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Canon 1D mark IIN at ISO 3200"/>
          <p:cNvSpPr txBox="1"/>
          <p:nvPr>
            <p:ph type="title"/>
          </p:nvPr>
        </p:nvSpPr>
        <p:spPr>
          <a:prstGeom prst="rect">
            <a:avLst/>
          </a:prstGeom>
        </p:spPr>
        <p:txBody>
          <a:bodyPr/>
          <a:lstStyle/>
          <a:p>
            <a:pPr/>
            <a:r>
              <a:t>Canon 1D mark IIN at ISO 3200</a:t>
            </a:r>
          </a:p>
        </p:txBody>
      </p:sp>
      <p:sp>
        <p:nvSpPr>
          <p:cNvPr id="469" name="log SNR - dominated by Poisson, ~sqrt(image)"/>
          <p:cNvSpPr txBox="1"/>
          <p:nvPr>
            <p:ph type="body" idx="1"/>
          </p:nvPr>
        </p:nvSpPr>
        <p:spPr>
          <a:prstGeom prst="rect">
            <a:avLst/>
          </a:prstGeom>
        </p:spPr>
        <p:txBody>
          <a:bodyPr/>
          <a:lstStyle/>
          <a:p>
            <a:pPr/>
            <a:r>
              <a:t>log SNR - dominated by Poisson, ~sqrt(image)</a:t>
            </a:r>
          </a:p>
        </p:txBody>
      </p:sp>
      <p:pic>
        <p:nvPicPr>
          <p:cNvPr id="470" name="droppedImage.png" descr="droppedImage.png"/>
          <p:cNvPicPr>
            <a:picLocks noChangeAspect="1"/>
          </p:cNvPicPr>
          <p:nvPr/>
        </p:nvPicPr>
        <p:blipFill>
          <a:blip r:embed="rId2">
            <a:extLst/>
          </a:blip>
          <a:stretch>
            <a:fillRect/>
          </a:stretch>
        </p:blipFill>
        <p:spPr>
          <a:xfrm>
            <a:off x="-1041400" y="2489200"/>
            <a:ext cx="15443200" cy="7239000"/>
          </a:xfrm>
          <a:prstGeom prst="rect">
            <a:avLst/>
          </a:prstGeom>
          <a:ln w="12700">
            <a:miter lim="400000"/>
          </a:ln>
        </p:spPr>
      </p:pic>
      <p:pic>
        <p:nvPicPr>
          <p:cNvPr id="471" name="droppedImage.png" descr="droppedImage.png"/>
          <p:cNvPicPr>
            <a:picLocks noChangeAspect="1"/>
          </p:cNvPicPr>
          <p:nvPr/>
        </p:nvPicPr>
        <p:blipFill>
          <a:blip r:embed="rId3">
            <a:extLst/>
          </a:blip>
          <a:stretch>
            <a:fillRect/>
          </a:stretch>
        </p:blipFill>
        <p:spPr>
          <a:xfrm>
            <a:off x="-1041400" y="2489200"/>
            <a:ext cx="15443200" cy="7239000"/>
          </a:xfrm>
          <a:prstGeom prst="rect">
            <a:avLst/>
          </a:prstGeom>
          <a:ln w="12700">
            <a:miter lim="400000"/>
          </a:ln>
        </p:spPr>
      </p:pic>
      <p:pic>
        <p:nvPicPr>
          <p:cNvPr id="472" name="droppedImage.png" descr="droppedImage.png"/>
          <p:cNvPicPr>
            <a:picLocks noChangeAspect="1"/>
          </p:cNvPicPr>
          <p:nvPr/>
        </p:nvPicPr>
        <p:blipFill>
          <a:blip r:embed="rId4">
            <a:extLst/>
          </a:blip>
          <a:stretch>
            <a:fillRect/>
          </a:stretch>
        </p:blipFill>
        <p:spPr>
          <a:xfrm>
            <a:off x="-1041400" y="2489200"/>
            <a:ext cx="15443200" cy="7239000"/>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7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76" name="Overall Signal Noise Ratio"/>
          <p:cNvSpPr txBox="1"/>
          <p:nvPr>
            <p:ph type="title"/>
          </p:nvPr>
        </p:nvSpPr>
        <p:spPr>
          <a:prstGeom prst="rect">
            <a:avLst/>
          </a:prstGeom>
        </p:spPr>
        <p:txBody>
          <a:bodyPr/>
          <a:lstStyle/>
          <a:p>
            <a:pPr/>
            <a:r>
              <a:t>Overall Signal Noise Ratio</a:t>
            </a:r>
          </a:p>
        </p:txBody>
      </p:sp>
      <p:sp>
        <p:nvSpPr>
          <p:cNvPr id="477" name="Double-click to edit"/>
          <p:cNvSpPr txBox="1"/>
          <p:nvPr>
            <p:ph type="body" idx="1"/>
          </p:nvPr>
        </p:nvSpPr>
        <p:spPr>
          <a:prstGeom prst="rect">
            <a:avLst/>
          </a:prstGeom>
        </p:spPr>
        <p:txBody>
          <a:bodyPr/>
          <a:lstStyle/>
          <a:p>
            <a:pPr/>
          </a:p>
        </p:txBody>
      </p:sp>
      <p:pic>
        <p:nvPicPr>
          <p:cNvPr id="478" name="droppedImage.png" descr="droppedImage.png"/>
          <p:cNvPicPr>
            <a:picLocks noChangeAspect="1"/>
          </p:cNvPicPr>
          <p:nvPr/>
        </p:nvPicPr>
        <p:blipFill>
          <a:blip r:embed="rId3">
            <a:extLst/>
          </a:blip>
          <a:stretch>
            <a:fillRect/>
          </a:stretch>
        </p:blipFill>
        <p:spPr>
          <a:xfrm>
            <a:off x="2148199" y="1409700"/>
            <a:ext cx="10448715" cy="7645400"/>
          </a:xfrm>
          <a:prstGeom prst="rect">
            <a:avLst/>
          </a:prstGeom>
          <a:ln w="12700"/>
        </p:spPr>
      </p:pic>
      <p:sp>
        <p:nvSpPr>
          <p:cNvPr id="479" name="http://www.clarkvision.com/imagedetail/digital.sensor.performance.summary/"/>
          <p:cNvSpPr txBox="1"/>
          <p:nvPr/>
        </p:nvSpPr>
        <p:spPr>
          <a:xfrm>
            <a:off x="3086100" y="9271000"/>
            <a:ext cx="130048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http://www.clarkvision.com/imagedetail/digital.sensor.performance.summary/</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8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83" name="Sensor size varies a lot and influences noise"/>
          <p:cNvSpPr txBox="1"/>
          <p:nvPr>
            <p:ph type="title"/>
          </p:nvPr>
        </p:nvSpPr>
        <p:spPr>
          <a:xfrm>
            <a:off x="431800" y="0"/>
            <a:ext cx="12357100" cy="876018"/>
          </a:xfrm>
          <a:prstGeom prst="rect">
            <a:avLst/>
          </a:prstGeom>
        </p:spPr>
        <p:txBody>
          <a:bodyPr/>
          <a:lstStyle>
            <a:lvl1pPr>
              <a:defRPr sz="3600">
                <a:hlinkClick r:id="rId3" invalidUrl="" action="" tgtFrame="" tooltip="" history="1" highlightClick="0" endSnd="0"/>
              </a:defRPr>
            </a:lvl1pPr>
          </a:lstStyle>
          <a:p>
            <a:pPr/>
            <a:r>
              <a:rPr>
                <a:hlinkClick r:id="rId3" invalidUrl="" action="" tgtFrame="" tooltip="" history="1" highlightClick="0" endSnd="0"/>
              </a:rPr>
              <a:t>Sensor size varies a lot and influences noise</a:t>
            </a:r>
          </a:p>
        </p:txBody>
      </p:sp>
      <p:sp>
        <p:nvSpPr>
          <p:cNvPr id="484" name="0"/>
          <p:cNvSpPr txBox="1"/>
          <p:nvPr>
            <p:ph type="body" idx="1"/>
          </p:nvPr>
        </p:nvSpPr>
        <p:spPr>
          <a:prstGeom prst="rect">
            <a:avLst/>
          </a:prstGeom>
        </p:spPr>
        <p:txBody>
          <a:bodyPr/>
          <a:lstStyle/>
          <a:p>
            <a:pPr/>
            <a:r>
              <a:t>0</a:t>
            </a:r>
          </a:p>
        </p:txBody>
      </p:sp>
      <p:pic>
        <p:nvPicPr>
          <p:cNvPr id="485" name="image.png" descr="image.png"/>
          <p:cNvPicPr>
            <a:picLocks noChangeAspect="0"/>
          </p:cNvPicPr>
          <p:nvPr/>
        </p:nvPicPr>
        <p:blipFill>
          <a:blip r:embed="rId4">
            <a:extLst/>
          </a:blip>
          <a:stretch>
            <a:fillRect/>
          </a:stretch>
        </p:blipFill>
        <p:spPr>
          <a:xfrm>
            <a:off x="485422" y="930204"/>
            <a:ext cx="10058401" cy="6769101"/>
          </a:xfrm>
          <a:prstGeom prst="rect">
            <a:avLst/>
          </a:prstGeom>
          <a:ln w="12700">
            <a:miter lim="400000"/>
          </a:ln>
        </p:spPr>
      </p:pic>
      <p:pic>
        <p:nvPicPr>
          <p:cNvPr id="486" name="image.png" descr="image.png"/>
          <p:cNvPicPr>
            <a:picLocks noChangeAspect="0"/>
          </p:cNvPicPr>
          <p:nvPr/>
        </p:nvPicPr>
        <p:blipFill>
          <a:blip r:embed="rId5">
            <a:extLst/>
          </a:blip>
          <a:stretch>
            <a:fillRect/>
          </a:stretch>
        </p:blipFill>
        <p:spPr>
          <a:xfrm>
            <a:off x="422204" y="7764498"/>
            <a:ext cx="6771077" cy="1948463"/>
          </a:xfrm>
          <a:prstGeom prst="rect">
            <a:avLst/>
          </a:prstGeom>
          <a:ln w="12700">
            <a:miter lim="400000"/>
          </a:ln>
        </p:spPr>
      </p:pic>
      <p:sp>
        <p:nvSpPr>
          <p:cNvPr id="487" name="http://www.photozone.de/3Technology/digital_1.htm"/>
          <p:cNvSpPr txBox="1"/>
          <p:nvPr/>
        </p:nvSpPr>
        <p:spPr>
          <a:xfrm>
            <a:off x="3365500" y="9144000"/>
            <a:ext cx="93362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3" invalidUrl="" action="" tgtFrame="" tooltip="" history="1" highlightClick="0" endSnd="0"/>
              </a:defRPr>
            </a:lvl1pPr>
          </a:lstStyle>
          <a:p>
            <a:pPr>
              <a:defRPr u="none"/>
            </a:pPr>
            <a:r>
              <a:rPr u="sng">
                <a:hlinkClick r:id="rId3" invalidUrl="" action="" tgtFrame="" tooltip="" history="1" highlightClick="0" endSnd="0"/>
              </a:rPr>
              <a:t>http://www.photozone.de/3Technology/digital_1.htm</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49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491" name="Well capacity &amp; pixel size"/>
          <p:cNvSpPr txBox="1"/>
          <p:nvPr>
            <p:ph type="title"/>
          </p:nvPr>
        </p:nvSpPr>
        <p:spPr>
          <a:prstGeom prst="rect">
            <a:avLst/>
          </a:prstGeom>
        </p:spPr>
        <p:txBody>
          <a:bodyPr/>
          <a:lstStyle/>
          <a:p>
            <a:pPr/>
            <a:r>
              <a:t>Well capacity &amp; pixel size</a:t>
            </a:r>
          </a:p>
        </p:txBody>
      </p:sp>
      <p:sp>
        <p:nvSpPr>
          <p:cNvPr id="492" name="Well capacity: max number of electro per photosite…"/>
          <p:cNvSpPr txBox="1"/>
          <p:nvPr>
            <p:ph type="body" idx="1"/>
          </p:nvPr>
        </p:nvSpPr>
        <p:spPr>
          <a:prstGeom prst="rect">
            <a:avLst/>
          </a:prstGeom>
        </p:spPr>
        <p:txBody>
          <a:bodyPr/>
          <a:lstStyle/>
          <a:p>
            <a:pPr/>
            <a:r>
              <a:t>Well capacity: max number of electro per photosite</a:t>
            </a:r>
          </a:p>
          <a:p>
            <a:pPr/>
            <a:r>
              <a:t>Bigger pixel is better:</a:t>
            </a:r>
          </a:p>
          <a:p>
            <a:pPr lvl="1"/>
            <a:r>
              <a:t>reduce Photon noise</a:t>
            </a:r>
          </a:p>
          <a:p>
            <a:pPr lvl="1"/>
            <a:r>
              <a:t>increase electronic signal, need less gain</a:t>
            </a:r>
          </a:p>
        </p:txBody>
      </p:sp>
      <p:pic>
        <p:nvPicPr>
          <p:cNvPr id="493" name="droppedImage.png" descr="droppedImage.png"/>
          <p:cNvPicPr>
            <a:picLocks noChangeAspect="1"/>
          </p:cNvPicPr>
          <p:nvPr/>
        </p:nvPicPr>
        <p:blipFill>
          <a:blip r:embed="rId3">
            <a:extLst/>
          </a:blip>
          <a:stretch>
            <a:fillRect/>
          </a:stretch>
        </p:blipFill>
        <p:spPr>
          <a:xfrm>
            <a:off x="774700" y="4360046"/>
            <a:ext cx="7137400" cy="5152669"/>
          </a:xfrm>
          <a:prstGeom prst="rect">
            <a:avLst/>
          </a:prstGeom>
          <a:ln w="12700"/>
        </p:spPr>
      </p:pic>
      <p:sp>
        <p:nvSpPr>
          <p:cNvPr id="494" name="http://www.clarkvision.com/imagedetail/digital.sensor.performance.summary/"/>
          <p:cNvSpPr txBox="1"/>
          <p:nvPr/>
        </p:nvSpPr>
        <p:spPr>
          <a:xfrm>
            <a:off x="3086100" y="9271000"/>
            <a:ext cx="130048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http://www.clarkvision.com/imagedetail/digital.sensor.performance.summary/</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Double-click to edit"/>
          <p:cNvSpPr txBox="1"/>
          <p:nvPr>
            <p:ph type="title"/>
          </p:nvPr>
        </p:nvSpPr>
        <p:spPr>
          <a:prstGeom prst="rect">
            <a:avLst/>
          </a:prstGeom>
        </p:spPr>
        <p:txBody>
          <a:bodyPr/>
          <a:lstStyle/>
          <a:p>
            <a:pPr/>
          </a:p>
        </p:txBody>
      </p:sp>
      <p:sp>
        <p:nvSpPr>
          <p:cNvPr id="497" name="Photometric limits for digital camera systems…"/>
          <p:cNvSpPr txBox="1"/>
          <p:nvPr>
            <p:ph type="body" idx="1"/>
          </p:nvPr>
        </p:nvSpPr>
        <p:spPr>
          <a:prstGeom prst="rect">
            <a:avLst/>
          </a:prstGeom>
        </p:spPr>
        <p:txBody>
          <a:bodyPr/>
          <a:lstStyle/>
          <a:p>
            <a:pPr/>
            <a:r>
              <a:t>Photometric limits for digital camera systems</a:t>
            </a:r>
          </a:p>
          <a:p>
            <a:pPr/>
          </a:p>
          <a:p>
            <a:pPr/>
          </a:p>
          <a:p>
            <a:pPr/>
          </a:p>
          <a:p>
            <a:pPr/>
          </a:p>
          <a:p>
            <a:pPr/>
          </a:p>
          <a:p>
            <a:pPr/>
            <a:r>
              <a:t>punchline: we’re pretty close to the physical limits, noise is dominated by the number of photons</a:t>
            </a:r>
          </a:p>
        </p:txBody>
      </p:sp>
      <p:sp>
        <p:nvSpPr>
          <p:cNvPr id="498" name="http://electronicimaging.spiedigitallibrary.org/article.aspx?articleid=1199156"/>
          <p:cNvSpPr txBox="1"/>
          <p:nvPr/>
        </p:nvSpPr>
        <p:spPr>
          <a:xfrm>
            <a:off x="608311" y="3695700"/>
            <a:ext cx="11889731" cy="1346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4200" u="sng">
                <a:latin typeface="Gill Sans"/>
                <a:ea typeface="Gill Sans"/>
                <a:cs typeface="Gill Sans"/>
                <a:sym typeface="Gill Sans"/>
                <a:hlinkClick r:id="rId2" invalidUrl="" action="" tgtFrame="" tooltip="" history="1" highlightClick="0" endSnd="0"/>
              </a:defRPr>
            </a:lvl1pPr>
          </a:lstStyle>
          <a:p>
            <a:pPr>
              <a:defRPr u="none"/>
            </a:pPr>
            <a:r>
              <a:rPr u="sng">
                <a:hlinkClick r:id="rId2" invalidUrl="" action="" tgtFrame="" tooltip="" history="1" highlightClick="0" endSnd="0"/>
              </a:rPr>
              <a:t>http://electronicimaging.spiedigitallibrary.org/article.aspx?articleid=1199156</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0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02" name="Thermal noise (long exposures)"/>
          <p:cNvSpPr txBox="1"/>
          <p:nvPr>
            <p:ph type="title"/>
          </p:nvPr>
        </p:nvSpPr>
        <p:spPr>
          <a:prstGeom prst="rect">
            <a:avLst/>
          </a:prstGeom>
        </p:spPr>
        <p:txBody>
          <a:bodyPr/>
          <a:lstStyle/>
          <a:p>
            <a:pPr/>
            <a:r>
              <a:t>Thermal noise (long exposures)</a:t>
            </a:r>
          </a:p>
        </p:txBody>
      </p:sp>
      <p:sp>
        <p:nvSpPr>
          <p:cNvPr id="503" name="Double-click to edit"/>
          <p:cNvSpPr txBox="1"/>
          <p:nvPr>
            <p:ph type="body" idx="1"/>
          </p:nvPr>
        </p:nvSpPr>
        <p:spPr>
          <a:prstGeom prst="rect">
            <a:avLst/>
          </a:prstGeom>
        </p:spPr>
        <p:txBody>
          <a:bodyPr/>
          <a:lstStyle/>
          <a:p>
            <a:pPr/>
          </a:p>
        </p:txBody>
      </p:sp>
      <p:pic>
        <p:nvPicPr>
          <p:cNvPr id="504" name="droppedImage.png" descr="droppedImage.png"/>
          <p:cNvPicPr>
            <a:picLocks noChangeAspect="1"/>
          </p:cNvPicPr>
          <p:nvPr/>
        </p:nvPicPr>
        <p:blipFill>
          <a:blip r:embed="rId3">
            <a:extLst/>
          </a:blip>
          <a:stretch>
            <a:fillRect/>
          </a:stretch>
        </p:blipFill>
        <p:spPr>
          <a:xfrm>
            <a:off x="3906927" y="2260600"/>
            <a:ext cx="7363900" cy="4407183"/>
          </a:xfrm>
          <a:prstGeom prst="rect">
            <a:avLst/>
          </a:prstGeom>
          <a:ln w="12700"/>
        </p:spPr>
      </p:pic>
      <p:sp>
        <p:nvSpPr>
          <p:cNvPr id="505" name="Thermal noise in 20D blackframes at ISO 400. The knee in the data at exposure time 15sec is due to the max pixel raw level reaching 4095…"/>
          <p:cNvSpPr txBox="1"/>
          <p:nvPr/>
        </p:nvSpPr>
        <p:spPr>
          <a:xfrm>
            <a:off x="114300" y="6629400"/>
            <a:ext cx="13004800" cy="2019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3400">
                <a:uFill>
                  <a:solidFill>
                    <a:srgbClr val="000000"/>
                  </a:solidFill>
                </a:uFill>
                <a:latin typeface="Times New Roman"/>
                <a:ea typeface="Times New Roman"/>
                <a:cs typeface="Times New Roman"/>
                <a:sym typeface="Times New Roman"/>
              </a:defRPr>
            </a:pPr>
            <a:r>
              <a:t>Thermal noise in 20D blackframes at ISO 400. The knee in the data at exposure time 15sec is due to the max pixel raw level reaching 4095</a:t>
            </a:r>
          </a:p>
          <a:p>
            <a:pPr marL="57799" marR="57799" defTabSz="1295400">
              <a:defRPr sz="3400">
                <a:uFill>
                  <a:solidFill>
                    <a:srgbClr val="000000"/>
                  </a:solidFill>
                </a:uFill>
                <a:latin typeface="Times New Roman"/>
                <a:ea typeface="Times New Roman"/>
                <a:cs typeface="Times New Roman"/>
                <a:sym typeface="Times New Roman"/>
              </a:defRPr>
            </a:pPr>
            <a:r>
              <a:t>(the maximum possible value on this camera), indicating that the rise in standard deviation is largely due to a few outlyers in the distribution. </a:t>
            </a:r>
          </a:p>
        </p:txBody>
      </p:sp>
      <p:sp>
        <p:nvSpPr>
          <p:cNvPr id="506" name="http://theory.uchicago.edu/~ejm/pix/20d/tests/noise/index.html"/>
          <p:cNvSpPr txBox="1"/>
          <p:nvPr/>
        </p:nvSpPr>
        <p:spPr>
          <a:xfrm>
            <a:off x="1676400" y="8928100"/>
            <a:ext cx="110151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http://theory.uchicago.edu/~ejm/pix/20d/tests/noise/index.html</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0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10" name="Pre vs. post gain noise"/>
          <p:cNvSpPr txBox="1"/>
          <p:nvPr>
            <p:ph type="title"/>
          </p:nvPr>
        </p:nvSpPr>
        <p:spPr>
          <a:prstGeom prst="rect">
            <a:avLst/>
          </a:prstGeom>
        </p:spPr>
        <p:txBody>
          <a:bodyPr/>
          <a:lstStyle/>
          <a:p>
            <a:pPr/>
            <a:r>
              <a:t>Pre vs. post gain noise</a:t>
            </a:r>
          </a:p>
        </p:txBody>
      </p:sp>
      <p:sp>
        <p:nvSpPr>
          <p:cNvPr id="511" name="Note: ADC noise here means additive electronic noise after the gain, it is not quantization error…"/>
          <p:cNvSpPr txBox="1"/>
          <p:nvPr>
            <p:ph type="body" idx="1"/>
          </p:nvPr>
        </p:nvSpPr>
        <p:spPr>
          <a:prstGeom prst="rect">
            <a:avLst/>
          </a:prstGeom>
        </p:spPr>
        <p:txBody>
          <a:bodyPr/>
          <a:lstStyle/>
          <a:p>
            <a:pPr/>
            <a:r>
              <a:t>Note: ADC noise here means additive electronic noise after the gain, it is not quantization error </a:t>
            </a:r>
          </a:p>
          <a:p>
            <a:pPr/>
            <a:r>
              <a:t>Note: the signal also decreases with higher ISO</a:t>
            </a:r>
          </a:p>
        </p:txBody>
      </p:sp>
      <p:pic>
        <p:nvPicPr>
          <p:cNvPr id="512" name="droppedImage.png" descr="droppedImage.png"/>
          <p:cNvPicPr>
            <a:picLocks noChangeAspect="1"/>
          </p:cNvPicPr>
          <p:nvPr/>
        </p:nvPicPr>
        <p:blipFill>
          <a:blip r:embed="rId3">
            <a:extLst/>
          </a:blip>
          <a:stretch>
            <a:fillRect/>
          </a:stretch>
        </p:blipFill>
        <p:spPr>
          <a:xfrm>
            <a:off x="5252986" y="3263900"/>
            <a:ext cx="7535068" cy="5996658"/>
          </a:xfrm>
          <a:prstGeom prst="rect">
            <a:avLst/>
          </a:prstGeom>
          <a:ln w="12700"/>
        </p:spPr>
      </p:pic>
      <p:sp>
        <p:nvSpPr>
          <p:cNvPr id="513" name="http://www.clarkvision.com/imagedetail/digital.sensor.performance.summary/"/>
          <p:cNvSpPr txBox="1"/>
          <p:nvPr/>
        </p:nvSpPr>
        <p:spPr>
          <a:xfrm>
            <a:off x="3086100" y="9271000"/>
            <a:ext cx="130048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http://www.clarkvision.com/imagedetail/digital.sensor.performance.summary/</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1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17" name="Recap: Main noise sources"/>
          <p:cNvSpPr txBox="1"/>
          <p:nvPr>
            <p:ph type="title"/>
          </p:nvPr>
        </p:nvSpPr>
        <p:spPr>
          <a:prstGeom prst="rect">
            <a:avLst/>
          </a:prstGeom>
        </p:spPr>
        <p:txBody>
          <a:bodyPr/>
          <a:lstStyle/>
          <a:p>
            <a:pPr/>
            <a:r>
              <a:t>Recap: Main noise sources</a:t>
            </a:r>
          </a:p>
        </p:txBody>
      </p:sp>
      <p:sp>
        <p:nvSpPr>
          <p:cNvPr id="518" name="Quantum (aka Schott/shot/Poisson/photon) noise…"/>
          <p:cNvSpPr txBox="1"/>
          <p:nvPr>
            <p:ph type="body" idx="1"/>
          </p:nvPr>
        </p:nvSpPr>
        <p:spPr>
          <a:prstGeom prst="rect">
            <a:avLst/>
          </a:prstGeom>
        </p:spPr>
        <p:txBody>
          <a:bodyPr/>
          <a:lstStyle/>
          <a:p>
            <a:pPr/>
            <a:r>
              <a:t>Quantum (aka Schott/shot/Poisson/photon) noise</a:t>
            </a:r>
          </a:p>
          <a:p>
            <a:pPr lvl="1"/>
            <a:r>
              <a:t>srqt(#photons)</a:t>
            </a:r>
          </a:p>
          <a:p>
            <a:pPr lvl="1"/>
            <a:r>
              <a:t>dominates for brighter pixels</a:t>
            </a:r>
          </a:p>
          <a:p>
            <a:pPr/>
            <a:r>
              <a:t>Additive electronic noise</a:t>
            </a:r>
          </a:p>
          <a:p>
            <a:pPr lvl="1"/>
            <a:r>
              <a:t>read noise: before amplification </a:t>
            </a:r>
            <a:br/>
            <a:r>
              <a:t>=&gt; worsens with higher ISO</a:t>
            </a:r>
          </a:p>
          <a:p>
            <a:pPr lvl="1"/>
            <a:r>
              <a:t>after amplification (at ADC level in particular)</a:t>
            </a:r>
            <a:br/>
            <a:r>
              <a:t>=&gt; same for all ISO</a:t>
            </a:r>
          </a:p>
          <a:p>
            <a:pPr lvl="1"/>
            <a:r>
              <a:t>usually dominates for dark pixels</a:t>
            </a:r>
          </a:p>
          <a:p>
            <a:pPr/>
            <a:r>
              <a:t>Misc.</a:t>
            </a:r>
          </a:p>
          <a:p>
            <a:pPr lvl="1"/>
            <a:r>
              <a:t>thermal (mostly for long exposure)</a:t>
            </a:r>
          </a:p>
          <a:p>
            <a:pPr lvl="1"/>
            <a:r>
              <a:t>various fixed pattern issues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2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22" name="Different regimes"/>
          <p:cNvSpPr txBox="1"/>
          <p:nvPr>
            <p:ph type="title"/>
          </p:nvPr>
        </p:nvSpPr>
        <p:spPr>
          <a:prstGeom prst="rect">
            <a:avLst/>
          </a:prstGeom>
        </p:spPr>
        <p:txBody>
          <a:bodyPr/>
          <a:lstStyle/>
          <a:p>
            <a:pPr/>
            <a:r>
              <a:t>Different regimes</a:t>
            </a:r>
          </a:p>
        </p:txBody>
      </p:sp>
      <p:sp>
        <p:nvSpPr>
          <p:cNvPr id="523" name="For bright pixels (in fact, most pixels),  photon noise dominates…"/>
          <p:cNvSpPr txBox="1"/>
          <p:nvPr>
            <p:ph type="body" idx="1"/>
          </p:nvPr>
        </p:nvSpPr>
        <p:spPr>
          <a:prstGeom prst="rect">
            <a:avLst/>
          </a:prstGeom>
        </p:spPr>
        <p:txBody>
          <a:bodyPr/>
          <a:lstStyle/>
          <a:p>
            <a:pPr/>
            <a:r>
              <a:t>For bright pixels (in fact, most pixels), </a:t>
            </a:r>
            <a:br/>
            <a:r>
              <a:t>photon noise dominates</a:t>
            </a:r>
          </a:p>
          <a:p>
            <a:pPr/>
            <a:r>
              <a:t>For dark pixels: electronic noise dominates</a:t>
            </a:r>
          </a:p>
          <a:p>
            <a:pPr/>
          </a:p>
          <a:p>
            <a:pPr/>
            <a:r>
              <a:t>For low ISO, post-gain noise dominates</a:t>
            </a:r>
          </a:p>
          <a:p>
            <a:pPr/>
            <a:r>
              <a:t>For high ISO, pre-gain noise dominates</a:t>
            </a:r>
          </a:p>
          <a:p>
            <a:pPr/>
          </a:p>
          <a:p>
            <a:pPr/>
            <a:r>
              <a:t>For long exposures, thermal noise kicks in</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2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27" name="Factors that influence noise"/>
          <p:cNvSpPr txBox="1"/>
          <p:nvPr>
            <p:ph type="title"/>
          </p:nvPr>
        </p:nvSpPr>
        <p:spPr>
          <a:prstGeom prst="rect">
            <a:avLst/>
          </a:prstGeom>
        </p:spPr>
        <p:txBody>
          <a:bodyPr/>
          <a:lstStyle/>
          <a:p>
            <a:pPr/>
            <a:r>
              <a:t>Factors that influence noise</a:t>
            </a:r>
          </a:p>
        </p:txBody>
      </p:sp>
      <p:sp>
        <p:nvSpPr>
          <p:cNvPr id="528" name="Pixel pitch (8 microns: good, 2 microns: bad)…"/>
          <p:cNvSpPr txBox="1"/>
          <p:nvPr>
            <p:ph type="body" idx="1"/>
          </p:nvPr>
        </p:nvSpPr>
        <p:spPr>
          <a:prstGeom prst="rect">
            <a:avLst/>
          </a:prstGeom>
        </p:spPr>
        <p:txBody>
          <a:bodyPr/>
          <a:lstStyle/>
          <a:p>
            <a:pPr/>
            <a:r>
              <a:t>Pixel pitch (8 microns: good, 2 microns: bad)</a:t>
            </a:r>
          </a:p>
          <a:p>
            <a:pPr/>
            <a:r>
              <a:t>Area of the photosite actually photosensitive</a:t>
            </a:r>
          </a:p>
          <a:p>
            <a:pPr/>
            <a:r>
              <a:t>Microlens that focus light on that photosensitive area</a:t>
            </a:r>
          </a:p>
          <a:p>
            <a:pPr/>
            <a:r>
              <a:t>Quality of electronics </a:t>
            </a:r>
          </a:p>
          <a:p>
            <a:pPr lvl="1"/>
            <a:r>
              <a:t>Analog to Digital converter, power supply </a:t>
            </a:r>
          </a:p>
          <a:p>
            <a:pPr/>
            <a:r>
              <a:t>Temperature </a:t>
            </a:r>
          </a:p>
          <a:p>
            <a:pPr lvl="1"/>
            <a:r>
              <a:t>CCDs for Astronomy are cooled</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3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32" name="Read noise (before gain)"/>
          <p:cNvSpPr txBox="1"/>
          <p:nvPr>
            <p:ph type="title"/>
          </p:nvPr>
        </p:nvSpPr>
        <p:spPr>
          <a:prstGeom prst="rect">
            <a:avLst/>
          </a:prstGeom>
        </p:spPr>
        <p:txBody>
          <a:bodyPr/>
          <a:lstStyle/>
          <a:p>
            <a:pPr/>
            <a:r>
              <a:t>Read noise (before gain)</a:t>
            </a:r>
          </a:p>
        </p:txBody>
      </p:sp>
      <p:sp>
        <p:nvSpPr>
          <p:cNvPr id="533" name="Double-click to edit"/>
          <p:cNvSpPr txBox="1"/>
          <p:nvPr>
            <p:ph type="body" idx="1"/>
          </p:nvPr>
        </p:nvSpPr>
        <p:spPr>
          <a:prstGeom prst="rect">
            <a:avLst/>
          </a:prstGeom>
        </p:spPr>
        <p:txBody>
          <a:bodyPr/>
          <a:lstStyle/>
          <a:p>
            <a:pPr/>
          </a:p>
        </p:txBody>
      </p:sp>
      <p:pic>
        <p:nvPicPr>
          <p:cNvPr id="534" name="droppedImage.png" descr="droppedImage.png"/>
          <p:cNvPicPr>
            <a:picLocks noChangeAspect="1"/>
          </p:cNvPicPr>
          <p:nvPr/>
        </p:nvPicPr>
        <p:blipFill>
          <a:blip r:embed="rId3">
            <a:extLst/>
          </a:blip>
          <a:stretch>
            <a:fillRect/>
          </a:stretch>
        </p:blipFill>
        <p:spPr>
          <a:xfrm>
            <a:off x="3136900" y="2127690"/>
            <a:ext cx="9448800" cy="6923138"/>
          </a:xfrm>
          <a:prstGeom prst="rect">
            <a:avLst/>
          </a:prstGeom>
          <a:ln w="12700"/>
        </p:spPr>
      </p:pic>
      <p:sp>
        <p:nvSpPr>
          <p:cNvPr id="535" name="http://www.clarkvision.com/imagedetail/digital.sensor.performance.summary/"/>
          <p:cNvSpPr txBox="1"/>
          <p:nvPr/>
        </p:nvSpPr>
        <p:spPr>
          <a:xfrm>
            <a:off x="3086100" y="9271000"/>
            <a:ext cx="130048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24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http://www.clarkvision.com/imagedetail/digital.sensor.performance.summary/</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3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39" name="Pipeline &amp; noise"/>
          <p:cNvSpPr txBox="1"/>
          <p:nvPr>
            <p:ph type="title"/>
          </p:nvPr>
        </p:nvSpPr>
        <p:spPr>
          <a:prstGeom prst="rect">
            <a:avLst/>
          </a:prstGeom>
        </p:spPr>
        <p:txBody>
          <a:bodyPr/>
          <a:lstStyle/>
          <a:p>
            <a:pPr/>
            <a:r>
              <a:t>Pipeline &amp; noise</a:t>
            </a:r>
          </a:p>
        </p:txBody>
      </p:sp>
      <p:sp>
        <p:nvSpPr>
          <p:cNvPr id="540" name="Orders of magnitude:…"/>
          <p:cNvSpPr txBox="1"/>
          <p:nvPr>
            <p:ph type="body" idx="1"/>
          </p:nvPr>
        </p:nvSpPr>
        <p:spPr>
          <a:prstGeom prst="rect">
            <a:avLst/>
          </a:prstGeom>
        </p:spPr>
        <p:txBody>
          <a:bodyPr/>
          <a:lstStyle/>
          <a:p>
            <a:pPr/>
            <a:r>
              <a:t>Orders of magnitude:</a:t>
            </a:r>
          </a:p>
          <a:p>
            <a:pPr lvl="1"/>
            <a:r>
              <a:t># of electrons per photosite : 10,000-100,000</a:t>
            </a:r>
          </a:p>
          <a:p>
            <a:pPr lvl="1"/>
            <a:r>
              <a:t>Electronic noise 5-30 electrons per photosite</a:t>
            </a:r>
          </a:p>
          <a:p>
            <a:pPr/>
            <a:r>
              <a:t>Shot noise: sqrt(#photons)</a:t>
            </a:r>
          </a:p>
          <a:p>
            <a:pPr lvl="1"/>
            <a:r>
              <a:t>Shot noise ~100 -300 for bright value</a:t>
            </a:r>
          </a:p>
          <a:p>
            <a:pPr lvl="1"/>
            <a:r>
              <a:t>shot noise of 10 &lt;-&gt; 100 photons  </a:t>
            </a:r>
          </a:p>
        </p:txBody>
      </p:sp>
      <p:sp>
        <p:nvSpPr>
          <p:cNvPr id="541" name="Sensor"/>
          <p:cNvSpPr/>
          <p:nvPr/>
        </p:nvSpPr>
        <p:spPr>
          <a:xfrm>
            <a:off x="2895600" y="7658100"/>
            <a:ext cx="15367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Sensor</a:t>
            </a:r>
          </a:p>
        </p:txBody>
      </p:sp>
      <p:sp>
        <p:nvSpPr>
          <p:cNvPr id="542" name="Gain (ISO)"/>
          <p:cNvSpPr/>
          <p:nvPr/>
        </p:nvSpPr>
        <p:spPr>
          <a:xfrm>
            <a:off x="5765800" y="7658100"/>
            <a:ext cx="16129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Gain (ISO)</a:t>
            </a:r>
          </a:p>
        </p:txBody>
      </p:sp>
      <p:sp>
        <p:nvSpPr>
          <p:cNvPr id="543" name="A/D"/>
          <p:cNvSpPr/>
          <p:nvPr/>
        </p:nvSpPr>
        <p:spPr>
          <a:xfrm>
            <a:off x="8712200" y="7658100"/>
            <a:ext cx="1549400" cy="1803400"/>
          </a:xfrm>
          <a:prstGeom prst="rect">
            <a:avLst/>
          </a:prstGeom>
          <a:ln w="12700">
            <a:solidFill>
              <a:srgbClr val="000000"/>
            </a:solidFill>
          </a:ln>
          <a:extLst>
            <a:ext uri="{C572A759-6A51-4108-AA02-DFA0A04FC94B}">
              <ma14:wrappingTextBoxFlag xmlns:ma14="http://schemas.microsoft.com/office/mac/drawingml/2011/main" val="1"/>
            </a:ext>
          </a:extLst>
        </p:spPr>
        <p:txBody>
          <a:bodyPr lIns="50800" tIns="50800" rIns="50800" bIns="50800" anchor="ct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A/D</a:t>
            </a:r>
          </a:p>
        </p:txBody>
      </p:sp>
      <p:sp>
        <p:nvSpPr>
          <p:cNvPr id="544" name="Photon…"/>
          <p:cNvSpPr txBox="1"/>
          <p:nvPr/>
        </p:nvSpPr>
        <p:spPr>
          <a:xfrm>
            <a:off x="1194929" y="6896100"/>
            <a:ext cx="139581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Photon</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545" name="additive…"/>
          <p:cNvSpPr txBox="1"/>
          <p:nvPr/>
        </p:nvSpPr>
        <p:spPr>
          <a:xfrm>
            <a:off x="3976769" y="6210300"/>
            <a:ext cx="1670960"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 </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546" name="additive…"/>
          <p:cNvSpPr txBox="1"/>
          <p:nvPr/>
        </p:nvSpPr>
        <p:spPr>
          <a:xfrm>
            <a:off x="6986457" y="6210300"/>
            <a:ext cx="1563011"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algn="ctr" defTabSz="1295400">
              <a:defRPr sz="3400">
                <a:uFill>
                  <a:solidFill>
                    <a:srgbClr val="000000"/>
                  </a:solidFill>
                </a:uFill>
                <a:latin typeface="Times New Roman"/>
                <a:ea typeface="Times New Roman"/>
                <a:cs typeface="Times New Roman"/>
                <a:sym typeface="Times New Roman"/>
              </a:defRPr>
            </a:pPr>
            <a:r>
              <a:t>additive</a:t>
            </a:r>
          </a:p>
          <a:p>
            <a:pPr marL="57799" marR="57799" algn="ctr" defTabSz="1295400">
              <a:defRPr sz="3400">
                <a:uFill>
                  <a:solidFill>
                    <a:srgbClr val="000000"/>
                  </a:solidFill>
                </a:uFill>
                <a:latin typeface="Times New Roman"/>
                <a:ea typeface="Times New Roman"/>
                <a:cs typeface="Times New Roman"/>
                <a:sym typeface="Times New Roman"/>
              </a:defRPr>
            </a:pPr>
            <a:r>
              <a:t>noise</a:t>
            </a:r>
          </a:p>
        </p:txBody>
      </p:sp>
      <p:sp>
        <p:nvSpPr>
          <p:cNvPr id="547" name="quantization"/>
          <p:cNvSpPr txBox="1"/>
          <p:nvPr/>
        </p:nvSpPr>
        <p:spPr>
          <a:xfrm>
            <a:off x="8585200" y="6464300"/>
            <a:ext cx="230643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quantization</a:t>
            </a:r>
          </a:p>
        </p:txBody>
      </p:sp>
      <p:sp>
        <p:nvSpPr>
          <p:cNvPr id="548" name="Arrow"/>
          <p:cNvSpPr/>
          <p:nvPr/>
        </p:nvSpPr>
        <p:spPr>
          <a:xfrm>
            <a:off x="44450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49" name="Arrow"/>
          <p:cNvSpPr/>
          <p:nvPr/>
        </p:nvSpPr>
        <p:spPr>
          <a:xfrm>
            <a:off x="73914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50" name="Arrow"/>
          <p:cNvSpPr/>
          <p:nvPr/>
        </p:nvSpPr>
        <p:spPr>
          <a:xfrm>
            <a:off x="102743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51" name="Photons"/>
          <p:cNvSpPr txBox="1"/>
          <p:nvPr/>
        </p:nvSpPr>
        <p:spPr>
          <a:xfrm>
            <a:off x="-76200" y="8267700"/>
            <a:ext cx="15638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Photons</a:t>
            </a:r>
          </a:p>
        </p:txBody>
      </p:sp>
      <p:sp>
        <p:nvSpPr>
          <p:cNvPr id="552" name="Digital image"/>
          <p:cNvSpPr txBox="1"/>
          <p:nvPr/>
        </p:nvSpPr>
        <p:spPr>
          <a:xfrm>
            <a:off x="11430000" y="7962900"/>
            <a:ext cx="1930400" cy="1054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Digital image</a:t>
            </a:r>
          </a:p>
        </p:txBody>
      </p:sp>
      <p:sp>
        <p:nvSpPr>
          <p:cNvPr id="553" name="Arrow"/>
          <p:cNvSpPr/>
          <p:nvPr/>
        </p:nvSpPr>
        <p:spPr>
          <a:xfrm>
            <a:off x="1485900" y="7988300"/>
            <a:ext cx="1295400" cy="1155700"/>
          </a:xfrm>
          <a:prstGeom prst="rightArrow">
            <a:avLst>
              <a:gd name="adj1" fmla="val 60489"/>
              <a:gd name="adj2" fmla="val 47872"/>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54" name="Arrow"/>
          <p:cNvSpPr/>
          <p:nvPr/>
        </p:nvSpPr>
        <p:spPr>
          <a:xfrm rot="5400000">
            <a:off x="44767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555" name="Arrow"/>
          <p:cNvSpPr/>
          <p:nvPr/>
        </p:nvSpPr>
        <p:spPr>
          <a:xfrm rot="5400000">
            <a:off x="7423150" y="7499350"/>
            <a:ext cx="685800" cy="292100"/>
          </a:xfrm>
          <a:prstGeom prst="rightArrow">
            <a:avLst>
              <a:gd name="adj1" fmla="val 49000"/>
              <a:gd name="adj2" fmla="val 74966"/>
            </a:avLst>
          </a:prstGeom>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5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5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59" name="Response curve, dynamic range"/>
          <p:cNvSpPr txBox="1"/>
          <p:nvPr>
            <p:ph type="title"/>
          </p:nvPr>
        </p:nvSpPr>
        <p:spPr>
          <a:prstGeom prst="rect">
            <a:avLst/>
          </a:prstGeom>
        </p:spPr>
        <p:txBody>
          <a:bodyPr/>
          <a:lstStyle>
            <a:lvl1pPr>
              <a:defRPr sz="5000"/>
            </a:lvl1pPr>
          </a:lstStyle>
          <a:p>
            <a:pPr/>
            <a:r>
              <a:t>Response curve, dynamic range</a:t>
            </a:r>
          </a:p>
        </p:txBody>
      </p:sp>
      <p:sp>
        <p:nvSpPr>
          <p:cNvPr id="560" name="Video sensors have poor dynamic range"/>
          <p:cNvSpPr txBox="1"/>
          <p:nvPr>
            <p:ph type="body" idx="1"/>
          </p:nvPr>
        </p:nvSpPr>
        <p:spPr>
          <a:prstGeom prst="rect">
            <a:avLst/>
          </a:prstGeom>
        </p:spPr>
        <p:txBody>
          <a:bodyPr/>
          <a:lstStyle/>
          <a:p>
            <a:pPr/>
            <a:r>
              <a:t>Video sensors have poor dynamic range</a:t>
            </a:r>
          </a:p>
        </p:txBody>
      </p:sp>
      <p:pic>
        <p:nvPicPr>
          <p:cNvPr id="561" name="image.png" descr="image.png"/>
          <p:cNvPicPr>
            <a:picLocks noChangeAspect="0"/>
          </p:cNvPicPr>
          <p:nvPr/>
        </p:nvPicPr>
        <p:blipFill>
          <a:blip r:embed="rId3">
            <a:extLst/>
          </a:blip>
          <a:stretch>
            <a:fillRect/>
          </a:stretch>
        </p:blipFill>
        <p:spPr>
          <a:xfrm>
            <a:off x="431800" y="2241973"/>
            <a:ext cx="11049000" cy="7222632"/>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6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65" name="Questions?"/>
          <p:cNvSpPr txBox="1"/>
          <p:nvPr>
            <p:ph type="title"/>
          </p:nvPr>
        </p:nvSpPr>
        <p:spPr>
          <a:prstGeom prst="rect">
            <a:avLst/>
          </a:prstGeom>
        </p:spPr>
        <p:txBody>
          <a:bodyPr/>
          <a:lstStyle/>
          <a:p>
            <a:pPr/>
            <a:r>
              <a:t>Questions?</a:t>
            </a:r>
          </a:p>
        </p:txBody>
      </p:sp>
      <p:sp>
        <p:nvSpPr>
          <p:cNvPr id="56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6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70" name="Dynamic range and sensor size"/>
          <p:cNvSpPr txBox="1"/>
          <p:nvPr>
            <p:ph type="title"/>
          </p:nvPr>
        </p:nvSpPr>
        <p:spPr>
          <a:prstGeom prst="rect">
            <a:avLst/>
          </a:prstGeom>
        </p:spPr>
        <p:txBody>
          <a:bodyPr/>
          <a:lstStyle/>
          <a:p>
            <a:pPr/>
            <a:r>
              <a:t>Dynamic range and sensor size</a:t>
            </a:r>
          </a:p>
        </p:txBody>
      </p:sp>
      <p:sp>
        <p:nvSpPr>
          <p:cNvPr id="571" name="http://www.dpreview.com/news/0011/00111608dynamicrange.asp"/>
          <p:cNvSpPr txBox="1"/>
          <p:nvPr>
            <p:ph type="body" idx="1"/>
          </p:nvPr>
        </p:nvSpPr>
        <p:spPr>
          <a:prstGeom prst="rect">
            <a:avLst/>
          </a:prstGeom>
        </p:spPr>
        <p:txBody>
          <a:bodyPr/>
          <a:lstStyle/>
          <a:p>
            <a:pPr/>
            <a:r>
              <a:t>http://www.dpreview.com/news/0011/00111608dynamicrange.asp</a:t>
            </a:r>
          </a:p>
        </p:txBody>
      </p:sp>
      <p:pic>
        <p:nvPicPr>
          <p:cNvPr id="572" name="image.png" descr="image.png"/>
          <p:cNvPicPr>
            <a:picLocks noChangeAspect="0"/>
          </p:cNvPicPr>
          <p:nvPr/>
        </p:nvPicPr>
        <p:blipFill>
          <a:blip r:embed="rId3">
            <a:extLst/>
          </a:blip>
          <a:stretch>
            <a:fillRect/>
          </a:stretch>
        </p:blipFill>
        <p:spPr>
          <a:xfrm>
            <a:off x="431800" y="2160693"/>
            <a:ext cx="12357100" cy="7592908"/>
          </a:xfrm>
          <a:prstGeom prst="rect">
            <a:avLst/>
          </a:prstGeom>
          <a:ln w="12700">
            <a:miter lim="400000"/>
          </a:ln>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7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76" name="Noise &amp; quantization"/>
          <p:cNvSpPr txBox="1"/>
          <p:nvPr>
            <p:ph type="title"/>
          </p:nvPr>
        </p:nvSpPr>
        <p:spPr>
          <a:prstGeom prst="rect">
            <a:avLst/>
          </a:prstGeom>
        </p:spPr>
        <p:txBody>
          <a:bodyPr/>
          <a:lstStyle>
            <a:lvl1pPr>
              <a:defRPr sz="5000"/>
            </a:lvl1pPr>
          </a:lstStyle>
          <a:p>
            <a:pPr/>
            <a:r>
              <a:t>Noise &amp; quantization</a:t>
            </a:r>
          </a:p>
        </p:txBody>
      </p:sp>
      <p:sp>
        <p:nvSpPr>
          <p:cNvPr id="577" name="Note: quantization is NOT the limiting factor.  Instead, the well capacity and noise are.…"/>
          <p:cNvSpPr txBox="1"/>
          <p:nvPr>
            <p:ph type="body" idx="1"/>
          </p:nvPr>
        </p:nvSpPr>
        <p:spPr>
          <a:prstGeom prst="rect">
            <a:avLst/>
          </a:prstGeom>
        </p:spPr>
        <p:txBody>
          <a:bodyPr/>
          <a:lstStyle/>
          <a:p>
            <a:pPr/>
            <a:r>
              <a:t>Note: quantization is NOT the limiting factor. </a:t>
            </a:r>
            <a:br/>
            <a:r>
              <a:t>Instead, the well capacity and noise are. </a:t>
            </a:r>
          </a:p>
          <a:p>
            <a:pPr lvl="1"/>
            <a:r>
              <a:t>14 bits does not necessarily mean more dynamic range than 12 bits</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8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81" name="Questions"/>
          <p:cNvSpPr txBox="1"/>
          <p:nvPr>
            <p:ph type="title"/>
          </p:nvPr>
        </p:nvSpPr>
        <p:spPr>
          <a:prstGeom prst="rect">
            <a:avLst/>
          </a:prstGeom>
        </p:spPr>
        <p:txBody>
          <a:bodyPr/>
          <a:lstStyle/>
          <a:p>
            <a:pPr/>
            <a:r>
              <a:t>Questions</a:t>
            </a:r>
          </a:p>
        </p:txBody>
      </p:sp>
      <p:sp>
        <p:nvSpPr>
          <p:cNvPr id="582" name="Double-click to edit"/>
          <p:cNvSpPr txBox="1"/>
          <p:nvPr>
            <p:ph type="body" idx="1"/>
          </p:nvPr>
        </p:nvSpPr>
        <p:spPr>
          <a:prstGeom prst="rect">
            <a:avLst/>
          </a:prstGeom>
        </p:spPr>
        <p:txBody>
          <a:bodyPr/>
          <a:lstStyle/>
          <a:p>
            <a:pPr/>
          </a:p>
        </p:txBody>
      </p:sp>
      <p:pic>
        <p:nvPicPr>
          <p:cNvPr id="583" name="20240922at14h48m36s-DSC06642-Enhanced-NR.jpg" descr="20240922at14h48m36s-DSC06642-Enhanced-NR.jpg"/>
          <p:cNvPicPr>
            <a:picLocks noChangeAspect="1"/>
          </p:cNvPicPr>
          <p:nvPr/>
        </p:nvPicPr>
        <p:blipFill>
          <a:blip r:embed="rId3">
            <a:extLst/>
          </a:blip>
          <a:stretch>
            <a:fillRect/>
          </a:stretch>
        </p:blipFill>
        <p:spPr>
          <a:xfrm>
            <a:off x="0" y="1247800"/>
            <a:ext cx="13004800" cy="8667700"/>
          </a:xfrm>
          <a:prstGeom prst="rect">
            <a:avLst/>
          </a:prstGeom>
          <a:ln w="12700">
            <a:miter lim="400000"/>
          </a:ln>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8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87" name="Digital sensors are awesome"/>
          <p:cNvSpPr txBox="1"/>
          <p:nvPr>
            <p:ph type="title"/>
          </p:nvPr>
        </p:nvSpPr>
        <p:spPr>
          <a:prstGeom prst="rect">
            <a:avLst/>
          </a:prstGeom>
        </p:spPr>
        <p:txBody>
          <a:bodyPr/>
          <a:lstStyle/>
          <a:p>
            <a:pPr/>
            <a:r>
              <a:t>Digital sensors are awesome</a:t>
            </a:r>
          </a:p>
        </p:txBody>
      </p:sp>
      <p:sp>
        <p:nvSpPr>
          <p:cNvPr id="588" name="Nikon D3s at f/2.8, 8 sec at ISO 6400"/>
          <p:cNvSpPr txBox="1"/>
          <p:nvPr>
            <p:ph type="body" idx="1"/>
          </p:nvPr>
        </p:nvSpPr>
        <p:spPr>
          <a:prstGeom prst="rect">
            <a:avLst/>
          </a:prstGeom>
        </p:spPr>
        <p:txBody>
          <a:bodyPr/>
          <a:lstStyle/>
          <a:p>
            <a:pPr/>
            <a:r>
              <a:t>Nikon D3s at f/2.8, 8 sec at ISO 6400</a:t>
            </a:r>
          </a:p>
        </p:txBody>
      </p:sp>
      <p:pic>
        <p:nvPicPr>
          <p:cNvPr id="589" name="_DSC3572.jpg" descr="_DSC3572.jpg"/>
          <p:cNvPicPr>
            <a:picLocks noChangeAspect="1"/>
          </p:cNvPicPr>
          <p:nvPr/>
        </p:nvPicPr>
        <p:blipFill>
          <a:blip r:embed="rId3">
            <a:extLst/>
          </a:blip>
          <a:stretch>
            <a:fillRect/>
          </a:stretch>
        </p:blipFill>
        <p:spPr>
          <a:xfrm>
            <a:off x="571500" y="2145529"/>
            <a:ext cx="11226800" cy="7471563"/>
          </a:xfrm>
          <a:prstGeom prst="rect">
            <a:avLst/>
          </a:prstGeom>
          <a:ln w="12700"/>
        </p:spPr>
      </p:pic>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9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93" name="Double-click to edit"/>
          <p:cNvSpPr txBox="1"/>
          <p:nvPr>
            <p:ph type="title"/>
          </p:nvPr>
        </p:nvSpPr>
        <p:spPr>
          <a:prstGeom prst="rect">
            <a:avLst/>
          </a:prstGeom>
        </p:spPr>
        <p:txBody>
          <a:bodyPr/>
          <a:lstStyle/>
          <a:p>
            <a:pPr/>
          </a:p>
        </p:txBody>
      </p:sp>
      <p:sp>
        <p:nvSpPr>
          <p:cNvPr id="594" name="Double-click to edit"/>
          <p:cNvSpPr txBox="1"/>
          <p:nvPr>
            <p:ph type="body" idx="1"/>
          </p:nvPr>
        </p:nvSpPr>
        <p:spPr>
          <a:prstGeom prst="rect">
            <a:avLst/>
          </a:prstGeom>
        </p:spPr>
        <p:txBody>
          <a:bodyPr/>
          <a:lstStyle/>
          <a:p>
            <a:pPr/>
          </a:p>
        </p:txBody>
      </p:sp>
      <p:pic>
        <p:nvPicPr>
          <p:cNvPr id="595" name="droppedImage.tiff" descr="droppedImage.tiff"/>
          <p:cNvPicPr>
            <a:picLocks noChangeAspect="1"/>
          </p:cNvPicPr>
          <p:nvPr/>
        </p:nvPicPr>
        <p:blipFill>
          <a:blip r:embed="rId3">
            <a:extLst/>
          </a:blip>
          <a:stretch>
            <a:fillRect/>
          </a:stretch>
        </p:blipFill>
        <p:spPr>
          <a:xfrm>
            <a:off x="393700" y="1663700"/>
            <a:ext cx="12403998" cy="8255000"/>
          </a:xfrm>
          <a:prstGeom prst="rect">
            <a:avLst/>
          </a:prstGeom>
          <a:ln w="12700"/>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59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599" name="Brain teaser"/>
          <p:cNvSpPr txBox="1"/>
          <p:nvPr>
            <p:ph type="title"/>
          </p:nvPr>
        </p:nvSpPr>
        <p:spPr>
          <a:prstGeom prst="rect">
            <a:avLst/>
          </a:prstGeom>
        </p:spPr>
        <p:txBody>
          <a:bodyPr/>
          <a:lstStyle/>
          <a:p>
            <a:pPr/>
            <a:r>
              <a:t>Brain teaser</a:t>
            </a:r>
          </a:p>
        </p:txBody>
      </p:sp>
      <p:sp>
        <p:nvSpPr>
          <p:cNvPr id="600" name="For the same light level and electronic (per photosite read noise), and same total sensor size, is it better to:…"/>
          <p:cNvSpPr txBox="1"/>
          <p:nvPr>
            <p:ph type="body" idx="1"/>
          </p:nvPr>
        </p:nvSpPr>
        <p:spPr>
          <a:prstGeom prst="rect">
            <a:avLst/>
          </a:prstGeom>
        </p:spPr>
        <p:txBody>
          <a:bodyPr/>
          <a:lstStyle/>
          <a:p>
            <a:pPr/>
            <a:r>
              <a:t>For the same light level and electronic (per photosite read noise), and same total sensor size, is it better to:</a:t>
            </a:r>
          </a:p>
          <a:p>
            <a:pPr lvl="1"/>
            <a:r>
              <a:t>have a 16 Mpixel sensor and average groups of 4 pixels to yield a 4 Mpixel image</a:t>
            </a:r>
          </a:p>
          <a:p>
            <a:pPr lvl="1"/>
            <a:r>
              <a:t>have a 4Mpixel sensor (with bigger photosites)</a:t>
            </a:r>
          </a:p>
          <a:p>
            <a:pPr/>
            <a:r>
              <a:t>Analyze Photon noise and read noise. </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0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04" name="Brain teaser 2"/>
          <p:cNvSpPr txBox="1"/>
          <p:nvPr>
            <p:ph type="title"/>
          </p:nvPr>
        </p:nvSpPr>
        <p:spPr>
          <a:prstGeom prst="rect">
            <a:avLst/>
          </a:prstGeom>
        </p:spPr>
        <p:txBody>
          <a:bodyPr/>
          <a:lstStyle/>
          <a:p>
            <a:pPr/>
            <a:r>
              <a:t>Brain teaser 2	</a:t>
            </a:r>
          </a:p>
        </p:txBody>
      </p:sp>
      <p:sp>
        <p:nvSpPr>
          <p:cNvPr id="605" name="One long exposure…"/>
          <p:cNvSpPr txBox="1"/>
          <p:nvPr>
            <p:ph type="body" idx="1"/>
          </p:nvPr>
        </p:nvSpPr>
        <p:spPr>
          <a:prstGeom prst="rect">
            <a:avLst/>
          </a:prstGeom>
        </p:spPr>
        <p:txBody>
          <a:bodyPr/>
          <a:lstStyle/>
          <a:p>
            <a:pPr/>
            <a:r>
              <a:t>One long exposure </a:t>
            </a:r>
          </a:p>
          <a:p>
            <a:pPr/>
            <a:r>
              <a:t>multiple shorter exposures</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0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0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09" name="Histogram"/>
          <p:cNvSpPr txBox="1"/>
          <p:nvPr>
            <p:ph type="title"/>
          </p:nvPr>
        </p:nvSpPr>
        <p:spPr>
          <a:prstGeom prst="rect">
            <a:avLst/>
          </a:prstGeom>
        </p:spPr>
        <p:txBody>
          <a:bodyPr/>
          <a:lstStyle/>
          <a:p>
            <a:pPr/>
            <a:r>
              <a:t>Histogram</a:t>
            </a:r>
          </a:p>
        </p:txBody>
      </p:sp>
      <p:sp>
        <p:nvSpPr>
          <p:cNvPr id="610" name="See http://www.luminous-landscape.com/tutorials/understanding-series/understanding-histograms.shtml http://www.luminous-landscape.com/tutorials/expose-right.shtml…"/>
          <p:cNvSpPr txBox="1"/>
          <p:nvPr>
            <p:ph type="body" idx="1"/>
          </p:nvPr>
        </p:nvSpPr>
        <p:spPr>
          <a:xfrm>
            <a:off x="492195" y="1641404"/>
            <a:ext cx="12002348" cy="6529495"/>
          </a:xfrm>
          <a:prstGeom prst="rect">
            <a:avLst/>
          </a:prstGeom>
        </p:spPr>
        <p:txBody>
          <a:bodyPr/>
          <a:lstStyle/>
          <a:p>
            <a:pPr marL="348080" indent="-306805"/>
            <a:r>
              <a:rPr sz="3400"/>
              <a:t>See </a:t>
            </a:r>
            <a:r>
              <a:rPr sz="2400" u="sng">
                <a:solidFill>
                  <a:srgbClr val="606060"/>
                </a:solidFill>
                <a:uFill>
                  <a:solidFill>
                    <a:srgbClr val="606060"/>
                  </a:solidFill>
                </a:uFill>
                <a:hlinkClick r:id="rId3" invalidUrl="" action="" tgtFrame="" tooltip="" history="1" highlightClick="0" endSnd="0"/>
              </a:rPr>
              <a:t>http://www.luminous-landscape.com/tutorials/understanding-series/understanding-histograms.shtml</a:t>
            </a:r>
            <a:br>
              <a:rPr sz="2400"/>
            </a:br>
            <a:r>
              <a:rPr sz="2400" u="sng">
                <a:solidFill>
                  <a:srgbClr val="606060"/>
                </a:solidFill>
                <a:uFill>
                  <a:solidFill>
                    <a:srgbClr val="606060"/>
                  </a:solidFill>
                </a:uFill>
                <a:hlinkClick r:id="rId4" invalidUrl="" action="" tgtFrame="" tooltip="" history="1" highlightClick="0" endSnd="0"/>
              </a:rPr>
              <a:t>http://www.luminous-landscape.com/tutorials/expose-right.shtml</a:t>
            </a:r>
            <a:r>
              <a:rPr sz="2400"/>
              <a:t> </a:t>
            </a:r>
            <a:endParaRPr sz="2400"/>
          </a:p>
          <a:p>
            <a:pPr marL="348080" indent="-306805">
              <a:defRPr sz="3400"/>
            </a:pPr>
            <a:r>
              <a:t>Horizontal axis is pixel value</a:t>
            </a:r>
          </a:p>
          <a:p>
            <a:pPr marL="348080" indent="-306805">
              <a:defRPr sz="3400"/>
            </a:pPr>
            <a:r>
              <a:t>Vertical axis is number of pixels</a:t>
            </a:r>
          </a:p>
        </p:txBody>
      </p:sp>
      <p:pic>
        <p:nvPicPr>
          <p:cNvPr id="611" name="image.png" descr="image.png"/>
          <p:cNvPicPr>
            <a:picLocks noChangeAspect="0"/>
          </p:cNvPicPr>
          <p:nvPr/>
        </p:nvPicPr>
        <p:blipFill>
          <a:blip r:embed="rId5">
            <a:extLst/>
          </a:blip>
          <a:stretch>
            <a:fillRect/>
          </a:stretch>
        </p:blipFill>
        <p:spPr>
          <a:xfrm>
            <a:off x="386080" y="4529102"/>
            <a:ext cx="6118579" cy="4592321"/>
          </a:xfrm>
          <a:prstGeom prst="rect">
            <a:avLst/>
          </a:prstGeom>
          <a:ln w="12700">
            <a:miter lim="400000"/>
          </a:ln>
        </p:spPr>
      </p:pic>
      <p:pic>
        <p:nvPicPr>
          <p:cNvPr id="612" name="image.png" descr="image.png"/>
          <p:cNvPicPr>
            <a:picLocks noChangeAspect="0"/>
          </p:cNvPicPr>
          <p:nvPr/>
        </p:nvPicPr>
        <p:blipFill>
          <a:blip r:embed="rId6">
            <a:extLst/>
          </a:blip>
          <a:stretch>
            <a:fillRect/>
          </a:stretch>
        </p:blipFill>
        <p:spPr>
          <a:xfrm>
            <a:off x="6616700" y="4529102"/>
            <a:ext cx="6118579" cy="4592321"/>
          </a:xfrm>
          <a:prstGeom prst="rect">
            <a:avLst/>
          </a:prstGeom>
          <a:ln w="12700">
            <a:miter lim="400000"/>
          </a:ln>
        </p:spPr>
      </p:pic>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1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1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16" name="Highlights"/>
          <p:cNvSpPr txBox="1"/>
          <p:nvPr>
            <p:ph type="title"/>
          </p:nvPr>
        </p:nvSpPr>
        <p:spPr>
          <a:prstGeom prst="rect">
            <a:avLst/>
          </a:prstGeom>
        </p:spPr>
        <p:txBody>
          <a:bodyPr/>
          <a:lstStyle/>
          <a:p>
            <a:pPr/>
            <a:r>
              <a:t>Highlights</a:t>
            </a:r>
          </a:p>
        </p:txBody>
      </p:sp>
      <p:sp>
        <p:nvSpPr>
          <p:cNvPr id="617" name="Clipped pixels (value &gt;255)…"/>
          <p:cNvSpPr txBox="1"/>
          <p:nvPr>
            <p:ph type="body" idx="1"/>
          </p:nvPr>
        </p:nvSpPr>
        <p:spPr>
          <a:xfrm>
            <a:off x="431800" y="1409700"/>
            <a:ext cx="12357100" cy="7274560"/>
          </a:xfrm>
          <a:prstGeom prst="rect">
            <a:avLst/>
          </a:prstGeom>
        </p:spPr>
        <p:txBody>
          <a:bodyPr/>
          <a:lstStyle/>
          <a:p>
            <a:pPr/>
            <a:r>
              <a:t>Clipped pixels (value &gt;255) </a:t>
            </a:r>
          </a:p>
          <a:p>
            <a:pPr/>
            <a:r>
              <a:t>Pro and semi-pro digital cameras allow you to make them blink.</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2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21" name="Recap: Digital photography pipeline"/>
          <p:cNvSpPr txBox="1"/>
          <p:nvPr>
            <p:ph type="title"/>
          </p:nvPr>
        </p:nvSpPr>
        <p:spPr>
          <a:prstGeom prst="rect">
            <a:avLst/>
          </a:prstGeom>
        </p:spPr>
        <p:txBody>
          <a:bodyPr/>
          <a:lstStyle>
            <a:lvl1pPr>
              <a:defRPr sz="5000"/>
            </a:lvl1pPr>
          </a:lstStyle>
          <a:p>
            <a:pPr/>
            <a:r>
              <a:t>Recap: Digital photography pipeline</a:t>
            </a:r>
          </a:p>
        </p:txBody>
      </p:sp>
      <p:sp>
        <p:nvSpPr>
          <p:cNvPr id="622" name="Photosites transform photons into charge (electrons)…"/>
          <p:cNvSpPr txBox="1"/>
          <p:nvPr>
            <p:ph type="body" idx="1"/>
          </p:nvPr>
        </p:nvSpPr>
        <p:spPr>
          <a:prstGeom prst="rect">
            <a:avLst/>
          </a:prstGeom>
        </p:spPr>
        <p:txBody>
          <a:bodyPr/>
          <a:lstStyle/>
          <a:p>
            <a:pPr marL="342900" indent="-342900">
              <a:defRPr sz="3400"/>
            </a:pPr>
            <a:r>
              <a:t>Photosites transform photons into charge (electrons)</a:t>
            </a:r>
          </a:p>
          <a:p>
            <a:pPr marL="342900" indent="-342900">
              <a:defRPr sz="3400"/>
            </a:pPr>
            <a:r>
              <a:t>Gets amplified (depending on ISO setting)</a:t>
            </a:r>
          </a:p>
          <a:p>
            <a:pPr marL="342900" indent="-342900">
              <a:defRPr sz="3400"/>
            </a:pPr>
            <a:r>
              <a:t>Analog to digital converter</a:t>
            </a:r>
          </a:p>
          <a:p>
            <a:pPr marL="0" indent="0" algn="ctr">
              <a:buSzTx/>
              <a:buNone/>
              <a:defRPr i="1" sz="3400"/>
            </a:pPr>
            <a:r>
              <a:t>Stop here when shooting RAW</a:t>
            </a:r>
          </a:p>
          <a:p>
            <a:pPr marL="384175" indent="-342900">
              <a:buClrTx/>
              <a:buFontTx/>
              <a:defRPr sz="3400"/>
            </a:pPr>
            <a:r>
              <a:t>Demosaicing</a:t>
            </a:r>
          </a:p>
          <a:p>
            <a:pPr marL="384175" indent="-342900">
              <a:buClrTx/>
              <a:buFontTx/>
              <a:defRPr sz="3400"/>
            </a:pPr>
            <a:r>
              <a:t>Denoising</a:t>
            </a:r>
          </a:p>
          <a:p>
            <a:pPr marL="384175" indent="-342900">
              <a:buClrTx/>
              <a:buFontTx/>
              <a:defRPr sz="3400"/>
            </a:pPr>
            <a:r>
              <a:t>Color space conversion (from sensor to sRGB)</a:t>
            </a:r>
          </a:p>
          <a:p>
            <a:pPr marL="384175" indent="-342900">
              <a:buClrTx/>
              <a:buFontTx/>
              <a:defRPr sz="3400"/>
            </a:pPr>
            <a:r>
              <a:t>White balance</a:t>
            </a:r>
          </a:p>
          <a:p>
            <a:pPr marL="384175" indent="-342900">
              <a:buClrTx/>
              <a:buFontTx/>
              <a:defRPr sz="3400"/>
            </a:pPr>
            <a:r>
              <a:t>Response curve, color enhancement</a:t>
            </a:r>
          </a:p>
          <a:p>
            <a:pPr marL="384175" indent="-342900">
              <a:buClrTx/>
              <a:buFontTx/>
              <a:defRPr sz="3400"/>
            </a:pPr>
            <a:r>
              <a:t>Gamma encoding </a:t>
            </a:r>
          </a:p>
          <a:p>
            <a:pPr marL="384175" indent="-342900">
              <a:buClrTx/>
              <a:buFontTx/>
              <a:defRPr sz="3400"/>
            </a:pPr>
            <a:r>
              <a:t>Quantized and recorded as JPEG </a:t>
            </a:r>
          </a:p>
          <a:p>
            <a:pPr lvl="1">
              <a:buClrTx/>
              <a:buFontTx/>
              <a:defRPr sz="3400"/>
            </a:pPr>
            <a:r>
              <a:t>DCT, quantization based on CSF, entropy coding</a:t>
            </a:r>
          </a:p>
        </p:txBody>
      </p:sp>
      <p:sp>
        <p:nvSpPr>
          <p:cNvPr id="623" name="Well, some cameras apply some processing such as denoising to the RAW data"/>
          <p:cNvSpPr txBox="1"/>
          <p:nvPr/>
        </p:nvSpPr>
        <p:spPr>
          <a:xfrm>
            <a:off x="8178800" y="3733800"/>
            <a:ext cx="4762500" cy="8919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i="1" sz="1800">
                <a:uFill>
                  <a:solidFill>
                    <a:srgbClr val="000000"/>
                  </a:solidFill>
                </a:uFill>
                <a:latin typeface="Times New Roman"/>
                <a:ea typeface="Times New Roman"/>
                <a:cs typeface="Times New Roman"/>
                <a:sym typeface="Times New Roman"/>
              </a:defRPr>
            </a:lvl1pPr>
          </a:lstStyle>
          <a:p>
            <a:pPr/>
            <a:r>
              <a:t>Well, some cameras apply some processing such as denoising to the RAW data</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2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2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27" name="Recap: Digital photography pipeline"/>
          <p:cNvSpPr txBox="1"/>
          <p:nvPr>
            <p:ph type="title"/>
          </p:nvPr>
        </p:nvSpPr>
        <p:spPr>
          <a:prstGeom prst="rect">
            <a:avLst/>
          </a:prstGeom>
        </p:spPr>
        <p:txBody>
          <a:bodyPr/>
          <a:lstStyle>
            <a:lvl1pPr>
              <a:defRPr sz="5000"/>
            </a:lvl1pPr>
          </a:lstStyle>
          <a:p>
            <a:pPr/>
            <a:r>
              <a:t>Recap: Digital photography pipeline</a:t>
            </a:r>
          </a:p>
        </p:txBody>
      </p:sp>
      <p:sp>
        <p:nvSpPr>
          <p:cNvPr id="628" name="Photosites transform photons into charge (electrons)…"/>
          <p:cNvSpPr txBox="1"/>
          <p:nvPr>
            <p:ph type="body" idx="1"/>
          </p:nvPr>
        </p:nvSpPr>
        <p:spPr>
          <a:prstGeom prst="rect">
            <a:avLst/>
          </a:prstGeom>
        </p:spPr>
        <p:txBody>
          <a:bodyPr/>
          <a:lstStyle/>
          <a:p>
            <a:pPr marL="342900" indent="-342900">
              <a:defRPr b="0" sz="3400">
                <a:solidFill>
                  <a:srgbClr val="606060"/>
                </a:solidFill>
                <a:uFill>
                  <a:solidFill>
                    <a:srgbClr val="606060"/>
                  </a:solidFill>
                </a:uFill>
              </a:defRPr>
            </a:pPr>
            <a:r>
              <a:t>Photosites transform photons into charge (electrons)</a:t>
            </a:r>
          </a:p>
          <a:p>
            <a:pPr marL="342900" indent="-342900">
              <a:defRPr b="0" sz="3400">
                <a:solidFill>
                  <a:srgbClr val="606060"/>
                </a:solidFill>
                <a:uFill>
                  <a:solidFill>
                    <a:srgbClr val="606060"/>
                  </a:solidFill>
                </a:uFill>
              </a:defRPr>
            </a:pPr>
            <a:r>
              <a:t>Gets amplified (depending on ISO setting)</a:t>
            </a:r>
          </a:p>
          <a:p>
            <a:pPr marL="342900" indent="-342900">
              <a:defRPr b="0" sz="3400">
                <a:solidFill>
                  <a:srgbClr val="606060"/>
                </a:solidFill>
                <a:uFill>
                  <a:solidFill>
                    <a:srgbClr val="606060"/>
                  </a:solidFill>
                </a:uFill>
              </a:defRPr>
            </a:pPr>
            <a:r>
              <a:t>Analog to digital converter</a:t>
            </a:r>
          </a:p>
          <a:p>
            <a:pPr marL="0" indent="0" algn="ctr">
              <a:buSzTx/>
              <a:buNone/>
              <a:defRPr b="0" i="1" sz="3400">
                <a:solidFill>
                  <a:srgbClr val="606060"/>
                </a:solidFill>
                <a:uFill>
                  <a:solidFill>
                    <a:srgbClr val="606060"/>
                  </a:solidFill>
                </a:uFill>
              </a:defRPr>
            </a:pPr>
            <a:r>
              <a:t>Stop here when shooting RAW</a:t>
            </a:r>
          </a:p>
          <a:p>
            <a:pPr marL="384175" indent="-342900">
              <a:buClrTx/>
              <a:buFontTx/>
              <a:defRPr b="0" sz="3400">
                <a:solidFill>
                  <a:srgbClr val="606060"/>
                </a:solidFill>
                <a:uFill>
                  <a:solidFill>
                    <a:srgbClr val="606060"/>
                  </a:solidFill>
                </a:uFill>
              </a:defRPr>
            </a:pPr>
            <a:r>
              <a:t>Demosaicing</a:t>
            </a:r>
          </a:p>
          <a:p>
            <a:pPr marL="384175" indent="-342900">
              <a:buClrTx/>
              <a:buFontTx/>
              <a:defRPr b="0" sz="3400">
                <a:solidFill>
                  <a:srgbClr val="606060"/>
                </a:solidFill>
                <a:uFill>
                  <a:solidFill>
                    <a:srgbClr val="606060"/>
                  </a:solidFill>
                </a:uFill>
              </a:defRPr>
            </a:pPr>
            <a:r>
              <a:t>Denoising</a:t>
            </a:r>
          </a:p>
          <a:p>
            <a:pPr marL="384175" indent="-342900">
              <a:buClrTx/>
              <a:buFontTx/>
              <a:defRPr b="0" sz="3400">
                <a:solidFill>
                  <a:srgbClr val="606060"/>
                </a:solidFill>
                <a:uFill>
                  <a:solidFill>
                    <a:srgbClr val="606060"/>
                  </a:solidFill>
                </a:uFill>
              </a:defRPr>
            </a:pPr>
            <a:r>
              <a:t>Color space conversion (from sensor to sRGB)</a:t>
            </a:r>
          </a:p>
          <a:p>
            <a:pPr marL="384175" indent="-342900">
              <a:buClrTx/>
              <a:buFontTx/>
              <a:defRPr b="0" sz="3400">
                <a:solidFill>
                  <a:srgbClr val="606060"/>
                </a:solidFill>
                <a:uFill>
                  <a:solidFill>
                    <a:srgbClr val="606060"/>
                  </a:solidFill>
                </a:uFill>
              </a:defRPr>
            </a:pPr>
            <a:r>
              <a:t>White balance</a:t>
            </a:r>
          </a:p>
          <a:p>
            <a:pPr marL="384175" indent="-342900">
              <a:buClrTx/>
              <a:buFontTx/>
              <a:defRPr sz="3400"/>
            </a:pPr>
            <a:r>
              <a:t>Response curve, color enhancement</a:t>
            </a:r>
          </a:p>
          <a:p>
            <a:pPr marL="384175" indent="-342900">
              <a:buClrTx/>
              <a:buFontTx/>
              <a:defRPr sz="3400"/>
            </a:pPr>
            <a:r>
              <a:t>Gamma encoding </a:t>
            </a:r>
          </a:p>
          <a:p>
            <a:pPr marL="384175" indent="-342900">
              <a:buClrTx/>
              <a:buFontTx/>
              <a:defRPr b="0" sz="3400">
                <a:solidFill>
                  <a:srgbClr val="606060"/>
                </a:solidFill>
                <a:uFill>
                  <a:solidFill>
                    <a:srgbClr val="606060"/>
                  </a:solidFill>
                </a:uFill>
              </a:defRPr>
            </a:pPr>
            <a:r>
              <a:t>Quantized and recorded as JPEG </a:t>
            </a:r>
          </a:p>
          <a:p>
            <a:pPr lvl="1">
              <a:buClrTx/>
              <a:buFontTx/>
              <a:defRPr sz="3400">
                <a:solidFill>
                  <a:srgbClr val="606060"/>
                </a:solidFill>
                <a:uFill>
                  <a:solidFill>
                    <a:srgbClr val="606060"/>
                  </a:solidFill>
                </a:uFill>
              </a:defRPr>
            </a:pPr>
            <a:r>
              <a:t>DCT, quantization based on CSF, entropy coding</a:t>
            </a:r>
          </a:p>
        </p:txBody>
      </p:sp>
      <p:sp>
        <p:nvSpPr>
          <p:cNvPr id="629" name="Well, some cameras apply some processing such as denoising to the RAW data"/>
          <p:cNvSpPr txBox="1"/>
          <p:nvPr/>
        </p:nvSpPr>
        <p:spPr>
          <a:xfrm>
            <a:off x="8178800" y="3733800"/>
            <a:ext cx="4762500" cy="8919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defRPr i="1" sz="1800">
                <a:uFill>
                  <a:solidFill>
                    <a:srgbClr val="000000"/>
                  </a:solidFill>
                </a:uFill>
                <a:latin typeface="Times New Roman"/>
                <a:ea typeface="Times New Roman"/>
                <a:cs typeface="Times New Roman"/>
                <a:sym typeface="Times New Roman"/>
              </a:defRPr>
            </a:lvl1pPr>
          </a:lstStyle>
          <a:p>
            <a:pPr/>
            <a:r>
              <a:t>Well, some cameras apply some processing such as denoising to the RAW data</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63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633" name="Response curve of D-SLR"/>
          <p:cNvSpPr txBox="1"/>
          <p:nvPr>
            <p:ph type="title"/>
          </p:nvPr>
        </p:nvSpPr>
        <p:spPr>
          <a:prstGeom prst="rect">
            <a:avLst/>
          </a:prstGeom>
        </p:spPr>
        <p:txBody>
          <a:bodyPr/>
          <a:lstStyle/>
          <a:p>
            <a:pPr/>
            <a:r>
              <a:t>Response curve of D-SLR</a:t>
            </a:r>
          </a:p>
        </p:txBody>
      </p:sp>
      <p:sp>
        <p:nvSpPr>
          <p:cNvPr id="634" name="straight for mid-tones…"/>
          <p:cNvSpPr txBox="1"/>
          <p:nvPr>
            <p:ph type="body" idx="1"/>
          </p:nvPr>
        </p:nvSpPr>
        <p:spPr>
          <a:prstGeom prst="rect">
            <a:avLst/>
          </a:prstGeom>
        </p:spPr>
        <p:txBody>
          <a:bodyPr/>
          <a:lstStyle/>
          <a:p>
            <a:pPr marL="348080" indent="-306805">
              <a:defRPr sz="3400"/>
            </a:pPr>
            <a:r>
              <a:t>straight for mid-tones</a:t>
            </a:r>
          </a:p>
          <a:p>
            <a:pPr marL="348080" indent="-306805">
              <a:defRPr sz="3400"/>
            </a:pPr>
            <a:r>
              <a:t>toe and shoulder preserve more dynamic range around dark and bright areas, at the cost of reduced contrast</a:t>
            </a:r>
          </a:p>
        </p:txBody>
      </p:sp>
      <p:pic>
        <p:nvPicPr>
          <p:cNvPr id="635" name="image.png" descr="image.png"/>
          <p:cNvPicPr>
            <a:picLocks noChangeAspect="0"/>
          </p:cNvPicPr>
          <p:nvPr/>
        </p:nvPicPr>
        <p:blipFill>
          <a:blip r:embed="rId3">
            <a:extLst/>
          </a:blip>
          <a:stretch>
            <a:fillRect/>
          </a:stretch>
        </p:blipFill>
        <p:spPr>
          <a:xfrm>
            <a:off x="675075" y="3072835"/>
            <a:ext cx="7404101" cy="6680201"/>
          </a:xfrm>
          <a:prstGeom prst="rect">
            <a:avLst/>
          </a:prstGeom>
          <a:ln w="12700">
            <a:miter lim="400000"/>
          </a:ln>
        </p:spPr>
      </p:pic>
      <p:sp>
        <p:nvSpPr>
          <p:cNvPr id="636" name="http://www.dpreview.com/reviews/canoneos5d/page22.asp"/>
          <p:cNvSpPr txBox="1"/>
          <p:nvPr/>
        </p:nvSpPr>
        <p:spPr>
          <a:xfrm>
            <a:off x="7747000" y="8648700"/>
            <a:ext cx="5041900" cy="10803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384175" marR="58702" indent="-342900" defTabSz="1295400">
              <a:spcBef>
                <a:spcPts val="900"/>
              </a:spcBef>
              <a:buClr>
                <a:srgbClr val="000000"/>
              </a:buClr>
              <a:buSzPct val="100000"/>
              <a:buFont typeface="Times New Roman"/>
              <a:buChar char="•"/>
              <a:defRPr b="1" sz="2200">
                <a:uFill>
                  <a:solidFill>
                    <a:srgbClr val="000000"/>
                  </a:solidFill>
                </a:uFill>
                <a:latin typeface="Times New Roman"/>
                <a:ea typeface="Times New Roman"/>
                <a:cs typeface="Times New Roman"/>
                <a:sym typeface="Times New Roman"/>
              </a:defRPr>
            </a:pPr>
            <a:r>
              <a:rPr u="sng">
                <a:hlinkClick r:id="rId4" invalidUrl="" action="" tgtFrame="" tooltip="" history="1" highlightClick="0" endSnd="0"/>
              </a:rPr>
              <a:t>http://www.dpreview.com/reviews/canoneos5d/page22.asp</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8" name="ETR"/>
          <p:cNvSpPr txBox="1"/>
          <p:nvPr>
            <p:ph type="title"/>
          </p:nvPr>
        </p:nvSpPr>
        <p:spPr>
          <a:prstGeom prst="rect">
            <a:avLst/>
          </a:prstGeom>
        </p:spPr>
        <p:txBody>
          <a:bodyPr/>
          <a:lstStyle/>
          <a:p>
            <a:pPr/>
            <a:r>
              <a:t>ETR</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0" name="Non-linearities"/>
          <p:cNvSpPr txBox="1"/>
          <p:nvPr>
            <p:ph type="title"/>
          </p:nvPr>
        </p:nvSpPr>
        <p:spPr>
          <a:prstGeom prst="rect">
            <a:avLst/>
          </a:prstGeom>
        </p:spPr>
        <p:txBody>
          <a:bodyPr/>
          <a:lstStyle/>
          <a:p>
            <a:pPr/>
            <a:r>
              <a:t>Non-linearities</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2" name="Non-linearities at the end"/>
          <p:cNvSpPr txBox="1"/>
          <p:nvPr>
            <p:ph type="title"/>
          </p:nvPr>
        </p:nvSpPr>
        <p:spPr>
          <a:prstGeom prst="rect">
            <a:avLst/>
          </a:prstGeom>
        </p:spPr>
        <p:txBody>
          <a:bodyPr/>
          <a:lstStyle/>
          <a:p>
            <a:pPr/>
            <a:r>
              <a:t>Non-linearities at the end</a:t>
            </a:r>
          </a:p>
        </p:txBody>
      </p:sp>
      <p:sp>
        <p:nvSpPr>
          <p:cNvPr id="643" name="We don’t exactly observe the true value plus a zero-mean noise…"/>
          <p:cNvSpPr txBox="1"/>
          <p:nvPr>
            <p:ph type="body" idx="1"/>
          </p:nvPr>
        </p:nvSpPr>
        <p:spPr>
          <a:prstGeom prst="rect">
            <a:avLst/>
          </a:prstGeom>
        </p:spPr>
        <p:txBody>
          <a:bodyPr/>
          <a:lstStyle/>
          <a:p>
            <a:pPr/>
            <a:r>
              <a:t>We don’t exactly observe the true value plus a zero-mean noise</a:t>
            </a:r>
          </a:p>
          <a:p>
            <a:pPr/>
            <a:r>
              <a:t>Because of sensor non-linearities: clamped at 0 and max</a:t>
            </a:r>
          </a:p>
          <a:p>
            <a:pPr/>
            <a:r>
              <a:t>Consequence: </a:t>
            </a:r>
          </a:p>
          <a:p>
            <a:pPr lvl="1"/>
            <a:r>
              <a:t>Denoising by averaging can give dark regions that are too bright</a:t>
            </a:r>
          </a:p>
          <a:p>
            <a:pPr/>
            <a:r>
              <a:t>Canon trick: they add a constant offset to the sensor signal to make sure the noise is zero-mean</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5" name="Other approaches to denoising"/>
          <p:cNvSpPr txBox="1"/>
          <p:nvPr>
            <p:ph type="title"/>
          </p:nvPr>
        </p:nvSpPr>
        <p:spPr>
          <a:prstGeom prst="rect">
            <a:avLst/>
          </a:prstGeom>
        </p:spPr>
        <p:txBody>
          <a:bodyPr/>
          <a:lstStyle/>
          <a:p>
            <a:pPr/>
            <a:r>
              <a:t>Other approaches to denoising</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7" name="Denoising"/>
          <p:cNvSpPr txBox="1"/>
          <p:nvPr>
            <p:ph type="title"/>
          </p:nvPr>
        </p:nvSpPr>
        <p:spPr>
          <a:prstGeom prst="rect">
            <a:avLst/>
          </a:prstGeom>
        </p:spPr>
        <p:txBody>
          <a:bodyPr/>
          <a:lstStyle/>
          <a:p>
            <a:pPr/>
            <a:r>
              <a:t>Denoising</a:t>
            </a:r>
          </a:p>
        </p:txBody>
      </p:sp>
      <p:sp>
        <p:nvSpPr>
          <p:cNvPr id="648" name="Bayesian coring in the wavelet domain…"/>
          <p:cNvSpPr txBox="1"/>
          <p:nvPr>
            <p:ph type="body" idx="1"/>
          </p:nvPr>
        </p:nvSpPr>
        <p:spPr>
          <a:prstGeom prst="rect">
            <a:avLst/>
          </a:prstGeom>
        </p:spPr>
        <p:txBody>
          <a:bodyPr/>
          <a:lstStyle/>
          <a:p>
            <a:pPr/>
            <a:r>
              <a:t>Bayesian coring in the wavelet domain</a:t>
            </a:r>
          </a:p>
          <a:p>
            <a:pPr lvl="1"/>
            <a:r>
              <a:t>Simoncelli &amp; Adelson</a:t>
            </a:r>
          </a:p>
          <a:p>
            <a:pPr/>
            <a:r>
              <a:t>Big heuristics</a:t>
            </a:r>
          </a:p>
          <a:p>
            <a:pPr lvl="1"/>
            <a:r>
              <a:t>BM3D</a:t>
            </a:r>
          </a:p>
          <a:p>
            <a:pPr/>
            <a:r>
              <a:t>NL means</a:t>
            </a:r>
          </a:p>
          <a:p>
            <a:pPr lvl="1"/>
            <a:r>
              <a:t>Buades et al. </a:t>
            </a:r>
          </a:p>
          <a:p>
            <a:pPr lvl="1"/>
            <a:r>
              <a:t>Bilateral in the space of patches</a:t>
            </a:r>
          </a:p>
          <a:p>
            <a:pPr/>
            <a:r>
              <a:t>Statistics of natural images</a:t>
            </a:r>
          </a:p>
          <a:p>
            <a:pPr/>
            <a:r>
              <a:t>Limits of denoising</a:t>
            </a:r>
            <a:endParaRPr sz="3700"/>
          </a:p>
          <a:p>
            <a:pPr lvl="1" marL="1120019" indent="-358019"/>
            <a:r>
              <a:rPr sz="3700" u="sng">
                <a:hlinkClick r:id="rId2" invalidUrl="" action="" tgtFrame="" tooltip="" history="1" highlightClick="0" endSnd="0"/>
              </a:rPr>
              <a:t>http://www.wisdom.weizmann.ac.il/~levina/</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0" name="References"/>
          <p:cNvSpPr txBox="1"/>
          <p:nvPr>
            <p:ph type="title"/>
          </p:nvPr>
        </p:nvSpPr>
        <p:spPr>
          <a:prstGeom prst="rect">
            <a:avLst/>
          </a:prstGeom>
        </p:spPr>
        <p:txBody>
          <a:bodyPr/>
          <a:lstStyle/>
          <a:p>
            <a:pPr/>
            <a:r>
              <a:t>References</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2" name="Double-click to edit"/>
          <p:cNvSpPr txBox="1"/>
          <p:nvPr>
            <p:ph type="title"/>
          </p:nvPr>
        </p:nvSpPr>
        <p:spPr>
          <a:prstGeom prst="rect">
            <a:avLst/>
          </a:prstGeom>
        </p:spPr>
        <p:txBody>
          <a:bodyPr/>
          <a:lstStyle/>
          <a:p>
            <a:pPr/>
          </a:p>
        </p:txBody>
      </p:sp>
      <p:sp>
        <p:nvSpPr>
          <p:cNvPr id="653" name="http://www.cambridgeincolour.com/tutorials/image-noise.htm…"/>
          <p:cNvSpPr txBox="1"/>
          <p:nvPr>
            <p:ph type="body" idx="1"/>
          </p:nvPr>
        </p:nvSpPr>
        <p:spPr>
          <a:prstGeom prst="rect">
            <a:avLst/>
          </a:prstGeom>
        </p:spPr>
        <p:txBody>
          <a:bodyPr/>
          <a:lstStyle/>
          <a:p>
            <a:pPr>
              <a:spcBef>
                <a:spcPts val="700"/>
              </a:spcBef>
              <a:defRPr sz="2500"/>
            </a:pPr>
            <a:r>
              <a:rPr u="sng">
                <a:hlinkClick r:id="rId2" invalidUrl="" action="" tgtFrame="" tooltip="" history="1" highlightClick="0" endSnd="0"/>
              </a:rPr>
              <a:t>http://www.cambridgeincolour.com/tutorials/image-noise.htm</a:t>
            </a:r>
          </a:p>
          <a:p>
            <a:pPr>
              <a:spcBef>
                <a:spcPts val="700"/>
              </a:spcBef>
              <a:defRPr sz="2500"/>
            </a:pPr>
            <a:r>
              <a:rPr u="sng">
                <a:hlinkClick r:id="rId3" invalidUrl="" action="" tgtFrame="" tooltip="" history="1" highlightClick="0" endSnd="0"/>
              </a:rPr>
              <a:t>http://www.cambridgeincolour.com/tutorials/image-noise-2.htm</a:t>
            </a:r>
          </a:p>
          <a:p>
            <a:pPr>
              <a:spcBef>
                <a:spcPts val="700"/>
              </a:spcBef>
              <a:defRPr sz="2500"/>
            </a:pPr>
            <a:r>
              <a:rPr u="sng">
                <a:hlinkClick r:id="rId4" invalidUrl="" action="" tgtFrame="" tooltip="" history="1" highlightClick="0" endSnd="0"/>
              </a:rPr>
              <a:t>http://www.clarkvision.com/imagedetail/does.pixel.size.matter2/</a:t>
            </a:r>
          </a:p>
          <a:p>
            <a:pPr>
              <a:spcBef>
                <a:spcPts val="700"/>
              </a:spcBef>
              <a:defRPr sz="2500"/>
            </a:pPr>
            <a:r>
              <a:rPr u="sng">
                <a:hlinkClick r:id="rId5" invalidUrl="" action="" tgtFrame="" tooltip="" history="1" highlightClick="0" endSnd="0"/>
              </a:rPr>
              <a:t>http://www.clarkvision.com/articles/digital.sensor.performance.summary/</a:t>
            </a:r>
          </a:p>
          <a:p>
            <a:pPr>
              <a:spcBef>
                <a:spcPts val="700"/>
              </a:spcBef>
              <a:defRPr sz="2500"/>
            </a:pPr>
            <a:r>
              <a:rPr u="sng">
                <a:hlinkClick r:id="rId6" invalidUrl="" action="" tgtFrame="" tooltip="" history="1" highlightClick="0" endSnd="0"/>
              </a:rPr>
              <a:t>http://books.google.com/books?id=OYFYt5C4N94C&amp;pg=PA405&amp;dq=binomial+film+grain+noise#v=onepage&amp;q=binomial%20film%20grain%20noise&amp;f=false</a:t>
            </a:r>
          </a:p>
          <a:p>
            <a:pPr>
              <a:spcBef>
                <a:spcPts val="700"/>
              </a:spcBef>
              <a:defRPr sz="2500"/>
            </a:pPr>
            <a:r>
              <a:rPr u="sng">
                <a:hlinkClick r:id="rId7" invalidUrl="" action="" tgtFrame="" tooltip="" history="1" highlightClick="0" endSnd="0"/>
              </a:rPr>
              <a:t>http://en.wikipedia.org/wiki/Image_noise</a:t>
            </a:r>
          </a:p>
          <a:p>
            <a:pPr>
              <a:spcBef>
                <a:spcPts val="700"/>
              </a:spcBef>
              <a:defRPr sz="2500"/>
            </a:pPr>
            <a:r>
              <a:rPr u="sng">
                <a:hlinkClick r:id="rId8" invalidUrl="" action="" tgtFrame="" tooltip="" history="1" highlightClick="0" endSnd="0"/>
              </a:rPr>
              <a:t>http://www.picturecode.com/noise.htm</a:t>
            </a:r>
          </a:p>
          <a:p>
            <a:pPr>
              <a:spcBef>
                <a:spcPts val="700"/>
              </a:spcBef>
              <a:defRPr sz="2500"/>
            </a:pPr>
            <a:r>
              <a:rPr u="sng">
                <a:hlinkClick r:id="rId9" invalidUrl="" action="" tgtFrame="" tooltip="" history="1" highlightClick="0" endSnd="0"/>
              </a:rPr>
              <a:t>http://www.instructables.com/id/Avoiding-Camera-Noise-Signatures/</a:t>
            </a:r>
          </a:p>
          <a:p>
            <a:pPr>
              <a:spcBef>
                <a:spcPts val="700"/>
              </a:spcBef>
              <a:defRPr sz="2500"/>
            </a:pPr>
            <a:r>
              <a:rPr u="sng">
                <a:hlinkClick r:id="rId10" invalidUrl="" action="" tgtFrame="" tooltip="" history="1" highlightClick="0" endSnd="0"/>
              </a:rPr>
              <a:t>http://www.photoxels.com/tutorial_noise.html</a:t>
            </a:r>
          </a:p>
          <a:p>
            <a:pPr>
              <a:spcBef>
                <a:spcPts val="700"/>
              </a:spcBef>
              <a:defRPr sz="2500"/>
            </a:pPr>
            <a:r>
              <a:rPr u="sng">
                <a:hlinkClick r:id="rId11" invalidUrl="" action="" tgtFrame="" tooltip="" history="1" highlightClick="0" endSnd="0"/>
              </a:rPr>
              <a:t>http://people.csail.mit.edu/hasinoff/hdrnoise/hasinoff-sensornoise-tutorial-iccp10.pptx</a:t>
            </a:r>
          </a:p>
          <a:p>
            <a:pPr>
              <a:spcBef>
                <a:spcPts val="700"/>
              </a:spcBef>
              <a:defRPr sz="2500"/>
            </a:pPr>
            <a:r>
              <a:rPr u="sng">
                <a:hlinkClick r:id="rId12" invalidUrl="" action="" tgtFrame="" tooltip="" history="1" highlightClick="0" endSnd="0"/>
              </a:rPr>
              <a:t>http://theory.uchicago.edu/~ejm/pix/20d/tests/noise/</a:t>
            </a:r>
          </a:p>
          <a:p>
            <a:pPr>
              <a:spcBef>
                <a:spcPts val="700"/>
              </a:spcBef>
              <a:defRPr sz="2500"/>
            </a:pPr>
            <a:r>
              <a:rPr u="sng">
                <a:hlinkClick r:id="rId13" invalidUrl="" action="" tgtFrame="" tooltip="" history="1" highlightClick="0" endSnd="0"/>
              </a:rPr>
              <a:t>http://www.imatest.com/docs/noise/</a:t>
            </a:r>
          </a:p>
          <a:p>
            <a:pPr>
              <a:spcBef>
                <a:spcPts val="700"/>
              </a:spcBef>
              <a:defRPr sz="2500"/>
            </a:pPr>
            <a:r>
              <a:rPr u="sng">
                <a:hlinkClick r:id="rId14" invalidUrl="" action="" tgtFrame="" tooltip="" history="1" highlightClick="0" endSnd="0"/>
              </a:rPr>
              <a:t>http://www.cambridgeincolour.com/tutorials/image-averaging-noise.htm</a:t>
            </a:r>
            <a:endParaRPr u="sng"/>
          </a:p>
          <a:p>
            <a:pPr>
              <a:spcBef>
                <a:spcPts val="700"/>
              </a:spcBef>
              <a:defRPr sz="2500"/>
            </a:pPr>
            <a:r>
              <a:rPr u="sng">
                <a:hlinkClick r:id="rId14" invalidUrl="" action="" tgtFrame="" tooltip="" history="1" highlightClick="0" endSnd="0"/>
              </a:rPr>
              <a:t>http://www.petapixel.com/2012/02/21/a-simple-explanation-of-how-iso-works-in-digital-photography/</a:t>
            </a:r>
            <a:endParaRPr u="sng"/>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656" name="Panoramas"/>
          <p:cNvSpPr txBox="1"/>
          <p:nvPr>
            <p:ph type="title"/>
          </p:nvPr>
        </p:nvSpPr>
        <p:spPr>
          <a:xfrm>
            <a:off x="0" y="0"/>
            <a:ext cx="13004800" cy="1447800"/>
          </a:xfrm>
          <a:prstGeom prst="rect">
            <a:avLst/>
          </a:prstGeom>
        </p:spPr>
        <p:txBody>
          <a:bodyPr/>
          <a:lstStyle>
            <a:lvl1pPr algn="ctr">
              <a:tabLst>
                <a:tab pos="50800" algn="l"/>
                <a:tab pos="685800" algn="l"/>
                <a:tab pos="1333500" algn="l"/>
                <a:tab pos="1968500" algn="l"/>
                <a:tab pos="2603500" algn="l"/>
                <a:tab pos="3251200" algn="l"/>
                <a:tab pos="3886200" algn="l"/>
                <a:tab pos="4533900" algn="l"/>
                <a:tab pos="5168900" algn="l"/>
                <a:tab pos="5803900" algn="l"/>
                <a:tab pos="6451600" algn="l"/>
                <a:tab pos="7086600" algn="l"/>
                <a:tab pos="7708900" algn="l"/>
                <a:tab pos="8356600" algn="l"/>
                <a:tab pos="8991600" algn="l"/>
                <a:tab pos="9639300" algn="l"/>
                <a:tab pos="10274300" algn="l"/>
                <a:tab pos="10909300" algn="l"/>
                <a:tab pos="11557000" algn="l"/>
                <a:tab pos="12192000" algn="l"/>
                <a:tab pos="12827000" algn="l"/>
                <a:tab pos="12839700" algn="l"/>
              </a:tabLst>
              <a:defRPr sz="5000"/>
            </a:lvl1pPr>
          </a:lstStyle>
          <a:p>
            <a:pPr/>
            <a:r>
              <a:t>Panoramas</a:t>
            </a:r>
          </a:p>
        </p:txBody>
      </p:sp>
      <p:pic>
        <p:nvPicPr>
          <p:cNvPr id="657" name="crazyPerspective.jpg" descr="crazyPerspective.jpg"/>
          <p:cNvPicPr>
            <a:picLocks noChangeAspect="0"/>
          </p:cNvPicPr>
          <p:nvPr/>
        </p:nvPicPr>
        <p:blipFill>
          <a:blip r:embed="rId2">
            <a:extLst/>
          </a:blip>
          <a:srcRect l="0" t="25071" r="0" b="38"/>
          <a:stretch>
            <a:fillRect/>
          </a:stretch>
        </p:blipFill>
        <p:spPr>
          <a:xfrm>
            <a:off x="3924017" y="1530773"/>
            <a:ext cx="8229601" cy="7872872"/>
          </a:xfrm>
          <a:prstGeom prst="rect">
            <a:avLst/>
          </a:prstGeom>
          <a:ln w="12700">
            <a:miter lim="400000"/>
          </a:ln>
        </p:spPr>
      </p:pic>
      <p:pic>
        <p:nvPicPr>
          <p:cNvPr id="658" name="crazyPerspective.jpg" descr="crazyPerspective.jpg"/>
          <p:cNvPicPr>
            <a:picLocks noChangeAspect="0"/>
          </p:cNvPicPr>
          <p:nvPr/>
        </p:nvPicPr>
        <p:blipFill>
          <a:blip r:embed="rId2">
            <a:extLst/>
          </a:blip>
          <a:srcRect l="75106" t="4300" r="6961" b="77188"/>
          <a:stretch>
            <a:fillRect/>
          </a:stretch>
        </p:blipFill>
        <p:spPr>
          <a:xfrm>
            <a:off x="1131146" y="5854700"/>
            <a:ext cx="2792872" cy="3683000"/>
          </a:xfrm>
          <a:prstGeom prst="rect">
            <a:avLst/>
          </a:prstGeom>
          <a:ln w="12700">
            <a:miter lim="400000"/>
          </a:ln>
        </p:spPr>
      </p:pic>
      <p:pic>
        <p:nvPicPr>
          <p:cNvPr id="659" name="crazyPerspective.jpg" descr="crazyPerspective.jpg"/>
          <p:cNvPicPr>
            <a:picLocks noChangeAspect="0"/>
          </p:cNvPicPr>
          <p:nvPr/>
        </p:nvPicPr>
        <p:blipFill>
          <a:blip r:embed="rId2">
            <a:extLst/>
          </a:blip>
          <a:srcRect l="4272" t="442" r="66298" b="91876"/>
          <a:stretch>
            <a:fillRect/>
          </a:stretch>
        </p:blipFill>
        <p:spPr>
          <a:xfrm>
            <a:off x="1106311" y="1549400"/>
            <a:ext cx="2819401" cy="939800"/>
          </a:xfrm>
          <a:prstGeom prst="rect">
            <a:avLst/>
          </a:prstGeom>
          <a:ln w="12700">
            <a:miter lim="400000"/>
          </a:ln>
        </p:spPr>
      </p:pic>
      <p:pic>
        <p:nvPicPr>
          <p:cNvPr id="660" name="crazyPerspective.jpg" descr="crazyPerspective.jpg"/>
          <p:cNvPicPr>
            <a:picLocks noChangeAspect="0"/>
          </p:cNvPicPr>
          <p:nvPr/>
        </p:nvPicPr>
        <p:blipFill>
          <a:blip r:embed="rId2">
            <a:extLst/>
          </a:blip>
          <a:srcRect l="39412" t="481" r="32282" b="91521"/>
          <a:stretch>
            <a:fillRect/>
          </a:stretch>
        </p:blipFill>
        <p:spPr>
          <a:xfrm>
            <a:off x="1106311" y="3035300"/>
            <a:ext cx="2819401" cy="1018258"/>
          </a:xfrm>
          <a:prstGeom prst="rect">
            <a:avLst/>
          </a:prstGeom>
          <a:ln w="12700">
            <a:miter lim="400000"/>
          </a:ln>
        </p:spPr>
      </p:pic>
      <p:pic>
        <p:nvPicPr>
          <p:cNvPr id="661" name="crazyPerspective.jpg" descr="crazyPerspective.jpg"/>
          <p:cNvPicPr>
            <a:picLocks noChangeAspect="0"/>
          </p:cNvPicPr>
          <p:nvPr/>
        </p:nvPicPr>
        <p:blipFill>
          <a:blip r:embed="rId2">
            <a:extLst/>
          </a:blip>
          <a:srcRect l="31467" t="1000" r="59621" b="95414"/>
          <a:stretch>
            <a:fillRect/>
          </a:stretch>
        </p:blipFill>
        <p:spPr>
          <a:xfrm>
            <a:off x="1682044" y="2387600"/>
            <a:ext cx="1483361" cy="762000"/>
          </a:xfrm>
          <a:prstGeom prst="rect">
            <a:avLst/>
          </a:prstGeom>
          <a:ln w="12700">
            <a:miter lim="400000"/>
          </a:ln>
        </p:spPr>
      </p:pic>
      <p:pic>
        <p:nvPicPr>
          <p:cNvPr id="662" name="crazyPerspective.jpg" descr="crazyPerspective.jpg"/>
          <p:cNvPicPr>
            <a:picLocks noChangeAspect="0"/>
          </p:cNvPicPr>
          <p:nvPr/>
        </p:nvPicPr>
        <p:blipFill>
          <a:blip r:embed="rId2">
            <a:extLst/>
          </a:blip>
          <a:srcRect l="27562" t="7284" r="61123" b="87159"/>
          <a:stretch>
            <a:fillRect/>
          </a:stretch>
        </p:blipFill>
        <p:spPr>
          <a:xfrm>
            <a:off x="1539804" y="4229100"/>
            <a:ext cx="1841501" cy="1155700"/>
          </a:xfrm>
          <a:prstGeom prst="rect">
            <a:avLst/>
          </a:prstGeom>
          <a:ln w="12700">
            <a:miter lim="400000"/>
          </a:ln>
        </p:spPr>
      </p:pic>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4" name="Applied homographies"/>
          <p:cNvSpPr txBox="1"/>
          <p:nvPr>
            <p:ph type="title"/>
          </p:nvPr>
        </p:nvSpPr>
        <p:spPr>
          <a:prstGeom prst="rect">
            <a:avLst/>
          </a:prstGeom>
        </p:spPr>
        <p:txBody>
          <a:bodyPr/>
          <a:lstStyle/>
          <a:p>
            <a:pPr/>
            <a:r>
              <a:t>Applied homographies</a:t>
            </a:r>
          </a:p>
        </p:txBody>
      </p:sp>
      <p:sp>
        <p:nvSpPr>
          <p:cNvPr id="665" name="http://vimeo.com/75260457"/>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http://vimeo.com/75260457</a:t>
            </a:r>
          </a:p>
        </p:txBody>
      </p:sp>
      <p:pic>
        <p:nvPicPr>
          <p:cNvPr id="666" name="droppedImage.png" descr="droppedImage.png"/>
          <p:cNvPicPr>
            <a:picLocks noChangeAspect="1"/>
          </p:cNvPicPr>
          <p:nvPr/>
        </p:nvPicPr>
        <p:blipFill>
          <a:blip r:embed="rId3">
            <a:extLst/>
          </a:blip>
          <a:stretch>
            <a:fillRect/>
          </a:stretch>
        </p:blipFill>
        <p:spPr>
          <a:xfrm>
            <a:off x="203199" y="2356639"/>
            <a:ext cx="12591289" cy="7200901"/>
          </a:xfrm>
          <a:prstGeom prst="rect">
            <a:avLst/>
          </a:prstGeom>
          <a:ln w="12700">
            <a:miter lim="400000"/>
          </a:ln>
        </p:spPr>
      </p:pic>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8" name="Applied homographies"/>
          <p:cNvSpPr txBox="1"/>
          <p:nvPr>
            <p:ph type="title"/>
          </p:nvPr>
        </p:nvSpPr>
        <p:spPr>
          <a:prstGeom prst="rect">
            <a:avLst/>
          </a:prstGeom>
        </p:spPr>
        <p:txBody>
          <a:bodyPr/>
          <a:lstStyle/>
          <a:p>
            <a:pPr/>
            <a:r>
              <a:t>Applied homographies</a:t>
            </a:r>
          </a:p>
        </p:txBody>
      </p:sp>
      <p:sp>
        <p:nvSpPr>
          <p:cNvPr id="669" name="http://vimeo.com/75260457"/>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http://vimeo.com/75260457</a:t>
            </a:r>
          </a:p>
        </p:txBody>
      </p:sp>
      <p:pic>
        <p:nvPicPr>
          <p:cNvPr id="670" name="Box_640x480.mp4" descr="Box_640x480.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5875"/>
            <a:ext cx="13030200" cy="977265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14234" fill="hold"/>
                                        <p:tgtEl>
                                          <p:spTgt spid="67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70"/>
                </p:tgtEl>
              </p:cMediaNode>
            </p:video>
            <p:seq concurrent="1" prevAc="none" nextAc="seek">
              <p:cTn id="8" evtFilter="cancelBubble" nodeType="interactiveSeq" restart="whenNotActive" fill="hold">
                <p:stCondLst>
                  <p:cond delay="0" evt="onClick">
                    <p:tgtEl>
                      <p:spTgt spid="67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70"/>
                                        </p:tgtEl>
                                      </p:cBhvr>
                                    </p:cmd>
                                  </p:childTnLst>
                                </p:cTn>
                              </p:par>
                            </p:childTnLst>
                          </p:cTn>
                        </p:par>
                      </p:childTnLst>
                    </p:cTn>
                  </p:par>
                </p:childTnLst>
              </p:cTn>
              <p:nextCondLst>
                <p:cond delay="0" evt="onClick">
                  <p:tgtEl>
                    <p:spTgt spid="670"/>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72" name="Double-click to edit"/>
          <p:cNvSpPr txBox="1"/>
          <p:nvPr>
            <p:ph type="title"/>
          </p:nvPr>
        </p:nvSpPr>
        <p:spPr>
          <a:prstGeom prst="rect">
            <a:avLst/>
          </a:prstGeom>
        </p:spPr>
        <p:txBody>
          <a:bodyPr/>
          <a:lstStyle/>
          <a:p>
            <a:pPr/>
          </a:p>
        </p:txBody>
      </p:sp>
      <p:sp>
        <p:nvSpPr>
          <p:cNvPr id="673" name="Astronomy…"/>
          <p:cNvSpPr txBox="1"/>
          <p:nvPr>
            <p:ph type="body" idx="1"/>
          </p:nvPr>
        </p:nvSpPr>
        <p:spPr>
          <a:prstGeom prst="rect">
            <a:avLst/>
          </a:prstGeom>
        </p:spPr>
        <p:txBody>
          <a:bodyPr/>
          <a:lstStyle/>
          <a:p>
            <a:pPr/>
            <a:r>
              <a:t>Astronomy</a:t>
            </a:r>
          </a:p>
          <a:p>
            <a:pPr/>
            <a:r>
              <a:t>White board rectification</a:t>
            </a:r>
          </a:p>
        </p:txBody>
      </p:sp>
      <p:sp>
        <p:nvSpPr>
          <p:cNvPr id="674" name="http://www.astronomie.be/registax/"/>
          <p:cNvSpPr txBox="1"/>
          <p:nvPr/>
        </p:nvSpPr>
        <p:spPr>
          <a:xfrm>
            <a:off x="698500" y="3251200"/>
            <a:ext cx="7729836"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u="sng">
                <a:latin typeface="Gill Sans"/>
                <a:ea typeface="Gill Sans"/>
                <a:cs typeface="Gill Sans"/>
                <a:sym typeface="Gill Sans"/>
                <a:hlinkClick r:id="rId2" invalidUrl="" action="" tgtFrame="" tooltip="" history="1" highlightClick="0" endSnd="0"/>
              </a:defRPr>
            </a:lvl1pPr>
          </a:lstStyle>
          <a:p>
            <a:pPr>
              <a:defRPr u="none"/>
            </a:pPr>
            <a:r>
              <a:rPr u="sng">
                <a:hlinkClick r:id="rId2" invalidUrl="" action="" tgtFrame="" tooltip="" history="1" highlightClick="0" endSnd="0"/>
              </a:rPr>
              <a:t>http://www.astronomie.be/registax/</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76" name="Double-click to edit"/>
          <p:cNvSpPr txBox="1"/>
          <p:nvPr>
            <p:ph type="title"/>
          </p:nvPr>
        </p:nvSpPr>
        <p:spPr>
          <a:prstGeom prst="rect">
            <a:avLst/>
          </a:prstGeom>
        </p:spPr>
        <p:txBody>
          <a:bodyPr/>
          <a:lstStyle/>
          <a:p>
            <a:pPr/>
          </a:p>
        </p:txBody>
      </p:sp>
      <p:sp>
        <p:nvSpPr>
          <p:cNvPr id="677" name="Fredo office hours?"/>
          <p:cNvSpPr txBox="1"/>
          <p:nvPr>
            <p:ph type="body" idx="1"/>
          </p:nvPr>
        </p:nvSpPr>
        <p:spPr>
          <a:prstGeom prst="rect">
            <a:avLst/>
          </a:prstGeom>
        </p:spPr>
        <p:txBody>
          <a:bodyPr/>
          <a:lstStyle/>
          <a:p>
            <a:pPr/>
            <a:r>
              <a:t>Fredo office hours?</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9" name="Panoramas and Homographies"/>
          <p:cNvSpPr txBox="1"/>
          <p:nvPr>
            <p:ph type="ctrTitle"/>
          </p:nvPr>
        </p:nvSpPr>
        <p:spPr>
          <a:prstGeom prst="rect">
            <a:avLst/>
          </a:prstGeom>
        </p:spPr>
        <p:txBody>
          <a:bodyPr/>
          <a:lstStyle/>
          <a:p>
            <a:pPr/>
            <a:r>
              <a:t>Panoramas and Homographies</a:t>
            </a:r>
          </a:p>
        </p:txBody>
      </p:sp>
      <p:sp>
        <p:nvSpPr>
          <p:cNvPr id="680" name="Fredo Durand…"/>
          <p:cNvSpPr txBox="1"/>
          <p:nvPr>
            <p:ph type="subTitle" sz="quarter" idx="1"/>
          </p:nvPr>
        </p:nvSpPr>
        <p:spPr>
          <a:prstGeom prst="rect">
            <a:avLst/>
          </a:prstGeom>
        </p:spPr>
        <p:txBody>
          <a:bodyPr/>
          <a:lstStyle/>
          <a:p>
            <a:pPr/>
            <a:r>
              <a:t>Fredo Durand</a:t>
            </a:r>
          </a:p>
          <a:p>
            <a:pPr/>
            <a:r>
              <a:t>MIT EECS 6.815/6.865</a:t>
            </a:r>
          </a:p>
        </p:txBody>
      </p:sp>
      <p:pic>
        <p:nvPicPr>
          <p:cNvPr id="681" name="droppedImage-small.png" descr="droppedImage-small.png"/>
          <p:cNvPicPr>
            <a:picLocks noChangeAspect="1"/>
          </p:cNvPicPr>
          <p:nvPr/>
        </p:nvPicPr>
        <p:blipFill>
          <a:blip r:embed="rId2">
            <a:extLst/>
          </a:blip>
          <a:stretch>
            <a:fillRect/>
          </a:stretch>
        </p:blipFill>
        <p:spPr>
          <a:xfrm>
            <a:off x="393700" y="7450493"/>
            <a:ext cx="12560300" cy="2353908"/>
          </a:xfrm>
          <a:prstGeom prst="rect">
            <a:avLst/>
          </a:prstGeom>
          <a:ln w="12700">
            <a:miter lim="400000"/>
          </a:ln>
        </p:spPr>
      </p:pic>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83" name="Piaza"/>
          <p:cNvSpPr txBox="1"/>
          <p:nvPr>
            <p:ph type="title"/>
          </p:nvPr>
        </p:nvSpPr>
        <p:spPr>
          <a:prstGeom prst="rect">
            <a:avLst/>
          </a:prstGeom>
        </p:spPr>
        <p:txBody>
          <a:bodyPr/>
          <a:lstStyle/>
          <a:p>
            <a:pPr/>
            <a:r>
              <a:t>Piaza</a:t>
            </a:r>
          </a:p>
        </p:txBody>
      </p:sp>
      <p:sp>
        <p:nvSpPr>
          <p:cNvPr id="684"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6" name="Motivation"/>
          <p:cNvSpPr txBox="1"/>
          <p:nvPr>
            <p:ph type="title"/>
          </p:nvPr>
        </p:nvSpPr>
        <p:spPr>
          <a:prstGeom prst="rect">
            <a:avLst/>
          </a:prstGeom>
        </p:spPr>
        <p:txBody>
          <a:bodyPr/>
          <a:lstStyle/>
          <a:p>
            <a:pPr/>
            <a:r>
              <a:t>Motivation</a:t>
            </a:r>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8" name="Panorama: virtual wide angle"/>
          <p:cNvSpPr txBox="1"/>
          <p:nvPr>
            <p:ph type="title"/>
          </p:nvPr>
        </p:nvSpPr>
        <p:spPr>
          <a:prstGeom prst="rect">
            <a:avLst/>
          </a:prstGeom>
        </p:spPr>
        <p:txBody>
          <a:bodyPr/>
          <a:lstStyle/>
          <a:p>
            <a:pPr/>
            <a:r>
              <a:t>Panorama: virtual wide angle</a:t>
            </a:r>
          </a:p>
        </p:txBody>
      </p:sp>
      <p:sp>
        <p:nvSpPr>
          <p:cNvPr id="689" name="Double-click to edit"/>
          <p:cNvSpPr txBox="1"/>
          <p:nvPr>
            <p:ph type="body" idx="1"/>
          </p:nvPr>
        </p:nvSpPr>
        <p:spPr>
          <a:prstGeom prst="rect">
            <a:avLst/>
          </a:prstGeom>
        </p:spPr>
        <p:txBody>
          <a:bodyPr/>
          <a:lstStyle/>
          <a:p>
            <a:pPr/>
          </a:p>
        </p:txBody>
      </p:sp>
      <p:grpSp>
        <p:nvGrpSpPr>
          <p:cNvPr id="696" name="Group"/>
          <p:cNvGrpSpPr/>
          <p:nvPr/>
        </p:nvGrpSpPr>
        <p:grpSpPr>
          <a:xfrm>
            <a:off x="304800" y="1679165"/>
            <a:ext cx="8427174" cy="8051821"/>
            <a:chOff x="0" y="0"/>
            <a:chExt cx="8427173" cy="8051819"/>
          </a:xfrm>
        </p:grpSpPr>
        <p:grpSp>
          <p:nvGrpSpPr>
            <p:cNvPr id="694" name="Group"/>
            <p:cNvGrpSpPr/>
            <p:nvPr/>
          </p:nvGrpSpPr>
          <p:grpSpPr>
            <a:xfrm>
              <a:off x="0" y="0"/>
              <a:ext cx="8427174" cy="3018335"/>
              <a:chOff x="0" y="0"/>
              <a:chExt cx="8427173" cy="3018334"/>
            </a:xfrm>
          </p:grpSpPr>
          <p:pic>
            <p:nvPicPr>
              <p:cNvPr id="690" name="droppedImage.tiff" descr="droppedImage.tiff"/>
              <p:cNvPicPr>
                <a:picLocks noChangeAspect="1"/>
              </p:cNvPicPr>
              <p:nvPr/>
            </p:nvPicPr>
            <p:blipFill>
              <a:blip r:embed="rId2">
                <a:extLst/>
              </a:blip>
              <a:stretch>
                <a:fillRect/>
              </a:stretch>
            </p:blipFill>
            <p:spPr>
              <a:xfrm>
                <a:off x="0" y="0"/>
                <a:ext cx="2010212" cy="3018335"/>
              </a:xfrm>
              <a:prstGeom prst="rect">
                <a:avLst/>
              </a:prstGeom>
              <a:ln w="12700" cap="flat">
                <a:noFill/>
                <a:miter lim="400000"/>
              </a:ln>
              <a:effectLst/>
            </p:spPr>
          </p:pic>
          <p:pic>
            <p:nvPicPr>
              <p:cNvPr id="691" name="droppedImage.tiff" descr="droppedImage.tiff"/>
              <p:cNvPicPr>
                <a:picLocks noChangeAspect="1"/>
              </p:cNvPicPr>
              <p:nvPr/>
            </p:nvPicPr>
            <p:blipFill>
              <a:blip r:embed="rId3">
                <a:extLst/>
              </a:blip>
              <a:stretch>
                <a:fillRect/>
              </a:stretch>
            </p:blipFill>
            <p:spPr>
              <a:xfrm>
                <a:off x="2179231" y="0"/>
                <a:ext cx="2010213" cy="3018335"/>
              </a:xfrm>
              <a:prstGeom prst="rect">
                <a:avLst/>
              </a:prstGeom>
              <a:ln w="12700" cap="flat">
                <a:noFill/>
                <a:miter lim="400000"/>
              </a:ln>
              <a:effectLst/>
            </p:spPr>
          </p:pic>
          <p:pic>
            <p:nvPicPr>
              <p:cNvPr id="692" name="droppedImage.tiff" descr="droppedImage.tiff"/>
              <p:cNvPicPr>
                <a:picLocks noChangeAspect="1"/>
              </p:cNvPicPr>
              <p:nvPr/>
            </p:nvPicPr>
            <p:blipFill>
              <a:blip r:embed="rId4">
                <a:extLst/>
              </a:blip>
              <a:stretch>
                <a:fillRect/>
              </a:stretch>
            </p:blipFill>
            <p:spPr>
              <a:xfrm>
                <a:off x="4298089" y="0"/>
                <a:ext cx="2010212" cy="3018335"/>
              </a:xfrm>
              <a:prstGeom prst="rect">
                <a:avLst/>
              </a:prstGeom>
              <a:ln w="12700" cap="flat">
                <a:noFill/>
                <a:miter lim="400000"/>
              </a:ln>
              <a:effectLst/>
            </p:spPr>
          </p:pic>
          <p:pic>
            <p:nvPicPr>
              <p:cNvPr id="693" name="droppedImage.tiff" descr="droppedImage.tiff"/>
              <p:cNvPicPr>
                <a:picLocks noChangeAspect="1"/>
              </p:cNvPicPr>
              <p:nvPr/>
            </p:nvPicPr>
            <p:blipFill>
              <a:blip r:embed="rId5">
                <a:extLst/>
              </a:blip>
              <a:stretch>
                <a:fillRect/>
              </a:stretch>
            </p:blipFill>
            <p:spPr>
              <a:xfrm>
                <a:off x="6416961" y="0"/>
                <a:ext cx="2010213" cy="3018335"/>
              </a:xfrm>
              <a:prstGeom prst="rect">
                <a:avLst/>
              </a:prstGeom>
              <a:ln w="12700" cap="flat">
                <a:noFill/>
                <a:miter lim="400000"/>
              </a:ln>
              <a:effectLst/>
            </p:spPr>
          </p:pic>
        </p:grpSp>
        <p:pic>
          <p:nvPicPr>
            <p:cNvPr id="695" name="droppedImage.png" descr="droppedImage.png"/>
            <p:cNvPicPr>
              <a:picLocks noChangeAspect="1"/>
            </p:cNvPicPr>
            <p:nvPr/>
          </p:nvPicPr>
          <p:blipFill>
            <a:blip r:embed="rId6">
              <a:extLst/>
            </a:blip>
            <a:stretch>
              <a:fillRect/>
            </a:stretch>
          </p:blipFill>
          <p:spPr>
            <a:xfrm>
              <a:off x="0" y="3257696"/>
              <a:ext cx="8427168" cy="4794124"/>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All the way to 360"/>
          <p:cNvSpPr txBox="1"/>
          <p:nvPr>
            <p:ph type="title"/>
          </p:nvPr>
        </p:nvSpPr>
        <p:spPr>
          <a:prstGeom prst="rect">
            <a:avLst/>
          </a:prstGeom>
        </p:spPr>
        <p:txBody>
          <a:bodyPr/>
          <a:lstStyle/>
          <a:p>
            <a:pPr/>
            <a:r>
              <a:t>All the way to 360</a:t>
            </a:r>
          </a:p>
        </p:txBody>
      </p:sp>
      <p:sp>
        <p:nvSpPr>
          <p:cNvPr id="699" name="http://people.csail.mit.edu/fredo/Panos/"/>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http://people.csail.mit.edu/fredo/Panos/</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0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0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03" name="Why Mosaic?"/>
          <p:cNvSpPr txBox="1"/>
          <p:nvPr>
            <p:ph type="title"/>
          </p:nvPr>
        </p:nvSpPr>
        <p:spPr>
          <a:prstGeom prst="rect">
            <a:avLst/>
          </a:prstGeom>
        </p:spPr>
        <p:txBody>
          <a:bodyPr/>
          <a:lstStyle/>
          <a:p>
            <a:pPr/>
            <a:r>
              <a:t>Why Mosaic?</a:t>
            </a:r>
          </a:p>
        </p:txBody>
      </p:sp>
      <p:sp>
        <p:nvSpPr>
          <p:cNvPr id="704" name="Are you getting the whole picture?…"/>
          <p:cNvSpPr txBox="1"/>
          <p:nvPr>
            <p:ph type="body" idx="1"/>
          </p:nvPr>
        </p:nvSpPr>
        <p:spPr>
          <a:prstGeom prst="rect">
            <a:avLst/>
          </a:prstGeom>
        </p:spPr>
        <p:txBody>
          <a:bodyPr/>
          <a:lstStyle/>
          <a:p>
            <a:pPr/>
            <a:r>
              <a:t>Are you getting the whole picture?</a:t>
            </a:r>
          </a:p>
          <a:p>
            <a:pPr lvl="1"/>
            <a:r>
              <a:t>Compact Camera FOV = 50 x 35°</a:t>
            </a:r>
          </a:p>
          <a:p>
            <a:pPr lvl="1"/>
            <a:r>
              <a:t>Human FOV                = 200 x 135°</a:t>
            </a:r>
          </a:p>
        </p:txBody>
      </p:sp>
      <p:pic>
        <p:nvPicPr>
          <p:cNvPr id="705" name="human.png" descr="human.png"/>
          <p:cNvPicPr>
            <a:picLocks noChangeAspect="0"/>
          </p:cNvPicPr>
          <p:nvPr/>
        </p:nvPicPr>
        <p:blipFill>
          <a:blip r:embed="rId3">
            <a:extLst/>
          </a:blip>
          <a:stretch>
            <a:fillRect/>
          </a:stretch>
        </p:blipFill>
        <p:spPr>
          <a:xfrm>
            <a:off x="0" y="4549422"/>
            <a:ext cx="13004800" cy="3822419"/>
          </a:xfrm>
          <a:prstGeom prst="rect">
            <a:avLst/>
          </a:prstGeom>
          <a:ln w="12700">
            <a:miter lim="400000"/>
          </a:ln>
        </p:spPr>
      </p:pic>
      <p:sp>
        <p:nvSpPr>
          <p:cNvPr id="706" name="Slide from Brown &amp; Lowe"/>
          <p:cNvSpPr txBox="1"/>
          <p:nvPr/>
        </p:nvSpPr>
        <p:spPr>
          <a:xfrm>
            <a:off x="9094329" y="9271000"/>
            <a:ext cx="3308938" cy="4226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Arial"/>
              <a:defRPr sz="2200">
                <a:uFill>
                  <a:solidFill>
                    <a:srgbClr val="000000"/>
                  </a:solidFill>
                </a:uFill>
                <a:latin typeface="+mn-lt"/>
                <a:ea typeface="+mn-ea"/>
                <a:cs typeface="+mn-cs"/>
                <a:sym typeface="Arial"/>
              </a:defRPr>
            </a:lvl1pPr>
          </a:lstStyle>
          <a:p>
            <a:pPr/>
            <a:r>
              <a:t>Slide from Brown &amp; Lowe</a:t>
            </a:r>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0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0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10" name="Why Mosaic?"/>
          <p:cNvSpPr txBox="1"/>
          <p:nvPr>
            <p:ph type="title"/>
          </p:nvPr>
        </p:nvSpPr>
        <p:spPr>
          <a:prstGeom prst="rect">
            <a:avLst/>
          </a:prstGeom>
        </p:spPr>
        <p:txBody>
          <a:bodyPr/>
          <a:lstStyle/>
          <a:p>
            <a:pPr/>
            <a:r>
              <a:t>Why Mosaic?</a:t>
            </a:r>
          </a:p>
        </p:txBody>
      </p:sp>
      <p:sp>
        <p:nvSpPr>
          <p:cNvPr id="711" name="Are you getting the whole picture?…"/>
          <p:cNvSpPr txBox="1"/>
          <p:nvPr>
            <p:ph type="body" idx="1"/>
          </p:nvPr>
        </p:nvSpPr>
        <p:spPr>
          <a:prstGeom prst="rect">
            <a:avLst/>
          </a:prstGeom>
        </p:spPr>
        <p:txBody>
          <a:bodyPr/>
          <a:lstStyle/>
          <a:p>
            <a:pPr/>
            <a:r>
              <a:t>Are you getting the whole picture?</a:t>
            </a:r>
          </a:p>
          <a:p>
            <a:pPr lvl="1"/>
            <a:r>
              <a:t>Compact Camera FOV = 50 x 35°</a:t>
            </a:r>
          </a:p>
          <a:p>
            <a:pPr lvl="1"/>
            <a:r>
              <a:t>Human FOV                = 200 x 135°</a:t>
            </a:r>
          </a:p>
          <a:p>
            <a:pPr lvl="1"/>
            <a:r>
              <a:t>Panoramic Mosaic        = 360 x 180°</a:t>
            </a:r>
          </a:p>
        </p:txBody>
      </p:sp>
      <p:pic>
        <p:nvPicPr>
          <p:cNvPr id="712" name="294x1000.jpg" descr="294x1000.jpg"/>
          <p:cNvPicPr>
            <a:picLocks noChangeAspect="0"/>
          </p:cNvPicPr>
          <p:nvPr/>
        </p:nvPicPr>
        <p:blipFill>
          <a:blip r:embed="rId3">
            <a:extLst/>
          </a:blip>
          <a:stretch>
            <a:fillRect/>
          </a:stretch>
        </p:blipFill>
        <p:spPr>
          <a:xfrm>
            <a:off x="0" y="4546600"/>
            <a:ext cx="13004800" cy="3822418"/>
          </a:xfrm>
          <a:prstGeom prst="rect">
            <a:avLst/>
          </a:prstGeom>
          <a:ln w="12700">
            <a:miter lim="400000"/>
          </a:ln>
        </p:spPr>
      </p:pic>
      <p:sp>
        <p:nvSpPr>
          <p:cNvPr id="713" name="Slide from Brown &amp; Lowe"/>
          <p:cNvSpPr txBox="1"/>
          <p:nvPr/>
        </p:nvSpPr>
        <p:spPr>
          <a:xfrm>
            <a:off x="9094329" y="9271000"/>
            <a:ext cx="3308938" cy="4226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Arial"/>
              <a:defRPr sz="2200">
                <a:uFill>
                  <a:solidFill>
                    <a:srgbClr val="000000"/>
                  </a:solidFill>
                </a:uFill>
                <a:latin typeface="+mn-lt"/>
                <a:ea typeface="+mn-ea"/>
                <a:cs typeface="+mn-cs"/>
                <a:sym typeface="Arial"/>
              </a:defRPr>
            </a:lvl1pPr>
          </a:lstStyle>
          <a:p>
            <a:pPr/>
            <a:r>
              <a:t>Slide from Brown &amp; Lowe</a:t>
            </a: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5" name="Similar to HDR"/>
          <p:cNvSpPr txBox="1"/>
          <p:nvPr>
            <p:ph type="title"/>
          </p:nvPr>
        </p:nvSpPr>
        <p:spPr>
          <a:prstGeom prst="rect">
            <a:avLst/>
          </a:prstGeom>
        </p:spPr>
        <p:txBody>
          <a:bodyPr/>
          <a:lstStyle/>
          <a:p>
            <a:pPr/>
            <a:r>
              <a:t>Similar to HDR</a:t>
            </a:r>
          </a:p>
        </p:txBody>
      </p:sp>
      <p:sp>
        <p:nvSpPr>
          <p:cNvPr id="716" name="Medium is limited (range, field of view)…"/>
          <p:cNvSpPr txBox="1"/>
          <p:nvPr>
            <p:ph type="body" idx="1"/>
          </p:nvPr>
        </p:nvSpPr>
        <p:spPr>
          <a:prstGeom prst="rect">
            <a:avLst/>
          </a:prstGeom>
        </p:spPr>
        <p:txBody>
          <a:bodyPr/>
          <a:lstStyle/>
          <a:p>
            <a:pPr/>
            <a:r>
              <a:t>Medium is limited (range, field of view)</a:t>
            </a:r>
          </a:p>
          <a:p>
            <a:pPr/>
            <a:r>
              <a:t>Take multiple images</a:t>
            </a:r>
          </a:p>
          <a:p>
            <a:pPr/>
            <a:r>
              <a:t>Merge</a:t>
            </a:r>
          </a:p>
        </p:txBody>
      </p:sp>
      <p:grpSp>
        <p:nvGrpSpPr>
          <p:cNvPr id="722" name="Group"/>
          <p:cNvGrpSpPr/>
          <p:nvPr/>
        </p:nvGrpSpPr>
        <p:grpSpPr>
          <a:xfrm>
            <a:off x="495299" y="4076700"/>
            <a:ext cx="8989062" cy="2603500"/>
            <a:chOff x="0" y="0"/>
            <a:chExt cx="8989060" cy="2603500"/>
          </a:xfrm>
        </p:grpSpPr>
        <p:pic>
          <p:nvPicPr>
            <p:cNvPr id="717" name="image.png" descr="image.png"/>
            <p:cNvPicPr>
              <a:picLocks noChangeAspect="0"/>
            </p:cNvPicPr>
            <p:nvPr/>
          </p:nvPicPr>
          <p:blipFill>
            <a:blip r:embed="rId2">
              <a:extLst/>
            </a:blip>
            <a:stretch>
              <a:fillRect/>
            </a:stretch>
          </p:blipFill>
          <p:spPr>
            <a:xfrm>
              <a:off x="0" y="0"/>
              <a:ext cx="1684303" cy="2603500"/>
            </a:xfrm>
            <a:prstGeom prst="rect">
              <a:avLst/>
            </a:prstGeom>
            <a:ln w="12700" cap="flat">
              <a:noFill/>
              <a:miter lim="400000"/>
            </a:ln>
            <a:effectLst/>
          </p:spPr>
        </p:pic>
        <p:pic>
          <p:nvPicPr>
            <p:cNvPr id="718" name="image.png" descr="image.png"/>
            <p:cNvPicPr>
              <a:picLocks noChangeAspect="0"/>
            </p:cNvPicPr>
            <p:nvPr/>
          </p:nvPicPr>
          <p:blipFill>
            <a:blip r:embed="rId3">
              <a:extLst/>
            </a:blip>
            <a:stretch>
              <a:fillRect/>
            </a:stretch>
          </p:blipFill>
          <p:spPr>
            <a:xfrm>
              <a:off x="1841500" y="0"/>
              <a:ext cx="1684303" cy="2603500"/>
            </a:xfrm>
            <a:prstGeom prst="rect">
              <a:avLst/>
            </a:prstGeom>
            <a:ln w="12700" cap="flat">
              <a:noFill/>
              <a:miter lim="400000"/>
            </a:ln>
            <a:effectLst/>
          </p:spPr>
        </p:pic>
        <p:pic>
          <p:nvPicPr>
            <p:cNvPr id="719" name="image.png" descr="image.png"/>
            <p:cNvPicPr>
              <a:picLocks noChangeAspect="0"/>
            </p:cNvPicPr>
            <p:nvPr/>
          </p:nvPicPr>
          <p:blipFill>
            <a:blip r:embed="rId4">
              <a:extLst/>
            </a:blip>
            <a:stretch>
              <a:fillRect/>
            </a:stretch>
          </p:blipFill>
          <p:spPr>
            <a:xfrm>
              <a:off x="3620064" y="0"/>
              <a:ext cx="1684303" cy="2603500"/>
            </a:xfrm>
            <a:prstGeom prst="rect">
              <a:avLst/>
            </a:prstGeom>
            <a:ln w="12700" cap="flat">
              <a:noFill/>
              <a:miter lim="400000"/>
            </a:ln>
            <a:effectLst/>
          </p:spPr>
        </p:pic>
        <p:pic>
          <p:nvPicPr>
            <p:cNvPr id="720" name="image.png" descr="image.png"/>
            <p:cNvPicPr>
              <a:picLocks noChangeAspect="0"/>
            </p:cNvPicPr>
            <p:nvPr/>
          </p:nvPicPr>
          <p:blipFill>
            <a:blip r:embed="rId5">
              <a:extLst/>
            </a:blip>
            <a:stretch>
              <a:fillRect/>
            </a:stretch>
          </p:blipFill>
          <p:spPr>
            <a:xfrm>
              <a:off x="5462411" y="0"/>
              <a:ext cx="1684303" cy="2603500"/>
            </a:xfrm>
            <a:prstGeom prst="rect">
              <a:avLst/>
            </a:prstGeom>
            <a:ln w="12700" cap="flat">
              <a:noFill/>
              <a:miter lim="400000"/>
            </a:ln>
            <a:effectLst/>
          </p:spPr>
        </p:pic>
        <p:pic>
          <p:nvPicPr>
            <p:cNvPr id="721" name="image.png" descr="image.png"/>
            <p:cNvPicPr>
              <a:picLocks noChangeAspect="0"/>
            </p:cNvPicPr>
            <p:nvPr/>
          </p:nvPicPr>
          <p:blipFill>
            <a:blip r:embed="rId6">
              <a:extLst/>
            </a:blip>
            <a:stretch>
              <a:fillRect/>
            </a:stretch>
          </p:blipFill>
          <p:spPr>
            <a:xfrm>
              <a:off x="7304758" y="0"/>
              <a:ext cx="1684303" cy="2603500"/>
            </a:xfrm>
            <a:prstGeom prst="rect">
              <a:avLst/>
            </a:prstGeom>
            <a:ln w="12700" cap="flat">
              <a:noFill/>
              <a:miter lim="400000"/>
            </a:ln>
            <a:effectLst/>
          </p:spPr>
        </p:pic>
      </p:grpSp>
      <p:grpSp>
        <p:nvGrpSpPr>
          <p:cNvPr id="727" name="Group"/>
          <p:cNvGrpSpPr/>
          <p:nvPr/>
        </p:nvGrpSpPr>
        <p:grpSpPr>
          <a:xfrm>
            <a:off x="495300" y="7235269"/>
            <a:ext cx="6956069" cy="2491436"/>
            <a:chOff x="0" y="0"/>
            <a:chExt cx="6956068" cy="2491434"/>
          </a:xfrm>
        </p:grpSpPr>
        <p:pic>
          <p:nvPicPr>
            <p:cNvPr id="723" name="droppedImage.tiff" descr="droppedImage.tiff"/>
            <p:cNvPicPr>
              <a:picLocks noChangeAspect="1"/>
            </p:cNvPicPr>
            <p:nvPr/>
          </p:nvPicPr>
          <p:blipFill>
            <a:blip r:embed="rId7">
              <a:extLst/>
            </a:blip>
            <a:stretch>
              <a:fillRect/>
            </a:stretch>
          </p:blipFill>
          <p:spPr>
            <a:xfrm>
              <a:off x="0" y="0"/>
              <a:ext cx="1659297" cy="2491435"/>
            </a:xfrm>
            <a:prstGeom prst="rect">
              <a:avLst/>
            </a:prstGeom>
            <a:ln w="12700" cap="flat">
              <a:noFill/>
              <a:miter lim="400000"/>
            </a:ln>
            <a:effectLst/>
          </p:spPr>
        </p:pic>
        <p:pic>
          <p:nvPicPr>
            <p:cNvPr id="724" name="droppedImage.tiff" descr="droppedImage.tiff"/>
            <p:cNvPicPr>
              <a:picLocks noChangeAspect="1"/>
            </p:cNvPicPr>
            <p:nvPr/>
          </p:nvPicPr>
          <p:blipFill>
            <a:blip r:embed="rId8">
              <a:extLst/>
            </a:blip>
            <a:stretch>
              <a:fillRect/>
            </a:stretch>
          </p:blipFill>
          <p:spPr>
            <a:xfrm>
              <a:off x="1798809" y="0"/>
              <a:ext cx="1659297" cy="2491435"/>
            </a:xfrm>
            <a:prstGeom prst="rect">
              <a:avLst/>
            </a:prstGeom>
            <a:ln w="12700" cap="flat">
              <a:noFill/>
              <a:miter lim="400000"/>
            </a:ln>
            <a:effectLst/>
          </p:spPr>
        </p:pic>
        <p:pic>
          <p:nvPicPr>
            <p:cNvPr id="725" name="droppedImage.tiff" descr="droppedImage.tiff"/>
            <p:cNvPicPr>
              <a:picLocks noChangeAspect="1"/>
            </p:cNvPicPr>
            <p:nvPr/>
          </p:nvPicPr>
          <p:blipFill>
            <a:blip r:embed="rId9">
              <a:extLst/>
            </a:blip>
            <a:stretch>
              <a:fillRect/>
            </a:stretch>
          </p:blipFill>
          <p:spPr>
            <a:xfrm>
              <a:off x="3547783" y="0"/>
              <a:ext cx="1659297" cy="2491435"/>
            </a:xfrm>
            <a:prstGeom prst="rect">
              <a:avLst/>
            </a:prstGeom>
            <a:ln w="12700" cap="flat">
              <a:noFill/>
              <a:miter lim="400000"/>
            </a:ln>
            <a:effectLst/>
          </p:spPr>
        </p:pic>
        <p:pic>
          <p:nvPicPr>
            <p:cNvPr id="726" name="droppedImage.tiff" descr="droppedImage.tiff"/>
            <p:cNvPicPr>
              <a:picLocks noChangeAspect="1"/>
            </p:cNvPicPr>
            <p:nvPr/>
          </p:nvPicPr>
          <p:blipFill>
            <a:blip r:embed="rId10">
              <a:extLst/>
            </a:blip>
            <a:stretch>
              <a:fillRect/>
            </a:stretch>
          </p:blipFill>
          <p:spPr>
            <a:xfrm>
              <a:off x="5296772" y="0"/>
              <a:ext cx="1659297" cy="2491435"/>
            </a:xfrm>
            <a:prstGeom prst="rect">
              <a:avLst/>
            </a:prstGeom>
            <a:ln w="12700" cap="flat">
              <a:noFill/>
              <a:miter lim="400000"/>
            </a:ln>
            <a:effectLst/>
          </p:spPr>
        </p:pic>
      </p:grpSp>
      <p:pic>
        <p:nvPicPr>
          <p:cNvPr id="728" name="droppedImage.png" descr="droppedImage.png"/>
          <p:cNvPicPr>
            <a:picLocks noChangeAspect="1"/>
          </p:cNvPicPr>
          <p:nvPr/>
        </p:nvPicPr>
        <p:blipFill>
          <a:blip r:embed="rId11">
            <a:extLst/>
          </a:blip>
          <a:stretch>
            <a:fillRect/>
          </a:stretch>
        </p:blipFill>
        <p:spPr>
          <a:xfrm>
            <a:off x="8239388" y="7209183"/>
            <a:ext cx="4422516" cy="2515921"/>
          </a:xfrm>
          <a:prstGeom prst="rect">
            <a:avLst/>
          </a:prstGeom>
          <a:ln w="12700">
            <a:miter lim="400000"/>
          </a:ln>
        </p:spPr>
      </p:pic>
      <p:pic>
        <p:nvPicPr>
          <p:cNvPr id="729" name="droppedImage.png" descr="droppedImage.png"/>
          <p:cNvPicPr>
            <a:picLocks noChangeAspect="1"/>
          </p:cNvPicPr>
          <p:nvPr/>
        </p:nvPicPr>
        <p:blipFill>
          <a:blip r:embed="rId12">
            <a:extLst/>
          </a:blip>
          <a:srcRect l="0" t="0" r="0" b="16944"/>
          <a:stretch>
            <a:fillRect/>
          </a:stretch>
        </p:blipFill>
        <p:spPr>
          <a:xfrm>
            <a:off x="10936628" y="4065810"/>
            <a:ext cx="1725272" cy="2621235"/>
          </a:xfrm>
          <a:prstGeom prst="rect">
            <a:avLst/>
          </a:prstGeom>
          <a:ln w="12700"/>
        </p:spPr>
      </p:pic>
      <p:sp>
        <p:nvSpPr>
          <p:cNvPr id="730" name="Arrow"/>
          <p:cNvSpPr/>
          <p:nvPr/>
        </p:nvSpPr>
        <p:spPr>
          <a:xfrm>
            <a:off x="9652000" y="4749800"/>
            <a:ext cx="1270000" cy="1270000"/>
          </a:xfrm>
          <a:prstGeom prst="rightArrow">
            <a:avLst>
              <a:gd name="adj1" fmla="val 68000"/>
              <a:gd name="adj2" fmla="val 49004"/>
            </a:avLst>
          </a:prstGeom>
          <a:blipFill>
            <a:blip r:embed="rId13"/>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31" name="Arrow"/>
          <p:cNvSpPr/>
          <p:nvPr/>
        </p:nvSpPr>
        <p:spPr>
          <a:xfrm>
            <a:off x="7289800" y="7835900"/>
            <a:ext cx="1270000" cy="1270000"/>
          </a:xfrm>
          <a:prstGeom prst="rightArrow">
            <a:avLst>
              <a:gd name="adj1" fmla="val 68000"/>
              <a:gd name="adj2" fmla="val 49004"/>
            </a:avLst>
          </a:prstGeom>
          <a:blipFill>
            <a:blip r:embed="rId13"/>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33" name="Double-click to edit"/>
          <p:cNvSpPr txBox="1"/>
          <p:nvPr>
            <p:ph type="title"/>
          </p:nvPr>
        </p:nvSpPr>
        <p:spPr>
          <a:prstGeom prst="rect">
            <a:avLst/>
          </a:prstGeom>
        </p:spPr>
        <p:txBody>
          <a:bodyPr/>
          <a:lstStyle/>
          <a:p>
            <a:pPr/>
          </a:p>
        </p:txBody>
      </p:sp>
      <p:sp>
        <p:nvSpPr>
          <p:cNvPr id="734" name="Double-click to edit"/>
          <p:cNvSpPr txBox="1"/>
          <p:nvPr>
            <p:ph type="body" idx="1"/>
          </p:nvPr>
        </p:nvSpPr>
        <p:spPr>
          <a:prstGeom prst="rect">
            <a:avLst/>
          </a:prstGeom>
        </p:spPr>
        <p:txBody>
          <a:bodyPr/>
          <a:lstStyle/>
          <a:p>
            <a:pPr/>
          </a:p>
        </p:txBody>
      </p:sp>
      <p:pic>
        <p:nvPicPr>
          <p:cNvPr id="735" name="droppedImage.png" descr="droppedImage.png"/>
          <p:cNvPicPr>
            <a:picLocks noChangeAspect="1"/>
          </p:cNvPicPr>
          <p:nvPr/>
        </p:nvPicPr>
        <p:blipFill>
          <a:blip r:embed="rId2">
            <a:extLst/>
          </a:blip>
          <a:stretch>
            <a:fillRect/>
          </a:stretch>
        </p:blipFill>
        <p:spPr>
          <a:xfrm>
            <a:off x="304182" y="5155489"/>
            <a:ext cx="12484101" cy="4229811"/>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7" name="An old idea"/>
          <p:cNvSpPr txBox="1"/>
          <p:nvPr>
            <p:ph type="title"/>
          </p:nvPr>
        </p:nvSpPr>
        <p:spPr>
          <a:prstGeom prst="rect">
            <a:avLst/>
          </a:prstGeom>
        </p:spPr>
        <p:txBody>
          <a:bodyPr/>
          <a:lstStyle/>
          <a:p>
            <a:pPr/>
            <a:r>
              <a:t>An old idea</a:t>
            </a:r>
          </a:p>
        </p:txBody>
      </p:sp>
      <p:sp>
        <p:nvSpPr>
          <p:cNvPr id="738" name="Double-click to edit"/>
          <p:cNvSpPr txBox="1"/>
          <p:nvPr>
            <p:ph type="body" idx="1"/>
          </p:nvPr>
        </p:nvSpPr>
        <p:spPr>
          <a:prstGeom prst="rect">
            <a:avLst/>
          </a:prstGeom>
        </p:spPr>
        <p:txBody>
          <a:bodyPr/>
          <a:lstStyle/>
          <a:p>
            <a:pPr/>
          </a:p>
        </p:txBody>
      </p:sp>
      <p:sp>
        <p:nvSpPr>
          <p:cNvPr id="739" name="This image by the firm of Maison Bonfils depicts the city of Beirut, Lebanon, sometime in the last third of the 19th century. Maison Bonfils was the extraordinarily prolific venture of the French photographer Félix Bonfils (1831-85), his wife Marie-Lydie"/>
          <p:cNvSpPr txBox="1"/>
          <p:nvPr/>
        </p:nvSpPr>
        <p:spPr>
          <a:xfrm>
            <a:off x="304800" y="4699000"/>
            <a:ext cx="12484100" cy="472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584200">
              <a:defRPr sz="2400">
                <a:latin typeface="Gill Sans"/>
                <a:ea typeface="Gill Sans"/>
                <a:cs typeface="Gill Sans"/>
                <a:sym typeface="Gill Sans"/>
              </a:defRPr>
            </a:pPr>
            <a:r>
              <a:t>This image by the firm of Maison Bonfils depicts the city of Beirut, Lebanon, sometime in the last third of the 19th century. Maison Bonfils was the extraordinarily prolific venture of the French photographer Félix Bonfils (1831-85), his wife Marie-Lydie Cabanis Bonfils (1837-1918), and their son, Adrien Bonfils (1861-1928). The Bonfils moved to Beirut in 1867 and, over the next five decades, their firm produced one of the world's most important bodies of photographic work about the Middle East. Maison Bonfils was known for landscape photographs, panoramas, biblical scenes, and posed “ethnographic” portraits. The family’s marketing acumen and commercial sense helped make their photographs known around the world. “Panoramic” photographs employ a variety of techniques to create a wide angle of view. This “panoramic view” is composed of four aerial photographs set together to give the viewer a broader image than would have been practical with a single photograph.</a:t>
            </a:r>
            <a:br/>
            <a:r>
              <a:t> </a:t>
            </a:r>
            <a:r>
              <a:rPr u="sng">
                <a:hlinkClick r:id="rId2" invalidUrl="" action="" tgtFrame="" tooltip="" history="1" highlightClick="0" endSnd="0"/>
              </a:rPr>
              <a:t>http://en.wikipedia.org/wiki/File:%D8%A8%D9%8A%D8%B1%D9%88%D8%AA-%D8%A7%D9%84%D9%82%D8%B1%D9%86_%D9%A1%D9%A9.jpg</a:t>
            </a:r>
          </a:p>
        </p:txBody>
      </p:sp>
      <p:sp>
        <p:nvSpPr>
          <p:cNvPr id="740" name="http://en.wikipedia.org/wiki/File:%D8%A8%D9%8A%D8%B1%D9%88%D8%AA-%D8%A7%D9%84%D9%82%D8%B1%D9%86_%D9%A1%D9%A9.jpg"/>
          <p:cNvSpPr txBox="1"/>
          <p:nvPr/>
        </p:nvSpPr>
        <p:spPr>
          <a:xfrm>
            <a:off x="-12877800" y="-533400"/>
            <a:ext cx="13004800" cy="2590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4200" u="sng">
                <a:latin typeface="Gill Sans"/>
                <a:ea typeface="Gill Sans"/>
                <a:cs typeface="Gill Sans"/>
                <a:sym typeface="Gill Sans"/>
                <a:hlinkClick r:id="rId2" invalidUrl="" action="" tgtFrame="" tooltip="" history="1" highlightClick="0" endSnd="0"/>
              </a:defRPr>
            </a:lvl1pPr>
          </a:lstStyle>
          <a:p>
            <a:pPr>
              <a:defRPr u="none"/>
            </a:pPr>
            <a:r>
              <a:rPr u="sng">
                <a:hlinkClick r:id="rId2" invalidUrl="" action="" tgtFrame="" tooltip="" history="1" highlightClick="0" endSnd="0"/>
              </a:rPr>
              <a:t>http://en.wikipedia.org/wiki/File:%D8%A8%D9%8A%D8%B1%D9%88%D8%AA-%D8%A7%D9%84%D9%82%D8%B1%D9%86_%D9%A1%D9%A9.jpg</a:t>
            </a:r>
          </a:p>
        </p:txBody>
      </p:sp>
      <p:pic>
        <p:nvPicPr>
          <p:cNvPr id="741" name="droppedImage.png" descr="droppedImage.png"/>
          <p:cNvPicPr>
            <a:picLocks noChangeAspect="1"/>
          </p:cNvPicPr>
          <p:nvPr/>
        </p:nvPicPr>
        <p:blipFill>
          <a:blip r:embed="rId3">
            <a:extLst/>
          </a:blip>
          <a:stretch>
            <a:fillRect/>
          </a:stretch>
        </p:blipFill>
        <p:spPr>
          <a:xfrm>
            <a:off x="127000" y="1463772"/>
            <a:ext cx="12429898" cy="2628901"/>
          </a:xfrm>
          <a:prstGeom prst="rect">
            <a:avLst/>
          </a:prstGeom>
          <a:ln w="12700">
            <a:miter lim="400000"/>
          </a:ln>
        </p:spPr>
      </p:pic>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3" name="An old idea"/>
          <p:cNvSpPr txBox="1"/>
          <p:nvPr>
            <p:ph type="title"/>
          </p:nvPr>
        </p:nvSpPr>
        <p:spPr>
          <a:prstGeom prst="rect">
            <a:avLst/>
          </a:prstGeom>
        </p:spPr>
        <p:txBody>
          <a:bodyPr/>
          <a:lstStyle/>
          <a:p>
            <a:pPr/>
            <a:r>
              <a:t>An old idea</a:t>
            </a:r>
          </a:p>
        </p:txBody>
      </p:sp>
      <p:sp>
        <p:nvSpPr>
          <p:cNvPr id="744" name="Double-click to edit"/>
          <p:cNvSpPr txBox="1"/>
          <p:nvPr>
            <p:ph type="body" idx="1"/>
          </p:nvPr>
        </p:nvSpPr>
        <p:spPr>
          <a:prstGeom prst="rect">
            <a:avLst/>
          </a:prstGeom>
        </p:spPr>
        <p:txBody>
          <a:bodyPr/>
          <a:lstStyle/>
          <a:p>
            <a:pPr/>
          </a:p>
        </p:txBody>
      </p:sp>
      <p:pic>
        <p:nvPicPr>
          <p:cNvPr id="745" name="droppedImage-small.png" descr="droppedImage-small.png"/>
          <p:cNvPicPr>
            <a:picLocks noChangeAspect="1"/>
          </p:cNvPicPr>
          <p:nvPr/>
        </p:nvPicPr>
        <p:blipFill>
          <a:blip r:embed="rId2">
            <a:extLst/>
          </a:blip>
          <a:stretch>
            <a:fillRect/>
          </a:stretch>
        </p:blipFill>
        <p:spPr>
          <a:xfrm>
            <a:off x="215900" y="1646593"/>
            <a:ext cx="12560300" cy="2353908"/>
          </a:xfrm>
          <a:prstGeom prst="rect">
            <a:avLst/>
          </a:prstGeom>
          <a:ln w="12700">
            <a:miter lim="400000"/>
          </a:ln>
        </p:spPr>
      </p:pic>
      <p:sp>
        <p:nvSpPr>
          <p:cNvPr id="746" name="http://en.wikipedia.org/wiki/File:Panorama_of_Tiflis_(1900s).jpg"/>
          <p:cNvSpPr txBox="1"/>
          <p:nvPr/>
        </p:nvSpPr>
        <p:spPr>
          <a:xfrm>
            <a:off x="1714500" y="9245600"/>
            <a:ext cx="11061700" cy="457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2400" u="sng">
                <a:latin typeface="Gill Sans"/>
                <a:ea typeface="Gill Sans"/>
                <a:cs typeface="Gill Sans"/>
                <a:sym typeface="Gill Sans"/>
                <a:hlinkClick r:id="rId3" invalidUrl="" action="" tgtFrame="" tooltip="" history="1" highlightClick="0" endSnd="0"/>
              </a:defRPr>
            </a:lvl1pPr>
          </a:lstStyle>
          <a:p>
            <a:pPr>
              <a:defRPr u="none"/>
            </a:pPr>
            <a:r>
              <a:rPr u="sng">
                <a:hlinkClick r:id="rId3" invalidUrl="" action="" tgtFrame="" tooltip="" history="1" highlightClick="0" endSnd="0"/>
              </a:rPr>
              <a:t>http://en.wikipedia.org/wiki/File:Panorama_of_Tiflis_(1900s).jpg</a:t>
            </a:r>
          </a:p>
        </p:txBody>
      </p:sp>
      <p:sp>
        <p:nvSpPr>
          <p:cNvPr id="747" name="http://en.wikipedia.org/wiki/File:%D8%A8%D9%8A%D8%B1%D9%88%D8%AA-%D8%A7%D9%84%D9%82%D8%B1%D9%86_%D9%A1%D9%A9.jpg"/>
          <p:cNvSpPr txBox="1"/>
          <p:nvPr/>
        </p:nvSpPr>
        <p:spPr>
          <a:xfrm>
            <a:off x="-12877800" y="-533400"/>
            <a:ext cx="13004800" cy="2590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4200" u="sng">
                <a:latin typeface="Gill Sans"/>
                <a:ea typeface="Gill Sans"/>
                <a:cs typeface="Gill Sans"/>
                <a:sym typeface="Gill Sans"/>
                <a:hlinkClick r:id="rId4" invalidUrl="" action="" tgtFrame="" tooltip="" history="1" highlightClick="0" endSnd="0"/>
              </a:defRPr>
            </a:lvl1pPr>
          </a:lstStyle>
          <a:p>
            <a:pPr>
              <a:defRPr u="none"/>
            </a:pPr>
            <a:r>
              <a:rPr u="sng">
                <a:hlinkClick r:id="rId4" invalidUrl="" action="" tgtFrame="" tooltip="" history="1" highlightClick="0" endSnd="0"/>
              </a:rPr>
              <a:t>http://en.wikipedia.org/wiki/File:%D8%A8%D9%8A%D8%B1%D9%88%D8%AA-%D8%A7%D9%84%D9%82%D8%B1%D9%86_%D9%A1%D9%A9.jpg</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9" name="Old panos, modern viewer"/>
          <p:cNvSpPr txBox="1"/>
          <p:nvPr>
            <p:ph type="title"/>
          </p:nvPr>
        </p:nvSpPr>
        <p:spPr>
          <a:prstGeom prst="rect">
            <a:avLst/>
          </a:prstGeom>
        </p:spPr>
        <p:txBody>
          <a:bodyPr/>
          <a:lstStyle/>
          <a:p>
            <a:pPr/>
            <a:r>
              <a:t>Old panos, modern viewer</a:t>
            </a:r>
          </a:p>
        </p:txBody>
      </p:sp>
      <p:sp>
        <p:nvSpPr>
          <p:cNvPr id="750" name="http://www.eurofresh.se/history/"/>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http://www.eurofresh.se/history/</a:t>
            </a:r>
          </a:p>
        </p:txBody>
      </p:sp>
      <p:pic>
        <p:nvPicPr>
          <p:cNvPr id="751" name="droppedImage.png" descr="droppedImage.png"/>
          <p:cNvPicPr>
            <a:picLocks noChangeAspect="1"/>
          </p:cNvPicPr>
          <p:nvPr/>
        </p:nvPicPr>
        <p:blipFill>
          <a:blip r:embed="rId3">
            <a:extLst/>
          </a:blip>
          <a:stretch>
            <a:fillRect/>
          </a:stretch>
        </p:blipFill>
        <p:spPr>
          <a:xfrm>
            <a:off x="6121400" y="3124200"/>
            <a:ext cx="5105400" cy="3238500"/>
          </a:xfrm>
          <a:prstGeom prst="rect">
            <a:avLst/>
          </a:prstGeom>
          <a:ln w="12700">
            <a:miter lim="400000"/>
          </a:ln>
        </p:spPr>
      </p:pic>
      <p:pic>
        <p:nvPicPr>
          <p:cNvPr id="752" name="droppedImage.png" descr="droppedImage.png"/>
          <p:cNvPicPr>
            <a:picLocks noChangeAspect="1"/>
          </p:cNvPicPr>
          <p:nvPr/>
        </p:nvPicPr>
        <p:blipFill>
          <a:blip r:embed="rId4">
            <a:extLst/>
          </a:blip>
          <a:stretch>
            <a:fillRect/>
          </a:stretch>
        </p:blipFill>
        <p:spPr>
          <a:xfrm>
            <a:off x="914400" y="3124200"/>
            <a:ext cx="4991100" cy="3200400"/>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5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5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56" name="19th century panorama"/>
          <p:cNvSpPr txBox="1"/>
          <p:nvPr>
            <p:ph type="title"/>
          </p:nvPr>
        </p:nvSpPr>
        <p:spPr>
          <a:prstGeom prst="rect">
            <a:avLst/>
          </a:prstGeom>
        </p:spPr>
        <p:txBody>
          <a:bodyPr/>
          <a:lstStyle/>
          <a:p>
            <a:pPr/>
            <a:r>
              <a:rPr sz="5000"/>
              <a:t>19</a:t>
            </a:r>
            <a:r>
              <a:rPr baseline="30559" sz="5000"/>
              <a:t>th</a:t>
            </a:r>
            <a:r>
              <a:rPr sz="5000"/>
              <a:t> century panorama</a:t>
            </a:r>
          </a:p>
        </p:txBody>
      </p:sp>
      <p:sp>
        <p:nvSpPr>
          <p:cNvPr id="757" name="Double-click to edit"/>
          <p:cNvSpPr txBox="1"/>
          <p:nvPr>
            <p:ph type="body" idx="1"/>
          </p:nvPr>
        </p:nvSpPr>
        <p:spPr>
          <a:prstGeom prst="rect">
            <a:avLst/>
          </a:prstGeom>
        </p:spPr>
        <p:txBody>
          <a:bodyPr/>
          <a:lstStyle/>
          <a:p>
            <a:pPr/>
          </a:p>
        </p:txBody>
      </p:sp>
      <p:pic>
        <p:nvPicPr>
          <p:cNvPr id="758" name="image.png" descr="image.png"/>
          <p:cNvPicPr>
            <a:picLocks noChangeAspect="0"/>
          </p:cNvPicPr>
          <p:nvPr/>
        </p:nvPicPr>
        <p:blipFill>
          <a:blip r:embed="rId3">
            <a:extLst/>
          </a:blip>
          <a:stretch>
            <a:fillRect/>
          </a:stretch>
        </p:blipFill>
        <p:spPr>
          <a:xfrm>
            <a:off x="762000" y="1295400"/>
            <a:ext cx="11049000" cy="8343900"/>
          </a:xfrm>
          <a:prstGeom prst="rect">
            <a:avLst/>
          </a:prstGeom>
          <a:ln w="12700">
            <a:miter lim="400000"/>
          </a:ln>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6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62" name="Traditional panoramas"/>
          <p:cNvSpPr txBox="1"/>
          <p:nvPr>
            <p:ph type="title"/>
          </p:nvPr>
        </p:nvSpPr>
        <p:spPr>
          <a:prstGeom prst="rect">
            <a:avLst/>
          </a:prstGeom>
        </p:spPr>
        <p:txBody>
          <a:bodyPr/>
          <a:lstStyle/>
          <a:p>
            <a:pPr/>
            <a:r>
              <a:t>Traditional panoramas</a:t>
            </a:r>
          </a:p>
        </p:txBody>
      </p:sp>
      <p:sp>
        <p:nvSpPr>
          <p:cNvPr id="763" name="Double-click to edit"/>
          <p:cNvSpPr txBox="1"/>
          <p:nvPr>
            <p:ph type="body" idx="1"/>
          </p:nvPr>
        </p:nvSpPr>
        <p:spPr>
          <a:prstGeom prst="rect">
            <a:avLst/>
          </a:prstGeom>
        </p:spPr>
        <p:txBody>
          <a:bodyPr/>
          <a:lstStyle/>
          <a:p>
            <a:pPr/>
          </a:p>
        </p:txBody>
      </p:sp>
      <p:pic>
        <p:nvPicPr>
          <p:cNvPr id="764" name="image.png" descr="image.png"/>
          <p:cNvPicPr>
            <a:picLocks noChangeAspect="0"/>
          </p:cNvPicPr>
          <p:nvPr/>
        </p:nvPicPr>
        <p:blipFill>
          <a:blip r:embed="rId3">
            <a:extLst/>
          </a:blip>
          <a:stretch>
            <a:fillRect/>
          </a:stretch>
        </p:blipFill>
        <p:spPr>
          <a:xfrm>
            <a:off x="1193800" y="1409700"/>
            <a:ext cx="6617547" cy="8343900"/>
          </a:xfrm>
          <a:prstGeom prst="rect">
            <a:avLst/>
          </a:prstGeom>
          <a:ln w="12700">
            <a:miter lim="400000"/>
          </a:ln>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76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768" name="Double-click to edit"/>
          <p:cNvSpPr txBox="1"/>
          <p:nvPr>
            <p:ph type="title"/>
          </p:nvPr>
        </p:nvSpPr>
        <p:spPr>
          <a:prstGeom prst="rect">
            <a:avLst/>
          </a:prstGeom>
        </p:spPr>
        <p:txBody>
          <a:bodyPr/>
          <a:lstStyle/>
          <a:p>
            <a:pPr/>
          </a:p>
        </p:txBody>
      </p:sp>
      <p:sp>
        <p:nvSpPr>
          <p:cNvPr id="769" name="http://www.kaidan.com/products/pano-prods.html…"/>
          <p:cNvSpPr txBox="1"/>
          <p:nvPr>
            <p:ph type="body" idx="1"/>
          </p:nvPr>
        </p:nvSpPr>
        <p:spPr>
          <a:prstGeom prst="rect">
            <a:avLst/>
          </a:prstGeom>
        </p:spPr>
        <p:txBody>
          <a:bodyPr/>
          <a:lstStyle/>
          <a:p>
            <a:pPr/>
            <a:r>
              <a:rPr u="sng">
                <a:hlinkClick r:id="rId3" invalidUrl="" action="" tgtFrame="" tooltip="" history="1" highlightClick="0" endSnd="0"/>
              </a:rPr>
              <a:t>http://www.kaidan.com/products/pano-prods.html</a:t>
            </a:r>
          </a:p>
          <a:p>
            <a:pPr/>
            <a:r>
              <a:rPr u="sng">
                <a:hlinkClick r:id="rId4" invalidUrl="" action="" tgtFrame="" tooltip="" history="1" highlightClick="0" endSnd="0"/>
              </a:rPr>
              <a:t>http://www.0-360.com</a:t>
            </a:r>
            <a:r>
              <a:t>/</a:t>
            </a:r>
          </a:p>
          <a:p>
            <a:pPr/>
            <a:r>
              <a:rPr u="sng">
                <a:hlinkClick r:id="rId5" invalidUrl="" action="" tgtFrame="" tooltip="" history="1" highlightClick="0" endSnd="0"/>
              </a:rPr>
              <a:t>http://www.bugeyedigital.com/product_main/036-0360d.html</a:t>
            </a:r>
          </a:p>
          <a:p>
            <a:pPr/>
            <a:r>
              <a:rPr u="sng">
                <a:hlinkClick r:id="rId6" invalidUrl="" action="" tgtFrame="" tooltip="" history="1" highlightClick="0" endSnd="0"/>
              </a:rPr>
              <a:t>http://www.panoramicphoto.com/timeline.htm</a:t>
            </a:r>
          </a:p>
        </p:txBody>
      </p:sp>
      <p:pic>
        <p:nvPicPr>
          <p:cNvPr id="770" name="image.png" descr="image.png"/>
          <p:cNvPicPr>
            <a:picLocks noChangeAspect="0"/>
          </p:cNvPicPr>
          <p:nvPr/>
        </p:nvPicPr>
        <p:blipFill>
          <a:blip r:embed="rId7">
            <a:extLst/>
          </a:blip>
          <a:stretch>
            <a:fillRect/>
          </a:stretch>
        </p:blipFill>
        <p:spPr>
          <a:xfrm>
            <a:off x="438008" y="4982915"/>
            <a:ext cx="6629401" cy="4838701"/>
          </a:xfrm>
          <a:prstGeom prst="rect">
            <a:avLst/>
          </a:prstGeom>
          <a:ln w="12700">
            <a:miter lim="400000"/>
          </a:ln>
        </p:spPr>
      </p:pic>
      <p:pic>
        <p:nvPicPr>
          <p:cNvPr id="771" name="360OneVRmod3.png" descr="360OneVRmod3.png"/>
          <p:cNvPicPr>
            <a:picLocks noChangeAspect="1"/>
          </p:cNvPicPr>
          <p:nvPr/>
        </p:nvPicPr>
        <p:blipFill>
          <a:blip r:embed="rId8">
            <a:extLst/>
          </a:blip>
          <a:stretch>
            <a:fillRect/>
          </a:stretch>
        </p:blipFill>
        <p:spPr>
          <a:xfrm>
            <a:off x="7861300" y="5575300"/>
            <a:ext cx="3632200" cy="3632200"/>
          </a:xfrm>
          <a:prstGeom prst="rect">
            <a:avLst/>
          </a:prstGeom>
          <a:ln w="12700"/>
        </p:spPr>
      </p:pic>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3" name="Overview"/>
          <p:cNvSpPr txBox="1"/>
          <p:nvPr>
            <p:ph type="title"/>
          </p:nvPr>
        </p:nvSpPr>
        <p:spPr>
          <a:prstGeom prst="rect">
            <a:avLst/>
          </a:prstGeom>
        </p:spPr>
        <p:txBody>
          <a:bodyPr/>
          <a:lstStyle/>
          <a:p>
            <a:pPr/>
            <a:r>
              <a:t>Overview</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5" name="Today"/>
          <p:cNvSpPr txBox="1"/>
          <p:nvPr>
            <p:ph type="title"/>
          </p:nvPr>
        </p:nvSpPr>
        <p:spPr>
          <a:prstGeom prst="rect">
            <a:avLst/>
          </a:prstGeom>
        </p:spPr>
        <p:txBody>
          <a:bodyPr/>
          <a:lstStyle/>
          <a:p>
            <a:pPr/>
            <a:r>
              <a:t>Today</a:t>
            </a:r>
          </a:p>
        </p:txBody>
      </p:sp>
      <p:sp>
        <p:nvSpPr>
          <p:cNvPr id="776" name="The user gives us 4 correspondences…"/>
          <p:cNvSpPr txBox="1"/>
          <p:nvPr>
            <p:ph type="body" idx="1"/>
          </p:nvPr>
        </p:nvSpPr>
        <p:spPr>
          <a:prstGeom prst="rect">
            <a:avLst/>
          </a:prstGeom>
        </p:spPr>
        <p:txBody>
          <a:bodyPr/>
          <a:lstStyle/>
          <a:p>
            <a:pPr/>
            <a:r>
              <a:t>The user gives us 4 correspondences</a:t>
            </a:r>
          </a:p>
          <a:p>
            <a:pPr/>
            <a:r>
              <a:t>We reproject one image to match the other one</a:t>
            </a:r>
          </a:p>
          <a:p>
            <a:pPr/>
            <a:r>
              <a:t>Creates a wider angle view</a:t>
            </a:r>
          </a:p>
        </p:txBody>
      </p:sp>
      <p:pic>
        <p:nvPicPr>
          <p:cNvPr id="777" name="droppedImage.png" descr="droppedImage.png"/>
          <p:cNvPicPr>
            <a:picLocks noChangeAspect="1"/>
          </p:cNvPicPr>
          <p:nvPr/>
        </p:nvPicPr>
        <p:blipFill>
          <a:blip r:embed="rId2">
            <a:extLst/>
          </a:blip>
          <a:stretch>
            <a:fillRect/>
          </a:stretch>
        </p:blipFill>
        <p:spPr>
          <a:xfrm>
            <a:off x="6949085" y="4080494"/>
            <a:ext cx="5848518" cy="5499103"/>
          </a:xfrm>
          <a:prstGeom prst="rect">
            <a:avLst/>
          </a:prstGeom>
          <a:ln w="12700">
            <a:miter lim="400000"/>
          </a:ln>
        </p:spPr>
      </p:pic>
      <p:pic>
        <p:nvPicPr>
          <p:cNvPr id="778" name="droppedImage.tiff" descr="droppedImage.tiff"/>
          <p:cNvPicPr>
            <a:picLocks noChangeAspect="1"/>
          </p:cNvPicPr>
          <p:nvPr/>
        </p:nvPicPr>
        <p:blipFill>
          <a:blip r:embed="rId3">
            <a:extLst/>
          </a:blip>
          <a:stretch>
            <a:fillRect/>
          </a:stretch>
        </p:blipFill>
        <p:spPr>
          <a:xfrm>
            <a:off x="38100" y="5419880"/>
            <a:ext cx="3087072" cy="4116096"/>
          </a:xfrm>
          <a:prstGeom prst="rect">
            <a:avLst/>
          </a:prstGeom>
          <a:ln w="12700">
            <a:miter lim="400000"/>
          </a:ln>
        </p:spPr>
      </p:pic>
      <p:pic>
        <p:nvPicPr>
          <p:cNvPr id="779" name="droppedImage.tiff" descr="droppedImage.tiff"/>
          <p:cNvPicPr>
            <a:picLocks noChangeAspect="1"/>
          </p:cNvPicPr>
          <p:nvPr/>
        </p:nvPicPr>
        <p:blipFill>
          <a:blip r:embed="rId4">
            <a:extLst/>
          </a:blip>
          <a:stretch>
            <a:fillRect/>
          </a:stretch>
        </p:blipFill>
        <p:spPr>
          <a:xfrm>
            <a:off x="3265116" y="5419880"/>
            <a:ext cx="3087072" cy="4116096"/>
          </a:xfrm>
          <a:prstGeom prst="rect">
            <a:avLst/>
          </a:prstGeom>
          <a:ln w="12700">
            <a:miter lim="400000"/>
          </a:ln>
        </p:spPr>
      </p:pic>
      <p:sp>
        <p:nvSpPr>
          <p:cNvPr id="780" name="Arrow"/>
          <p:cNvSpPr/>
          <p:nvPr/>
        </p:nvSpPr>
        <p:spPr>
          <a:xfrm>
            <a:off x="6159500" y="6527800"/>
            <a:ext cx="1270000" cy="1270000"/>
          </a:xfrm>
          <a:prstGeom prst="rightArrow">
            <a:avLst>
              <a:gd name="adj1" fmla="val 68000"/>
              <a:gd name="adj2" fmla="val 49004"/>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1" name="Circle"/>
          <p:cNvSpPr/>
          <p:nvPr/>
        </p:nvSpPr>
        <p:spPr>
          <a:xfrm>
            <a:off x="3378200" y="90043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2" name="Circle"/>
          <p:cNvSpPr/>
          <p:nvPr/>
        </p:nvSpPr>
        <p:spPr>
          <a:xfrm>
            <a:off x="2108200" y="86868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3" name="Circle"/>
          <p:cNvSpPr/>
          <p:nvPr/>
        </p:nvSpPr>
        <p:spPr>
          <a:xfrm>
            <a:off x="3276600" y="74930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4" name="Circle"/>
          <p:cNvSpPr/>
          <p:nvPr/>
        </p:nvSpPr>
        <p:spPr>
          <a:xfrm>
            <a:off x="1828800" y="72771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5" name="Circle"/>
          <p:cNvSpPr/>
          <p:nvPr/>
        </p:nvSpPr>
        <p:spPr>
          <a:xfrm>
            <a:off x="4292600" y="75057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6" name="Circle"/>
          <p:cNvSpPr/>
          <p:nvPr/>
        </p:nvSpPr>
        <p:spPr>
          <a:xfrm>
            <a:off x="2794000" y="71755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7" name="Circle"/>
          <p:cNvSpPr/>
          <p:nvPr/>
        </p:nvSpPr>
        <p:spPr>
          <a:xfrm>
            <a:off x="4076700" y="89027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788" name="Circle"/>
          <p:cNvSpPr/>
          <p:nvPr/>
        </p:nvSpPr>
        <p:spPr>
          <a:xfrm>
            <a:off x="2692400" y="85979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0" name="Later"/>
          <p:cNvSpPr txBox="1"/>
          <p:nvPr>
            <p:ph type="title"/>
          </p:nvPr>
        </p:nvSpPr>
        <p:spPr>
          <a:prstGeom prst="rect">
            <a:avLst/>
          </a:prstGeom>
        </p:spPr>
        <p:txBody>
          <a:bodyPr/>
          <a:lstStyle/>
          <a:p>
            <a:pPr/>
            <a:r>
              <a:t>Later</a:t>
            </a:r>
          </a:p>
        </p:txBody>
      </p:sp>
      <p:sp>
        <p:nvSpPr>
          <p:cNvPr id="791" name="Automagic correspondences…"/>
          <p:cNvSpPr txBox="1"/>
          <p:nvPr>
            <p:ph type="body" sz="half" idx="1"/>
          </p:nvPr>
        </p:nvSpPr>
        <p:spPr>
          <a:xfrm>
            <a:off x="304800" y="1651000"/>
            <a:ext cx="5511800" cy="8077200"/>
          </a:xfrm>
          <a:prstGeom prst="rect">
            <a:avLst/>
          </a:prstGeom>
        </p:spPr>
        <p:txBody>
          <a:bodyPr/>
          <a:lstStyle/>
          <a:p>
            <a:pPr/>
            <a:r>
              <a:t>Automagic correspondences</a:t>
            </a:r>
          </a:p>
          <a:p>
            <a:pPr lvl="1"/>
            <a:r>
              <a:t>corner detection</a:t>
            </a:r>
          </a:p>
          <a:p>
            <a:pPr lvl="1"/>
            <a:r>
              <a:t>patch descriptor</a:t>
            </a:r>
          </a:p>
          <a:p>
            <a:pPr lvl="1"/>
          </a:p>
          <a:p>
            <a:pPr lvl="1"/>
          </a:p>
          <a:p>
            <a:pPr lvl="1"/>
          </a:p>
          <a:p>
            <a:pPr/>
            <a:r>
              <a:t>Nice blending </a:t>
            </a:r>
          </a:p>
          <a:p>
            <a:pPr lvl="1"/>
            <a:r>
              <a:t>smooth transition</a:t>
            </a:r>
          </a:p>
          <a:p>
            <a:pPr lvl="1"/>
            <a:r>
              <a:t>2 scale</a:t>
            </a:r>
          </a:p>
        </p:txBody>
      </p:sp>
      <p:grpSp>
        <p:nvGrpSpPr>
          <p:cNvPr id="796" name="Group"/>
          <p:cNvGrpSpPr/>
          <p:nvPr/>
        </p:nvGrpSpPr>
        <p:grpSpPr>
          <a:xfrm>
            <a:off x="6364549" y="1651000"/>
            <a:ext cx="6426294" cy="8077204"/>
            <a:chOff x="0" y="0"/>
            <a:chExt cx="6426292" cy="8077204"/>
          </a:xfrm>
        </p:grpSpPr>
        <p:pic>
          <p:nvPicPr>
            <p:cNvPr id="792" name="droppedImage.png" descr="droppedImage.png"/>
            <p:cNvPicPr>
              <a:picLocks noChangeAspect="1"/>
            </p:cNvPicPr>
            <p:nvPr/>
          </p:nvPicPr>
          <p:blipFill>
            <a:blip r:embed="rId2">
              <a:extLst/>
            </a:blip>
            <a:srcRect l="871" t="45118" r="1370" b="8736"/>
            <a:stretch>
              <a:fillRect/>
            </a:stretch>
          </p:blipFill>
          <p:spPr>
            <a:xfrm>
              <a:off x="14150" y="4410853"/>
              <a:ext cx="6409989" cy="3666352"/>
            </a:xfrm>
            <a:prstGeom prst="rect">
              <a:avLst/>
            </a:prstGeom>
            <a:ln w="12700" cap="flat">
              <a:noFill/>
              <a:miter lim="400000"/>
            </a:ln>
            <a:effectLst/>
          </p:spPr>
        </p:pic>
        <p:grpSp>
          <p:nvGrpSpPr>
            <p:cNvPr id="795" name="Group"/>
            <p:cNvGrpSpPr/>
            <p:nvPr/>
          </p:nvGrpSpPr>
          <p:grpSpPr>
            <a:xfrm>
              <a:off x="0" y="0"/>
              <a:ext cx="6426293" cy="4216731"/>
              <a:chOff x="0" y="0"/>
              <a:chExt cx="6426292" cy="4216730"/>
            </a:xfrm>
          </p:grpSpPr>
          <p:pic>
            <p:nvPicPr>
              <p:cNvPr id="793" name="droppedImage.png" descr="droppedImage.png"/>
              <p:cNvPicPr>
                <a:picLocks noChangeAspect="1"/>
              </p:cNvPicPr>
              <p:nvPr/>
            </p:nvPicPr>
            <p:blipFill>
              <a:blip r:embed="rId3">
                <a:extLst/>
              </a:blip>
              <a:stretch>
                <a:fillRect/>
              </a:stretch>
            </p:blipFill>
            <p:spPr>
              <a:xfrm>
                <a:off x="3263745" y="0"/>
                <a:ext cx="3162548" cy="4216731"/>
              </a:xfrm>
              <a:prstGeom prst="rect">
                <a:avLst/>
              </a:prstGeom>
              <a:ln w="12700" cap="flat">
                <a:noFill/>
                <a:miter lim="400000"/>
              </a:ln>
              <a:effectLst/>
            </p:spPr>
          </p:pic>
          <p:pic>
            <p:nvPicPr>
              <p:cNvPr id="794" name="droppedImage.png" descr="droppedImage.png"/>
              <p:cNvPicPr>
                <a:picLocks noChangeAspect="1"/>
              </p:cNvPicPr>
              <p:nvPr/>
            </p:nvPicPr>
            <p:blipFill>
              <a:blip r:embed="rId4">
                <a:extLst/>
              </a:blip>
              <a:stretch>
                <a:fillRect/>
              </a:stretch>
            </p:blipFill>
            <p:spPr>
              <a:xfrm>
                <a:off x="0" y="0"/>
                <a:ext cx="3162547" cy="4216731"/>
              </a:xfrm>
              <a:prstGeom prst="rect">
                <a:avLst/>
              </a:prstGeom>
              <a:ln w="12700" cap="flat">
                <a:noFill/>
                <a:miter lim="400000"/>
              </a:ln>
              <a:effectLst/>
            </p:spPr>
          </p:pic>
        </p:grpSp>
      </p:gr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8" name="Overview"/>
          <p:cNvSpPr txBox="1"/>
          <p:nvPr>
            <p:ph type="title"/>
          </p:nvPr>
        </p:nvSpPr>
        <p:spPr>
          <a:prstGeom prst="rect">
            <a:avLst/>
          </a:prstGeom>
        </p:spPr>
        <p:txBody>
          <a:bodyPr/>
          <a:lstStyle/>
          <a:p>
            <a:pPr/>
            <a:r>
              <a:t>Overview</a:t>
            </a:r>
          </a:p>
        </p:txBody>
      </p:sp>
      <p:sp>
        <p:nvSpPr>
          <p:cNvPr id="799" name="Today: Manual panorama…"/>
          <p:cNvSpPr txBox="1"/>
          <p:nvPr>
            <p:ph type="body" idx="1"/>
          </p:nvPr>
        </p:nvSpPr>
        <p:spPr>
          <a:prstGeom prst="rect">
            <a:avLst/>
          </a:prstGeom>
        </p:spPr>
        <p:txBody>
          <a:bodyPr/>
          <a:lstStyle/>
          <a:p>
            <a:pPr/>
            <a:r>
              <a:t>Today: Manual panorama</a:t>
            </a:r>
          </a:p>
          <a:p>
            <a:pPr lvl="1"/>
            <a:r>
              <a:t>perspective and image reprojection</a:t>
            </a:r>
          </a:p>
          <a:p>
            <a:pPr lvl="1"/>
            <a:r>
              <a:t>Homogenous coordinates and homographies</a:t>
            </a:r>
          </a:p>
          <a:p>
            <a:pPr lvl="1"/>
            <a:r>
              <a:t>Inferring homography from correspondences</a:t>
            </a:r>
          </a:p>
          <a:p>
            <a:pPr/>
            <a:r>
              <a:t>Automatic panorama</a:t>
            </a:r>
          </a:p>
          <a:p>
            <a:pPr/>
            <a:r>
              <a:t>Nice blending</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801" name="droppedImage.tiff" descr="droppedImage.tiff"/>
          <p:cNvPicPr>
            <a:picLocks noChangeAspect="1"/>
          </p:cNvPicPr>
          <p:nvPr/>
        </p:nvPicPr>
        <p:blipFill>
          <a:blip r:embed="rId2">
            <a:extLst/>
          </a:blip>
          <a:stretch>
            <a:fillRect/>
          </a:stretch>
        </p:blipFill>
        <p:spPr>
          <a:xfrm>
            <a:off x="38100" y="5419880"/>
            <a:ext cx="3087072" cy="4116096"/>
          </a:xfrm>
          <a:prstGeom prst="rect">
            <a:avLst/>
          </a:prstGeom>
          <a:ln w="12700">
            <a:miter lim="400000"/>
          </a:ln>
        </p:spPr>
      </p:pic>
      <p:pic>
        <p:nvPicPr>
          <p:cNvPr id="802" name="droppedImage.tiff" descr="droppedImage.tiff"/>
          <p:cNvPicPr>
            <a:picLocks noChangeAspect="1"/>
          </p:cNvPicPr>
          <p:nvPr/>
        </p:nvPicPr>
        <p:blipFill>
          <a:blip r:embed="rId3">
            <a:extLst/>
          </a:blip>
          <a:stretch>
            <a:fillRect/>
          </a:stretch>
        </p:blipFill>
        <p:spPr>
          <a:xfrm>
            <a:off x="3265116" y="5419880"/>
            <a:ext cx="3087072" cy="4116096"/>
          </a:xfrm>
          <a:prstGeom prst="rect">
            <a:avLst/>
          </a:prstGeom>
          <a:ln w="12700">
            <a:miter lim="400000"/>
          </a:ln>
        </p:spPr>
      </p:pic>
      <p:sp>
        <p:nvSpPr>
          <p:cNvPr id="803" name="Rectangle"/>
          <p:cNvSpPr/>
          <p:nvPr/>
        </p:nvSpPr>
        <p:spPr>
          <a:xfrm>
            <a:off x="12700" y="5321300"/>
            <a:ext cx="6337300" cy="4241800"/>
          </a:xfrm>
          <a:prstGeom prst="rect">
            <a:avLst/>
          </a:prstGeom>
          <a:solidFill>
            <a:srgbClr val="FFFFFF">
              <a:alpha val="20000"/>
            </a:srgbClr>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04" name="Spoiler"/>
          <p:cNvSpPr txBox="1"/>
          <p:nvPr>
            <p:ph type="title"/>
          </p:nvPr>
        </p:nvSpPr>
        <p:spPr>
          <a:prstGeom prst="rect">
            <a:avLst/>
          </a:prstGeom>
        </p:spPr>
        <p:txBody>
          <a:bodyPr/>
          <a:lstStyle/>
          <a:p>
            <a:pPr/>
            <a:r>
              <a:t>Spoiler</a:t>
            </a:r>
          </a:p>
        </p:txBody>
      </p:sp>
      <p:sp>
        <p:nvSpPr>
          <p:cNvPr id="805" name="It’s all a 3x3 matrix + division"/>
          <p:cNvSpPr txBox="1"/>
          <p:nvPr>
            <p:ph type="body" idx="1"/>
          </p:nvPr>
        </p:nvSpPr>
        <p:spPr>
          <a:prstGeom prst="rect">
            <a:avLst/>
          </a:prstGeom>
        </p:spPr>
        <p:txBody>
          <a:bodyPr/>
          <a:lstStyle/>
          <a:p>
            <a:pPr/>
            <a:r>
              <a:t>It’s all a 3x3 matrix + division</a:t>
            </a:r>
          </a:p>
        </p:txBody>
      </p:sp>
      <p:pic>
        <p:nvPicPr>
          <p:cNvPr id="806" name="droppedImage.png" descr="droppedImage.png"/>
          <p:cNvPicPr>
            <a:picLocks noChangeAspect="1"/>
          </p:cNvPicPr>
          <p:nvPr/>
        </p:nvPicPr>
        <p:blipFill>
          <a:blip r:embed="rId4">
            <a:extLst/>
          </a:blip>
          <a:stretch>
            <a:fillRect/>
          </a:stretch>
        </p:blipFill>
        <p:spPr>
          <a:xfrm>
            <a:off x="6949085" y="4080494"/>
            <a:ext cx="5848518" cy="5499103"/>
          </a:xfrm>
          <a:prstGeom prst="rect">
            <a:avLst/>
          </a:prstGeom>
          <a:ln w="12700">
            <a:miter lim="400000"/>
          </a:ln>
        </p:spPr>
      </p:pic>
      <p:sp>
        <p:nvSpPr>
          <p:cNvPr id="807" name="Arrow"/>
          <p:cNvSpPr/>
          <p:nvPr/>
        </p:nvSpPr>
        <p:spPr>
          <a:xfrm>
            <a:off x="6159500" y="6527800"/>
            <a:ext cx="1270000" cy="1270000"/>
          </a:xfrm>
          <a:prstGeom prst="rightArrow">
            <a:avLst>
              <a:gd name="adj1" fmla="val 68000"/>
              <a:gd name="adj2" fmla="val 49004"/>
            </a:avLst>
          </a:prstGeom>
          <a:solidFill>
            <a:srgbClr val="FFFFFF"/>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08" name="Circle"/>
          <p:cNvSpPr/>
          <p:nvPr/>
        </p:nvSpPr>
        <p:spPr>
          <a:xfrm>
            <a:off x="3378200" y="90043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09" name="Circle"/>
          <p:cNvSpPr/>
          <p:nvPr/>
        </p:nvSpPr>
        <p:spPr>
          <a:xfrm>
            <a:off x="2108200" y="86868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0" name="Circle"/>
          <p:cNvSpPr/>
          <p:nvPr/>
        </p:nvSpPr>
        <p:spPr>
          <a:xfrm>
            <a:off x="3276600" y="74930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1" name="Circle"/>
          <p:cNvSpPr/>
          <p:nvPr/>
        </p:nvSpPr>
        <p:spPr>
          <a:xfrm>
            <a:off x="1828800" y="72771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2" name="Circle"/>
          <p:cNvSpPr/>
          <p:nvPr/>
        </p:nvSpPr>
        <p:spPr>
          <a:xfrm>
            <a:off x="4292600" y="75057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3" name="Circle"/>
          <p:cNvSpPr/>
          <p:nvPr/>
        </p:nvSpPr>
        <p:spPr>
          <a:xfrm>
            <a:off x="2794000" y="71755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4" name="Circle"/>
          <p:cNvSpPr/>
          <p:nvPr/>
        </p:nvSpPr>
        <p:spPr>
          <a:xfrm>
            <a:off x="4076700" y="89027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5" name="Circle"/>
          <p:cNvSpPr/>
          <p:nvPr/>
        </p:nvSpPr>
        <p:spPr>
          <a:xfrm>
            <a:off x="2692400" y="85979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16" name="p"/>
          <p:cNvSpPr txBox="1"/>
          <p:nvPr/>
        </p:nvSpPr>
        <p:spPr>
          <a:xfrm>
            <a:off x="1620372" y="6464300"/>
            <a:ext cx="381001"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p</a:t>
            </a:r>
          </a:p>
        </p:txBody>
      </p:sp>
      <p:sp>
        <p:nvSpPr>
          <p:cNvPr id="817" name="p’"/>
          <p:cNvSpPr txBox="1"/>
          <p:nvPr/>
        </p:nvSpPr>
        <p:spPr>
          <a:xfrm>
            <a:off x="3251001" y="6769100"/>
            <a:ext cx="497943"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p’</a:t>
            </a:r>
          </a:p>
        </p:txBody>
      </p:sp>
      <p:sp>
        <p:nvSpPr>
          <p:cNvPr id="818" name="H"/>
          <p:cNvSpPr txBox="1"/>
          <p:nvPr/>
        </p:nvSpPr>
        <p:spPr>
          <a:xfrm>
            <a:off x="6254855" y="6769100"/>
            <a:ext cx="586235"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b="1" sz="4200">
                <a:latin typeface="Gill Sans"/>
                <a:ea typeface="Gill Sans"/>
                <a:cs typeface="Gill Sans"/>
                <a:sym typeface="Gill Sans"/>
              </a:defRPr>
            </a:lvl1pPr>
          </a:lstStyle>
          <a:p>
            <a:pPr/>
            <a:r>
              <a:t>H</a:t>
            </a:r>
          </a:p>
        </p:txBody>
      </p:sp>
      <p:sp>
        <p:nvSpPr>
          <p:cNvPr id="819" name="Circle"/>
          <p:cNvSpPr/>
          <p:nvPr/>
        </p:nvSpPr>
        <p:spPr>
          <a:xfrm>
            <a:off x="9093200" y="86995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20" name="Circle"/>
          <p:cNvSpPr/>
          <p:nvPr/>
        </p:nvSpPr>
        <p:spPr>
          <a:xfrm>
            <a:off x="8813800" y="72898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21" name="Circle"/>
          <p:cNvSpPr/>
          <p:nvPr/>
        </p:nvSpPr>
        <p:spPr>
          <a:xfrm>
            <a:off x="9779000" y="71882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822" name="Circle"/>
          <p:cNvSpPr/>
          <p:nvPr/>
        </p:nvSpPr>
        <p:spPr>
          <a:xfrm>
            <a:off x="9677400" y="86106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4" name="Reprojection"/>
          <p:cNvSpPr txBox="1"/>
          <p:nvPr>
            <p:ph type="title"/>
          </p:nvPr>
        </p:nvSpPr>
        <p:spPr>
          <a:prstGeom prst="rect">
            <a:avLst/>
          </a:prstGeom>
        </p:spPr>
        <p:txBody>
          <a:bodyPr/>
          <a:lstStyle/>
          <a:p>
            <a:pPr/>
            <a:r>
              <a:t>Reprojection</a:t>
            </a: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6" name="Virtual wide angle"/>
          <p:cNvSpPr txBox="1"/>
          <p:nvPr>
            <p:ph type="title"/>
          </p:nvPr>
        </p:nvSpPr>
        <p:spPr>
          <a:prstGeom prst="rect">
            <a:avLst/>
          </a:prstGeom>
        </p:spPr>
        <p:txBody>
          <a:bodyPr/>
          <a:lstStyle/>
          <a:p>
            <a:pPr/>
            <a:r>
              <a:t>Virtual wide angle</a:t>
            </a:r>
          </a:p>
        </p:txBody>
      </p:sp>
      <p:sp>
        <p:nvSpPr>
          <p:cNvPr id="827" name="Take N images in different directions…"/>
          <p:cNvSpPr txBox="1"/>
          <p:nvPr>
            <p:ph type="body" idx="1"/>
          </p:nvPr>
        </p:nvSpPr>
        <p:spPr>
          <a:prstGeom prst="rect">
            <a:avLst/>
          </a:prstGeom>
        </p:spPr>
        <p:txBody>
          <a:bodyPr/>
          <a:lstStyle/>
          <a:p>
            <a:pPr/>
            <a:r>
              <a:t>Take N images in different directions</a:t>
            </a:r>
          </a:p>
          <a:p>
            <a:pPr/>
            <a:r>
              <a:t>Deduce the image that would have been taken by a wider angle lens</a:t>
            </a:r>
          </a:p>
          <a:p>
            <a:pPr/>
            <a:r>
              <a:t>…but </a:t>
            </a:r>
            <a:r>
              <a:rPr>
                <a:latin typeface="Times New Roman"/>
                <a:ea typeface="Times New Roman"/>
                <a:cs typeface="Times New Roman"/>
                <a:sym typeface="Times New Roman"/>
              </a:rPr>
              <a:t>wait</a:t>
            </a:r>
            <a:r>
              <a:t>, why should this work at all?</a:t>
            </a:r>
          </a:p>
          <a:p>
            <a:pPr lvl="1"/>
            <a:r>
              <a:t>What about the 3D geometry of the scene?</a:t>
            </a:r>
          </a:p>
          <a:p>
            <a:pPr lvl="1"/>
            <a:r>
              <a:t>Why aren’t we using it?</a:t>
            </a:r>
          </a:p>
        </p:txBody>
      </p:sp>
      <p:grpSp>
        <p:nvGrpSpPr>
          <p:cNvPr id="832" name="Group"/>
          <p:cNvGrpSpPr/>
          <p:nvPr/>
        </p:nvGrpSpPr>
        <p:grpSpPr>
          <a:xfrm>
            <a:off x="495300" y="7235269"/>
            <a:ext cx="6956069" cy="2491436"/>
            <a:chOff x="0" y="0"/>
            <a:chExt cx="6956068" cy="2491434"/>
          </a:xfrm>
        </p:grpSpPr>
        <p:pic>
          <p:nvPicPr>
            <p:cNvPr id="828" name="droppedImage.tiff" descr="droppedImage.tiff"/>
            <p:cNvPicPr>
              <a:picLocks noChangeAspect="1"/>
            </p:cNvPicPr>
            <p:nvPr/>
          </p:nvPicPr>
          <p:blipFill>
            <a:blip r:embed="rId2">
              <a:extLst/>
            </a:blip>
            <a:stretch>
              <a:fillRect/>
            </a:stretch>
          </p:blipFill>
          <p:spPr>
            <a:xfrm>
              <a:off x="0" y="0"/>
              <a:ext cx="1659297" cy="2491435"/>
            </a:xfrm>
            <a:prstGeom prst="rect">
              <a:avLst/>
            </a:prstGeom>
            <a:ln w="12700" cap="flat">
              <a:noFill/>
              <a:miter lim="400000"/>
            </a:ln>
            <a:effectLst/>
          </p:spPr>
        </p:pic>
        <p:pic>
          <p:nvPicPr>
            <p:cNvPr id="829" name="droppedImage.tiff" descr="droppedImage.tiff"/>
            <p:cNvPicPr>
              <a:picLocks noChangeAspect="1"/>
            </p:cNvPicPr>
            <p:nvPr/>
          </p:nvPicPr>
          <p:blipFill>
            <a:blip r:embed="rId3">
              <a:extLst/>
            </a:blip>
            <a:stretch>
              <a:fillRect/>
            </a:stretch>
          </p:blipFill>
          <p:spPr>
            <a:xfrm>
              <a:off x="1798809" y="0"/>
              <a:ext cx="1659297" cy="2491435"/>
            </a:xfrm>
            <a:prstGeom prst="rect">
              <a:avLst/>
            </a:prstGeom>
            <a:ln w="12700" cap="flat">
              <a:noFill/>
              <a:miter lim="400000"/>
            </a:ln>
            <a:effectLst/>
          </p:spPr>
        </p:pic>
        <p:pic>
          <p:nvPicPr>
            <p:cNvPr id="830" name="droppedImage.tiff" descr="droppedImage.tiff"/>
            <p:cNvPicPr>
              <a:picLocks noChangeAspect="1"/>
            </p:cNvPicPr>
            <p:nvPr/>
          </p:nvPicPr>
          <p:blipFill>
            <a:blip r:embed="rId4">
              <a:extLst/>
            </a:blip>
            <a:stretch>
              <a:fillRect/>
            </a:stretch>
          </p:blipFill>
          <p:spPr>
            <a:xfrm>
              <a:off x="3547783" y="0"/>
              <a:ext cx="1659297" cy="2491435"/>
            </a:xfrm>
            <a:prstGeom prst="rect">
              <a:avLst/>
            </a:prstGeom>
            <a:ln w="12700" cap="flat">
              <a:noFill/>
              <a:miter lim="400000"/>
            </a:ln>
            <a:effectLst/>
          </p:spPr>
        </p:pic>
        <p:pic>
          <p:nvPicPr>
            <p:cNvPr id="831" name="droppedImage.tiff" descr="droppedImage.tiff"/>
            <p:cNvPicPr>
              <a:picLocks noChangeAspect="1"/>
            </p:cNvPicPr>
            <p:nvPr/>
          </p:nvPicPr>
          <p:blipFill>
            <a:blip r:embed="rId5">
              <a:extLst/>
            </a:blip>
            <a:stretch>
              <a:fillRect/>
            </a:stretch>
          </p:blipFill>
          <p:spPr>
            <a:xfrm>
              <a:off x="5296772" y="0"/>
              <a:ext cx="1659297" cy="2491435"/>
            </a:xfrm>
            <a:prstGeom prst="rect">
              <a:avLst/>
            </a:prstGeom>
            <a:ln w="12700" cap="flat">
              <a:noFill/>
              <a:miter lim="400000"/>
            </a:ln>
            <a:effectLst/>
          </p:spPr>
        </p:pic>
      </p:grpSp>
      <p:pic>
        <p:nvPicPr>
          <p:cNvPr id="833" name="droppedImage.png" descr="droppedImage.png"/>
          <p:cNvPicPr>
            <a:picLocks noChangeAspect="1"/>
          </p:cNvPicPr>
          <p:nvPr/>
        </p:nvPicPr>
        <p:blipFill>
          <a:blip r:embed="rId6">
            <a:extLst/>
          </a:blip>
          <a:stretch>
            <a:fillRect/>
          </a:stretch>
        </p:blipFill>
        <p:spPr>
          <a:xfrm>
            <a:off x="8239388" y="7209183"/>
            <a:ext cx="4422516" cy="2515921"/>
          </a:xfrm>
          <a:prstGeom prst="rect">
            <a:avLst/>
          </a:prstGeom>
          <a:ln w="12700">
            <a:miter lim="400000"/>
          </a:ln>
        </p:spPr>
      </p:pic>
      <p:sp>
        <p:nvSpPr>
          <p:cNvPr id="834" name="Arrow"/>
          <p:cNvSpPr/>
          <p:nvPr/>
        </p:nvSpPr>
        <p:spPr>
          <a:xfrm>
            <a:off x="7289800" y="7835900"/>
            <a:ext cx="1270000" cy="1270000"/>
          </a:xfrm>
          <a:prstGeom prst="rightArrow">
            <a:avLst>
              <a:gd name="adj1" fmla="val 68000"/>
              <a:gd name="adj2" fmla="val 49004"/>
            </a:avLst>
          </a:prstGeom>
          <a:blipFill>
            <a:blip r:embed="rId7"/>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82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82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82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82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82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82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827" grpId="1"/>
    </p:bldLst>
  </p:timing>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83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38" name="Simplified projection model"/>
          <p:cNvSpPr txBox="1"/>
          <p:nvPr>
            <p:ph type="title"/>
          </p:nvPr>
        </p:nvSpPr>
        <p:spPr>
          <a:prstGeom prst="rect">
            <a:avLst/>
          </a:prstGeom>
        </p:spPr>
        <p:txBody>
          <a:bodyPr/>
          <a:lstStyle/>
          <a:p>
            <a:pPr/>
            <a:r>
              <a:t>Simplified projection model</a:t>
            </a:r>
          </a:p>
        </p:txBody>
      </p:sp>
      <p:sp>
        <p:nvSpPr>
          <p:cNvPr id="83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84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43" name="A pencil of rays contains all views"/>
          <p:cNvSpPr txBox="1"/>
          <p:nvPr>
            <p:ph type="title"/>
          </p:nvPr>
        </p:nvSpPr>
        <p:spPr>
          <a:prstGeom prst="rect">
            <a:avLst/>
          </a:prstGeom>
        </p:spPr>
        <p:txBody>
          <a:bodyPr/>
          <a:lstStyle/>
          <a:p>
            <a:pPr/>
            <a:r>
              <a:t>A pencil of rays contains all views</a:t>
            </a:r>
          </a:p>
        </p:txBody>
      </p:sp>
      <p:sp>
        <p:nvSpPr>
          <p:cNvPr id="844" name="Line"/>
          <p:cNvSpPr/>
          <p:nvPr/>
        </p:nvSpPr>
        <p:spPr>
          <a:xfrm flipV="1">
            <a:off x="5427697" y="3637279"/>
            <a:ext cx="4052712" cy="1143001"/>
          </a:xfrm>
          <a:prstGeom prst="line">
            <a:avLst/>
          </a:prstGeom>
          <a:ln w="63500">
            <a:solidFill>
              <a:srgbClr val="000000"/>
            </a:solidFill>
            <a:headEnd type="triangle"/>
          </a:ln>
        </p:spPr>
        <p:txBody>
          <a:bodyPr lIns="0" tIns="0" rIns="0" bIns="0"/>
          <a:lstStyle/>
          <a:p>
            <a:pPr/>
          </a:p>
        </p:txBody>
      </p:sp>
      <p:sp>
        <p:nvSpPr>
          <p:cNvPr id="845" name="Line"/>
          <p:cNvSpPr/>
          <p:nvPr/>
        </p:nvSpPr>
        <p:spPr>
          <a:xfrm flipH="1" flipV="1">
            <a:off x="4393635" y="3781777"/>
            <a:ext cx="530579" cy="880535"/>
          </a:xfrm>
          <a:prstGeom prst="line">
            <a:avLst/>
          </a:prstGeom>
          <a:ln w="63500">
            <a:solidFill>
              <a:srgbClr val="000000"/>
            </a:solidFill>
            <a:headEnd type="triangle"/>
          </a:ln>
        </p:spPr>
        <p:txBody>
          <a:bodyPr lIns="0" tIns="0" rIns="0" bIns="0"/>
          <a:lstStyle/>
          <a:p>
            <a:pPr/>
          </a:p>
        </p:txBody>
      </p:sp>
      <p:sp>
        <p:nvSpPr>
          <p:cNvPr id="846" name="Line"/>
          <p:cNvSpPr/>
          <p:nvPr/>
        </p:nvSpPr>
        <p:spPr>
          <a:xfrm flipH="1" flipV="1">
            <a:off x="2919306" y="4088835"/>
            <a:ext cx="1855894" cy="693139"/>
          </a:xfrm>
          <a:prstGeom prst="line">
            <a:avLst/>
          </a:prstGeom>
          <a:ln w="63500">
            <a:solidFill>
              <a:srgbClr val="000000"/>
            </a:solidFill>
            <a:headEnd type="triangle"/>
          </a:ln>
        </p:spPr>
        <p:txBody>
          <a:bodyPr lIns="0" tIns="0" rIns="0" bIns="0"/>
          <a:lstStyle/>
          <a:p>
            <a:pPr/>
          </a:p>
        </p:txBody>
      </p:sp>
      <p:sp>
        <p:nvSpPr>
          <p:cNvPr id="847" name="Line"/>
          <p:cNvSpPr/>
          <p:nvPr/>
        </p:nvSpPr>
        <p:spPr>
          <a:xfrm>
            <a:off x="5143217" y="4951306"/>
            <a:ext cx="4879059" cy="652499"/>
          </a:xfrm>
          <a:prstGeom prst="line">
            <a:avLst/>
          </a:prstGeom>
          <a:ln w="63500">
            <a:solidFill>
              <a:srgbClr val="000000"/>
            </a:solidFill>
            <a:headEnd type="triangle"/>
          </a:ln>
        </p:spPr>
        <p:txBody>
          <a:bodyPr lIns="0" tIns="0" rIns="0" bIns="0"/>
          <a:lstStyle/>
          <a:p>
            <a:pPr/>
          </a:p>
        </p:txBody>
      </p:sp>
      <p:sp>
        <p:nvSpPr>
          <p:cNvPr id="848" name="Line"/>
          <p:cNvSpPr/>
          <p:nvPr/>
        </p:nvSpPr>
        <p:spPr>
          <a:xfrm flipH="1">
            <a:off x="3854026" y="5073226"/>
            <a:ext cx="1016001" cy="1548837"/>
          </a:xfrm>
          <a:prstGeom prst="line">
            <a:avLst/>
          </a:prstGeom>
          <a:ln w="63500">
            <a:solidFill>
              <a:srgbClr val="000000"/>
            </a:solidFill>
            <a:headEnd type="triangle"/>
          </a:ln>
        </p:spPr>
        <p:txBody>
          <a:bodyPr lIns="0" tIns="0" rIns="0" bIns="0"/>
          <a:lstStyle/>
          <a:p>
            <a:pPr/>
          </a:p>
        </p:txBody>
      </p:sp>
      <p:sp>
        <p:nvSpPr>
          <p:cNvPr id="849" name="Line"/>
          <p:cNvSpPr/>
          <p:nvPr/>
        </p:nvSpPr>
        <p:spPr>
          <a:xfrm>
            <a:off x="5435600" y="5084515"/>
            <a:ext cx="4203983" cy="1508197"/>
          </a:xfrm>
          <a:prstGeom prst="line">
            <a:avLst/>
          </a:prstGeom>
          <a:ln w="63500">
            <a:solidFill>
              <a:srgbClr val="000000"/>
            </a:solidFill>
            <a:headEnd type="triangle"/>
          </a:ln>
        </p:spPr>
        <p:txBody>
          <a:bodyPr lIns="0" tIns="0" rIns="0" bIns="0"/>
          <a:lstStyle/>
          <a:p>
            <a:pPr/>
          </a:p>
        </p:txBody>
      </p:sp>
      <p:sp>
        <p:nvSpPr>
          <p:cNvPr id="850" name="Line"/>
          <p:cNvSpPr/>
          <p:nvPr/>
        </p:nvSpPr>
        <p:spPr>
          <a:xfrm flipV="1">
            <a:off x="5163537" y="2921000"/>
            <a:ext cx="2667001" cy="1803400"/>
          </a:xfrm>
          <a:prstGeom prst="line">
            <a:avLst/>
          </a:prstGeom>
          <a:ln w="63500">
            <a:solidFill>
              <a:srgbClr val="000000"/>
            </a:solidFill>
            <a:headEnd type="triangle"/>
          </a:ln>
        </p:spPr>
        <p:txBody>
          <a:bodyPr lIns="0" tIns="0" rIns="0" bIns="0"/>
          <a:lstStyle/>
          <a:p>
            <a:pPr/>
          </a:p>
        </p:txBody>
      </p:sp>
      <p:sp>
        <p:nvSpPr>
          <p:cNvPr id="851" name="Line"/>
          <p:cNvSpPr/>
          <p:nvPr/>
        </p:nvSpPr>
        <p:spPr>
          <a:xfrm flipV="1">
            <a:off x="5524500" y="4562969"/>
            <a:ext cx="4612641" cy="298027"/>
          </a:xfrm>
          <a:prstGeom prst="line">
            <a:avLst/>
          </a:prstGeom>
          <a:ln w="63500">
            <a:solidFill>
              <a:srgbClr val="000000"/>
            </a:solidFill>
            <a:headEnd type="triangle"/>
          </a:ln>
        </p:spPr>
        <p:txBody>
          <a:bodyPr lIns="0" tIns="0" rIns="0" bIns="0"/>
          <a:lstStyle/>
          <a:p>
            <a:pPr/>
          </a:p>
        </p:txBody>
      </p:sp>
      <p:sp>
        <p:nvSpPr>
          <p:cNvPr id="852" name="Line"/>
          <p:cNvSpPr/>
          <p:nvPr/>
        </p:nvSpPr>
        <p:spPr>
          <a:xfrm>
            <a:off x="5131929" y="5068711"/>
            <a:ext cx="2887698" cy="2950916"/>
          </a:xfrm>
          <a:prstGeom prst="line">
            <a:avLst/>
          </a:prstGeom>
          <a:ln w="63500">
            <a:solidFill>
              <a:srgbClr val="000000"/>
            </a:solidFill>
            <a:headEnd type="triangle"/>
          </a:ln>
        </p:spPr>
        <p:txBody>
          <a:bodyPr lIns="0" tIns="0" rIns="0" bIns="0"/>
          <a:lstStyle/>
          <a:p>
            <a:pPr/>
          </a:p>
        </p:txBody>
      </p:sp>
      <p:sp>
        <p:nvSpPr>
          <p:cNvPr id="853" name="Line"/>
          <p:cNvSpPr/>
          <p:nvPr/>
        </p:nvSpPr>
        <p:spPr>
          <a:xfrm flipH="1">
            <a:off x="1636888" y="5025813"/>
            <a:ext cx="3099930" cy="1006970"/>
          </a:xfrm>
          <a:prstGeom prst="line">
            <a:avLst/>
          </a:prstGeom>
          <a:ln w="63500">
            <a:solidFill>
              <a:srgbClr val="000000"/>
            </a:solidFill>
            <a:headEnd type="triangle"/>
          </a:ln>
        </p:spPr>
        <p:txBody>
          <a:bodyPr lIns="0" tIns="0" rIns="0" bIns="0"/>
          <a:lstStyle/>
          <a:p>
            <a:pPr/>
          </a:p>
        </p:txBody>
      </p:sp>
      <p:sp>
        <p:nvSpPr>
          <p:cNvPr id="854" name="Circle"/>
          <p:cNvSpPr/>
          <p:nvPr/>
        </p:nvSpPr>
        <p:spPr>
          <a:xfrm>
            <a:off x="4849706" y="4723271"/>
            <a:ext cx="330201" cy="330201"/>
          </a:xfrm>
          <a:prstGeom prst="ellipse">
            <a:avLst/>
          </a:prstGeom>
          <a:solidFill>
            <a:srgbClr val="AC39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858" name="Group"/>
          <p:cNvGrpSpPr/>
          <p:nvPr/>
        </p:nvGrpSpPr>
        <p:grpSpPr>
          <a:xfrm>
            <a:off x="5066453" y="2387600"/>
            <a:ext cx="1867748" cy="3035300"/>
            <a:chOff x="0" y="0"/>
            <a:chExt cx="1867746" cy="3035300"/>
          </a:xfrm>
        </p:grpSpPr>
        <p:sp>
          <p:nvSpPr>
            <p:cNvPr id="855" name="Line"/>
            <p:cNvSpPr/>
            <p:nvPr/>
          </p:nvSpPr>
          <p:spPr>
            <a:xfrm>
              <a:off x="673946" y="863600"/>
              <a:ext cx="977901" cy="2171700"/>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856" name="Line"/>
            <p:cNvSpPr/>
            <p:nvPr/>
          </p:nvSpPr>
          <p:spPr>
            <a:xfrm flipV="1">
              <a:off x="1220046" y="1625600"/>
              <a:ext cx="647701" cy="330200"/>
            </a:xfrm>
            <a:prstGeom prst="line">
              <a:avLst/>
            </a:prstGeom>
            <a:noFill/>
            <a:ln w="38100" cap="rnd">
              <a:solidFill>
                <a:srgbClr val="0433FF"/>
              </a:solidFill>
              <a:prstDash val="sysDot"/>
              <a:round/>
              <a:tailEnd type="triangle" w="med" len="med"/>
            </a:ln>
            <a:effectLst/>
          </p:spPr>
          <p:txBody>
            <a:bodyPr wrap="square" lIns="0" tIns="0" rIns="0" bIns="0" numCol="1" anchor="t">
              <a:noAutofit/>
            </a:bodyPr>
            <a:lstStyle/>
            <a:p>
              <a:pPr/>
            </a:p>
          </p:txBody>
        </p:sp>
        <p:sp>
          <p:nvSpPr>
            <p:cNvPr id="857" name="real…"/>
            <p:cNvSpPr txBox="1"/>
            <p:nvPr/>
          </p:nvSpPr>
          <p:spPr>
            <a:xfrm>
              <a:off x="0" y="0"/>
              <a:ext cx="1188447" cy="8028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buClr>
                  <a:srgbClr val="000000"/>
                </a:buClr>
                <a:buFont typeface="Arial"/>
                <a:defRPr sz="2400">
                  <a:uFill>
                    <a:solidFill>
                      <a:srgbClr val="000000"/>
                    </a:solidFill>
                  </a:uFill>
                  <a:latin typeface="+mn-lt"/>
                  <a:ea typeface="+mn-ea"/>
                  <a:cs typeface="+mn-cs"/>
                  <a:sym typeface="Arial"/>
                </a:defRPr>
              </a:pPr>
              <a:r>
                <a:t>real</a:t>
              </a:r>
            </a:p>
            <a:p>
              <a:pPr marL="57799" marR="57799" defTabSz="1295400">
                <a:buClr>
                  <a:srgbClr val="000000"/>
                </a:buClr>
                <a:buFont typeface="Arial"/>
                <a:defRPr sz="2400">
                  <a:uFill>
                    <a:solidFill>
                      <a:srgbClr val="000000"/>
                    </a:solidFill>
                  </a:uFill>
                  <a:latin typeface="+mn-lt"/>
                  <a:ea typeface="+mn-ea"/>
                  <a:cs typeface="+mn-cs"/>
                  <a:sym typeface="Arial"/>
                </a:defRPr>
              </a:pPr>
              <a:r>
                <a:t>camera</a:t>
              </a:r>
            </a:p>
          </p:txBody>
        </p:sp>
      </p:grpSp>
      <p:grpSp>
        <p:nvGrpSpPr>
          <p:cNvPr id="862" name="Group"/>
          <p:cNvGrpSpPr/>
          <p:nvPr/>
        </p:nvGrpSpPr>
        <p:grpSpPr>
          <a:xfrm>
            <a:off x="6832600" y="2489200"/>
            <a:ext cx="2429934" cy="5422900"/>
            <a:chOff x="0" y="0"/>
            <a:chExt cx="2429933" cy="5422900"/>
          </a:xfrm>
        </p:grpSpPr>
        <p:sp>
          <p:nvSpPr>
            <p:cNvPr id="859" name="Line"/>
            <p:cNvSpPr/>
            <p:nvPr/>
          </p:nvSpPr>
          <p:spPr>
            <a:xfrm>
              <a:off x="647700" y="3035300"/>
              <a:ext cx="762000" cy="215900"/>
            </a:xfrm>
            <a:prstGeom prst="line">
              <a:avLst/>
            </a:prstGeom>
            <a:noFill/>
            <a:ln w="38100" cap="rnd">
              <a:solidFill>
                <a:srgbClr val="0433FF"/>
              </a:solidFill>
              <a:prstDash val="sysDot"/>
              <a:round/>
              <a:tailEnd type="triangle" w="med" len="med"/>
            </a:ln>
            <a:effectLst/>
          </p:spPr>
          <p:txBody>
            <a:bodyPr wrap="square" lIns="0" tIns="0" rIns="0" bIns="0" numCol="1" anchor="t">
              <a:noAutofit/>
            </a:bodyPr>
            <a:lstStyle/>
            <a:p>
              <a:pPr/>
            </a:p>
          </p:txBody>
        </p:sp>
        <p:sp>
          <p:nvSpPr>
            <p:cNvPr id="860" name="Line"/>
            <p:cNvSpPr/>
            <p:nvPr/>
          </p:nvSpPr>
          <p:spPr>
            <a:xfrm flipH="1">
              <a:off x="0" y="876300"/>
              <a:ext cx="1079500" cy="4546600"/>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861" name="synthetic…"/>
            <p:cNvSpPr/>
            <p:nvPr/>
          </p:nvSpPr>
          <p:spPr>
            <a:xfrm>
              <a:off x="1159933"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buClr>
                  <a:srgbClr val="000000"/>
                </a:buClr>
                <a:buFont typeface="Arial"/>
                <a:defRPr sz="2400">
                  <a:uFill>
                    <a:solidFill>
                      <a:srgbClr val="000000"/>
                    </a:solidFill>
                  </a:uFill>
                  <a:latin typeface="+mn-lt"/>
                  <a:ea typeface="+mn-ea"/>
                  <a:cs typeface="+mn-cs"/>
                  <a:sym typeface="Arial"/>
                </a:defRPr>
              </a:pPr>
              <a:r>
                <a:t>synthetic</a:t>
              </a:r>
            </a:p>
            <a:p>
              <a:pPr marL="57799" marR="57799" defTabSz="1295400">
                <a:buClr>
                  <a:srgbClr val="000000"/>
                </a:buClr>
                <a:buFont typeface="Arial"/>
                <a:defRPr sz="2400">
                  <a:uFill>
                    <a:solidFill>
                      <a:srgbClr val="000000"/>
                    </a:solidFill>
                  </a:uFill>
                  <a:latin typeface="+mn-lt"/>
                  <a:ea typeface="+mn-ea"/>
                  <a:cs typeface="+mn-cs"/>
                  <a:sym typeface="Arial"/>
                </a:defRPr>
              </a:pPr>
              <a:r>
                <a:t>camera</a:t>
              </a:r>
            </a:p>
          </p:txBody>
        </p:sp>
      </p:grpSp>
      <p:grpSp>
        <p:nvGrpSpPr>
          <p:cNvPr id="869" name="Group"/>
          <p:cNvGrpSpPr/>
          <p:nvPr/>
        </p:nvGrpSpPr>
        <p:grpSpPr>
          <a:xfrm>
            <a:off x="6208888" y="4041422"/>
            <a:ext cx="1608951" cy="1315439"/>
            <a:chOff x="0" y="0"/>
            <a:chExt cx="1608949" cy="1315437"/>
          </a:xfrm>
        </p:grpSpPr>
        <p:sp>
          <p:nvSpPr>
            <p:cNvPr id="863" name="Circle"/>
            <p:cNvSpPr/>
            <p:nvPr/>
          </p:nvSpPr>
          <p:spPr>
            <a:xfrm>
              <a:off x="0" y="370275"/>
              <a:ext cx="215900" cy="215901"/>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64" name="Circle"/>
            <p:cNvSpPr/>
            <p:nvPr/>
          </p:nvSpPr>
          <p:spPr>
            <a:xfrm>
              <a:off x="139982" y="634435"/>
              <a:ext cx="215901" cy="215901"/>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65" name="Circle"/>
            <p:cNvSpPr/>
            <p:nvPr/>
          </p:nvSpPr>
          <p:spPr>
            <a:xfrm>
              <a:off x="293511" y="1020515"/>
              <a:ext cx="215901" cy="215901"/>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66" name="Circle"/>
            <p:cNvSpPr/>
            <p:nvPr/>
          </p:nvSpPr>
          <p:spPr>
            <a:xfrm>
              <a:off x="1393049" y="0"/>
              <a:ext cx="215901" cy="215900"/>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67" name="Circle"/>
            <p:cNvSpPr/>
            <p:nvPr/>
          </p:nvSpPr>
          <p:spPr>
            <a:xfrm>
              <a:off x="1271411" y="587022"/>
              <a:ext cx="215901" cy="215901"/>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868" name="Circle"/>
            <p:cNvSpPr/>
            <p:nvPr/>
          </p:nvSpPr>
          <p:spPr>
            <a:xfrm>
              <a:off x="1157111" y="1099537"/>
              <a:ext cx="215901" cy="215901"/>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870" name="Can generate any synthetic camera view…"/>
          <p:cNvSpPr txBox="1"/>
          <p:nvPr/>
        </p:nvSpPr>
        <p:spPr>
          <a:xfrm>
            <a:off x="1928142" y="8401191"/>
            <a:ext cx="9555105" cy="1079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Can generate any synthetic camera view</a:t>
            </a:r>
            <a:endParaRPr>
              <a:latin typeface="+mn-lt"/>
              <a:ea typeface="+mn-ea"/>
              <a:cs typeface="+mn-cs"/>
              <a:sym typeface="Arial"/>
            </a:endParaRPr>
          </a:p>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as long as it has </a:t>
            </a:r>
            <a:r>
              <a:rPr b="1">
                <a:latin typeface="+mn-lt"/>
                <a:ea typeface="+mn-ea"/>
                <a:cs typeface="+mn-cs"/>
                <a:sym typeface="Arial"/>
              </a:rPr>
              <a:t>the same center of projection</a:t>
            </a:r>
            <a:r>
              <a:rPr>
                <a:latin typeface="+mn-lt"/>
                <a:ea typeface="+mn-ea"/>
                <a:cs typeface="+mn-cs"/>
                <a:sym typeface="Arial"/>
              </a:rPr>
              <a:t>!</a:t>
            </a:r>
          </a:p>
        </p:txBody>
      </p:sp>
      <p:sp>
        <p:nvSpPr>
          <p:cNvPr id="871" name="viewpoint"/>
          <p:cNvSpPr txBox="1"/>
          <p:nvPr/>
        </p:nvSpPr>
        <p:spPr>
          <a:xfrm>
            <a:off x="2870200" y="4572000"/>
            <a:ext cx="189908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viewpoint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8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869"/>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8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69" grpId="3"/>
      <p:bldP build="whole" bldLvl="1" animBg="1" rev="0" advAuto="0" spid="870" grpId="4"/>
      <p:bldP build="whole" bldLvl="1" animBg="1" rev="0" advAuto="0" spid="858" grpId="1"/>
      <p:bldP build="whole" bldLvl="1" animBg="1" rev="0" advAuto="0" spid="862" grpId="2"/>
    </p:bldLst>
  </p:timing>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87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75" name="Entrance pupil"/>
          <p:cNvSpPr txBox="1"/>
          <p:nvPr>
            <p:ph type="title"/>
          </p:nvPr>
        </p:nvSpPr>
        <p:spPr>
          <a:prstGeom prst="rect">
            <a:avLst/>
          </a:prstGeom>
        </p:spPr>
        <p:txBody>
          <a:bodyPr/>
          <a:lstStyle>
            <a:lvl1pPr>
              <a:defRPr sz="5000"/>
            </a:lvl1pPr>
          </a:lstStyle>
          <a:p>
            <a:pPr/>
            <a:r>
              <a:t>Entrance pupil</a:t>
            </a:r>
          </a:p>
        </p:txBody>
      </p:sp>
      <p:sp>
        <p:nvSpPr>
          <p:cNvPr id="876" name="When camera is rotated around entrance pupil ,  there is no parallax…"/>
          <p:cNvSpPr txBox="1"/>
          <p:nvPr>
            <p:ph type="body" idx="1"/>
          </p:nvPr>
        </p:nvSpPr>
        <p:spPr>
          <a:prstGeom prst="rect">
            <a:avLst/>
          </a:prstGeom>
        </p:spPr>
        <p:txBody>
          <a:bodyPr/>
          <a:lstStyle/>
          <a:p>
            <a:pPr/>
            <a:r>
              <a:t>When camera is rotated around entrance pupil , </a:t>
            </a:r>
            <a:br/>
            <a:r>
              <a:t>there is no parallax</a:t>
            </a:r>
          </a:p>
          <a:p>
            <a:pPr lvl="1"/>
            <a:r>
              <a:t>That is, if two 3D points are superimposed for one orientation, they remain superimposed after rotation </a:t>
            </a:r>
          </a:p>
          <a:p>
            <a:pPr/>
            <a:r>
              <a:t>Finding the entrance pupil is painful</a:t>
            </a:r>
          </a:p>
          <a:p>
            <a:pPr lvl="1"/>
            <a:r>
              <a:t>and it’s often incorrectly called nodal point</a:t>
            </a:r>
            <a:endParaRPr b="1" u="sng"/>
          </a:p>
          <a:p>
            <a:pPr lvl="1" marL="618790" indent="-120315">
              <a:defRPr sz="1600"/>
            </a:pPr>
            <a:r>
              <a:rPr u="sng">
                <a:hlinkClick r:id="rId3" invalidUrl="" action="" tgtFrame="" tooltip="" history="1" highlightClick="0" endSnd="0"/>
              </a:rPr>
              <a:t>http://www.reallyrightstuff.com/pano/index.html</a:t>
            </a:r>
          </a:p>
          <a:p>
            <a:pPr lvl="1" marL="618790" indent="-120315">
              <a:defRPr sz="1600"/>
            </a:pPr>
            <a:r>
              <a:rPr u="sng">
                <a:latin typeface="Helvetica"/>
                <a:ea typeface="Helvetica"/>
                <a:cs typeface="Helvetica"/>
                <a:sym typeface="Helvetica"/>
                <a:hlinkClick r:id="rId4" invalidUrl="" action="" tgtFrame="" tooltip="" history="1" highlightClick="0" endSnd="0"/>
              </a:rPr>
              <a:t>http://www.path.unimelb.edu.au/~bernardk/tutorials/360/photo/nodal.html</a:t>
            </a:r>
            <a:endParaRPr>
              <a:latin typeface="Helvetica"/>
              <a:ea typeface="Helvetica"/>
              <a:cs typeface="Helvetica"/>
              <a:sym typeface="Helvetica"/>
            </a:endParaRPr>
          </a:p>
          <a:p>
            <a:pPr lvl="1"/>
            <a:endParaRPr sz="1600">
              <a:latin typeface="Helvetica"/>
              <a:ea typeface="Helvetica"/>
              <a:cs typeface="Helvetica"/>
              <a:sym typeface="Helvetica"/>
            </a:endParaRPr>
          </a:p>
          <a:p>
            <a:pPr lvl="1"/>
            <a:endParaRPr b="1"/>
          </a:p>
          <a:p>
            <a:pPr/>
          </a:p>
          <a:p>
            <a:pPr/>
          </a:p>
          <a:p>
            <a:pPr/>
          </a:p>
          <a:p>
            <a:pPr/>
          </a:p>
          <a:p>
            <a:pPr/>
          </a:p>
          <a:p>
            <a:pPr/>
          </a:p>
          <a:p>
            <a:pPr/>
          </a:p>
        </p:txBody>
      </p:sp>
      <p:pic>
        <p:nvPicPr>
          <p:cNvPr id="877" name="image.png" descr="image.png"/>
          <p:cNvPicPr>
            <a:picLocks noChangeAspect="0"/>
          </p:cNvPicPr>
          <p:nvPr/>
        </p:nvPicPr>
        <p:blipFill>
          <a:blip r:embed="rId5">
            <a:extLst/>
          </a:blip>
          <a:stretch>
            <a:fillRect/>
          </a:stretch>
        </p:blipFill>
        <p:spPr>
          <a:xfrm>
            <a:off x="330200" y="6437771"/>
            <a:ext cx="10477500" cy="3733801"/>
          </a:xfrm>
          <a:prstGeom prst="rect">
            <a:avLst/>
          </a:prstGeom>
          <a:ln w="12700">
            <a:miter lim="400000"/>
          </a:ln>
        </p:spPr>
      </p:pic>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88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81" name="Recap"/>
          <p:cNvSpPr txBox="1"/>
          <p:nvPr>
            <p:ph type="title"/>
          </p:nvPr>
        </p:nvSpPr>
        <p:spPr>
          <a:prstGeom prst="rect">
            <a:avLst/>
          </a:prstGeom>
        </p:spPr>
        <p:txBody>
          <a:bodyPr/>
          <a:lstStyle/>
          <a:p>
            <a:pPr/>
            <a:r>
              <a:t>Recap</a:t>
            </a:r>
          </a:p>
        </p:txBody>
      </p:sp>
      <p:sp>
        <p:nvSpPr>
          <p:cNvPr id="882" name="When we only rotate the camera (around nodal point) depth does not matter…"/>
          <p:cNvSpPr txBox="1"/>
          <p:nvPr>
            <p:ph type="body" idx="1"/>
          </p:nvPr>
        </p:nvSpPr>
        <p:spPr>
          <a:prstGeom prst="rect">
            <a:avLst/>
          </a:prstGeom>
        </p:spPr>
        <p:txBody>
          <a:bodyPr/>
          <a:lstStyle/>
          <a:p>
            <a:pPr/>
            <a:r>
              <a:t>When we only rotate the camera (around nodal point) depth does not matter </a:t>
            </a:r>
          </a:p>
          <a:p>
            <a:pPr/>
            <a:r>
              <a:t>It only performs a 2D warp </a:t>
            </a:r>
          </a:p>
          <a:p>
            <a:pPr lvl="1"/>
            <a:r>
              <a:t>one-to-one mapping of the 2D plane</a:t>
            </a:r>
          </a:p>
          <a:p>
            <a:pPr lvl="1"/>
            <a:r>
              <a:t>plus of course reveals stuff that was outside the field of view</a:t>
            </a:r>
          </a:p>
          <a:p>
            <a:pPr/>
          </a:p>
          <a:p>
            <a:pPr/>
          </a:p>
          <a:p>
            <a:pPr/>
          </a:p>
          <a:p>
            <a:pPr/>
          </a:p>
          <a:p>
            <a:pPr/>
          </a:p>
          <a:p>
            <a:pPr/>
            <a:r>
              <a:t>Now we just need to figure out this mapping</a:t>
            </a:r>
          </a:p>
        </p:txBody>
      </p:sp>
      <p:grpSp>
        <p:nvGrpSpPr>
          <p:cNvPr id="909" name="Group"/>
          <p:cNvGrpSpPr/>
          <p:nvPr/>
        </p:nvGrpSpPr>
        <p:grpSpPr>
          <a:xfrm>
            <a:off x="6748498" y="4825999"/>
            <a:ext cx="5707663" cy="3771618"/>
            <a:chOff x="0" y="0"/>
            <a:chExt cx="5707662" cy="3771616"/>
          </a:xfrm>
        </p:grpSpPr>
        <p:sp>
          <p:nvSpPr>
            <p:cNvPr id="883" name="Line"/>
            <p:cNvSpPr/>
            <p:nvPr/>
          </p:nvSpPr>
          <p:spPr>
            <a:xfrm flipV="1">
              <a:off x="2544653" y="836007"/>
              <a:ext cx="2720461" cy="762261"/>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4" name="Line"/>
            <p:cNvSpPr/>
            <p:nvPr/>
          </p:nvSpPr>
          <p:spPr>
            <a:xfrm flipH="1" flipV="1">
              <a:off x="1850519" y="932801"/>
              <a:ext cx="356161" cy="589846"/>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5" name="Line"/>
            <p:cNvSpPr/>
            <p:nvPr/>
          </p:nvSpPr>
          <p:spPr>
            <a:xfrm flipH="1" flipV="1">
              <a:off x="860847" y="1138491"/>
              <a:ext cx="1245804" cy="464316"/>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6" name="Line"/>
            <p:cNvSpPr/>
            <p:nvPr/>
          </p:nvSpPr>
          <p:spPr>
            <a:xfrm>
              <a:off x="2353691" y="1716236"/>
              <a:ext cx="3275164" cy="437084"/>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7" name="Line"/>
            <p:cNvSpPr/>
            <p:nvPr/>
          </p:nvSpPr>
          <p:spPr>
            <a:xfrm flipH="1">
              <a:off x="1488296" y="1797908"/>
              <a:ext cx="682013" cy="1037521"/>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8" name="Line"/>
            <p:cNvSpPr/>
            <p:nvPr/>
          </p:nvSpPr>
          <p:spPr>
            <a:xfrm>
              <a:off x="2550715" y="1805469"/>
              <a:ext cx="2822006" cy="1010299"/>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89" name="Line"/>
            <p:cNvSpPr/>
            <p:nvPr/>
          </p:nvSpPr>
          <p:spPr>
            <a:xfrm flipV="1">
              <a:off x="2367331" y="359594"/>
              <a:ext cx="1794444" cy="1209939"/>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90" name="Line"/>
            <p:cNvSpPr/>
            <p:nvPr/>
          </p:nvSpPr>
          <p:spPr>
            <a:xfrm flipV="1">
              <a:off x="2611339" y="1456100"/>
              <a:ext cx="3096324" cy="199640"/>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91" name="Line"/>
            <p:cNvSpPr/>
            <p:nvPr/>
          </p:nvSpPr>
          <p:spPr>
            <a:xfrm>
              <a:off x="2346113" y="1794882"/>
              <a:ext cx="1938426" cy="1976735"/>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92" name="Line"/>
            <p:cNvSpPr/>
            <p:nvPr/>
          </p:nvSpPr>
          <p:spPr>
            <a:xfrm flipH="1">
              <a:off x="0" y="1766146"/>
              <a:ext cx="2080888" cy="674542"/>
            </a:xfrm>
            <a:prstGeom prst="line">
              <a:avLst/>
            </a:prstGeom>
            <a:noFill/>
            <a:ln w="63500" cap="flat">
              <a:solidFill>
                <a:srgbClr val="000000"/>
              </a:solidFill>
              <a:prstDash val="solid"/>
              <a:round/>
              <a:headEnd type="triangle" w="med" len="med"/>
            </a:ln>
            <a:effectLst/>
          </p:spPr>
          <p:txBody>
            <a:bodyPr wrap="square" lIns="0" tIns="0" rIns="0" bIns="0" numCol="1" anchor="t">
              <a:noAutofit/>
            </a:bodyPr>
            <a:lstStyle/>
            <a:p>
              <a:pPr/>
            </a:p>
          </p:txBody>
        </p:sp>
        <p:sp>
          <p:nvSpPr>
            <p:cNvPr id="893" name="Circle"/>
            <p:cNvSpPr/>
            <p:nvPr/>
          </p:nvSpPr>
          <p:spPr>
            <a:xfrm>
              <a:off x="2156666" y="1563482"/>
              <a:ext cx="218244" cy="217789"/>
            </a:xfrm>
            <a:prstGeom prst="ellipse">
              <a:avLst/>
            </a:prstGeom>
            <a:solidFill>
              <a:srgbClr val="AC39FF"/>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897" name="Group"/>
            <p:cNvGrpSpPr/>
            <p:nvPr/>
          </p:nvGrpSpPr>
          <p:grpSpPr>
            <a:xfrm>
              <a:off x="2302161" y="-1"/>
              <a:ext cx="1254899" cy="2029310"/>
              <a:chOff x="0" y="0"/>
              <a:chExt cx="1254898" cy="2029308"/>
            </a:xfrm>
          </p:grpSpPr>
          <p:sp>
            <p:nvSpPr>
              <p:cNvPr id="894" name="Line"/>
              <p:cNvSpPr/>
              <p:nvPr/>
            </p:nvSpPr>
            <p:spPr>
              <a:xfrm>
                <a:off x="454672" y="577383"/>
                <a:ext cx="654729" cy="1451926"/>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895" name="Line"/>
              <p:cNvSpPr/>
              <p:nvPr/>
            </p:nvSpPr>
            <p:spPr>
              <a:xfrm flipV="1">
                <a:off x="818412" y="1085556"/>
                <a:ext cx="436487" cy="217790"/>
              </a:xfrm>
              <a:prstGeom prst="line">
                <a:avLst/>
              </a:prstGeom>
              <a:noFill/>
              <a:ln w="38100" cap="rnd">
                <a:solidFill>
                  <a:srgbClr val="0433FF"/>
                </a:solidFill>
                <a:prstDash val="sysDot"/>
                <a:round/>
                <a:tailEnd type="triangle" w="med" len="med"/>
              </a:ln>
              <a:effectLst/>
            </p:spPr>
            <p:txBody>
              <a:bodyPr wrap="square" lIns="0" tIns="0" rIns="0" bIns="0" numCol="1" anchor="t">
                <a:noAutofit/>
              </a:bodyPr>
              <a:lstStyle/>
              <a:p>
                <a:pPr/>
              </a:p>
            </p:txBody>
          </p:sp>
          <p:sp>
            <p:nvSpPr>
              <p:cNvPr id="896" name="real…"/>
              <p:cNvSpPr txBox="1"/>
              <p:nvPr/>
            </p:nvSpPr>
            <p:spPr>
              <a:xfrm>
                <a:off x="0" y="0"/>
                <a:ext cx="875646" cy="5928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marL="57799" marR="57799" defTabSz="1295400">
                  <a:buClr>
                    <a:srgbClr val="000000"/>
                  </a:buClr>
                  <a:buFont typeface="Arial"/>
                  <a:defRPr sz="2400">
                    <a:uFill>
                      <a:solidFill>
                        <a:srgbClr val="000000"/>
                      </a:solidFill>
                    </a:uFill>
                    <a:latin typeface="+mn-lt"/>
                    <a:ea typeface="+mn-ea"/>
                    <a:cs typeface="+mn-cs"/>
                    <a:sym typeface="Arial"/>
                  </a:defRPr>
                </a:pPr>
                <a:r>
                  <a:t>real</a:t>
                </a:r>
              </a:p>
              <a:p>
                <a:pPr marL="57799" marR="57799" defTabSz="1295400">
                  <a:buClr>
                    <a:srgbClr val="000000"/>
                  </a:buClr>
                  <a:buFont typeface="Arial"/>
                  <a:defRPr sz="2400">
                    <a:uFill>
                      <a:solidFill>
                        <a:srgbClr val="000000"/>
                      </a:solidFill>
                    </a:uFill>
                    <a:latin typeface="+mn-lt"/>
                    <a:ea typeface="+mn-ea"/>
                    <a:cs typeface="+mn-cs"/>
                    <a:sym typeface="Arial"/>
                  </a:defRPr>
                </a:pPr>
                <a:r>
                  <a:t>camera</a:t>
                </a:r>
              </a:p>
            </p:txBody>
          </p:sp>
        </p:grpSp>
        <p:grpSp>
          <p:nvGrpSpPr>
            <p:cNvPr id="901" name="Group"/>
            <p:cNvGrpSpPr/>
            <p:nvPr/>
          </p:nvGrpSpPr>
          <p:grpSpPr>
            <a:xfrm>
              <a:off x="3484311" y="69209"/>
              <a:ext cx="1791209" cy="3629811"/>
              <a:chOff x="0" y="0"/>
              <a:chExt cx="1791207" cy="3629809"/>
            </a:xfrm>
          </p:grpSpPr>
          <p:sp>
            <p:nvSpPr>
              <p:cNvPr id="898" name="Line"/>
              <p:cNvSpPr/>
              <p:nvPr/>
            </p:nvSpPr>
            <p:spPr>
              <a:xfrm>
                <a:off x="436485" y="2032694"/>
                <a:ext cx="509235" cy="145193"/>
              </a:xfrm>
              <a:prstGeom prst="line">
                <a:avLst/>
              </a:prstGeom>
              <a:noFill/>
              <a:ln w="38100" cap="rnd">
                <a:solidFill>
                  <a:srgbClr val="0433FF"/>
                </a:solidFill>
                <a:prstDash val="sysDot"/>
                <a:round/>
                <a:tailEnd type="triangle" w="med" len="med"/>
              </a:ln>
              <a:effectLst/>
            </p:spPr>
            <p:txBody>
              <a:bodyPr wrap="square" lIns="0" tIns="0" rIns="0" bIns="0" numCol="1" anchor="t">
                <a:noAutofit/>
              </a:bodyPr>
              <a:lstStyle/>
              <a:p>
                <a:pPr/>
              </a:p>
            </p:txBody>
          </p:sp>
          <p:sp>
            <p:nvSpPr>
              <p:cNvPr id="899" name="Line"/>
              <p:cNvSpPr/>
              <p:nvPr/>
            </p:nvSpPr>
            <p:spPr>
              <a:xfrm flipH="1">
                <a:off x="0" y="580769"/>
                <a:ext cx="727481" cy="3049041"/>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900" name="synthetic…"/>
              <p:cNvSpPr txBox="1"/>
              <p:nvPr/>
            </p:nvSpPr>
            <p:spPr>
              <a:xfrm>
                <a:off x="782037" y="0"/>
                <a:ext cx="1009171" cy="5928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marL="57799" marR="57799" defTabSz="1295400">
                  <a:buClr>
                    <a:srgbClr val="000000"/>
                  </a:buClr>
                  <a:buFont typeface="Arial"/>
                  <a:defRPr sz="2400">
                    <a:uFill>
                      <a:solidFill>
                        <a:srgbClr val="000000"/>
                      </a:solidFill>
                    </a:uFill>
                    <a:latin typeface="+mn-lt"/>
                    <a:ea typeface="+mn-ea"/>
                    <a:cs typeface="+mn-cs"/>
                    <a:sym typeface="Arial"/>
                  </a:defRPr>
                </a:pPr>
                <a:r>
                  <a:t>synthetic</a:t>
                </a:r>
              </a:p>
              <a:p>
                <a:pPr marL="57799" marR="57799" defTabSz="1295400">
                  <a:buClr>
                    <a:srgbClr val="000000"/>
                  </a:buClr>
                  <a:buFont typeface="Arial"/>
                  <a:defRPr sz="2400">
                    <a:uFill>
                      <a:solidFill>
                        <a:srgbClr val="000000"/>
                      </a:solidFill>
                    </a:uFill>
                    <a:latin typeface="+mn-lt"/>
                    <a:ea typeface="+mn-ea"/>
                    <a:cs typeface="+mn-cs"/>
                    <a:sym typeface="Arial"/>
                  </a:defRPr>
                </a:pPr>
                <a:r>
                  <a:t>camera</a:t>
                </a:r>
              </a:p>
            </p:txBody>
          </p:sp>
        </p:grpSp>
        <p:grpSp>
          <p:nvGrpSpPr>
            <p:cNvPr id="908" name="Group"/>
            <p:cNvGrpSpPr/>
            <p:nvPr/>
          </p:nvGrpSpPr>
          <p:grpSpPr>
            <a:xfrm>
              <a:off x="3069042" y="1106731"/>
              <a:ext cx="1080609" cy="881742"/>
              <a:chOff x="0" y="0"/>
              <a:chExt cx="1080607" cy="881741"/>
            </a:xfrm>
          </p:grpSpPr>
          <p:sp>
            <p:nvSpPr>
              <p:cNvPr id="902" name="Circle"/>
              <p:cNvSpPr/>
              <p:nvPr/>
            </p:nvSpPr>
            <p:spPr>
              <a:xfrm>
                <a:off x="0" y="248036"/>
                <a:ext cx="145496" cy="145194"/>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03" name="Circle"/>
              <p:cNvSpPr/>
              <p:nvPr/>
            </p:nvSpPr>
            <p:spPr>
              <a:xfrm>
                <a:off x="93965" y="424990"/>
                <a:ext cx="145496" cy="145193"/>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04" name="Circle"/>
              <p:cNvSpPr/>
              <p:nvPr/>
            </p:nvSpPr>
            <p:spPr>
              <a:xfrm>
                <a:off x="197025" y="683614"/>
                <a:ext cx="145496" cy="145193"/>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05" name="Circle"/>
              <p:cNvSpPr/>
              <p:nvPr/>
            </p:nvSpPr>
            <p:spPr>
              <a:xfrm>
                <a:off x="935111" y="0"/>
                <a:ext cx="145497" cy="145193"/>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06" name="Circle"/>
              <p:cNvSpPr/>
              <p:nvPr/>
            </p:nvSpPr>
            <p:spPr>
              <a:xfrm>
                <a:off x="851754" y="393229"/>
                <a:ext cx="145496" cy="145194"/>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07" name="Circle"/>
              <p:cNvSpPr/>
              <p:nvPr/>
            </p:nvSpPr>
            <p:spPr>
              <a:xfrm>
                <a:off x="779005" y="736549"/>
                <a:ext cx="145497" cy="145193"/>
              </a:xfrm>
              <a:prstGeom prst="ellipse">
                <a:avLst/>
              </a:prstGeom>
              <a:solidFill>
                <a:srgbClr val="FF26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pic>
        <p:nvPicPr>
          <p:cNvPr id="910" name="IMG_0105.jpg" descr="IMG_0105.jpg"/>
          <p:cNvPicPr>
            <a:picLocks noChangeAspect="0"/>
          </p:cNvPicPr>
          <p:nvPr/>
        </p:nvPicPr>
        <p:blipFill>
          <a:blip r:embed="rId3">
            <a:extLst/>
          </a:blip>
          <a:stretch>
            <a:fillRect/>
          </a:stretch>
        </p:blipFill>
        <p:spPr>
          <a:xfrm>
            <a:off x="4178300" y="5638800"/>
            <a:ext cx="2898987" cy="2176498"/>
          </a:xfrm>
          <a:prstGeom prst="rect">
            <a:avLst/>
          </a:prstGeom>
          <a:ln w="12700">
            <a:miter lim="400000"/>
          </a:ln>
        </p:spPr>
      </p:pic>
      <p:pic>
        <p:nvPicPr>
          <p:cNvPr id="911" name="IMG_0102.jpg" descr="IMG_0102.jpg"/>
          <p:cNvPicPr>
            <a:picLocks noChangeAspect="0"/>
          </p:cNvPicPr>
          <p:nvPr/>
        </p:nvPicPr>
        <p:blipFill>
          <a:blip r:embed="rId4">
            <a:extLst/>
          </a:blip>
          <a:stretch>
            <a:fillRect/>
          </a:stretch>
        </p:blipFill>
        <p:spPr>
          <a:xfrm>
            <a:off x="839893" y="5638800"/>
            <a:ext cx="2898988" cy="2176498"/>
          </a:xfrm>
          <a:prstGeom prst="rect">
            <a:avLst/>
          </a:prstGeom>
          <a:ln w="12700">
            <a:miter lim="400000"/>
          </a:ln>
        </p:spPr>
      </p:pic>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1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1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15" name="Other interpretation"/>
          <p:cNvSpPr txBox="1"/>
          <p:nvPr>
            <p:ph type="title"/>
          </p:nvPr>
        </p:nvSpPr>
        <p:spPr>
          <a:prstGeom prst="rect">
            <a:avLst/>
          </a:prstGeom>
        </p:spPr>
        <p:txBody>
          <a:bodyPr/>
          <a:lstStyle>
            <a:lvl1pPr>
              <a:defRPr sz="5000"/>
            </a:lvl1pPr>
          </a:lstStyle>
          <a:p>
            <a:pPr/>
            <a:r>
              <a:t>Other interpretation</a:t>
            </a:r>
          </a:p>
        </p:txBody>
      </p:sp>
      <p:sp>
        <p:nvSpPr>
          <p:cNvPr id="916" name="Depth does not matter…"/>
          <p:cNvSpPr txBox="1"/>
          <p:nvPr>
            <p:ph type="body" idx="1"/>
          </p:nvPr>
        </p:nvSpPr>
        <p:spPr>
          <a:prstGeom prst="rect">
            <a:avLst/>
          </a:prstGeom>
        </p:spPr>
        <p:txBody>
          <a:bodyPr/>
          <a:lstStyle/>
          <a:p>
            <a:pPr/>
            <a:r>
              <a:t>Depth does not matter</a:t>
            </a:r>
          </a:p>
          <a:p>
            <a:pPr/>
            <a:r>
              <a:t>We can pretend that each pixel is at a convenient depth</a:t>
            </a:r>
          </a:p>
        </p:txBody>
      </p:sp>
      <p:sp>
        <p:nvSpPr>
          <p:cNvPr id="917" name="Line"/>
          <p:cNvSpPr/>
          <p:nvPr/>
        </p:nvSpPr>
        <p:spPr>
          <a:xfrm flipV="1">
            <a:off x="9401386" y="5624124"/>
            <a:ext cx="4052712" cy="1143001"/>
          </a:xfrm>
          <a:prstGeom prst="line">
            <a:avLst/>
          </a:prstGeom>
          <a:ln w="63500">
            <a:solidFill>
              <a:srgbClr val="000000"/>
            </a:solidFill>
            <a:headEnd type="triangle"/>
          </a:ln>
        </p:spPr>
        <p:txBody>
          <a:bodyPr lIns="0" tIns="0" rIns="0" bIns="0"/>
          <a:lstStyle/>
          <a:p>
            <a:pPr/>
          </a:p>
        </p:txBody>
      </p:sp>
      <p:sp>
        <p:nvSpPr>
          <p:cNvPr id="918" name="Line"/>
          <p:cNvSpPr/>
          <p:nvPr/>
        </p:nvSpPr>
        <p:spPr>
          <a:xfrm flipH="1" flipV="1">
            <a:off x="8367324" y="5768622"/>
            <a:ext cx="530579" cy="880534"/>
          </a:xfrm>
          <a:prstGeom prst="line">
            <a:avLst/>
          </a:prstGeom>
          <a:ln w="63500">
            <a:solidFill>
              <a:srgbClr val="000000"/>
            </a:solidFill>
            <a:headEnd type="triangle"/>
          </a:ln>
        </p:spPr>
        <p:txBody>
          <a:bodyPr lIns="0" tIns="0" rIns="0" bIns="0"/>
          <a:lstStyle/>
          <a:p>
            <a:pPr/>
          </a:p>
        </p:txBody>
      </p:sp>
      <p:sp>
        <p:nvSpPr>
          <p:cNvPr id="919" name="Line"/>
          <p:cNvSpPr/>
          <p:nvPr/>
        </p:nvSpPr>
        <p:spPr>
          <a:xfrm flipH="1" flipV="1">
            <a:off x="6892995" y="6075680"/>
            <a:ext cx="1855894" cy="693139"/>
          </a:xfrm>
          <a:prstGeom prst="line">
            <a:avLst/>
          </a:prstGeom>
          <a:ln w="63500">
            <a:solidFill>
              <a:srgbClr val="000000"/>
            </a:solidFill>
            <a:headEnd type="triangle"/>
          </a:ln>
        </p:spPr>
        <p:txBody>
          <a:bodyPr lIns="0" tIns="0" rIns="0" bIns="0"/>
          <a:lstStyle/>
          <a:p>
            <a:pPr/>
          </a:p>
        </p:txBody>
      </p:sp>
      <p:sp>
        <p:nvSpPr>
          <p:cNvPr id="920" name="Line"/>
          <p:cNvSpPr/>
          <p:nvPr/>
        </p:nvSpPr>
        <p:spPr>
          <a:xfrm>
            <a:off x="9116907" y="6938150"/>
            <a:ext cx="4879059" cy="652499"/>
          </a:xfrm>
          <a:prstGeom prst="line">
            <a:avLst/>
          </a:prstGeom>
          <a:ln w="63500">
            <a:solidFill>
              <a:srgbClr val="000000"/>
            </a:solidFill>
            <a:headEnd type="triangle"/>
          </a:ln>
        </p:spPr>
        <p:txBody>
          <a:bodyPr lIns="0" tIns="0" rIns="0" bIns="0"/>
          <a:lstStyle/>
          <a:p>
            <a:pPr/>
          </a:p>
        </p:txBody>
      </p:sp>
      <p:sp>
        <p:nvSpPr>
          <p:cNvPr id="921" name="Line"/>
          <p:cNvSpPr/>
          <p:nvPr/>
        </p:nvSpPr>
        <p:spPr>
          <a:xfrm flipH="1">
            <a:off x="7827716" y="7060071"/>
            <a:ext cx="1016001" cy="1548836"/>
          </a:xfrm>
          <a:prstGeom prst="line">
            <a:avLst/>
          </a:prstGeom>
          <a:ln w="63500">
            <a:solidFill>
              <a:srgbClr val="000000"/>
            </a:solidFill>
            <a:headEnd type="triangle"/>
          </a:ln>
        </p:spPr>
        <p:txBody>
          <a:bodyPr lIns="0" tIns="0" rIns="0" bIns="0"/>
          <a:lstStyle/>
          <a:p>
            <a:pPr/>
          </a:p>
        </p:txBody>
      </p:sp>
      <p:sp>
        <p:nvSpPr>
          <p:cNvPr id="922" name="Line"/>
          <p:cNvSpPr/>
          <p:nvPr/>
        </p:nvSpPr>
        <p:spPr>
          <a:xfrm>
            <a:off x="9410700" y="7071359"/>
            <a:ext cx="4203983" cy="1508197"/>
          </a:xfrm>
          <a:prstGeom prst="line">
            <a:avLst/>
          </a:prstGeom>
          <a:ln w="63500">
            <a:solidFill>
              <a:srgbClr val="000000"/>
            </a:solidFill>
            <a:headEnd type="triangle"/>
          </a:ln>
        </p:spPr>
        <p:txBody>
          <a:bodyPr lIns="0" tIns="0" rIns="0" bIns="0"/>
          <a:lstStyle/>
          <a:p>
            <a:pPr/>
          </a:p>
        </p:txBody>
      </p:sp>
      <p:sp>
        <p:nvSpPr>
          <p:cNvPr id="923" name="Line"/>
          <p:cNvSpPr/>
          <p:nvPr/>
        </p:nvSpPr>
        <p:spPr>
          <a:xfrm flipV="1">
            <a:off x="9137226" y="4914900"/>
            <a:ext cx="2667001" cy="1803400"/>
          </a:xfrm>
          <a:prstGeom prst="line">
            <a:avLst/>
          </a:prstGeom>
          <a:ln w="63500">
            <a:solidFill>
              <a:srgbClr val="000000"/>
            </a:solidFill>
            <a:headEnd type="triangle"/>
          </a:ln>
        </p:spPr>
        <p:txBody>
          <a:bodyPr lIns="0" tIns="0" rIns="0" bIns="0"/>
          <a:lstStyle/>
          <a:p>
            <a:pPr/>
          </a:p>
        </p:txBody>
      </p:sp>
      <p:sp>
        <p:nvSpPr>
          <p:cNvPr id="924" name="Line"/>
          <p:cNvSpPr/>
          <p:nvPr/>
        </p:nvSpPr>
        <p:spPr>
          <a:xfrm flipV="1">
            <a:off x="9499600" y="6549813"/>
            <a:ext cx="4612641" cy="298028"/>
          </a:xfrm>
          <a:prstGeom prst="line">
            <a:avLst/>
          </a:prstGeom>
          <a:ln w="63500">
            <a:solidFill>
              <a:srgbClr val="000000"/>
            </a:solidFill>
            <a:headEnd type="triangle"/>
          </a:ln>
        </p:spPr>
        <p:txBody>
          <a:bodyPr lIns="0" tIns="0" rIns="0" bIns="0"/>
          <a:lstStyle/>
          <a:p>
            <a:pPr/>
          </a:p>
        </p:txBody>
      </p:sp>
      <p:sp>
        <p:nvSpPr>
          <p:cNvPr id="925" name="Line"/>
          <p:cNvSpPr/>
          <p:nvPr/>
        </p:nvSpPr>
        <p:spPr>
          <a:xfrm>
            <a:off x="9105617" y="7055555"/>
            <a:ext cx="2887699" cy="2950916"/>
          </a:xfrm>
          <a:prstGeom prst="line">
            <a:avLst/>
          </a:prstGeom>
          <a:ln w="63500">
            <a:solidFill>
              <a:srgbClr val="000000"/>
            </a:solidFill>
            <a:headEnd type="triangle"/>
          </a:ln>
        </p:spPr>
        <p:txBody>
          <a:bodyPr lIns="0" tIns="0" rIns="0" bIns="0"/>
          <a:lstStyle/>
          <a:p>
            <a:pPr/>
          </a:p>
        </p:txBody>
      </p:sp>
      <p:sp>
        <p:nvSpPr>
          <p:cNvPr id="926" name="Line"/>
          <p:cNvSpPr/>
          <p:nvPr/>
        </p:nvSpPr>
        <p:spPr>
          <a:xfrm flipH="1">
            <a:off x="5610578" y="7012658"/>
            <a:ext cx="3099930" cy="1006969"/>
          </a:xfrm>
          <a:prstGeom prst="line">
            <a:avLst/>
          </a:prstGeom>
          <a:ln w="63500">
            <a:solidFill>
              <a:srgbClr val="000000"/>
            </a:solidFill>
            <a:headEnd type="triangle"/>
          </a:ln>
        </p:spPr>
        <p:txBody>
          <a:bodyPr lIns="0" tIns="0" rIns="0" bIns="0"/>
          <a:lstStyle/>
          <a:p>
            <a:pPr/>
          </a:p>
        </p:txBody>
      </p:sp>
      <p:sp>
        <p:nvSpPr>
          <p:cNvPr id="927" name="Circle"/>
          <p:cNvSpPr/>
          <p:nvPr/>
        </p:nvSpPr>
        <p:spPr>
          <a:xfrm>
            <a:off x="8823395" y="6710116"/>
            <a:ext cx="330201" cy="330201"/>
          </a:xfrm>
          <a:prstGeom prst="ellipse">
            <a:avLst/>
          </a:prstGeom>
          <a:solidFill>
            <a:srgbClr val="AC39FF"/>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28" name="viewpoint"/>
          <p:cNvSpPr txBox="1"/>
          <p:nvPr/>
        </p:nvSpPr>
        <p:spPr>
          <a:xfrm>
            <a:off x="6845300" y="6553200"/>
            <a:ext cx="189908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viewpoint</a:t>
            </a:r>
          </a:p>
        </p:txBody>
      </p:sp>
      <p:sp>
        <p:nvSpPr>
          <p:cNvPr id="929" name="Line"/>
          <p:cNvSpPr/>
          <p:nvPr/>
        </p:nvSpPr>
        <p:spPr>
          <a:xfrm flipH="1">
            <a:off x="10655299" y="4889500"/>
            <a:ext cx="1" cy="4605651"/>
          </a:xfrm>
          <a:prstGeom prst="line">
            <a:avLst/>
          </a:prstGeom>
          <a:ln w="88900">
            <a:solidFill>
              <a:srgbClr val="0056D6"/>
            </a:solidFill>
          </a:ln>
        </p:spPr>
        <p:txBody>
          <a:bodyPr lIns="0" tIns="0" rIns="0" bIns="0"/>
          <a:lstStyle/>
          <a:p>
            <a:pPr/>
          </a:p>
        </p:txBody>
      </p:sp>
      <p:sp>
        <p:nvSpPr>
          <p:cNvPr id="930" name="Circle"/>
          <p:cNvSpPr/>
          <p:nvPr/>
        </p:nvSpPr>
        <p:spPr>
          <a:xfrm>
            <a:off x="6096000" y="3964658"/>
            <a:ext cx="5803900" cy="5803901"/>
          </a:xfrm>
          <a:prstGeom prst="ellipse">
            <a:avLst/>
          </a:prstGeom>
          <a:ln w="88900">
            <a:solidFill>
              <a:srgbClr val="9A244F"/>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31" name="Three convenient depth distributions:…"/>
          <p:cNvSpPr txBox="1"/>
          <p:nvPr/>
        </p:nvSpPr>
        <p:spPr>
          <a:xfrm>
            <a:off x="355600" y="3581400"/>
            <a:ext cx="8278987" cy="5919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4174" marR="58702" indent="-342899" defTabSz="1295400">
              <a:spcBef>
                <a:spcPts val="900"/>
              </a:spcBef>
              <a:buClr>
                <a:srgbClr val="000000"/>
              </a:buClr>
              <a:buSzPct val="100000"/>
              <a:buFont typeface="Times New Roman"/>
              <a:buChar char="•"/>
              <a:defRPr b="1" sz="3800">
                <a:uFill>
                  <a:solidFill>
                    <a:srgbClr val="000000"/>
                  </a:solidFill>
                </a:uFill>
                <a:latin typeface="Times New Roman"/>
                <a:ea typeface="Times New Roman"/>
                <a:cs typeface="Times New Roman"/>
                <a:sym typeface="Times New Roman"/>
              </a:defRPr>
            </a:pPr>
            <a:r>
              <a:t>Three convenient depth distributions:</a:t>
            </a:r>
          </a:p>
          <a:p>
            <a:pPr lvl="2" marL="784225" marR="58702" indent="-285750" defTabSz="1295400">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r>
              <a:t>spherical</a:t>
            </a:r>
          </a:p>
          <a:p>
            <a:pPr lvl="2" marL="784225" marR="58702" indent="-285750" defTabSz="1295400">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r>
              <a:t>planar</a:t>
            </a:r>
          </a:p>
          <a:p>
            <a:pPr lvl="2" marL="784225" marR="58702" indent="-285750" defTabSz="1295400">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r>
              <a:t>cylindrical</a:t>
            </a:r>
          </a:p>
          <a:p>
            <a:pPr lvl="2" marL="784225" marR="58702" indent="-285750" defTabSz="1295400">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p>
          <a:p>
            <a:pPr lvl="1" marL="384174" marR="58702" indent="-342899" defTabSz="1295400">
              <a:spcBef>
                <a:spcPts val="900"/>
              </a:spcBef>
              <a:buClr>
                <a:srgbClr val="000000"/>
              </a:buClr>
              <a:buSzPct val="100000"/>
              <a:buFont typeface="Times New Roman"/>
              <a:buChar char="•"/>
              <a:defRPr b="1" sz="3800">
                <a:uFill>
                  <a:solidFill>
                    <a:srgbClr val="000000"/>
                  </a:solidFill>
                </a:uFill>
                <a:latin typeface="Times New Roman"/>
                <a:ea typeface="Times New Roman"/>
                <a:cs typeface="Times New Roman"/>
                <a:sym typeface="Times New Roman"/>
              </a:defRPr>
            </a:pPr>
            <a:r>
              <a:t>We focus on planar</a:t>
            </a:r>
          </a:p>
          <a:p>
            <a:pPr lvl="2" marL="841375" marR="58702" indent="-342900" defTabSz="1295400">
              <a:spcBef>
                <a:spcPts val="900"/>
              </a:spcBef>
              <a:buClr>
                <a:srgbClr val="000000"/>
              </a:buClr>
              <a:buSzPct val="100000"/>
              <a:buFont typeface="Times New Roman"/>
              <a:buChar char="•"/>
              <a:defRPr b="1" sz="3800">
                <a:uFill>
                  <a:solidFill>
                    <a:srgbClr val="000000"/>
                  </a:solidFill>
                </a:uFill>
                <a:latin typeface="Times New Roman"/>
                <a:ea typeface="Times New Roman"/>
                <a:cs typeface="Times New Roman"/>
                <a:sym typeface="Times New Roman"/>
              </a:defRPr>
            </a:pPr>
            <a:r>
              <a:t>it makes life </a:t>
            </a:r>
            <a:br/>
            <a:r>
              <a:t>more linear</a:t>
            </a:r>
          </a:p>
          <a:p>
            <a:pPr lvl="2" marL="841375" marR="58702" indent="-342900" defTabSz="1295400">
              <a:spcBef>
                <a:spcPts val="900"/>
              </a:spcBef>
              <a:buClr>
                <a:srgbClr val="000000"/>
              </a:buClr>
              <a:buSzPct val="100000"/>
              <a:buFont typeface="Times New Roman"/>
              <a:buChar char="•"/>
              <a:defRPr b="1" sz="3800">
                <a:uFill>
                  <a:solidFill>
                    <a:srgbClr val="000000"/>
                  </a:solidFill>
                </a:uFill>
                <a:latin typeface="Times New Roman"/>
                <a:ea typeface="Times New Roman"/>
                <a:cs typeface="Times New Roman"/>
                <a:sym typeface="Times New Roman"/>
              </a:defRPr>
            </a:pPr>
            <a:r>
              <a:t>Still useful for spherical panos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29"/>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930"/>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9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30" grpId="2"/>
      <p:bldP build="whole" bldLvl="1" animBg="1" rev="0" advAuto="0" spid="931" grpId="3"/>
      <p:bldP build="whole" bldLvl="1" animBg="1" rev="0" advAuto="0" spid="929" grpId="1"/>
    </p:bldLst>
  </p:timing>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3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3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35" name="Question?"/>
          <p:cNvSpPr txBox="1"/>
          <p:nvPr>
            <p:ph type="title"/>
          </p:nvPr>
        </p:nvSpPr>
        <p:spPr>
          <a:prstGeom prst="rect">
            <a:avLst/>
          </a:prstGeom>
        </p:spPr>
        <p:txBody>
          <a:bodyPr/>
          <a:lstStyle/>
          <a:p>
            <a:pPr/>
            <a:r>
              <a:t>Question?</a:t>
            </a:r>
          </a:p>
        </p:txBody>
      </p:sp>
      <p:sp>
        <p:nvSpPr>
          <p:cNvPr id="93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3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40" name="Aligning images"/>
          <p:cNvSpPr txBox="1"/>
          <p:nvPr>
            <p:ph type="title"/>
          </p:nvPr>
        </p:nvSpPr>
        <p:spPr>
          <a:prstGeom prst="rect">
            <a:avLst/>
          </a:prstGeom>
        </p:spPr>
        <p:txBody>
          <a:bodyPr/>
          <a:lstStyle/>
          <a:p>
            <a:pPr/>
            <a:r>
              <a:t>Aligning images</a:t>
            </a:r>
          </a:p>
        </p:txBody>
      </p:sp>
      <p:pic>
        <p:nvPicPr>
          <p:cNvPr id="941" name="IMG_0105.jpg" descr="IMG_0105.jpg"/>
          <p:cNvPicPr>
            <a:picLocks noChangeAspect="0"/>
          </p:cNvPicPr>
          <p:nvPr/>
        </p:nvPicPr>
        <p:blipFill>
          <a:blip r:embed="rId3">
            <a:extLst/>
          </a:blip>
          <a:stretch>
            <a:fillRect/>
          </a:stretch>
        </p:blipFill>
        <p:spPr>
          <a:xfrm>
            <a:off x="6502400" y="1511300"/>
            <a:ext cx="2898987" cy="2176498"/>
          </a:xfrm>
          <a:prstGeom prst="rect">
            <a:avLst/>
          </a:prstGeom>
          <a:ln w="12700"/>
        </p:spPr>
      </p:pic>
      <p:pic>
        <p:nvPicPr>
          <p:cNvPr id="942" name="IMG_0102.jpg" descr="IMG_0102.jpg"/>
          <p:cNvPicPr>
            <a:picLocks noChangeAspect="0"/>
          </p:cNvPicPr>
          <p:nvPr/>
        </p:nvPicPr>
        <p:blipFill>
          <a:blip r:embed="rId4">
            <a:extLst/>
          </a:blip>
          <a:stretch>
            <a:fillRect/>
          </a:stretch>
        </p:blipFill>
        <p:spPr>
          <a:xfrm>
            <a:off x="3169920" y="1511300"/>
            <a:ext cx="2898987" cy="2176498"/>
          </a:xfrm>
          <a:prstGeom prst="rect">
            <a:avLst/>
          </a:prstGeom>
          <a:ln w="12700"/>
        </p:spPr>
      </p:pic>
      <p:sp>
        <p:nvSpPr>
          <p:cNvPr id="943" name="We have established that pairs of images from the same viewpoint can be aligned through a simple 2D spatial transformation (warp).…"/>
          <p:cNvSpPr txBox="1"/>
          <p:nvPr>
            <p:ph type="body" idx="1"/>
          </p:nvPr>
        </p:nvSpPr>
        <p:spPr>
          <a:prstGeom prst="rect">
            <a:avLst/>
          </a:prstGeom>
        </p:spPr>
        <p:txBody>
          <a:bodyPr/>
          <a:lstStyle/>
          <a:p>
            <a:pPr lvl="1"/>
          </a:p>
          <a:p>
            <a:pPr lvl="1"/>
          </a:p>
          <a:p>
            <a:pPr lvl="1"/>
          </a:p>
          <a:p>
            <a:pPr lvl="1"/>
          </a:p>
          <a:p>
            <a:pPr lvl="1"/>
            <a:r>
              <a:t>We have established that pairs of images from the same viewpoint can be aligned through a simple 2D spatial transformation (warp). </a:t>
            </a:r>
          </a:p>
          <a:p>
            <a:pPr lvl="1"/>
            <a:r>
              <a:t>What kind of transformation?</a:t>
            </a:r>
          </a:p>
        </p:txBody>
      </p:sp>
      <p:pic>
        <p:nvPicPr>
          <p:cNvPr id="944" name="image.png" descr="image.png"/>
          <p:cNvPicPr>
            <a:picLocks noChangeAspect="0"/>
          </p:cNvPicPr>
          <p:nvPr/>
        </p:nvPicPr>
        <p:blipFill>
          <a:blip r:embed="rId5">
            <a:extLst/>
          </a:blip>
          <a:stretch>
            <a:fillRect/>
          </a:stretch>
        </p:blipFill>
        <p:spPr>
          <a:xfrm>
            <a:off x="2324100" y="6769100"/>
            <a:ext cx="8013700" cy="3048000"/>
          </a:xfrm>
          <a:prstGeom prst="rect">
            <a:avLst/>
          </a:prstGeom>
          <a:ln w="12700">
            <a:miter lim="400000"/>
          </a:ln>
        </p:spPr>
      </p:pic>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4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48" name="Aligning images: translation"/>
          <p:cNvSpPr txBox="1"/>
          <p:nvPr>
            <p:ph type="title"/>
          </p:nvPr>
        </p:nvSpPr>
        <p:spPr>
          <a:prstGeom prst="rect">
            <a:avLst/>
          </a:prstGeom>
        </p:spPr>
        <p:txBody>
          <a:bodyPr/>
          <a:lstStyle/>
          <a:p>
            <a:pPr/>
            <a:r>
              <a:t>Aligning images: translation</a:t>
            </a:r>
          </a:p>
        </p:txBody>
      </p:sp>
      <p:sp>
        <p:nvSpPr>
          <p:cNvPr id="949" name="Translations are not enough to align the images"/>
          <p:cNvSpPr txBox="1"/>
          <p:nvPr>
            <p:ph type="body" sz="half" idx="1"/>
          </p:nvPr>
        </p:nvSpPr>
        <p:spPr>
          <a:xfrm>
            <a:off x="762000" y="6154702"/>
            <a:ext cx="11207609" cy="3219592"/>
          </a:xfrm>
          <a:prstGeom prst="rect">
            <a:avLst/>
          </a:prstGeom>
        </p:spPr>
        <p:txBody>
          <a:bodyPr/>
          <a:lstStyle/>
          <a:p>
            <a:pPr lvl="1" marL="1115342" indent="-406400">
              <a:buSzTx/>
              <a:buNone/>
            </a:pPr>
            <a:r>
              <a:t>Translations are not enough to align the images</a:t>
            </a:r>
          </a:p>
        </p:txBody>
      </p:sp>
      <p:pic>
        <p:nvPicPr>
          <p:cNvPr id="950" name="IMG_0105.jpg" descr="IMG_0105.jpg"/>
          <p:cNvPicPr>
            <a:picLocks noChangeAspect="0"/>
          </p:cNvPicPr>
          <p:nvPr/>
        </p:nvPicPr>
        <p:blipFill>
          <a:blip r:embed="rId3">
            <a:extLst/>
          </a:blip>
          <a:stretch>
            <a:fillRect/>
          </a:stretch>
        </p:blipFill>
        <p:spPr>
          <a:xfrm>
            <a:off x="6502400" y="1511300"/>
            <a:ext cx="2898987" cy="2176498"/>
          </a:xfrm>
          <a:prstGeom prst="rect">
            <a:avLst/>
          </a:prstGeom>
          <a:ln w="12700">
            <a:miter lim="400000"/>
          </a:ln>
        </p:spPr>
      </p:pic>
      <p:pic>
        <p:nvPicPr>
          <p:cNvPr id="951" name="IMG_0102.jpg" descr="IMG_0102.jpg"/>
          <p:cNvPicPr>
            <a:picLocks noChangeAspect="0"/>
          </p:cNvPicPr>
          <p:nvPr/>
        </p:nvPicPr>
        <p:blipFill>
          <a:blip r:embed="rId4">
            <a:extLst/>
          </a:blip>
          <a:stretch>
            <a:fillRect/>
          </a:stretch>
        </p:blipFill>
        <p:spPr>
          <a:xfrm>
            <a:off x="3169920" y="1511300"/>
            <a:ext cx="2898987" cy="2176498"/>
          </a:xfrm>
          <a:prstGeom prst="rect">
            <a:avLst/>
          </a:prstGeom>
          <a:ln w="12700">
            <a:miter lim="400000"/>
          </a:ln>
        </p:spPr>
      </p:pic>
      <p:pic>
        <p:nvPicPr>
          <p:cNvPr id="952" name="pan3.jpg" descr="pan3.jpg"/>
          <p:cNvPicPr>
            <a:picLocks noChangeAspect="0"/>
          </p:cNvPicPr>
          <p:nvPr/>
        </p:nvPicPr>
        <p:blipFill>
          <a:blip r:embed="rId5">
            <a:extLst/>
          </a:blip>
          <a:stretch>
            <a:fillRect/>
          </a:stretch>
        </p:blipFill>
        <p:spPr>
          <a:xfrm>
            <a:off x="3581400" y="7048500"/>
            <a:ext cx="5344161" cy="2485814"/>
          </a:xfrm>
          <a:prstGeom prst="rect">
            <a:avLst/>
          </a:prstGeom>
          <a:ln w="12700">
            <a:miter lim="400000"/>
          </a:ln>
        </p:spPr>
      </p:pic>
      <p:grpSp>
        <p:nvGrpSpPr>
          <p:cNvPr id="959" name="Group"/>
          <p:cNvGrpSpPr/>
          <p:nvPr/>
        </p:nvGrpSpPr>
        <p:grpSpPr>
          <a:xfrm>
            <a:off x="539608" y="3251200"/>
            <a:ext cx="11266907" cy="2722598"/>
            <a:chOff x="0" y="0"/>
            <a:chExt cx="11266905" cy="2722597"/>
          </a:xfrm>
        </p:grpSpPr>
        <p:pic>
          <p:nvPicPr>
            <p:cNvPr id="953" name="IMG_0105.jpg" descr="IMG_0105.jpg"/>
            <p:cNvPicPr>
              <a:picLocks noChangeAspect="0"/>
            </p:cNvPicPr>
            <p:nvPr/>
          </p:nvPicPr>
          <p:blipFill>
            <a:blip r:embed="rId3">
              <a:extLst/>
            </a:blip>
            <a:stretch>
              <a:fillRect/>
            </a:stretch>
          </p:blipFill>
          <p:spPr>
            <a:xfrm>
              <a:off x="2251004" y="546100"/>
              <a:ext cx="2898988" cy="2176498"/>
            </a:xfrm>
            <a:prstGeom prst="rect">
              <a:avLst/>
            </a:prstGeom>
            <a:ln w="12700" cap="flat">
              <a:noFill/>
              <a:miter lim="400000"/>
            </a:ln>
            <a:effectLst/>
          </p:spPr>
        </p:pic>
        <p:pic>
          <p:nvPicPr>
            <p:cNvPr id="954" name="IMG_0102.jpg" descr="IMG_0102.jpg"/>
            <p:cNvPicPr>
              <a:picLocks noChangeAspect="0"/>
            </p:cNvPicPr>
            <p:nvPr/>
          </p:nvPicPr>
          <p:blipFill>
            <a:blip r:embed="rId4">
              <a:extLst/>
            </a:blip>
            <a:stretch>
              <a:fillRect/>
            </a:stretch>
          </p:blipFill>
          <p:spPr>
            <a:xfrm>
              <a:off x="6178691" y="546100"/>
              <a:ext cx="2898987" cy="2176498"/>
            </a:xfrm>
            <a:prstGeom prst="rect">
              <a:avLst/>
            </a:prstGeom>
            <a:ln w="12700" cap="flat">
              <a:noFill/>
              <a:miter lim="400000"/>
            </a:ln>
            <a:effectLst/>
          </p:spPr>
        </p:pic>
        <p:pic>
          <p:nvPicPr>
            <p:cNvPr id="955" name="IMG_0102.jpg" descr="IMG_0102.jpg"/>
            <p:cNvPicPr>
              <a:picLocks noChangeAspect="0"/>
            </p:cNvPicPr>
            <p:nvPr/>
          </p:nvPicPr>
          <p:blipFill>
            <a:blip r:embed="rId4">
              <a:extLst/>
            </a:blip>
            <a:stretch>
              <a:fillRect/>
            </a:stretch>
          </p:blipFill>
          <p:spPr>
            <a:xfrm>
              <a:off x="108091" y="546100"/>
              <a:ext cx="2898987" cy="2176498"/>
            </a:xfrm>
            <a:prstGeom prst="rect">
              <a:avLst/>
            </a:prstGeom>
            <a:ln w="12700" cap="flat">
              <a:noFill/>
              <a:miter lim="400000"/>
            </a:ln>
            <a:effectLst/>
          </p:spPr>
        </p:pic>
        <p:pic>
          <p:nvPicPr>
            <p:cNvPr id="956" name="IMG_0105.jpg" descr="IMG_0105.jpg"/>
            <p:cNvPicPr>
              <a:picLocks noChangeAspect="0"/>
            </p:cNvPicPr>
            <p:nvPr/>
          </p:nvPicPr>
          <p:blipFill>
            <a:blip r:embed="rId3">
              <a:extLst/>
            </a:blip>
            <a:stretch>
              <a:fillRect/>
            </a:stretch>
          </p:blipFill>
          <p:spPr>
            <a:xfrm>
              <a:off x="8319911" y="546100"/>
              <a:ext cx="2898988" cy="2176498"/>
            </a:xfrm>
            <a:prstGeom prst="rect">
              <a:avLst/>
            </a:prstGeom>
            <a:ln w="12700" cap="flat">
              <a:noFill/>
              <a:miter lim="400000"/>
            </a:ln>
            <a:effectLst/>
          </p:spPr>
        </p:pic>
        <p:sp>
          <p:nvSpPr>
            <p:cNvPr id="957" name="left on top"/>
            <p:cNvSpPr txBox="1"/>
            <p:nvPr/>
          </p:nvSpPr>
          <p:spPr>
            <a:xfrm>
              <a:off x="0" y="0"/>
              <a:ext cx="1733927"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0000"/>
                </a:buClr>
                <a:buFont typeface="Arial"/>
                <a:defRPr sz="2800">
                  <a:uFill>
                    <a:solidFill>
                      <a:srgbClr val="000000"/>
                    </a:solidFill>
                  </a:uFill>
                  <a:latin typeface="+mn-lt"/>
                  <a:ea typeface="+mn-ea"/>
                  <a:cs typeface="+mn-cs"/>
                  <a:sym typeface="Arial"/>
                </a:defRPr>
              </a:lvl1pPr>
            </a:lstStyle>
            <a:p>
              <a:pPr/>
              <a:r>
                <a:t>left on top</a:t>
              </a:r>
            </a:p>
          </p:txBody>
        </p:sp>
        <p:sp>
          <p:nvSpPr>
            <p:cNvPr id="958" name="right on top"/>
            <p:cNvSpPr txBox="1"/>
            <p:nvPr/>
          </p:nvSpPr>
          <p:spPr>
            <a:xfrm>
              <a:off x="9315591" y="0"/>
              <a:ext cx="1951315" cy="4963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0000"/>
                </a:buClr>
                <a:buFont typeface="Arial"/>
                <a:defRPr sz="2800">
                  <a:uFill>
                    <a:solidFill>
                      <a:srgbClr val="000000"/>
                    </a:solidFill>
                  </a:uFill>
                  <a:latin typeface="+mn-lt"/>
                  <a:ea typeface="+mn-ea"/>
                  <a:cs typeface="+mn-cs"/>
                  <a:sym typeface="Arial"/>
                </a:defRPr>
              </a:lvl1pPr>
            </a:lstStyle>
            <a:p>
              <a:pPr/>
              <a:r>
                <a:t>right on top</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49">
                                            <p:bg/>
                                          </p:spTgt>
                                        </p:tgtEl>
                                        <p:attrNameLst>
                                          <p:attrName>style.visibility</p:attrName>
                                        </p:attrNameLst>
                                      </p:cBhvr>
                                      <p:to>
                                        <p:strVal val="visible"/>
                                      </p:to>
                                    </p:set>
                                  </p:childTnLst>
                                </p:cTn>
                              </p:par>
                              <p:par>
                                <p:cTn id="11" presetClass="entr" nodeType="withEffect" presetSubtype="0" presetID="1" grpId="2" fill="hold">
                                  <p:stCondLst>
                                    <p:cond delay="0"/>
                                  </p:stCondLst>
                                  <p:iterate type="el" backwards="0">
                                    <p:tmAbs val="0"/>
                                  </p:iterate>
                                  <p:childTnLst>
                                    <p:set>
                                      <p:cBhvr>
                                        <p:cTn id="12" fill="hold"/>
                                        <p:tgtEl>
                                          <p:spTgt spid="949">
                                            <p:txEl>
                                              <p:pRg st="0" end="0"/>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3" fill="hold">
                                  <p:stCondLst>
                                    <p:cond delay="0"/>
                                  </p:stCondLst>
                                  <p:iterate type="el" backwards="0">
                                    <p:tmAbs val="0"/>
                                  </p:iterate>
                                  <p:childTnLst>
                                    <p:set>
                                      <p:cBhvr>
                                        <p:cTn id="15" fill="hold"/>
                                        <p:tgtEl>
                                          <p:spTgt spid="9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949" grpId="2"/>
      <p:bldP build="whole" bldLvl="1" animBg="1" rev="0" advAuto="0" spid="959" grpId="1"/>
      <p:bldP build="whole" bldLvl="1" animBg="1" rev="0" advAuto="0" spid="952" grpId="3"/>
    </p:bldLst>
  </p:timing>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1"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6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pic>
        <p:nvPicPr>
          <p:cNvPr id="963" name="image.png" descr="image.png"/>
          <p:cNvPicPr>
            <a:picLocks noChangeAspect="0"/>
          </p:cNvPicPr>
          <p:nvPr/>
        </p:nvPicPr>
        <p:blipFill>
          <a:blip r:embed="rId3">
            <a:extLst/>
          </a:blip>
          <a:stretch>
            <a:fillRect/>
          </a:stretch>
        </p:blipFill>
        <p:spPr>
          <a:xfrm>
            <a:off x="3581400" y="2959100"/>
            <a:ext cx="5638800" cy="2146300"/>
          </a:xfrm>
          <a:prstGeom prst="rect">
            <a:avLst/>
          </a:prstGeom>
          <a:ln w="12700">
            <a:miter lim="400000"/>
          </a:ln>
        </p:spPr>
      </p:pic>
      <p:sp>
        <p:nvSpPr>
          <p:cNvPr id="964" name="Back to Image Warping"/>
          <p:cNvSpPr txBox="1"/>
          <p:nvPr>
            <p:ph type="title"/>
          </p:nvPr>
        </p:nvSpPr>
        <p:spPr>
          <a:prstGeom prst="rect">
            <a:avLst/>
          </a:prstGeom>
        </p:spPr>
        <p:txBody>
          <a:bodyPr/>
          <a:lstStyle/>
          <a:p>
            <a:pPr/>
            <a:r>
              <a:t>Back to Image Warping</a:t>
            </a:r>
          </a:p>
        </p:txBody>
      </p:sp>
      <p:grpSp>
        <p:nvGrpSpPr>
          <p:cNvPr id="974" name="Group"/>
          <p:cNvGrpSpPr/>
          <p:nvPr/>
        </p:nvGrpSpPr>
        <p:grpSpPr>
          <a:xfrm>
            <a:off x="5420924" y="5105400"/>
            <a:ext cx="2022736" cy="4368425"/>
            <a:chOff x="0" y="0"/>
            <a:chExt cx="2022734" cy="4368424"/>
          </a:xfrm>
        </p:grpSpPr>
        <p:grpSp>
          <p:nvGrpSpPr>
            <p:cNvPr id="971" name="Group"/>
            <p:cNvGrpSpPr/>
            <p:nvPr/>
          </p:nvGrpSpPr>
          <p:grpSpPr>
            <a:xfrm>
              <a:off x="0" y="1218635"/>
              <a:ext cx="2022735" cy="2387601"/>
              <a:chOff x="0" y="0"/>
              <a:chExt cx="2022734" cy="2387600"/>
            </a:xfrm>
          </p:grpSpPr>
          <p:pic>
            <p:nvPicPr>
              <p:cNvPr id="965" name="AFFINE.png" descr="AFFINE.png"/>
              <p:cNvPicPr>
                <a:picLocks noChangeAspect="0"/>
              </p:cNvPicPr>
              <p:nvPr/>
            </p:nvPicPr>
            <p:blipFill>
              <a:blip r:embed="rId4">
                <a:extLst/>
              </a:blip>
              <a:stretch>
                <a:fillRect/>
              </a:stretch>
            </p:blipFill>
            <p:spPr>
              <a:xfrm>
                <a:off x="0" y="0"/>
                <a:ext cx="2022735" cy="2387601"/>
              </a:xfrm>
              <a:prstGeom prst="rect">
                <a:avLst/>
              </a:prstGeom>
              <a:ln w="12700" cap="flat">
                <a:noFill/>
                <a:miter lim="400000"/>
              </a:ln>
              <a:effectLst/>
            </p:spPr>
          </p:pic>
          <p:sp>
            <p:nvSpPr>
              <p:cNvPr id="966" name="Rectangle"/>
              <p:cNvSpPr/>
              <p:nvPr/>
            </p:nvSpPr>
            <p:spPr>
              <a:xfrm>
                <a:off x="0" y="0"/>
                <a:ext cx="1348490" cy="1882275"/>
              </a:xfrm>
              <a:prstGeom prst="rect">
                <a:avLst/>
              </a:prstGeom>
              <a:noFill/>
              <a:ln w="25400" cap="flat">
                <a:solidFill>
                  <a:srgbClr val="DE200B"/>
                </a:solidFill>
                <a:prstDash val="solid"/>
                <a:miter lim="400000"/>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67" name="Line"/>
              <p:cNvSpPr/>
              <p:nvPr/>
            </p:nvSpPr>
            <p:spPr>
              <a:xfrm>
                <a:off x="561870" y="0"/>
                <a:ext cx="2258" cy="2133244"/>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68" name="Line"/>
              <p:cNvSpPr/>
              <p:nvPr/>
            </p:nvSpPr>
            <p:spPr>
              <a:xfrm>
                <a:off x="1910360" y="250969"/>
                <a:ext cx="2258" cy="2133245"/>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69" name="Line"/>
              <p:cNvSpPr/>
              <p:nvPr/>
            </p:nvSpPr>
            <p:spPr>
              <a:xfrm>
                <a:off x="561870" y="0"/>
                <a:ext cx="1348491" cy="250971"/>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70" name="Line"/>
              <p:cNvSpPr/>
              <p:nvPr/>
            </p:nvSpPr>
            <p:spPr>
              <a:xfrm>
                <a:off x="561870" y="2133244"/>
                <a:ext cx="1348491" cy="250971"/>
              </a:xfrm>
              <a:prstGeom prst="line">
                <a:avLst/>
              </a:prstGeom>
              <a:noFill/>
              <a:ln w="25400" cap="flat">
                <a:solidFill>
                  <a:srgbClr val="6FCF00"/>
                </a:solidFill>
                <a:prstDash val="solid"/>
                <a:round/>
              </a:ln>
              <a:effectLst/>
            </p:spPr>
            <p:txBody>
              <a:bodyPr wrap="square" lIns="0" tIns="0" rIns="0" bIns="0" numCol="1" anchor="t">
                <a:noAutofit/>
              </a:bodyPr>
              <a:lstStyle/>
              <a:p>
                <a:pPr/>
              </a:p>
            </p:txBody>
          </p:sp>
        </p:grpSp>
        <p:sp>
          <p:nvSpPr>
            <p:cNvPr id="972" name="Affine"/>
            <p:cNvSpPr txBox="1"/>
            <p:nvPr/>
          </p:nvSpPr>
          <p:spPr>
            <a:xfrm>
              <a:off x="489630" y="0"/>
              <a:ext cx="1035601" cy="4472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Affine</a:t>
              </a:r>
            </a:p>
          </p:txBody>
        </p:sp>
        <p:sp>
          <p:nvSpPr>
            <p:cNvPr id="973" name="6 unknowns"/>
            <p:cNvSpPr txBox="1"/>
            <p:nvPr/>
          </p:nvSpPr>
          <p:spPr>
            <a:xfrm>
              <a:off x="24080" y="3921195"/>
              <a:ext cx="1933332" cy="4472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6 unknowns</a:t>
              </a:r>
            </a:p>
          </p:txBody>
        </p:sp>
      </p:grpSp>
      <p:grpSp>
        <p:nvGrpSpPr>
          <p:cNvPr id="984" name="Group"/>
          <p:cNvGrpSpPr/>
          <p:nvPr/>
        </p:nvGrpSpPr>
        <p:grpSpPr>
          <a:xfrm>
            <a:off x="9922933" y="5105400"/>
            <a:ext cx="1980599" cy="4375198"/>
            <a:chOff x="0" y="0"/>
            <a:chExt cx="1980597" cy="4375197"/>
          </a:xfrm>
        </p:grpSpPr>
        <p:grpSp>
          <p:nvGrpSpPr>
            <p:cNvPr id="981" name="Group"/>
            <p:cNvGrpSpPr/>
            <p:nvPr/>
          </p:nvGrpSpPr>
          <p:grpSpPr>
            <a:xfrm>
              <a:off x="0" y="1218635"/>
              <a:ext cx="1942485" cy="2387601"/>
              <a:chOff x="0" y="0"/>
              <a:chExt cx="1942484" cy="2387600"/>
            </a:xfrm>
          </p:grpSpPr>
          <p:pic>
            <p:nvPicPr>
              <p:cNvPr id="975" name="rot.png" descr="rot.png"/>
              <p:cNvPicPr>
                <a:picLocks noChangeAspect="0"/>
              </p:cNvPicPr>
              <p:nvPr/>
            </p:nvPicPr>
            <p:blipFill>
              <a:blip r:embed="rId5">
                <a:extLst/>
              </a:blip>
              <a:stretch>
                <a:fillRect/>
              </a:stretch>
            </p:blipFill>
            <p:spPr>
              <a:xfrm>
                <a:off x="0" y="0"/>
                <a:ext cx="1942485" cy="2387601"/>
              </a:xfrm>
              <a:prstGeom prst="rect">
                <a:avLst/>
              </a:prstGeom>
              <a:ln w="12700" cap="flat">
                <a:noFill/>
                <a:miter lim="400000"/>
              </a:ln>
              <a:effectLst/>
            </p:spPr>
          </p:pic>
          <p:sp>
            <p:nvSpPr>
              <p:cNvPr id="976" name="Rectangle"/>
              <p:cNvSpPr/>
              <p:nvPr/>
            </p:nvSpPr>
            <p:spPr>
              <a:xfrm>
                <a:off x="0" y="140248"/>
                <a:ext cx="1226833" cy="2103719"/>
              </a:xfrm>
              <a:prstGeom prst="rect">
                <a:avLst/>
              </a:prstGeom>
              <a:noFill/>
              <a:ln w="25400" cap="flat">
                <a:solidFill>
                  <a:srgbClr val="DE200B"/>
                </a:solidFill>
                <a:prstDash val="solid"/>
                <a:miter lim="400000"/>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77" name="Line"/>
              <p:cNvSpPr/>
              <p:nvPr/>
            </p:nvSpPr>
            <p:spPr>
              <a:xfrm>
                <a:off x="511181" y="280495"/>
                <a:ext cx="102237" cy="1963471"/>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78" name="Line"/>
              <p:cNvSpPr/>
              <p:nvPr/>
            </p:nvSpPr>
            <p:spPr>
              <a:xfrm>
                <a:off x="1840248" y="0"/>
                <a:ext cx="102236" cy="2387601"/>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79" name="Line"/>
              <p:cNvSpPr/>
              <p:nvPr/>
            </p:nvSpPr>
            <p:spPr>
              <a:xfrm flipV="1">
                <a:off x="511180" y="0"/>
                <a:ext cx="1329069" cy="280496"/>
              </a:xfrm>
              <a:prstGeom prst="line">
                <a:avLst/>
              </a:prstGeom>
              <a:noFill/>
              <a:ln w="25400" cap="flat">
                <a:solidFill>
                  <a:srgbClr val="6FCF00"/>
                </a:solidFill>
                <a:prstDash val="solid"/>
                <a:round/>
              </a:ln>
              <a:effectLst/>
            </p:spPr>
            <p:txBody>
              <a:bodyPr wrap="square" lIns="0" tIns="0" rIns="0" bIns="0" numCol="1" anchor="t">
                <a:noAutofit/>
              </a:bodyPr>
              <a:lstStyle/>
              <a:p>
                <a:pPr/>
              </a:p>
            </p:txBody>
          </p:sp>
          <p:sp>
            <p:nvSpPr>
              <p:cNvPr id="980" name="Line"/>
              <p:cNvSpPr/>
              <p:nvPr/>
            </p:nvSpPr>
            <p:spPr>
              <a:xfrm>
                <a:off x="613416" y="2243964"/>
                <a:ext cx="1329069" cy="140249"/>
              </a:xfrm>
              <a:prstGeom prst="line">
                <a:avLst/>
              </a:prstGeom>
              <a:noFill/>
              <a:ln w="25400" cap="flat">
                <a:solidFill>
                  <a:srgbClr val="6FCF00"/>
                </a:solidFill>
                <a:prstDash val="solid"/>
                <a:round/>
              </a:ln>
              <a:effectLst/>
            </p:spPr>
            <p:txBody>
              <a:bodyPr wrap="square" lIns="0" tIns="0" rIns="0" bIns="0" numCol="1" anchor="t">
                <a:noAutofit/>
              </a:bodyPr>
              <a:lstStyle/>
              <a:p>
                <a:pPr/>
              </a:p>
            </p:txBody>
          </p:sp>
        </p:grpSp>
        <p:sp>
          <p:nvSpPr>
            <p:cNvPr id="982" name="Perspective"/>
            <p:cNvSpPr txBox="1"/>
            <p:nvPr/>
          </p:nvSpPr>
          <p:spPr>
            <a:xfrm>
              <a:off x="97123" y="0"/>
              <a:ext cx="1883475" cy="4472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Perspective</a:t>
              </a:r>
            </a:p>
          </p:txBody>
        </p:sp>
        <p:sp>
          <p:nvSpPr>
            <p:cNvPr id="983" name="8 unknowns"/>
            <p:cNvSpPr txBox="1"/>
            <p:nvPr/>
          </p:nvSpPr>
          <p:spPr>
            <a:xfrm>
              <a:off x="24282" y="3927968"/>
              <a:ext cx="1933332" cy="44723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8 unknowns</a:t>
              </a:r>
            </a:p>
          </p:txBody>
        </p:sp>
      </p:grpSp>
      <p:sp>
        <p:nvSpPr>
          <p:cNvPr id="985" name="Which transform is the right one for warping  Projection Plane PP1 into Projection Plane PP2?…"/>
          <p:cNvSpPr txBox="1"/>
          <p:nvPr/>
        </p:nvSpPr>
        <p:spPr>
          <a:xfrm>
            <a:off x="863600" y="1295400"/>
            <a:ext cx="11379200" cy="1574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000000"/>
              </a:buClr>
              <a:buFont typeface="Arial"/>
              <a:defRPr sz="3400">
                <a:uFill>
                  <a:solidFill>
                    <a:srgbClr val="000000"/>
                  </a:solidFill>
                </a:uFill>
                <a:latin typeface="+mn-lt"/>
                <a:ea typeface="+mn-ea"/>
                <a:cs typeface="+mn-cs"/>
                <a:sym typeface="Arial"/>
              </a:defRPr>
            </a:pPr>
            <a:r>
              <a:t>Which transform is the right one for warping </a:t>
            </a:r>
            <a:br/>
            <a:r>
              <a:t>Projection Plane PP1 into Projection Plane PP2?</a:t>
            </a:r>
          </a:p>
          <a:p>
            <a:pPr marL="135827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    </a:t>
            </a:r>
            <a:r>
              <a:rPr sz="2800">
                <a:latin typeface="+mn-lt"/>
                <a:ea typeface="+mn-ea"/>
                <a:cs typeface="+mn-cs"/>
                <a:sym typeface="Arial"/>
              </a:rPr>
              <a:t>e.g. translation, Euclidean, affine, projective</a:t>
            </a:r>
          </a:p>
        </p:txBody>
      </p:sp>
      <p:grpSp>
        <p:nvGrpSpPr>
          <p:cNvPr id="992" name="Group"/>
          <p:cNvGrpSpPr/>
          <p:nvPr/>
        </p:nvGrpSpPr>
        <p:grpSpPr>
          <a:xfrm>
            <a:off x="1347893" y="5163537"/>
            <a:ext cx="1933332" cy="4262592"/>
            <a:chOff x="0" y="0"/>
            <a:chExt cx="1933331" cy="4262590"/>
          </a:xfrm>
        </p:grpSpPr>
        <p:grpSp>
          <p:nvGrpSpPr>
            <p:cNvPr id="989" name="Group"/>
            <p:cNvGrpSpPr/>
            <p:nvPr/>
          </p:nvGrpSpPr>
          <p:grpSpPr>
            <a:xfrm>
              <a:off x="0" y="1160497"/>
              <a:ext cx="1927541" cy="2387601"/>
              <a:chOff x="0" y="0"/>
              <a:chExt cx="1927540" cy="2387600"/>
            </a:xfrm>
          </p:grpSpPr>
          <p:pic>
            <p:nvPicPr>
              <p:cNvPr id="986" name="TRANSLATION.png" descr="TRANSLATION.png"/>
              <p:cNvPicPr>
                <a:picLocks noChangeAspect="0"/>
              </p:cNvPicPr>
              <p:nvPr/>
            </p:nvPicPr>
            <p:blipFill>
              <a:blip r:embed="rId6">
                <a:extLst/>
              </a:blip>
              <a:stretch>
                <a:fillRect/>
              </a:stretch>
            </p:blipFill>
            <p:spPr>
              <a:xfrm>
                <a:off x="0" y="0"/>
                <a:ext cx="1927541" cy="2387601"/>
              </a:xfrm>
              <a:prstGeom prst="rect">
                <a:avLst/>
              </a:prstGeom>
              <a:ln w="12700" cap="flat">
                <a:noFill/>
                <a:miter lim="400000"/>
              </a:ln>
              <a:effectLst/>
            </p:spPr>
          </p:pic>
          <p:sp>
            <p:nvSpPr>
              <p:cNvPr id="987" name="Rectangle"/>
              <p:cNvSpPr/>
              <p:nvPr/>
            </p:nvSpPr>
            <p:spPr>
              <a:xfrm>
                <a:off x="0" y="0"/>
                <a:ext cx="1349279" cy="1981200"/>
              </a:xfrm>
              <a:prstGeom prst="rect">
                <a:avLst/>
              </a:prstGeom>
              <a:noFill/>
              <a:ln w="28575" cap="flat">
                <a:solidFill>
                  <a:srgbClr val="DE200B"/>
                </a:solidFill>
                <a:prstDash val="solid"/>
                <a:miter lim="400000"/>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988" name="Rectangle"/>
              <p:cNvSpPr/>
              <p:nvPr/>
            </p:nvSpPr>
            <p:spPr>
              <a:xfrm>
                <a:off x="507987" y="397368"/>
                <a:ext cx="1419554" cy="1981201"/>
              </a:xfrm>
              <a:prstGeom prst="rect">
                <a:avLst/>
              </a:prstGeom>
              <a:noFill/>
              <a:ln w="28575" cap="flat">
                <a:solidFill>
                  <a:srgbClr val="6FCF00"/>
                </a:solidFill>
                <a:prstDash val="solid"/>
                <a:miter lim="400000"/>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990" name="Translation"/>
            <p:cNvSpPr txBox="1"/>
            <p:nvPr/>
          </p:nvSpPr>
          <p:spPr>
            <a:xfrm>
              <a:off x="96377" y="0"/>
              <a:ext cx="1798047" cy="4472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Translation</a:t>
              </a:r>
            </a:p>
          </p:txBody>
        </p:sp>
        <p:sp>
          <p:nvSpPr>
            <p:cNvPr id="991" name="2 unknowns"/>
            <p:cNvSpPr txBox="1"/>
            <p:nvPr/>
          </p:nvSpPr>
          <p:spPr>
            <a:xfrm>
              <a:off x="0" y="3815362"/>
              <a:ext cx="1933332" cy="4472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F900"/>
                </a:buClr>
                <a:buFont typeface="Arial"/>
                <a:defRPr b="1" sz="2400">
                  <a:solidFill>
                    <a:srgbClr val="00F900"/>
                  </a:solidFill>
                  <a:uFill>
                    <a:solidFill>
                      <a:srgbClr val="00F900"/>
                    </a:solidFill>
                  </a:uFill>
                  <a:latin typeface="+mn-lt"/>
                  <a:ea typeface="+mn-ea"/>
                  <a:cs typeface="+mn-cs"/>
                  <a:sym typeface="Arial"/>
                </a:defRPr>
              </a:lvl1pPr>
            </a:lstStyle>
            <a:p>
              <a:pPr/>
              <a:r>
                <a:t>2 unknowns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9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92" grpId="1"/>
      <p:bldP build="whole" bldLvl="1" animBg="1" rev="0" advAuto="0" spid="974" grpId="2"/>
      <p:bldP build="whole" bldLvl="1" animBg="1" rev="0" advAuto="0" spid="984" grpId="3"/>
    </p:bld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9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99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grpSp>
        <p:nvGrpSpPr>
          <p:cNvPr id="999" name="Group"/>
          <p:cNvGrpSpPr/>
          <p:nvPr/>
        </p:nvGrpSpPr>
        <p:grpSpPr>
          <a:xfrm>
            <a:off x="7365999" y="1409700"/>
            <a:ext cx="2703610" cy="5604872"/>
            <a:chOff x="0" y="0"/>
            <a:chExt cx="2703608" cy="5604871"/>
          </a:xfrm>
        </p:grpSpPr>
        <p:sp>
          <p:nvSpPr>
            <p:cNvPr id="996" name="Line"/>
            <p:cNvSpPr/>
            <p:nvPr/>
          </p:nvSpPr>
          <p:spPr>
            <a:xfrm>
              <a:off x="0" y="0"/>
              <a:ext cx="2259" cy="5524500"/>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997" name="mosaic PP"/>
            <p:cNvSpPr txBox="1"/>
            <p:nvPr/>
          </p:nvSpPr>
          <p:spPr>
            <a:xfrm>
              <a:off x="831991" y="5108504"/>
              <a:ext cx="1871618" cy="4963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0000"/>
                </a:buClr>
                <a:buFont typeface="Arial"/>
                <a:defRPr sz="2800">
                  <a:uFill>
                    <a:solidFill>
                      <a:srgbClr val="000000"/>
                    </a:solidFill>
                  </a:uFill>
                  <a:latin typeface="+mn-lt"/>
                  <a:ea typeface="+mn-ea"/>
                  <a:cs typeface="+mn-cs"/>
                  <a:sym typeface="Arial"/>
                </a:defRPr>
              </a:lvl1pPr>
            </a:lstStyle>
            <a:p>
              <a:pPr/>
              <a:r>
                <a:t>mosaic PP</a:t>
              </a:r>
            </a:p>
          </p:txBody>
        </p:sp>
        <p:sp>
          <p:nvSpPr>
            <p:cNvPr id="998" name="Line"/>
            <p:cNvSpPr/>
            <p:nvPr/>
          </p:nvSpPr>
          <p:spPr>
            <a:xfrm flipH="1" flipV="1">
              <a:off x="114300" y="4978400"/>
              <a:ext cx="762000" cy="431800"/>
            </a:xfrm>
            <a:prstGeom prst="line">
              <a:avLst/>
            </a:prstGeom>
            <a:noFill/>
            <a:ln w="12700" cap="flat">
              <a:solidFill>
                <a:srgbClr val="000000"/>
              </a:solidFill>
              <a:prstDash val="solid"/>
              <a:round/>
              <a:tailEnd type="triangle" w="med" len="med"/>
            </a:ln>
            <a:effectLst/>
          </p:spPr>
          <p:txBody>
            <a:bodyPr wrap="square" lIns="0" tIns="0" rIns="0" bIns="0" numCol="1" anchor="t">
              <a:noAutofit/>
            </a:bodyPr>
            <a:lstStyle/>
            <a:p>
              <a:pPr/>
            </a:p>
          </p:txBody>
        </p:sp>
      </p:grpSp>
      <p:grpSp>
        <p:nvGrpSpPr>
          <p:cNvPr id="1009" name="Group"/>
          <p:cNvGrpSpPr/>
          <p:nvPr/>
        </p:nvGrpSpPr>
        <p:grpSpPr>
          <a:xfrm>
            <a:off x="4403652" y="2603500"/>
            <a:ext cx="1552648" cy="1706787"/>
            <a:chOff x="0" y="0"/>
            <a:chExt cx="1552646" cy="1706786"/>
          </a:xfrm>
        </p:grpSpPr>
        <p:sp>
          <p:nvSpPr>
            <p:cNvPr id="1000" name="Line"/>
            <p:cNvSpPr/>
            <p:nvPr/>
          </p:nvSpPr>
          <p:spPr>
            <a:xfrm>
              <a:off x="689046" y="0"/>
              <a:ext cx="863601" cy="1079500"/>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nvGrpSpPr>
            <p:cNvPr id="1008" name="Group"/>
            <p:cNvGrpSpPr/>
            <p:nvPr/>
          </p:nvGrpSpPr>
          <p:grpSpPr>
            <a:xfrm rot="2160000">
              <a:off x="214747" y="701684"/>
              <a:ext cx="585550" cy="920958"/>
              <a:chOff x="0" y="0"/>
              <a:chExt cx="585548" cy="920957"/>
            </a:xfrm>
          </p:grpSpPr>
          <p:sp>
            <p:nvSpPr>
              <p:cNvPr id="1001" name="Shape"/>
              <p:cNvSpPr/>
              <p:nvPr/>
            </p:nvSpPr>
            <p:spPr>
              <a:xfrm>
                <a:off x="7173" y="232334"/>
                <a:ext cx="404389" cy="6886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004" name="Group"/>
              <p:cNvGrpSpPr/>
              <p:nvPr/>
            </p:nvGrpSpPr>
            <p:grpSpPr>
              <a:xfrm rot="20220000">
                <a:off x="69132" y="179636"/>
                <a:ext cx="298028" cy="336410"/>
                <a:chOff x="0" y="0"/>
                <a:chExt cx="298026" cy="336409"/>
              </a:xfrm>
            </p:grpSpPr>
            <p:sp>
              <p:nvSpPr>
                <p:cNvPr id="1002" name="Line"/>
                <p:cNvSpPr/>
                <p:nvPr/>
              </p:nvSpPr>
              <p:spPr>
                <a:xfrm>
                  <a:off x="0" y="-1"/>
                  <a:ext cx="298027" cy="336411"/>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03" name="Shape"/>
                <p:cNvSpPr/>
                <p:nvPr/>
              </p:nvSpPr>
              <p:spPr>
                <a:xfrm>
                  <a:off x="0" y="0"/>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005" name="Line"/>
              <p:cNvSpPr/>
              <p:nvPr/>
            </p:nvSpPr>
            <p:spPr>
              <a:xfrm>
                <a:off x="0" y="0"/>
                <a:ext cx="39594" cy="919172"/>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006" name="Oval"/>
              <p:cNvSpPr/>
              <p:nvPr/>
            </p:nvSpPr>
            <p:spPr>
              <a:xfrm rot="17640000">
                <a:off x="152008" y="186335"/>
                <a:ext cx="160303" cy="250615"/>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07" name="Line"/>
              <p:cNvSpPr/>
              <p:nvPr/>
            </p:nvSpPr>
            <p:spPr>
              <a:xfrm flipV="1">
                <a:off x="39593" y="245129"/>
                <a:ext cx="545956" cy="674043"/>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sp>
        <p:nvSpPr>
          <p:cNvPr id="1010" name="Image reprojection: back to 3D"/>
          <p:cNvSpPr txBox="1"/>
          <p:nvPr>
            <p:ph type="title"/>
          </p:nvPr>
        </p:nvSpPr>
        <p:spPr>
          <a:prstGeom prst="rect">
            <a:avLst/>
          </a:prstGeom>
        </p:spPr>
        <p:txBody>
          <a:bodyPr/>
          <a:lstStyle/>
          <a:p>
            <a:pPr/>
            <a:r>
              <a:t>Image reprojection: back to 3D</a:t>
            </a:r>
          </a:p>
        </p:txBody>
      </p:sp>
      <p:sp>
        <p:nvSpPr>
          <p:cNvPr id="1011" name="The mosaic has a natural interpretation in 3D…"/>
          <p:cNvSpPr txBox="1"/>
          <p:nvPr>
            <p:ph type="body" sz="half" idx="1"/>
          </p:nvPr>
        </p:nvSpPr>
        <p:spPr>
          <a:xfrm>
            <a:off x="977900" y="7048500"/>
            <a:ext cx="11709400" cy="2705100"/>
          </a:xfrm>
          <a:prstGeom prst="rect">
            <a:avLst/>
          </a:prstGeom>
        </p:spPr>
        <p:txBody>
          <a:bodyPr/>
          <a:lstStyle/>
          <a:p>
            <a:pPr>
              <a:lnSpc>
                <a:spcPct val="90000"/>
              </a:lnSpc>
            </a:pPr>
            <a:r>
              <a:t>The mosaic has a natural interpretation in 3D</a:t>
            </a:r>
          </a:p>
          <a:p>
            <a:pPr lvl="1">
              <a:lnSpc>
                <a:spcPct val="90000"/>
              </a:lnSpc>
            </a:pPr>
            <a:r>
              <a:t>The images are reprojected onto a common plane</a:t>
            </a:r>
          </a:p>
          <a:p>
            <a:pPr lvl="1">
              <a:lnSpc>
                <a:spcPct val="90000"/>
              </a:lnSpc>
            </a:pPr>
            <a:r>
              <a:t>The mosaic is formed on this plane</a:t>
            </a:r>
          </a:p>
          <a:p>
            <a:pPr lvl="1">
              <a:lnSpc>
                <a:spcPct val="90000"/>
              </a:lnSpc>
            </a:pPr>
            <a:r>
              <a:t>Mosaic is a </a:t>
            </a:r>
            <a:r>
              <a:rPr i="1"/>
              <a:t>synthetic wide-angle camera</a:t>
            </a:r>
          </a:p>
        </p:txBody>
      </p:sp>
      <p:grpSp>
        <p:nvGrpSpPr>
          <p:cNvPr id="1021" name="Group"/>
          <p:cNvGrpSpPr/>
          <p:nvPr/>
        </p:nvGrpSpPr>
        <p:grpSpPr>
          <a:xfrm>
            <a:off x="4372342" y="3251200"/>
            <a:ext cx="1482358" cy="1295400"/>
            <a:chOff x="0" y="0"/>
            <a:chExt cx="1482357" cy="1295400"/>
          </a:xfrm>
        </p:grpSpPr>
        <p:grpSp>
          <p:nvGrpSpPr>
            <p:cNvPr id="1019" name="Group"/>
            <p:cNvGrpSpPr/>
            <p:nvPr/>
          </p:nvGrpSpPr>
          <p:grpSpPr>
            <a:xfrm rot="4140000">
              <a:off x="241956" y="376477"/>
              <a:ext cx="585300" cy="920607"/>
              <a:chOff x="0" y="0"/>
              <a:chExt cx="585298" cy="920605"/>
            </a:xfrm>
          </p:grpSpPr>
          <p:sp>
            <p:nvSpPr>
              <p:cNvPr id="1012" name="Shape"/>
              <p:cNvSpPr/>
              <p:nvPr/>
            </p:nvSpPr>
            <p:spPr>
              <a:xfrm>
                <a:off x="9039" y="231983"/>
                <a:ext cx="404389" cy="6886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015" name="Group"/>
              <p:cNvGrpSpPr/>
              <p:nvPr/>
            </p:nvGrpSpPr>
            <p:grpSpPr>
              <a:xfrm rot="20220000">
                <a:off x="69890" y="180026"/>
                <a:ext cx="298027" cy="336410"/>
                <a:chOff x="0" y="0"/>
                <a:chExt cx="298026" cy="336409"/>
              </a:xfrm>
            </p:grpSpPr>
            <p:sp>
              <p:nvSpPr>
                <p:cNvPr id="1013" name="Line"/>
                <p:cNvSpPr/>
                <p:nvPr/>
              </p:nvSpPr>
              <p:spPr>
                <a:xfrm>
                  <a:off x="0" y="-1"/>
                  <a:ext cx="298027" cy="336411"/>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14" name="Shape"/>
                <p:cNvSpPr/>
                <p:nvPr/>
              </p:nvSpPr>
              <p:spPr>
                <a:xfrm>
                  <a:off x="0" y="0"/>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016" name="Line"/>
              <p:cNvSpPr/>
              <p:nvPr/>
            </p:nvSpPr>
            <p:spPr>
              <a:xfrm>
                <a:off x="0" y="0"/>
                <a:ext cx="38651" cy="919213"/>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017" name="Oval"/>
              <p:cNvSpPr/>
              <p:nvPr/>
            </p:nvSpPr>
            <p:spPr>
              <a:xfrm rot="17640000">
                <a:off x="150538" y="187395"/>
                <a:ext cx="160304" cy="250615"/>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18" name="Line"/>
              <p:cNvSpPr/>
              <p:nvPr/>
            </p:nvSpPr>
            <p:spPr>
              <a:xfrm flipV="1">
                <a:off x="38651" y="245730"/>
                <a:ext cx="546648" cy="673483"/>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sp>
          <p:nvSpPr>
            <p:cNvPr id="1020" name="Line"/>
            <p:cNvSpPr/>
            <p:nvPr/>
          </p:nvSpPr>
          <p:spPr>
            <a:xfrm>
              <a:off x="1368057" y="0"/>
              <a:ext cx="114301" cy="1295400"/>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nvGrpSpPr>
          <p:cNvPr id="1031" name="Group"/>
          <p:cNvGrpSpPr/>
          <p:nvPr/>
        </p:nvGrpSpPr>
        <p:grpSpPr>
          <a:xfrm flipH="1" rot="9480000">
            <a:off x="4495758" y="3370459"/>
            <a:ext cx="1564428" cy="1706216"/>
            <a:chOff x="0" y="0"/>
            <a:chExt cx="1564426" cy="1706214"/>
          </a:xfrm>
        </p:grpSpPr>
        <p:sp>
          <p:nvSpPr>
            <p:cNvPr id="1022" name="Line"/>
            <p:cNvSpPr/>
            <p:nvPr/>
          </p:nvSpPr>
          <p:spPr>
            <a:xfrm>
              <a:off x="706897" y="0"/>
              <a:ext cx="857530" cy="1091233"/>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nvGrpSpPr>
            <p:cNvPr id="1030" name="Group"/>
            <p:cNvGrpSpPr/>
            <p:nvPr/>
          </p:nvGrpSpPr>
          <p:grpSpPr>
            <a:xfrm rot="2220000">
              <a:off x="217302" y="703094"/>
              <a:ext cx="587675" cy="918792"/>
              <a:chOff x="0" y="0"/>
              <a:chExt cx="587673" cy="918790"/>
            </a:xfrm>
          </p:grpSpPr>
          <p:sp>
            <p:nvSpPr>
              <p:cNvPr id="1023" name="Shape"/>
              <p:cNvSpPr/>
              <p:nvPr/>
            </p:nvSpPr>
            <p:spPr>
              <a:xfrm>
                <a:off x="13289" y="229968"/>
                <a:ext cx="404389" cy="6886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026" name="Group"/>
              <p:cNvGrpSpPr/>
              <p:nvPr/>
            </p:nvGrpSpPr>
            <p:grpSpPr>
              <a:xfrm rot="20220000">
                <a:off x="73201" y="177621"/>
                <a:ext cx="298028" cy="336410"/>
                <a:chOff x="0" y="0"/>
                <a:chExt cx="298026" cy="336409"/>
              </a:xfrm>
            </p:grpSpPr>
            <p:sp>
              <p:nvSpPr>
                <p:cNvPr id="1024" name="Line"/>
                <p:cNvSpPr/>
                <p:nvPr/>
              </p:nvSpPr>
              <p:spPr>
                <a:xfrm>
                  <a:off x="0" y="-1"/>
                  <a:ext cx="298027" cy="336411"/>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25" name="Shape"/>
                <p:cNvSpPr/>
                <p:nvPr/>
              </p:nvSpPr>
              <p:spPr>
                <a:xfrm>
                  <a:off x="0" y="0"/>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027" name="Line"/>
              <p:cNvSpPr/>
              <p:nvPr/>
            </p:nvSpPr>
            <p:spPr>
              <a:xfrm>
                <a:off x="0" y="0"/>
                <a:ext cx="47641" cy="918790"/>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028" name="Oval"/>
              <p:cNvSpPr/>
              <p:nvPr/>
            </p:nvSpPr>
            <p:spPr>
              <a:xfrm rot="17640000">
                <a:off x="154357" y="184860"/>
                <a:ext cx="160303" cy="250614"/>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029" name="Line"/>
              <p:cNvSpPr/>
              <p:nvPr/>
            </p:nvSpPr>
            <p:spPr>
              <a:xfrm flipV="1">
                <a:off x="47640" y="239994"/>
                <a:ext cx="540034" cy="678797"/>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grpSp>
        <p:nvGrpSpPr>
          <p:cNvPr id="1035" name="Group"/>
          <p:cNvGrpSpPr/>
          <p:nvPr/>
        </p:nvGrpSpPr>
        <p:grpSpPr>
          <a:xfrm>
            <a:off x="4445000" y="2387600"/>
            <a:ext cx="2921000" cy="2705100"/>
            <a:chOff x="0" y="0"/>
            <a:chExt cx="2921000" cy="2705100"/>
          </a:xfrm>
        </p:grpSpPr>
        <p:sp>
          <p:nvSpPr>
            <p:cNvPr id="1032" name="Line"/>
            <p:cNvSpPr/>
            <p:nvPr/>
          </p:nvSpPr>
          <p:spPr>
            <a:xfrm flipV="1">
              <a:off x="0" y="0"/>
              <a:ext cx="2921000" cy="1625600"/>
            </a:xfrm>
            <a:prstGeom prst="line">
              <a:avLst/>
            </a:prstGeom>
            <a:noFill/>
            <a:ln w="12700" cap="flat">
              <a:solidFill>
                <a:srgbClr val="EEEEEE"/>
              </a:solidFill>
              <a:prstDash val="dash"/>
              <a:round/>
            </a:ln>
            <a:effectLst/>
          </p:spPr>
          <p:txBody>
            <a:bodyPr wrap="square" lIns="0" tIns="0" rIns="0" bIns="0" numCol="1" anchor="t">
              <a:noAutofit/>
            </a:bodyPr>
            <a:lstStyle/>
            <a:p>
              <a:pPr/>
            </a:p>
          </p:txBody>
        </p:sp>
        <p:sp>
          <p:nvSpPr>
            <p:cNvPr id="1033" name="Line"/>
            <p:cNvSpPr/>
            <p:nvPr/>
          </p:nvSpPr>
          <p:spPr>
            <a:xfrm>
              <a:off x="0" y="1625600"/>
              <a:ext cx="2921000" cy="1079500"/>
            </a:xfrm>
            <a:prstGeom prst="line">
              <a:avLst/>
            </a:prstGeom>
            <a:noFill/>
            <a:ln w="12700" cap="flat">
              <a:solidFill>
                <a:srgbClr val="EEEEEE"/>
              </a:solidFill>
              <a:prstDash val="dash"/>
              <a:round/>
            </a:ln>
            <a:effectLst/>
          </p:spPr>
          <p:txBody>
            <a:bodyPr wrap="square" lIns="0" tIns="0" rIns="0" bIns="0" numCol="1" anchor="t">
              <a:noAutofit/>
            </a:bodyPr>
            <a:lstStyle/>
            <a:p>
              <a:pPr/>
            </a:p>
          </p:txBody>
        </p:sp>
        <p:sp>
          <p:nvSpPr>
            <p:cNvPr id="1034" name="Line"/>
            <p:cNvSpPr/>
            <p:nvPr/>
          </p:nvSpPr>
          <p:spPr>
            <a:xfrm>
              <a:off x="2861168" y="0"/>
              <a:ext cx="2258" cy="2705100"/>
            </a:xfrm>
            <a:prstGeom prst="line">
              <a:avLst/>
            </a:prstGeom>
            <a:noFill/>
            <a:ln w="38100" cap="flat">
              <a:solidFill>
                <a:srgbClr val="EEEEEE"/>
              </a:solidFill>
              <a:prstDash val="solid"/>
              <a:round/>
            </a:ln>
            <a:effectLst/>
          </p:spPr>
          <p:txBody>
            <a:bodyPr wrap="square" lIns="0" tIns="0" rIns="0" bIns="0" numCol="1" anchor="t">
              <a:noAutofit/>
            </a:bodyPr>
            <a:lstStyle/>
            <a:p>
              <a:pPr/>
            </a:p>
          </p:txBody>
        </p:sp>
      </p:grpSp>
      <p:grpSp>
        <p:nvGrpSpPr>
          <p:cNvPr id="1039" name="Group"/>
          <p:cNvGrpSpPr/>
          <p:nvPr/>
        </p:nvGrpSpPr>
        <p:grpSpPr>
          <a:xfrm>
            <a:off x="4445000" y="1409700"/>
            <a:ext cx="2923258" cy="2603500"/>
            <a:chOff x="0" y="0"/>
            <a:chExt cx="2923257" cy="2603500"/>
          </a:xfrm>
        </p:grpSpPr>
        <p:sp>
          <p:nvSpPr>
            <p:cNvPr id="1036" name="Line"/>
            <p:cNvSpPr/>
            <p:nvPr/>
          </p:nvSpPr>
          <p:spPr>
            <a:xfrm flipV="1">
              <a:off x="0" y="1955800"/>
              <a:ext cx="2921000" cy="647700"/>
            </a:xfrm>
            <a:prstGeom prst="line">
              <a:avLst/>
            </a:prstGeom>
            <a:noFill/>
            <a:ln w="12700" cap="flat">
              <a:solidFill>
                <a:srgbClr val="38D142"/>
              </a:solidFill>
              <a:prstDash val="dash"/>
              <a:round/>
            </a:ln>
            <a:effectLst/>
          </p:spPr>
          <p:txBody>
            <a:bodyPr wrap="square" lIns="0" tIns="0" rIns="0" bIns="0" numCol="1" anchor="t">
              <a:noAutofit/>
            </a:bodyPr>
            <a:lstStyle/>
            <a:p>
              <a:pPr/>
            </a:p>
          </p:txBody>
        </p:sp>
        <p:sp>
          <p:nvSpPr>
            <p:cNvPr id="1037" name="Line"/>
            <p:cNvSpPr/>
            <p:nvPr/>
          </p:nvSpPr>
          <p:spPr>
            <a:xfrm flipV="1">
              <a:off x="0" y="0"/>
              <a:ext cx="2921000" cy="2603500"/>
            </a:xfrm>
            <a:prstGeom prst="line">
              <a:avLst/>
            </a:prstGeom>
            <a:noFill/>
            <a:ln w="12700" cap="flat">
              <a:solidFill>
                <a:srgbClr val="38D142"/>
              </a:solidFill>
              <a:prstDash val="dash"/>
              <a:round/>
            </a:ln>
            <a:effectLst/>
          </p:spPr>
          <p:txBody>
            <a:bodyPr wrap="square" lIns="0" tIns="0" rIns="0" bIns="0" numCol="1" anchor="t">
              <a:noAutofit/>
            </a:bodyPr>
            <a:lstStyle/>
            <a:p>
              <a:pPr/>
            </a:p>
          </p:txBody>
        </p:sp>
        <p:sp>
          <p:nvSpPr>
            <p:cNvPr id="1038" name="Line"/>
            <p:cNvSpPr/>
            <p:nvPr/>
          </p:nvSpPr>
          <p:spPr>
            <a:xfrm>
              <a:off x="2921000" y="0"/>
              <a:ext cx="2258" cy="1955800"/>
            </a:xfrm>
            <a:prstGeom prst="line">
              <a:avLst/>
            </a:prstGeom>
            <a:noFill/>
            <a:ln w="38100" cap="flat">
              <a:solidFill>
                <a:srgbClr val="38D142"/>
              </a:solidFill>
              <a:prstDash val="solid"/>
              <a:round/>
            </a:ln>
            <a:effectLst/>
          </p:spPr>
          <p:txBody>
            <a:bodyPr wrap="square" lIns="0" tIns="0" rIns="0" bIns="0" numCol="1" anchor="t">
              <a:noAutofit/>
            </a:bodyPr>
            <a:lstStyle/>
            <a:p>
              <a:pPr/>
            </a:p>
          </p:txBody>
        </p:sp>
      </p:grpSp>
      <p:grpSp>
        <p:nvGrpSpPr>
          <p:cNvPr id="1045" name="Group"/>
          <p:cNvGrpSpPr/>
          <p:nvPr/>
        </p:nvGrpSpPr>
        <p:grpSpPr>
          <a:xfrm>
            <a:off x="4444999" y="3467100"/>
            <a:ext cx="2923260" cy="3365500"/>
            <a:chOff x="0" y="0"/>
            <a:chExt cx="2923258" cy="3365500"/>
          </a:xfrm>
        </p:grpSpPr>
        <p:grpSp>
          <p:nvGrpSpPr>
            <p:cNvPr id="1043" name="Group"/>
            <p:cNvGrpSpPr/>
            <p:nvPr/>
          </p:nvGrpSpPr>
          <p:grpSpPr>
            <a:xfrm>
              <a:off x="-1" y="0"/>
              <a:ext cx="2923260" cy="3365500"/>
              <a:chOff x="0" y="0"/>
              <a:chExt cx="2923258" cy="3365500"/>
            </a:xfrm>
          </p:grpSpPr>
          <p:sp>
            <p:nvSpPr>
              <p:cNvPr id="1040" name="Line"/>
              <p:cNvSpPr/>
              <p:nvPr/>
            </p:nvSpPr>
            <p:spPr>
              <a:xfrm flipV="1">
                <a:off x="0" y="0"/>
                <a:ext cx="2921000" cy="546100"/>
              </a:xfrm>
              <a:prstGeom prst="line">
                <a:avLst/>
              </a:prstGeom>
              <a:noFill/>
              <a:ln w="12700" cap="flat">
                <a:solidFill>
                  <a:srgbClr val="FF2600"/>
                </a:solidFill>
                <a:prstDash val="dash"/>
                <a:round/>
              </a:ln>
              <a:effectLst/>
            </p:spPr>
            <p:txBody>
              <a:bodyPr wrap="square" lIns="0" tIns="0" rIns="0" bIns="0" numCol="1" anchor="t">
                <a:noAutofit/>
              </a:bodyPr>
              <a:lstStyle/>
              <a:p>
                <a:pPr/>
              </a:p>
            </p:txBody>
          </p:sp>
          <p:sp>
            <p:nvSpPr>
              <p:cNvPr id="1041" name="Line"/>
              <p:cNvSpPr/>
              <p:nvPr/>
            </p:nvSpPr>
            <p:spPr>
              <a:xfrm>
                <a:off x="0" y="546100"/>
                <a:ext cx="2921000" cy="2819400"/>
              </a:xfrm>
              <a:prstGeom prst="line">
                <a:avLst/>
              </a:prstGeom>
              <a:noFill/>
              <a:ln w="12700" cap="flat">
                <a:solidFill>
                  <a:srgbClr val="FF2600"/>
                </a:solidFill>
                <a:prstDash val="dash"/>
                <a:round/>
              </a:ln>
              <a:effectLst/>
            </p:spPr>
            <p:txBody>
              <a:bodyPr wrap="square" lIns="0" tIns="0" rIns="0" bIns="0" numCol="1" anchor="t">
                <a:noAutofit/>
              </a:bodyPr>
              <a:lstStyle/>
              <a:p>
                <a:pPr/>
              </a:p>
            </p:txBody>
          </p:sp>
          <p:sp>
            <p:nvSpPr>
              <p:cNvPr id="1042" name="Line"/>
              <p:cNvSpPr/>
              <p:nvPr/>
            </p:nvSpPr>
            <p:spPr>
              <a:xfrm>
                <a:off x="2921000" y="0"/>
                <a:ext cx="2259" cy="3365500"/>
              </a:xfrm>
              <a:prstGeom prst="line">
                <a:avLst/>
              </a:prstGeom>
              <a:noFill/>
              <a:ln w="38100" cap="flat">
                <a:solidFill>
                  <a:srgbClr val="FF2600"/>
                </a:solidFill>
                <a:prstDash val="solid"/>
                <a:round/>
              </a:ln>
              <a:effectLst/>
            </p:spPr>
            <p:txBody>
              <a:bodyPr wrap="square" lIns="0" tIns="0" rIns="0" bIns="0" numCol="1" anchor="t">
                <a:noAutofit/>
              </a:bodyPr>
              <a:lstStyle/>
              <a:p>
                <a:pPr/>
              </a:p>
            </p:txBody>
          </p:sp>
        </p:grpSp>
        <p:sp>
          <p:nvSpPr>
            <p:cNvPr id="1044" name="Line"/>
            <p:cNvSpPr/>
            <p:nvPr/>
          </p:nvSpPr>
          <p:spPr>
            <a:xfrm>
              <a:off x="1511300" y="977900"/>
              <a:ext cx="1079500" cy="330200"/>
            </a:xfrm>
            <a:prstGeom prst="line">
              <a:avLst/>
            </a:prstGeom>
            <a:noFill/>
            <a:ln w="12700" cap="flat">
              <a:solidFill>
                <a:srgbClr val="FF2600"/>
              </a:solidFill>
              <a:prstDash val="solid"/>
              <a:round/>
              <a:tailEnd type="triangle" w="med" len="me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04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049" name="Recap"/>
          <p:cNvSpPr txBox="1"/>
          <p:nvPr>
            <p:ph type="title"/>
          </p:nvPr>
        </p:nvSpPr>
        <p:spPr>
          <a:prstGeom prst="rect">
            <a:avLst/>
          </a:prstGeom>
        </p:spPr>
        <p:txBody>
          <a:bodyPr/>
          <a:lstStyle/>
          <a:p>
            <a:pPr/>
            <a:r>
              <a:t>Recap</a:t>
            </a:r>
          </a:p>
        </p:txBody>
      </p:sp>
      <p:sp>
        <p:nvSpPr>
          <p:cNvPr id="1050" name="We are looking for the 2D mapping that corresponds to a 3D rotation of the camera…"/>
          <p:cNvSpPr txBox="1"/>
          <p:nvPr>
            <p:ph type="body" idx="1"/>
          </p:nvPr>
        </p:nvSpPr>
        <p:spPr>
          <a:prstGeom prst="rect">
            <a:avLst/>
          </a:prstGeom>
        </p:spPr>
        <p:txBody>
          <a:bodyPr/>
          <a:lstStyle/>
          <a:p>
            <a:pPr/>
            <a:r>
              <a:t>We are looking for the 2D mapping that corresponds to a 3D rotation of the camera</a:t>
            </a:r>
          </a:p>
          <a:p>
            <a:pPr/>
            <a:r>
              <a:t>We need to understand perspective projection</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52" name="droppedImage.tiff" descr="droppedImage.tiff"/>
          <p:cNvPicPr>
            <a:picLocks noChangeAspect="1"/>
          </p:cNvPicPr>
          <p:nvPr/>
        </p:nvPicPr>
        <p:blipFill>
          <a:blip r:embed="rId2">
            <a:extLst/>
          </a:blip>
          <a:stretch>
            <a:fillRect/>
          </a:stretch>
        </p:blipFill>
        <p:spPr>
          <a:xfrm>
            <a:off x="38100" y="5419880"/>
            <a:ext cx="3087072" cy="4116096"/>
          </a:xfrm>
          <a:prstGeom prst="rect">
            <a:avLst/>
          </a:prstGeom>
          <a:ln w="12700">
            <a:miter lim="400000"/>
          </a:ln>
        </p:spPr>
      </p:pic>
      <p:pic>
        <p:nvPicPr>
          <p:cNvPr id="1053" name="droppedImage.tiff" descr="droppedImage.tiff"/>
          <p:cNvPicPr>
            <a:picLocks noChangeAspect="1"/>
          </p:cNvPicPr>
          <p:nvPr/>
        </p:nvPicPr>
        <p:blipFill>
          <a:blip r:embed="rId3">
            <a:extLst/>
          </a:blip>
          <a:stretch>
            <a:fillRect/>
          </a:stretch>
        </p:blipFill>
        <p:spPr>
          <a:xfrm>
            <a:off x="3265116" y="5419880"/>
            <a:ext cx="3087072" cy="4116096"/>
          </a:xfrm>
          <a:prstGeom prst="rect">
            <a:avLst/>
          </a:prstGeom>
          <a:ln w="12700">
            <a:miter lim="400000"/>
          </a:ln>
        </p:spPr>
      </p:pic>
      <p:sp>
        <p:nvSpPr>
          <p:cNvPr id="1054" name="Rectangle"/>
          <p:cNvSpPr/>
          <p:nvPr/>
        </p:nvSpPr>
        <p:spPr>
          <a:xfrm>
            <a:off x="12700" y="5321300"/>
            <a:ext cx="6337300" cy="4241800"/>
          </a:xfrm>
          <a:prstGeom prst="rect">
            <a:avLst/>
          </a:prstGeom>
          <a:solidFill>
            <a:srgbClr val="FFFFFF">
              <a:alpha val="20000"/>
            </a:srgbClr>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55" name="Spoiler"/>
          <p:cNvSpPr txBox="1"/>
          <p:nvPr>
            <p:ph type="title"/>
          </p:nvPr>
        </p:nvSpPr>
        <p:spPr>
          <a:prstGeom prst="rect">
            <a:avLst/>
          </a:prstGeom>
        </p:spPr>
        <p:txBody>
          <a:bodyPr/>
          <a:lstStyle/>
          <a:p>
            <a:pPr/>
            <a:r>
              <a:t>Spoiler</a:t>
            </a:r>
          </a:p>
        </p:txBody>
      </p:sp>
      <p:sp>
        <p:nvSpPr>
          <p:cNvPr id="1056" name="There is a simple transformation  from x,y in one image to x’,y’ in the other one…"/>
          <p:cNvSpPr txBox="1"/>
          <p:nvPr>
            <p:ph type="body" idx="1"/>
          </p:nvPr>
        </p:nvSpPr>
        <p:spPr>
          <a:prstGeom prst="rect">
            <a:avLst/>
          </a:prstGeom>
        </p:spPr>
        <p:txBody>
          <a:bodyPr/>
          <a:lstStyle/>
          <a:p>
            <a:pPr/>
            <a:r>
              <a:t>There is a simple transformation </a:t>
            </a:r>
            <a:br/>
            <a:r>
              <a:t>from x,y in one image to x’,y’ in the other one</a:t>
            </a:r>
          </a:p>
          <a:p>
            <a:pPr/>
            <a:r>
              <a:t>Simple matrix multiplication+ division</a:t>
            </a:r>
          </a:p>
          <a:p>
            <a:pPr/>
            <a:r>
              <a:t>No depth required</a:t>
            </a:r>
          </a:p>
        </p:txBody>
      </p:sp>
      <p:pic>
        <p:nvPicPr>
          <p:cNvPr id="1057" name="droppedImage.png" descr="droppedImage.png"/>
          <p:cNvPicPr>
            <a:picLocks noChangeAspect="1"/>
          </p:cNvPicPr>
          <p:nvPr/>
        </p:nvPicPr>
        <p:blipFill>
          <a:blip r:embed="rId4">
            <a:extLst/>
          </a:blip>
          <a:stretch>
            <a:fillRect/>
          </a:stretch>
        </p:blipFill>
        <p:spPr>
          <a:xfrm>
            <a:off x="6949085" y="4080494"/>
            <a:ext cx="5848518" cy="5499103"/>
          </a:xfrm>
          <a:prstGeom prst="rect">
            <a:avLst/>
          </a:prstGeom>
          <a:ln w="12700">
            <a:miter lim="400000"/>
          </a:ln>
        </p:spPr>
      </p:pic>
      <p:sp>
        <p:nvSpPr>
          <p:cNvPr id="1058" name="Arrow"/>
          <p:cNvSpPr/>
          <p:nvPr/>
        </p:nvSpPr>
        <p:spPr>
          <a:xfrm>
            <a:off x="6159500" y="6527800"/>
            <a:ext cx="1270000" cy="1270000"/>
          </a:xfrm>
          <a:prstGeom prst="rightArrow">
            <a:avLst>
              <a:gd name="adj1" fmla="val 68000"/>
              <a:gd name="adj2" fmla="val 49004"/>
            </a:avLst>
          </a:prstGeom>
          <a:solidFill>
            <a:srgbClr val="FFFFFF"/>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59" name="Circle"/>
          <p:cNvSpPr/>
          <p:nvPr/>
        </p:nvSpPr>
        <p:spPr>
          <a:xfrm>
            <a:off x="3378200" y="90043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0" name="Circle"/>
          <p:cNvSpPr/>
          <p:nvPr/>
        </p:nvSpPr>
        <p:spPr>
          <a:xfrm>
            <a:off x="2108200" y="86868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1" name="Circle"/>
          <p:cNvSpPr/>
          <p:nvPr/>
        </p:nvSpPr>
        <p:spPr>
          <a:xfrm>
            <a:off x="3276600" y="74930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2" name="Circle"/>
          <p:cNvSpPr/>
          <p:nvPr/>
        </p:nvSpPr>
        <p:spPr>
          <a:xfrm>
            <a:off x="1828800" y="72771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3" name="Circle"/>
          <p:cNvSpPr/>
          <p:nvPr/>
        </p:nvSpPr>
        <p:spPr>
          <a:xfrm>
            <a:off x="4292600" y="75057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4" name="Circle"/>
          <p:cNvSpPr/>
          <p:nvPr/>
        </p:nvSpPr>
        <p:spPr>
          <a:xfrm>
            <a:off x="2794000" y="71755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5" name="Circle"/>
          <p:cNvSpPr/>
          <p:nvPr/>
        </p:nvSpPr>
        <p:spPr>
          <a:xfrm>
            <a:off x="4076700" y="89027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6" name="Circle"/>
          <p:cNvSpPr/>
          <p:nvPr/>
        </p:nvSpPr>
        <p:spPr>
          <a:xfrm>
            <a:off x="2692400" y="85979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67" name="p"/>
          <p:cNvSpPr txBox="1"/>
          <p:nvPr/>
        </p:nvSpPr>
        <p:spPr>
          <a:xfrm>
            <a:off x="1620372" y="6464300"/>
            <a:ext cx="381001"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p</a:t>
            </a:r>
          </a:p>
        </p:txBody>
      </p:sp>
      <p:sp>
        <p:nvSpPr>
          <p:cNvPr id="1068" name="p’"/>
          <p:cNvSpPr txBox="1"/>
          <p:nvPr/>
        </p:nvSpPr>
        <p:spPr>
          <a:xfrm>
            <a:off x="3251001" y="6769100"/>
            <a:ext cx="497943"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p’</a:t>
            </a:r>
          </a:p>
        </p:txBody>
      </p:sp>
      <p:sp>
        <p:nvSpPr>
          <p:cNvPr id="1069" name="H"/>
          <p:cNvSpPr txBox="1"/>
          <p:nvPr/>
        </p:nvSpPr>
        <p:spPr>
          <a:xfrm>
            <a:off x="6254855" y="6769100"/>
            <a:ext cx="586235"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b="1" sz="4200">
                <a:latin typeface="Gill Sans"/>
                <a:ea typeface="Gill Sans"/>
                <a:cs typeface="Gill Sans"/>
                <a:sym typeface="Gill Sans"/>
              </a:defRPr>
            </a:lvl1pPr>
          </a:lstStyle>
          <a:p>
            <a:pPr/>
            <a:r>
              <a:t>H</a:t>
            </a:r>
          </a:p>
        </p:txBody>
      </p:sp>
      <p:sp>
        <p:nvSpPr>
          <p:cNvPr id="1070" name="Circle"/>
          <p:cNvSpPr/>
          <p:nvPr/>
        </p:nvSpPr>
        <p:spPr>
          <a:xfrm>
            <a:off x="9093200" y="86995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71" name="Circle"/>
          <p:cNvSpPr/>
          <p:nvPr/>
        </p:nvSpPr>
        <p:spPr>
          <a:xfrm>
            <a:off x="8813800" y="72898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72" name="Circle"/>
          <p:cNvSpPr/>
          <p:nvPr/>
        </p:nvSpPr>
        <p:spPr>
          <a:xfrm>
            <a:off x="9779000" y="71882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73" name="Circle"/>
          <p:cNvSpPr/>
          <p:nvPr/>
        </p:nvSpPr>
        <p:spPr>
          <a:xfrm>
            <a:off x="9677400" y="86106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5" name="Roadmap"/>
          <p:cNvSpPr txBox="1"/>
          <p:nvPr>
            <p:ph type="title"/>
          </p:nvPr>
        </p:nvSpPr>
        <p:spPr>
          <a:prstGeom prst="rect">
            <a:avLst/>
          </a:prstGeom>
        </p:spPr>
        <p:txBody>
          <a:bodyPr/>
          <a:lstStyle/>
          <a:p>
            <a:pPr/>
            <a:r>
              <a:t>Roadmap</a:t>
            </a:r>
          </a:p>
        </p:txBody>
      </p:sp>
      <p:sp>
        <p:nvSpPr>
          <p:cNvPr id="107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78" name="Spoiler: simple 2D warp"/>
          <p:cNvSpPr txBox="1"/>
          <p:nvPr>
            <p:ph type="title"/>
          </p:nvPr>
        </p:nvSpPr>
        <p:spPr>
          <a:prstGeom prst="rect">
            <a:avLst/>
          </a:prstGeom>
        </p:spPr>
        <p:txBody>
          <a:bodyPr/>
          <a:lstStyle/>
          <a:p>
            <a:pPr/>
            <a:r>
              <a:t>Spoiler: simple 2D warp</a:t>
            </a:r>
          </a:p>
        </p:txBody>
      </p:sp>
      <p:sp>
        <p:nvSpPr>
          <p:cNvPr id="1079" name="For each pixel y,x, in output"/>
          <p:cNvSpPr txBox="1"/>
          <p:nvPr>
            <p:ph type="body" sz="half" idx="1"/>
          </p:nvPr>
        </p:nvSpPr>
        <p:spPr>
          <a:xfrm>
            <a:off x="292100" y="1587500"/>
            <a:ext cx="12484100" cy="3644900"/>
          </a:xfrm>
          <a:prstGeom prst="rect">
            <a:avLst/>
          </a:prstGeom>
        </p:spPr>
        <p:txBody>
          <a:bodyPr/>
          <a:lstStyle/>
          <a:p>
            <a:pPr/>
            <a:r>
              <a:t>For each pixel y,x, in output</a:t>
            </a:r>
          </a:p>
        </p:txBody>
      </p:sp>
      <p:pic>
        <p:nvPicPr>
          <p:cNvPr id="1080" name="droppedImage.png" descr="droppedImage.png"/>
          <p:cNvPicPr>
            <a:picLocks noChangeAspect="1"/>
          </p:cNvPicPr>
          <p:nvPr/>
        </p:nvPicPr>
        <p:blipFill>
          <a:blip r:embed="rId2">
            <a:extLst/>
          </a:blip>
          <a:stretch>
            <a:fillRect/>
          </a:stretch>
        </p:blipFill>
        <p:spPr>
          <a:xfrm>
            <a:off x="497485" y="5639668"/>
            <a:ext cx="4149754" cy="3901832"/>
          </a:xfrm>
          <a:prstGeom prst="rect">
            <a:avLst/>
          </a:prstGeom>
          <a:ln w="12700">
            <a:miter lim="400000"/>
          </a:ln>
        </p:spPr>
      </p:pic>
      <p:pic>
        <p:nvPicPr>
          <p:cNvPr id="1081" name="droppedImage.tiff" descr="droppedImage.tiff"/>
          <p:cNvPicPr>
            <a:picLocks noChangeAspect="1"/>
          </p:cNvPicPr>
          <p:nvPr/>
        </p:nvPicPr>
        <p:blipFill>
          <a:blip r:embed="rId3">
            <a:extLst/>
          </a:blip>
          <a:stretch>
            <a:fillRect/>
          </a:stretch>
        </p:blipFill>
        <p:spPr>
          <a:xfrm>
            <a:off x="5919065" y="5633341"/>
            <a:ext cx="2926375" cy="3901832"/>
          </a:xfrm>
          <a:prstGeom prst="rect">
            <a:avLst/>
          </a:prstGeom>
          <a:ln w="12700">
            <a:miter lim="400000"/>
          </a:ln>
        </p:spPr>
      </p:pic>
      <p:sp>
        <p:nvSpPr>
          <p:cNvPr id="1082" name="Rectangle"/>
          <p:cNvSpPr/>
          <p:nvPr/>
        </p:nvSpPr>
        <p:spPr>
          <a:xfrm>
            <a:off x="177800" y="5486400"/>
            <a:ext cx="8928100" cy="4102100"/>
          </a:xfrm>
          <a:prstGeom prst="rect">
            <a:avLst/>
          </a:prstGeom>
          <a:solidFill>
            <a:srgbClr val="FFFFFF">
              <a:alpha val="70000"/>
            </a:srgbClr>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83" name="Line"/>
          <p:cNvSpPr/>
          <p:nvPr/>
        </p:nvSpPr>
        <p:spPr>
          <a:xfrm flipH="1">
            <a:off x="3124181" y="5768816"/>
            <a:ext cx="4620897" cy="692489"/>
          </a:xfrm>
          <a:custGeom>
            <a:avLst/>
            <a:gdLst/>
            <a:ahLst/>
            <a:cxnLst>
              <a:cxn ang="0">
                <a:pos x="wd2" y="hd2"/>
              </a:cxn>
              <a:cxn ang="5400000">
                <a:pos x="wd2" y="hd2"/>
              </a:cxn>
              <a:cxn ang="10800000">
                <a:pos x="wd2" y="hd2"/>
              </a:cxn>
              <a:cxn ang="16200000">
                <a:pos x="wd2" y="hd2"/>
              </a:cxn>
            </a:cxnLst>
            <a:rect l="0" t="0" r="r" b="b"/>
            <a:pathLst>
              <a:path w="21600" h="13218" fill="norm" stroke="1" extrusionOk="0">
                <a:moveTo>
                  <a:pt x="21600" y="7143"/>
                </a:moveTo>
                <a:cubicBezTo>
                  <a:pt x="19230" y="1743"/>
                  <a:pt x="7053" y="-8382"/>
                  <a:pt x="0" y="13218"/>
                </a:cubicBezTo>
              </a:path>
            </a:pathLst>
          </a:custGeom>
          <a:ln w="76200">
            <a:solidFill>
              <a:srgbClr val="9929BD"/>
            </a:solidFill>
            <a:miter lim="400000"/>
            <a:tailEnd type="stealth"/>
          </a:ln>
        </p:spPr>
        <p:txBody>
          <a:bodyPr lIns="50800" tIns="50800" rIns="50800" bIns="50800" anchor="ctr"/>
          <a:lstStyle/>
          <a:p>
            <a:pPr algn="ctr" defTabSz="584200">
              <a:defRPr sz="4200">
                <a:latin typeface="Gill Sans"/>
                <a:ea typeface="Gill Sans"/>
                <a:cs typeface="Gill Sans"/>
                <a:sym typeface="Gill Sans"/>
              </a:defRPr>
            </a:pPr>
          </a:p>
        </p:txBody>
      </p:sp>
      <p:sp>
        <p:nvSpPr>
          <p:cNvPr id="1084" name="(x, y)"/>
          <p:cNvSpPr txBox="1"/>
          <p:nvPr/>
        </p:nvSpPr>
        <p:spPr>
          <a:xfrm>
            <a:off x="1376357" y="5642004"/>
            <a:ext cx="19685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(x, y)</a:t>
            </a:r>
          </a:p>
        </p:txBody>
      </p:sp>
      <p:sp>
        <p:nvSpPr>
          <p:cNvPr id="1085" name="(x’’, y’)"/>
          <p:cNvSpPr txBox="1"/>
          <p:nvPr/>
        </p:nvSpPr>
        <p:spPr>
          <a:xfrm>
            <a:off x="7678611" y="5635280"/>
            <a:ext cx="22352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(x’’, y’)</a:t>
            </a:r>
          </a:p>
        </p:txBody>
      </p:sp>
      <p:sp>
        <p:nvSpPr>
          <p:cNvPr id="1086" name="output  (in coordinate system of input 1)"/>
          <p:cNvSpPr txBox="1"/>
          <p:nvPr/>
        </p:nvSpPr>
        <p:spPr>
          <a:xfrm>
            <a:off x="487357" y="7483504"/>
            <a:ext cx="4152901" cy="217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584200">
              <a:defRPr sz="4200">
                <a:latin typeface="Gill Sans"/>
                <a:ea typeface="Gill Sans"/>
                <a:cs typeface="Gill Sans"/>
                <a:sym typeface="Gill Sans"/>
              </a:defRPr>
            </a:pPr>
            <a:r>
              <a:t>output </a:t>
            </a:r>
            <a:br/>
            <a:r>
              <a:t>(in coordinate system of input 1)</a:t>
            </a:r>
          </a:p>
        </p:txBody>
      </p:sp>
      <p:sp>
        <p:nvSpPr>
          <p:cNvPr id="1087" name="input 2"/>
          <p:cNvSpPr txBox="1"/>
          <p:nvPr/>
        </p:nvSpPr>
        <p:spPr>
          <a:xfrm>
            <a:off x="6075357" y="8702704"/>
            <a:ext cx="19685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input 2</a:t>
            </a:r>
          </a:p>
        </p:txBody>
      </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9" name="Spoiler: simple 2D warp"/>
          <p:cNvSpPr txBox="1"/>
          <p:nvPr>
            <p:ph type="title"/>
          </p:nvPr>
        </p:nvSpPr>
        <p:spPr>
          <a:prstGeom prst="rect">
            <a:avLst/>
          </a:prstGeom>
        </p:spPr>
        <p:txBody>
          <a:bodyPr/>
          <a:lstStyle/>
          <a:p>
            <a:pPr/>
            <a:r>
              <a:t>Spoiler: simple 2D warp</a:t>
            </a:r>
          </a:p>
        </p:txBody>
      </p:sp>
      <p:sp>
        <p:nvSpPr>
          <p:cNvPr id="1090" name="For each pixel y,x, in output…"/>
          <p:cNvSpPr txBox="1"/>
          <p:nvPr>
            <p:ph type="body" sz="half" idx="1"/>
          </p:nvPr>
        </p:nvSpPr>
        <p:spPr>
          <a:xfrm>
            <a:off x="292100" y="1587500"/>
            <a:ext cx="12484100" cy="3644900"/>
          </a:xfrm>
          <a:prstGeom prst="rect">
            <a:avLst/>
          </a:prstGeom>
        </p:spPr>
        <p:txBody>
          <a:bodyPr/>
          <a:lstStyle/>
          <a:p>
            <a:pPr/>
            <a:r>
              <a:t>For each pixel y,x, in output</a:t>
            </a:r>
          </a:p>
          <a:p>
            <a:pPr lvl="1"/>
            <a:r>
              <a:t>(y’,x’,w’)=H</a:t>
            </a:r>
            <a:r>
              <a:rPr baseline="31999">
                <a:latin typeface="Gill Sans"/>
                <a:ea typeface="Gill Sans"/>
                <a:cs typeface="Gill Sans"/>
                <a:sym typeface="Gill Sans"/>
              </a:rPr>
              <a:t> -1</a:t>
            </a:r>
            <a:r>
              <a:t>(y,x,1) </a:t>
            </a:r>
          </a:p>
          <a:p>
            <a:pPr lvl="1"/>
            <a:r>
              <a:t>(y’’, x’’)=(y’/w’ , x’/w’)</a:t>
            </a:r>
          </a:p>
          <a:p>
            <a:pPr lvl="1"/>
            <a:r>
              <a:t>out(y,x)=in(y’’, x’’)</a:t>
            </a:r>
          </a:p>
        </p:txBody>
      </p:sp>
      <p:pic>
        <p:nvPicPr>
          <p:cNvPr id="1091" name="droppedImage.png" descr="droppedImage.png"/>
          <p:cNvPicPr>
            <a:picLocks noChangeAspect="1"/>
          </p:cNvPicPr>
          <p:nvPr/>
        </p:nvPicPr>
        <p:blipFill>
          <a:blip r:embed="rId2">
            <a:extLst/>
          </a:blip>
          <a:stretch>
            <a:fillRect/>
          </a:stretch>
        </p:blipFill>
        <p:spPr>
          <a:xfrm>
            <a:off x="497485" y="5639668"/>
            <a:ext cx="4149754" cy="3901832"/>
          </a:xfrm>
          <a:prstGeom prst="rect">
            <a:avLst/>
          </a:prstGeom>
          <a:ln w="12700">
            <a:miter lim="400000"/>
          </a:ln>
        </p:spPr>
      </p:pic>
      <p:pic>
        <p:nvPicPr>
          <p:cNvPr id="1092" name="droppedImage.tiff" descr="droppedImage.tiff"/>
          <p:cNvPicPr>
            <a:picLocks noChangeAspect="1"/>
          </p:cNvPicPr>
          <p:nvPr/>
        </p:nvPicPr>
        <p:blipFill>
          <a:blip r:embed="rId3">
            <a:extLst/>
          </a:blip>
          <a:stretch>
            <a:fillRect/>
          </a:stretch>
        </p:blipFill>
        <p:spPr>
          <a:xfrm>
            <a:off x="5919065" y="5633341"/>
            <a:ext cx="2926375" cy="3901832"/>
          </a:xfrm>
          <a:prstGeom prst="rect">
            <a:avLst/>
          </a:prstGeom>
          <a:ln w="12700">
            <a:miter lim="400000"/>
          </a:ln>
        </p:spPr>
      </p:pic>
      <p:sp>
        <p:nvSpPr>
          <p:cNvPr id="1093" name="Rectangle"/>
          <p:cNvSpPr/>
          <p:nvPr/>
        </p:nvSpPr>
        <p:spPr>
          <a:xfrm>
            <a:off x="177800" y="5486400"/>
            <a:ext cx="8928100" cy="4102100"/>
          </a:xfrm>
          <a:prstGeom prst="rect">
            <a:avLst/>
          </a:prstGeom>
          <a:solidFill>
            <a:srgbClr val="FFFFFF">
              <a:alpha val="70000"/>
            </a:srgbClr>
          </a:solidFill>
          <a:ln w="25400">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094" name="Line"/>
          <p:cNvSpPr/>
          <p:nvPr/>
        </p:nvSpPr>
        <p:spPr>
          <a:xfrm flipH="1">
            <a:off x="3124181" y="5768816"/>
            <a:ext cx="4620897" cy="692489"/>
          </a:xfrm>
          <a:custGeom>
            <a:avLst/>
            <a:gdLst/>
            <a:ahLst/>
            <a:cxnLst>
              <a:cxn ang="0">
                <a:pos x="wd2" y="hd2"/>
              </a:cxn>
              <a:cxn ang="5400000">
                <a:pos x="wd2" y="hd2"/>
              </a:cxn>
              <a:cxn ang="10800000">
                <a:pos x="wd2" y="hd2"/>
              </a:cxn>
              <a:cxn ang="16200000">
                <a:pos x="wd2" y="hd2"/>
              </a:cxn>
            </a:cxnLst>
            <a:rect l="0" t="0" r="r" b="b"/>
            <a:pathLst>
              <a:path w="21600" h="13218" fill="norm" stroke="1" extrusionOk="0">
                <a:moveTo>
                  <a:pt x="21600" y="7143"/>
                </a:moveTo>
                <a:cubicBezTo>
                  <a:pt x="19230" y="1743"/>
                  <a:pt x="7053" y="-8382"/>
                  <a:pt x="0" y="13218"/>
                </a:cubicBezTo>
              </a:path>
            </a:pathLst>
          </a:custGeom>
          <a:ln w="76200">
            <a:solidFill>
              <a:srgbClr val="9929BD"/>
            </a:solidFill>
            <a:miter lim="400000"/>
            <a:tailEnd type="stealth"/>
          </a:ln>
        </p:spPr>
        <p:txBody>
          <a:bodyPr lIns="50800" tIns="50800" rIns="50800" bIns="50800" anchor="ctr"/>
          <a:lstStyle/>
          <a:p>
            <a:pPr algn="ctr" defTabSz="584200">
              <a:defRPr sz="4200">
                <a:latin typeface="Gill Sans"/>
                <a:ea typeface="Gill Sans"/>
                <a:cs typeface="Gill Sans"/>
                <a:sym typeface="Gill Sans"/>
              </a:defRPr>
            </a:pPr>
          </a:p>
        </p:txBody>
      </p:sp>
      <p:sp>
        <p:nvSpPr>
          <p:cNvPr id="1095" name="(x, y, 1)"/>
          <p:cNvSpPr txBox="1"/>
          <p:nvPr/>
        </p:nvSpPr>
        <p:spPr>
          <a:xfrm>
            <a:off x="1376357" y="5642004"/>
            <a:ext cx="19685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(x, y, 1)</a:t>
            </a:r>
          </a:p>
        </p:txBody>
      </p:sp>
      <p:sp>
        <p:nvSpPr>
          <p:cNvPr id="1096" name="(x’, y’, w’)"/>
          <p:cNvSpPr txBox="1"/>
          <p:nvPr/>
        </p:nvSpPr>
        <p:spPr>
          <a:xfrm>
            <a:off x="7678611" y="5635280"/>
            <a:ext cx="22352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(x’, y’, w’)</a:t>
            </a:r>
          </a:p>
        </p:txBody>
      </p:sp>
      <p:sp>
        <p:nvSpPr>
          <p:cNvPr id="1097" name="(x’/w’, y’/w’)"/>
          <p:cNvSpPr txBox="1"/>
          <p:nvPr/>
        </p:nvSpPr>
        <p:spPr>
          <a:xfrm>
            <a:off x="8345359" y="6688128"/>
            <a:ext cx="27940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(x’/w’, y’/w’)</a:t>
            </a:r>
          </a:p>
        </p:txBody>
      </p:sp>
      <p:sp>
        <p:nvSpPr>
          <p:cNvPr id="1098" name="H-1"/>
          <p:cNvSpPr txBox="1"/>
          <p:nvPr/>
        </p:nvSpPr>
        <p:spPr>
          <a:xfrm>
            <a:off x="4449757" y="5108604"/>
            <a:ext cx="19685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584200">
              <a:defRPr sz="4200">
                <a:latin typeface="Gill Sans"/>
                <a:ea typeface="Gill Sans"/>
                <a:cs typeface="Gill Sans"/>
                <a:sym typeface="Gill Sans"/>
              </a:defRPr>
            </a:pPr>
            <a:r>
              <a:t>H</a:t>
            </a:r>
            <a:r>
              <a:rPr baseline="31999"/>
              <a:t>-1</a:t>
            </a:r>
          </a:p>
        </p:txBody>
      </p:sp>
      <p:sp>
        <p:nvSpPr>
          <p:cNvPr id="1099" name="Arrow"/>
          <p:cNvSpPr/>
          <p:nvPr/>
        </p:nvSpPr>
        <p:spPr>
          <a:xfrm>
            <a:off x="7353300" y="6870700"/>
            <a:ext cx="825500" cy="393700"/>
          </a:xfrm>
          <a:prstGeom prst="rightArrow">
            <a:avLst>
              <a:gd name="adj1" fmla="val 48387"/>
              <a:gd name="adj2" fmla="val 87109"/>
            </a:avLst>
          </a:prstGeom>
          <a:blipFill>
            <a:blip r:embed="rId4"/>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100" name="matrix multiply"/>
          <p:cNvSpPr txBox="1"/>
          <p:nvPr/>
        </p:nvSpPr>
        <p:spPr>
          <a:xfrm>
            <a:off x="8686204" y="2305050"/>
            <a:ext cx="3114937" cy="711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i="1" sz="4200">
                <a:solidFill>
                  <a:srgbClr val="0042AA"/>
                </a:solidFill>
                <a:latin typeface="Gill Sans"/>
                <a:ea typeface="Gill Sans"/>
                <a:cs typeface="Gill Sans"/>
                <a:sym typeface="Gill Sans"/>
              </a:defRPr>
            </a:lvl1pPr>
          </a:lstStyle>
          <a:p>
            <a:pPr/>
            <a:r>
              <a:t>matrix multiply</a:t>
            </a:r>
          </a:p>
        </p:txBody>
      </p:sp>
      <p:sp>
        <p:nvSpPr>
          <p:cNvPr id="1101" name="division"/>
          <p:cNvSpPr txBox="1"/>
          <p:nvPr/>
        </p:nvSpPr>
        <p:spPr>
          <a:xfrm>
            <a:off x="8722549" y="2927350"/>
            <a:ext cx="1543647" cy="711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i="1" sz="4200">
                <a:solidFill>
                  <a:srgbClr val="0042AA"/>
                </a:solidFill>
                <a:latin typeface="Gill Sans"/>
                <a:ea typeface="Gill Sans"/>
                <a:cs typeface="Gill Sans"/>
                <a:sym typeface="Gill Sans"/>
              </a:defRPr>
            </a:lvl1pPr>
          </a:lstStyle>
          <a:p>
            <a:pPr/>
            <a:r>
              <a:t>division</a:t>
            </a:r>
          </a:p>
        </p:txBody>
      </p:sp>
      <p:sp>
        <p:nvSpPr>
          <p:cNvPr id="1102" name="output  (in coordinate system of input 1)"/>
          <p:cNvSpPr txBox="1"/>
          <p:nvPr/>
        </p:nvSpPr>
        <p:spPr>
          <a:xfrm>
            <a:off x="487357" y="7483504"/>
            <a:ext cx="4152901" cy="217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584200">
              <a:defRPr sz="4200">
                <a:latin typeface="Gill Sans"/>
                <a:ea typeface="Gill Sans"/>
                <a:cs typeface="Gill Sans"/>
                <a:sym typeface="Gill Sans"/>
              </a:defRPr>
            </a:pPr>
            <a:r>
              <a:t>output </a:t>
            </a:r>
            <a:br/>
            <a:r>
              <a:t>(in coordinate system of input 1)</a:t>
            </a:r>
          </a:p>
        </p:txBody>
      </p:sp>
      <p:sp>
        <p:nvSpPr>
          <p:cNvPr id="1103" name="input 2"/>
          <p:cNvSpPr txBox="1"/>
          <p:nvPr/>
        </p:nvSpPr>
        <p:spPr>
          <a:xfrm>
            <a:off x="6075357" y="8702704"/>
            <a:ext cx="1968501"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584200">
              <a:defRPr sz="4200">
                <a:latin typeface="Gill Sans"/>
                <a:ea typeface="Gill Sans"/>
                <a:cs typeface="Gill Sans"/>
                <a:sym typeface="Gill Sans"/>
              </a:defRPr>
            </a:lvl1pPr>
          </a:lstStyle>
          <a:p>
            <a:pPr/>
            <a:r>
              <a:t>input 2</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5" name="Goal: cut the (3d) middleman"/>
          <p:cNvSpPr txBox="1"/>
          <p:nvPr>
            <p:ph type="title"/>
          </p:nvPr>
        </p:nvSpPr>
        <p:spPr>
          <a:prstGeom prst="rect">
            <a:avLst/>
          </a:prstGeom>
        </p:spPr>
        <p:txBody>
          <a:bodyPr/>
          <a:lstStyle/>
          <a:p>
            <a:pPr/>
            <a:r>
              <a:t>Goal: cut the (3d) middleman</a:t>
            </a:r>
          </a:p>
        </p:txBody>
      </p:sp>
      <p:sp>
        <p:nvSpPr>
          <p:cNvPr id="1106" name="Double-click to edit"/>
          <p:cNvSpPr txBox="1"/>
          <p:nvPr>
            <p:ph type="body" idx="1"/>
          </p:nvPr>
        </p:nvSpPr>
        <p:spPr>
          <a:prstGeom prst="rect">
            <a:avLst/>
          </a:prstGeom>
        </p:spPr>
        <p:txBody>
          <a:bodyPr/>
          <a:lstStyle/>
          <a:p>
            <a:pPr/>
          </a:p>
        </p:txBody>
      </p:sp>
      <p:pic>
        <p:nvPicPr>
          <p:cNvPr id="1107" name="droppedImage.png" descr="droppedImage.png"/>
          <p:cNvPicPr>
            <a:picLocks noChangeAspect="1"/>
          </p:cNvPicPr>
          <p:nvPr/>
        </p:nvPicPr>
        <p:blipFill>
          <a:blip r:embed="rId2">
            <a:extLst/>
          </a:blip>
          <a:stretch>
            <a:fillRect/>
          </a:stretch>
        </p:blipFill>
        <p:spPr>
          <a:xfrm>
            <a:off x="469900" y="1549400"/>
            <a:ext cx="11258037" cy="8242300"/>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9" name="Questions"/>
          <p:cNvSpPr txBox="1"/>
          <p:nvPr>
            <p:ph type="title"/>
          </p:nvPr>
        </p:nvSpPr>
        <p:spPr>
          <a:prstGeom prst="rect">
            <a:avLst/>
          </a:prstGeom>
        </p:spPr>
        <p:txBody>
          <a:bodyPr/>
          <a:lstStyle/>
          <a:p>
            <a:pPr/>
            <a:r>
              <a:t>Questions</a:t>
            </a:r>
          </a:p>
        </p:txBody>
      </p:sp>
      <p:sp>
        <p:nvSpPr>
          <p:cNvPr id="1110" name="Double-click to edit"/>
          <p:cNvSpPr txBox="1"/>
          <p:nvPr>
            <p:ph type="body" idx="1"/>
          </p:nvPr>
        </p:nvSpPr>
        <p:spPr>
          <a:prstGeom prst="rect">
            <a:avLst/>
          </a:prstGeom>
        </p:spPr>
        <p:txBody>
          <a:bodyPr/>
          <a:lstStyle/>
          <a:p>
            <a:pPr/>
          </a:p>
        </p:txBody>
      </p:sp>
      <p:pic>
        <p:nvPicPr>
          <p:cNvPr id="1111" name="20240923at20h21m02s-DSC06920-Enhanced-NR.jpg" descr="20240923at20h21m02s-DSC06920-Enhanced-NR.jpg"/>
          <p:cNvPicPr>
            <a:picLocks noChangeAspect="1"/>
          </p:cNvPicPr>
          <p:nvPr/>
        </p:nvPicPr>
        <p:blipFill>
          <a:blip r:embed="rId2">
            <a:extLst/>
          </a:blip>
          <a:stretch>
            <a:fillRect/>
          </a:stretch>
        </p:blipFill>
        <p:spPr>
          <a:xfrm>
            <a:off x="0" y="1628453"/>
            <a:ext cx="13004800" cy="8667699"/>
          </a:xfrm>
          <a:prstGeom prst="rect">
            <a:avLst/>
          </a:prstGeom>
          <a:ln w="12700">
            <a:miter lim="400000"/>
          </a:ln>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3" name="Projective geometry"/>
          <p:cNvSpPr txBox="1"/>
          <p:nvPr>
            <p:ph type="title"/>
          </p:nvPr>
        </p:nvSpPr>
        <p:spPr>
          <a:prstGeom prst="rect">
            <a:avLst/>
          </a:prstGeom>
        </p:spPr>
        <p:txBody>
          <a:bodyPr/>
          <a:lstStyle/>
          <a:p>
            <a:pPr/>
            <a:r>
              <a:t>Projective geometry</a:t>
            </a: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11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117" name="Image reprojection: back to 3D"/>
          <p:cNvSpPr txBox="1"/>
          <p:nvPr>
            <p:ph type="title"/>
          </p:nvPr>
        </p:nvSpPr>
        <p:spPr>
          <a:prstGeom prst="rect">
            <a:avLst/>
          </a:prstGeom>
        </p:spPr>
        <p:txBody>
          <a:bodyPr/>
          <a:lstStyle/>
          <a:p>
            <a:pPr/>
            <a:r>
              <a:t>Image reprojection: back to 3D </a:t>
            </a:r>
          </a:p>
        </p:txBody>
      </p:sp>
      <p:sp>
        <p:nvSpPr>
          <p:cNvPr id="1118" name="Basic question…"/>
          <p:cNvSpPr txBox="1"/>
          <p:nvPr>
            <p:ph type="body" idx="1"/>
          </p:nvPr>
        </p:nvSpPr>
        <p:spPr>
          <a:prstGeom prst="rect">
            <a:avLst/>
          </a:prstGeom>
        </p:spPr>
        <p:txBody>
          <a:bodyPr/>
          <a:lstStyle>
            <a:lvl2pPr marL="754146" indent="-255671">
              <a:defRPr sz="3400"/>
            </a:lvl2pPr>
            <a:lvl3pPr marL="1143933" indent="-188258">
              <a:defRPr sz="2800"/>
            </a:lvl3pPr>
          </a:lstStyle>
          <a:p>
            <a:pPr/>
            <a:r>
              <a:t>Basic question</a:t>
            </a:r>
          </a:p>
          <a:p>
            <a:pPr lvl="1"/>
            <a:r>
              <a:t>How to relate 2 images from same camera center?</a:t>
            </a:r>
          </a:p>
          <a:p>
            <a:pPr lvl="2"/>
            <a:r>
              <a:t>how to map a pixel from PP1 to PP2</a:t>
            </a:r>
          </a:p>
        </p:txBody>
      </p:sp>
      <p:sp>
        <p:nvSpPr>
          <p:cNvPr id="1119" name="Shape"/>
          <p:cNvSpPr/>
          <p:nvPr/>
        </p:nvSpPr>
        <p:spPr>
          <a:xfrm>
            <a:off x="8991600" y="7610968"/>
            <a:ext cx="404389" cy="68862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20" name="Answer…"/>
          <p:cNvSpPr txBox="1"/>
          <p:nvPr/>
        </p:nvSpPr>
        <p:spPr>
          <a:xfrm>
            <a:off x="977900" y="3898900"/>
            <a:ext cx="8775700" cy="1816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383539" marR="57799" indent="-342899" defTabSz="1295400">
              <a:spcBef>
                <a:spcPts val="900"/>
              </a:spcBef>
              <a:buClr>
                <a:srgbClr val="000000"/>
              </a:buClr>
              <a:buSzPct val="100000"/>
              <a:buFont typeface="Times New Roman"/>
              <a:buChar char="•"/>
              <a:defRPr b="1" sz="3800">
                <a:uFill>
                  <a:solidFill>
                    <a:srgbClr val="000000"/>
                  </a:solidFill>
                </a:uFill>
                <a:latin typeface="Times New Roman"/>
                <a:ea typeface="Times New Roman"/>
                <a:cs typeface="Times New Roman"/>
                <a:sym typeface="Times New Roman"/>
              </a:defRPr>
            </a:pPr>
            <a:r>
              <a:t>Answer</a:t>
            </a:r>
          </a:p>
          <a:p>
            <a:pPr marL="783590" marR="57799" indent="-285750" defTabSz="1295400">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pPr>
            <a:r>
              <a:t>Cast a ray through each pixel in PP1</a:t>
            </a:r>
          </a:p>
          <a:p>
            <a:pPr marL="783590" marR="57799" indent="-285750" defTabSz="1295400">
              <a:spcBef>
                <a:spcPts val="700"/>
              </a:spcBef>
              <a:buClr>
                <a:srgbClr val="000000"/>
              </a:buClr>
              <a:buSzPct val="100000"/>
              <a:buFont typeface="Times New Roman"/>
              <a:buChar char="–"/>
              <a:defRPr sz="3400">
                <a:uFill>
                  <a:solidFill>
                    <a:srgbClr val="000000"/>
                  </a:solidFill>
                </a:uFill>
                <a:latin typeface="Times New Roman"/>
                <a:ea typeface="Times New Roman"/>
                <a:cs typeface="Times New Roman"/>
                <a:sym typeface="Times New Roman"/>
              </a:defRPr>
            </a:pPr>
            <a:r>
              <a:t>Draw the pixel where that ray intersects PP2</a:t>
            </a:r>
          </a:p>
        </p:txBody>
      </p:sp>
      <p:sp>
        <p:nvSpPr>
          <p:cNvPr id="1121" name="But don’t we need to know the geometry…"/>
          <p:cNvSpPr txBox="1"/>
          <p:nvPr/>
        </p:nvSpPr>
        <p:spPr>
          <a:xfrm>
            <a:off x="215900" y="6633350"/>
            <a:ext cx="7877242" cy="1079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Arial"/>
              <a:defRPr sz="3400">
                <a:uFill>
                  <a:solidFill>
                    <a:srgbClr val="000000"/>
                  </a:solidFill>
                </a:uFill>
                <a:latin typeface="+mn-lt"/>
                <a:ea typeface="+mn-ea"/>
                <a:cs typeface="+mn-cs"/>
                <a:sym typeface="Arial"/>
              </a:defRPr>
            </a:pPr>
            <a:r>
              <a:t>But don’t we need to know the geometry</a:t>
            </a:r>
          </a:p>
          <a:p>
            <a:pPr marL="57799" marR="57799" defTabSz="1295400">
              <a:buClr>
                <a:srgbClr val="000000"/>
              </a:buClr>
              <a:buFont typeface="Arial"/>
              <a:defRPr sz="3400">
                <a:uFill>
                  <a:solidFill>
                    <a:srgbClr val="000000"/>
                  </a:solidFill>
                </a:uFill>
                <a:latin typeface="+mn-lt"/>
                <a:ea typeface="+mn-ea"/>
                <a:cs typeface="+mn-cs"/>
                <a:sym typeface="Arial"/>
              </a:defRPr>
            </a:pPr>
            <a:r>
              <a:t>of the two planes in respect to the eye?</a:t>
            </a:r>
          </a:p>
        </p:txBody>
      </p:sp>
      <p:sp>
        <p:nvSpPr>
          <p:cNvPr id="1122" name="Observation:…"/>
          <p:cNvSpPr txBox="1"/>
          <p:nvPr/>
        </p:nvSpPr>
        <p:spPr>
          <a:xfrm>
            <a:off x="215900" y="7912100"/>
            <a:ext cx="11188481" cy="1574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Observation:</a:t>
            </a:r>
            <a:endParaRPr>
              <a:latin typeface="+mn-lt"/>
              <a:ea typeface="+mn-ea"/>
              <a:cs typeface="+mn-cs"/>
              <a:sym typeface="Arial"/>
            </a:endParaRPr>
          </a:p>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Rather than thinking of this as a 3D reprojection, </a:t>
            </a:r>
            <a:endParaRPr>
              <a:latin typeface="+mn-lt"/>
              <a:ea typeface="+mn-ea"/>
              <a:cs typeface="+mn-cs"/>
              <a:sym typeface="Arial"/>
            </a:endParaRPr>
          </a:p>
          <a:p>
            <a:pPr marL="57799" marR="57799" defTabSz="1295400">
              <a:buClr>
                <a:srgbClr val="000000"/>
              </a:buClr>
              <a:buFont typeface="Arial"/>
              <a:defRPr sz="3400">
                <a:uFill>
                  <a:solidFill>
                    <a:srgbClr val="000000"/>
                  </a:solidFill>
                </a:uFill>
                <a:latin typeface="Times New Roman"/>
                <a:ea typeface="Times New Roman"/>
                <a:cs typeface="Times New Roman"/>
                <a:sym typeface="Times New Roman"/>
              </a:defRPr>
            </a:pPr>
            <a:r>
              <a:rPr>
                <a:latin typeface="+mn-lt"/>
                <a:ea typeface="+mn-ea"/>
                <a:cs typeface="+mn-cs"/>
                <a:sym typeface="Arial"/>
              </a:rPr>
              <a:t>think of it as a 2D </a:t>
            </a:r>
            <a:r>
              <a:rPr b="1">
                <a:latin typeface="+mn-lt"/>
                <a:ea typeface="+mn-ea"/>
                <a:cs typeface="+mn-cs"/>
                <a:sym typeface="Arial"/>
              </a:rPr>
              <a:t>image warp</a:t>
            </a:r>
            <a:r>
              <a:rPr>
                <a:latin typeface="+mn-lt"/>
                <a:ea typeface="+mn-ea"/>
                <a:cs typeface="+mn-cs"/>
                <a:sym typeface="Arial"/>
              </a:rPr>
              <a:t> from one image to another</a:t>
            </a:r>
          </a:p>
        </p:txBody>
      </p:sp>
      <p:grpSp>
        <p:nvGrpSpPr>
          <p:cNvPr id="1132" name="Group"/>
          <p:cNvGrpSpPr/>
          <p:nvPr/>
        </p:nvGrpSpPr>
        <p:grpSpPr>
          <a:xfrm>
            <a:off x="9262391" y="3238500"/>
            <a:ext cx="1558010" cy="1703966"/>
            <a:chOff x="0" y="0"/>
            <a:chExt cx="1558008" cy="1703965"/>
          </a:xfrm>
        </p:grpSpPr>
        <p:sp>
          <p:nvSpPr>
            <p:cNvPr id="1123" name="Line"/>
            <p:cNvSpPr/>
            <p:nvPr/>
          </p:nvSpPr>
          <p:spPr>
            <a:xfrm>
              <a:off x="694408" y="0"/>
              <a:ext cx="863601" cy="1079500"/>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nvGrpSpPr>
            <p:cNvPr id="1131" name="Group"/>
            <p:cNvGrpSpPr/>
            <p:nvPr/>
          </p:nvGrpSpPr>
          <p:grpSpPr>
            <a:xfrm rot="2160000">
              <a:off x="214747" y="698863"/>
              <a:ext cx="585551" cy="920958"/>
              <a:chOff x="0" y="0"/>
              <a:chExt cx="585550" cy="920956"/>
            </a:xfrm>
          </p:grpSpPr>
          <p:sp>
            <p:nvSpPr>
              <p:cNvPr id="1124" name="Shape"/>
              <p:cNvSpPr/>
              <p:nvPr/>
            </p:nvSpPr>
            <p:spPr>
              <a:xfrm>
                <a:off x="7173" y="232334"/>
                <a:ext cx="404390" cy="6886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127" name="Group"/>
              <p:cNvGrpSpPr/>
              <p:nvPr/>
            </p:nvGrpSpPr>
            <p:grpSpPr>
              <a:xfrm rot="20220000">
                <a:off x="69133" y="179635"/>
                <a:ext cx="298028" cy="336411"/>
                <a:chOff x="0" y="0"/>
                <a:chExt cx="298026" cy="336409"/>
              </a:xfrm>
            </p:grpSpPr>
            <p:sp>
              <p:nvSpPr>
                <p:cNvPr id="1125" name="Line"/>
                <p:cNvSpPr/>
                <p:nvPr/>
              </p:nvSpPr>
              <p:spPr>
                <a:xfrm>
                  <a:off x="0" y="-1"/>
                  <a:ext cx="298027" cy="336411"/>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26" name="Shape"/>
                <p:cNvSpPr/>
                <p:nvPr/>
              </p:nvSpPr>
              <p:spPr>
                <a:xfrm>
                  <a:off x="0" y="0"/>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28" name="Line"/>
              <p:cNvSpPr/>
              <p:nvPr/>
            </p:nvSpPr>
            <p:spPr>
              <a:xfrm>
                <a:off x="0" y="0"/>
                <a:ext cx="39594" cy="919172"/>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129" name="Oval"/>
              <p:cNvSpPr/>
              <p:nvPr/>
            </p:nvSpPr>
            <p:spPr>
              <a:xfrm rot="17640000">
                <a:off x="152008" y="186335"/>
                <a:ext cx="160303" cy="250614"/>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30" name="Line"/>
              <p:cNvSpPr/>
              <p:nvPr/>
            </p:nvSpPr>
            <p:spPr>
              <a:xfrm flipV="1">
                <a:off x="39594" y="245129"/>
                <a:ext cx="545957" cy="674043"/>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grpSp>
        <p:nvGrpSpPr>
          <p:cNvPr id="1142" name="Group"/>
          <p:cNvGrpSpPr/>
          <p:nvPr/>
        </p:nvGrpSpPr>
        <p:grpSpPr>
          <a:xfrm>
            <a:off x="9231081" y="3886200"/>
            <a:ext cx="1487720" cy="1295400"/>
            <a:chOff x="0" y="0"/>
            <a:chExt cx="1487718" cy="1295400"/>
          </a:xfrm>
        </p:grpSpPr>
        <p:grpSp>
          <p:nvGrpSpPr>
            <p:cNvPr id="1140" name="Group"/>
            <p:cNvGrpSpPr/>
            <p:nvPr/>
          </p:nvGrpSpPr>
          <p:grpSpPr>
            <a:xfrm rot="4140000">
              <a:off x="241957" y="373655"/>
              <a:ext cx="585299" cy="920607"/>
              <a:chOff x="0" y="0"/>
              <a:chExt cx="585298" cy="920606"/>
            </a:xfrm>
          </p:grpSpPr>
          <p:sp>
            <p:nvSpPr>
              <p:cNvPr id="1133" name="Shape"/>
              <p:cNvSpPr/>
              <p:nvPr/>
            </p:nvSpPr>
            <p:spPr>
              <a:xfrm>
                <a:off x="9038" y="231984"/>
                <a:ext cx="404390" cy="6886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136" name="Group"/>
              <p:cNvGrpSpPr/>
              <p:nvPr/>
            </p:nvGrpSpPr>
            <p:grpSpPr>
              <a:xfrm rot="20220000">
                <a:off x="69864" y="180092"/>
                <a:ext cx="298028" cy="336411"/>
                <a:chOff x="0" y="0"/>
                <a:chExt cx="298026" cy="336409"/>
              </a:xfrm>
            </p:grpSpPr>
            <p:sp>
              <p:nvSpPr>
                <p:cNvPr id="1134" name="Line"/>
                <p:cNvSpPr/>
                <p:nvPr/>
              </p:nvSpPr>
              <p:spPr>
                <a:xfrm>
                  <a:off x="0" y="-1"/>
                  <a:ext cx="298027" cy="336411"/>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35" name="Shape"/>
                <p:cNvSpPr/>
                <p:nvPr/>
              </p:nvSpPr>
              <p:spPr>
                <a:xfrm>
                  <a:off x="0" y="0"/>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37" name="Line"/>
              <p:cNvSpPr/>
              <p:nvPr/>
            </p:nvSpPr>
            <p:spPr>
              <a:xfrm>
                <a:off x="0" y="0"/>
                <a:ext cx="38651" cy="919213"/>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138" name="Oval"/>
              <p:cNvSpPr/>
              <p:nvPr/>
            </p:nvSpPr>
            <p:spPr>
              <a:xfrm rot="17640000">
                <a:off x="150538" y="187395"/>
                <a:ext cx="160303" cy="250614"/>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39" name="Line"/>
              <p:cNvSpPr/>
              <p:nvPr/>
            </p:nvSpPr>
            <p:spPr>
              <a:xfrm flipV="1">
                <a:off x="38651" y="245731"/>
                <a:ext cx="546648" cy="673482"/>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sp>
          <p:nvSpPr>
            <p:cNvPr id="1141" name="Line"/>
            <p:cNvSpPr/>
            <p:nvPr/>
          </p:nvSpPr>
          <p:spPr>
            <a:xfrm>
              <a:off x="1373418" y="0"/>
              <a:ext cx="114301" cy="1295400"/>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nvGrpSpPr>
          <p:cNvPr id="1152" name="Group"/>
          <p:cNvGrpSpPr/>
          <p:nvPr/>
        </p:nvGrpSpPr>
        <p:grpSpPr>
          <a:xfrm flipH="1" rot="9480000">
            <a:off x="9354496" y="4002637"/>
            <a:ext cx="1564429" cy="1706216"/>
            <a:chOff x="0" y="0"/>
            <a:chExt cx="1564427" cy="1706215"/>
          </a:xfrm>
        </p:grpSpPr>
        <p:sp>
          <p:nvSpPr>
            <p:cNvPr id="1143" name="Line"/>
            <p:cNvSpPr/>
            <p:nvPr/>
          </p:nvSpPr>
          <p:spPr>
            <a:xfrm>
              <a:off x="706899" y="0"/>
              <a:ext cx="857529" cy="1091233"/>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nvGrpSpPr>
            <p:cNvPr id="1151" name="Group"/>
            <p:cNvGrpSpPr/>
            <p:nvPr/>
          </p:nvGrpSpPr>
          <p:grpSpPr>
            <a:xfrm rot="2220000">
              <a:off x="217302" y="703094"/>
              <a:ext cx="587676" cy="918792"/>
              <a:chOff x="0" y="0"/>
              <a:chExt cx="587674" cy="918790"/>
            </a:xfrm>
          </p:grpSpPr>
          <p:sp>
            <p:nvSpPr>
              <p:cNvPr id="1144" name="Shape"/>
              <p:cNvSpPr/>
              <p:nvPr/>
            </p:nvSpPr>
            <p:spPr>
              <a:xfrm>
                <a:off x="13290" y="229968"/>
                <a:ext cx="404389" cy="6886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19" y="21600"/>
                    </a:moveTo>
                    <a:lnTo>
                      <a:pt x="0" y="1558"/>
                    </a:lnTo>
                    <a:lnTo>
                      <a:pt x="967" y="921"/>
                    </a:lnTo>
                    <a:lnTo>
                      <a:pt x="1612" y="991"/>
                    </a:lnTo>
                    <a:lnTo>
                      <a:pt x="2257" y="921"/>
                    </a:lnTo>
                    <a:lnTo>
                      <a:pt x="2364" y="708"/>
                    </a:lnTo>
                    <a:lnTo>
                      <a:pt x="2901" y="779"/>
                    </a:lnTo>
                    <a:lnTo>
                      <a:pt x="3331" y="496"/>
                    </a:lnTo>
                    <a:lnTo>
                      <a:pt x="3976" y="637"/>
                    </a:lnTo>
                    <a:lnTo>
                      <a:pt x="4406" y="425"/>
                    </a:lnTo>
                    <a:lnTo>
                      <a:pt x="4943" y="354"/>
                    </a:lnTo>
                    <a:lnTo>
                      <a:pt x="5588" y="212"/>
                    </a:lnTo>
                    <a:lnTo>
                      <a:pt x="6125" y="283"/>
                    </a:lnTo>
                    <a:lnTo>
                      <a:pt x="6663" y="212"/>
                    </a:lnTo>
                    <a:lnTo>
                      <a:pt x="7093" y="0"/>
                    </a:lnTo>
                    <a:lnTo>
                      <a:pt x="7952" y="0"/>
                    </a:lnTo>
                    <a:lnTo>
                      <a:pt x="8597" y="71"/>
                    </a:lnTo>
                    <a:lnTo>
                      <a:pt x="8919" y="71"/>
                    </a:lnTo>
                    <a:lnTo>
                      <a:pt x="9242" y="212"/>
                    </a:lnTo>
                    <a:lnTo>
                      <a:pt x="9887" y="283"/>
                    </a:lnTo>
                    <a:lnTo>
                      <a:pt x="10531" y="496"/>
                    </a:lnTo>
                    <a:lnTo>
                      <a:pt x="11069" y="496"/>
                    </a:lnTo>
                    <a:lnTo>
                      <a:pt x="11928" y="708"/>
                    </a:lnTo>
                    <a:lnTo>
                      <a:pt x="12358" y="850"/>
                    </a:lnTo>
                    <a:lnTo>
                      <a:pt x="13003" y="779"/>
                    </a:lnTo>
                    <a:lnTo>
                      <a:pt x="13433" y="1133"/>
                    </a:lnTo>
                    <a:lnTo>
                      <a:pt x="14078" y="1204"/>
                    </a:lnTo>
                    <a:lnTo>
                      <a:pt x="14507" y="1346"/>
                    </a:lnTo>
                    <a:lnTo>
                      <a:pt x="15045" y="1487"/>
                    </a:lnTo>
                    <a:lnTo>
                      <a:pt x="15260" y="1700"/>
                    </a:lnTo>
                    <a:lnTo>
                      <a:pt x="15690" y="1912"/>
                    </a:lnTo>
                    <a:lnTo>
                      <a:pt x="16227" y="2195"/>
                    </a:lnTo>
                    <a:lnTo>
                      <a:pt x="16442" y="2479"/>
                    </a:lnTo>
                    <a:lnTo>
                      <a:pt x="16764" y="2550"/>
                    </a:lnTo>
                    <a:lnTo>
                      <a:pt x="17194" y="2904"/>
                    </a:lnTo>
                    <a:lnTo>
                      <a:pt x="17516" y="3116"/>
                    </a:lnTo>
                    <a:lnTo>
                      <a:pt x="18054" y="3258"/>
                    </a:lnTo>
                    <a:lnTo>
                      <a:pt x="18484" y="3541"/>
                    </a:lnTo>
                    <a:lnTo>
                      <a:pt x="18913" y="3753"/>
                    </a:lnTo>
                    <a:lnTo>
                      <a:pt x="19128" y="3895"/>
                    </a:lnTo>
                    <a:lnTo>
                      <a:pt x="19558" y="4178"/>
                    </a:lnTo>
                    <a:lnTo>
                      <a:pt x="19881" y="4391"/>
                    </a:lnTo>
                    <a:lnTo>
                      <a:pt x="19988" y="4745"/>
                    </a:lnTo>
                    <a:lnTo>
                      <a:pt x="20310" y="5170"/>
                    </a:lnTo>
                    <a:lnTo>
                      <a:pt x="20633" y="5382"/>
                    </a:lnTo>
                    <a:lnTo>
                      <a:pt x="21063" y="5666"/>
                    </a:lnTo>
                    <a:lnTo>
                      <a:pt x="21278" y="5949"/>
                    </a:lnTo>
                    <a:lnTo>
                      <a:pt x="21493" y="6374"/>
                    </a:lnTo>
                    <a:lnTo>
                      <a:pt x="21600" y="7011"/>
                    </a:lnTo>
                    <a:lnTo>
                      <a:pt x="1719" y="21600"/>
                    </a:lnTo>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147" name="Group"/>
              <p:cNvGrpSpPr/>
              <p:nvPr/>
            </p:nvGrpSpPr>
            <p:grpSpPr>
              <a:xfrm rot="20220000">
                <a:off x="73202" y="177620"/>
                <a:ext cx="298027" cy="336410"/>
                <a:chOff x="0" y="0"/>
                <a:chExt cx="298026" cy="336408"/>
              </a:xfrm>
            </p:grpSpPr>
            <p:sp>
              <p:nvSpPr>
                <p:cNvPr id="1145" name="Line"/>
                <p:cNvSpPr/>
                <p:nvPr/>
              </p:nvSpPr>
              <p:spPr>
                <a:xfrm>
                  <a:off x="0" y="-1"/>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path>
                  </a:pathLst>
                </a:custGeom>
                <a:noFill/>
                <a:ln w="25400" cap="rnd">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46" name="Shape"/>
                <p:cNvSpPr/>
                <p:nvPr/>
              </p:nvSpPr>
              <p:spPr>
                <a:xfrm>
                  <a:off x="0" y="-1"/>
                  <a:ext cx="298027" cy="336410"/>
                </a:xfrm>
                <a:custGeom>
                  <a:avLst/>
                  <a:gdLst/>
                  <a:ahLst/>
                  <a:cxnLst>
                    <a:cxn ang="0">
                      <a:pos x="wd2" y="hd2"/>
                    </a:cxn>
                    <a:cxn ang="5400000">
                      <a:pos x="wd2" y="hd2"/>
                    </a:cxn>
                    <a:cxn ang="10800000">
                      <a:pos x="wd2" y="hd2"/>
                    </a:cxn>
                    <a:cxn ang="16200000">
                      <a:pos x="wd2" y="hd2"/>
                    </a:cxn>
                  </a:cxnLst>
                  <a:rect l="0" t="0" r="r" b="b"/>
                  <a:pathLst>
                    <a:path w="21600" h="21521" fill="norm" stroke="1" extrusionOk="0">
                      <a:moveTo>
                        <a:pt x="0" y="1"/>
                      </a:moveTo>
                      <a:cubicBezTo>
                        <a:pt x="11850" y="-79"/>
                        <a:pt x="21520" y="9491"/>
                        <a:pt x="21600" y="21377"/>
                      </a:cubicBezTo>
                      <a:cubicBezTo>
                        <a:pt x="21600" y="21425"/>
                        <a:pt x="21600" y="21473"/>
                        <a:pt x="21600" y="21521"/>
                      </a:cubicBezTo>
                      <a:lnTo>
                        <a:pt x="144" y="21521"/>
                      </a:lnTo>
                      <a:close/>
                    </a:path>
                  </a:pathLst>
                </a:custGeom>
                <a:solidFill>
                  <a:srgbClr val="FFFFFF"/>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48" name="Line"/>
              <p:cNvSpPr/>
              <p:nvPr/>
            </p:nvSpPr>
            <p:spPr>
              <a:xfrm>
                <a:off x="0" y="0"/>
                <a:ext cx="47641" cy="918790"/>
              </a:xfrm>
              <a:prstGeom prst="line">
                <a:avLst/>
              </a:prstGeom>
              <a:noFill/>
              <a:ln w="25400" cap="flat">
                <a:solidFill>
                  <a:srgbClr val="000000"/>
                </a:solidFill>
                <a:prstDash val="solid"/>
                <a:round/>
              </a:ln>
              <a:effectLst/>
            </p:spPr>
            <p:txBody>
              <a:bodyPr wrap="square" lIns="0" tIns="0" rIns="0" bIns="0" numCol="1" anchor="t">
                <a:noAutofit/>
              </a:bodyPr>
              <a:lstStyle/>
              <a:p>
                <a:pPr/>
              </a:p>
            </p:txBody>
          </p:sp>
          <p:sp>
            <p:nvSpPr>
              <p:cNvPr id="1149" name="Oval"/>
              <p:cNvSpPr/>
              <p:nvPr/>
            </p:nvSpPr>
            <p:spPr>
              <a:xfrm rot="17640000">
                <a:off x="154357" y="184859"/>
                <a:ext cx="160304" cy="250615"/>
              </a:xfrm>
              <a:prstGeom prst="ellipse">
                <a:avLst/>
              </a:prstGeom>
              <a:solidFill>
                <a:srgbClr val="0000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50" name="Line"/>
              <p:cNvSpPr/>
              <p:nvPr/>
            </p:nvSpPr>
            <p:spPr>
              <a:xfrm flipV="1">
                <a:off x="47641" y="239994"/>
                <a:ext cx="540034" cy="678797"/>
              </a:xfrm>
              <a:prstGeom prst="line">
                <a:avLst/>
              </a:prstGeom>
              <a:noFill/>
              <a:ln w="25400" cap="flat">
                <a:solidFill>
                  <a:srgbClr val="000000"/>
                </a:solidFill>
                <a:prstDash val="solid"/>
                <a:round/>
              </a:ln>
              <a:effectLst/>
            </p:spPr>
            <p:txBody>
              <a:bodyPr wrap="square" lIns="0" tIns="0" rIns="0" bIns="0" numCol="1" anchor="t">
                <a:noAutofit/>
              </a:bodyPr>
              <a:lstStyle/>
              <a:p>
                <a:pPr/>
              </a:p>
            </p:txBody>
          </p:sp>
        </p:grpSp>
      </p:grpSp>
      <p:grpSp>
        <p:nvGrpSpPr>
          <p:cNvPr id="1156" name="Group"/>
          <p:cNvGrpSpPr/>
          <p:nvPr/>
        </p:nvGrpSpPr>
        <p:grpSpPr>
          <a:xfrm>
            <a:off x="9296400" y="3022600"/>
            <a:ext cx="2921000" cy="2705100"/>
            <a:chOff x="0" y="0"/>
            <a:chExt cx="2921000" cy="2705100"/>
          </a:xfrm>
        </p:grpSpPr>
        <p:sp>
          <p:nvSpPr>
            <p:cNvPr id="1153" name="Line"/>
            <p:cNvSpPr/>
            <p:nvPr/>
          </p:nvSpPr>
          <p:spPr>
            <a:xfrm flipV="1">
              <a:off x="0" y="0"/>
              <a:ext cx="2921000" cy="1625600"/>
            </a:xfrm>
            <a:prstGeom prst="line">
              <a:avLst/>
            </a:prstGeom>
            <a:noFill/>
            <a:ln w="12700" cap="flat">
              <a:solidFill>
                <a:srgbClr val="EEEEEE"/>
              </a:solidFill>
              <a:prstDash val="dash"/>
              <a:round/>
            </a:ln>
            <a:effectLst/>
          </p:spPr>
          <p:txBody>
            <a:bodyPr wrap="square" lIns="0" tIns="0" rIns="0" bIns="0" numCol="1" anchor="t">
              <a:noAutofit/>
            </a:bodyPr>
            <a:lstStyle/>
            <a:p>
              <a:pPr/>
            </a:p>
          </p:txBody>
        </p:sp>
        <p:sp>
          <p:nvSpPr>
            <p:cNvPr id="1154" name="Line"/>
            <p:cNvSpPr/>
            <p:nvPr/>
          </p:nvSpPr>
          <p:spPr>
            <a:xfrm>
              <a:off x="0" y="1625600"/>
              <a:ext cx="2921000" cy="1079500"/>
            </a:xfrm>
            <a:prstGeom prst="line">
              <a:avLst/>
            </a:prstGeom>
            <a:noFill/>
            <a:ln w="12700" cap="flat">
              <a:solidFill>
                <a:srgbClr val="EEEEEE"/>
              </a:solidFill>
              <a:prstDash val="dash"/>
              <a:round/>
            </a:ln>
            <a:effectLst/>
          </p:spPr>
          <p:txBody>
            <a:bodyPr wrap="square" lIns="0" tIns="0" rIns="0" bIns="0" numCol="1" anchor="t">
              <a:noAutofit/>
            </a:bodyPr>
            <a:lstStyle/>
            <a:p>
              <a:pPr/>
            </a:p>
          </p:txBody>
        </p:sp>
        <p:sp>
          <p:nvSpPr>
            <p:cNvPr id="1155" name="Line"/>
            <p:cNvSpPr/>
            <p:nvPr/>
          </p:nvSpPr>
          <p:spPr>
            <a:xfrm>
              <a:off x="2868507" y="0"/>
              <a:ext cx="2258" cy="2705100"/>
            </a:xfrm>
            <a:prstGeom prst="line">
              <a:avLst/>
            </a:prstGeom>
            <a:noFill/>
            <a:ln w="38100" cap="flat">
              <a:solidFill>
                <a:srgbClr val="EEEEEE"/>
              </a:solidFill>
              <a:prstDash val="solid"/>
              <a:round/>
            </a:ln>
            <a:effectLst/>
          </p:spPr>
          <p:txBody>
            <a:bodyPr wrap="square" lIns="0" tIns="0" rIns="0" bIns="0" numCol="1" anchor="t">
              <a:noAutofit/>
            </a:bodyPr>
            <a:lstStyle/>
            <a:p>
              <a:pPr/>
            </a:p>
          </p:txBody>
        </p:sp>
      </p:grpSp>
      <p:grpSp>
        <p:nvGrpSpPr>
          <p:cNvPr id="1160" name="Group"/>
          <p:cNvGrpSpPr/>
          <p:nvPr/>
        </p:nvGrpSpPr>
        <p:grpSpPr>
          <a:xfrm>
            <a:off x="9296400" y="2044700"/>
            <a:ext cx="2935958" cy="2603500"/>
            <a:chOff x="0" y="0"/>
            <a:chExt cx="2935957" cy="2603500"/>
          </a:xfrm>
        </p:grpSpPr>
        <p:sp>
          <p:nvSpPr>
            <p:cNvPr id="1157" name="Line"/>
            <p:cNvSpPr/>
            <p:nvPr/>
          </p:nvSpPr>
          <p:spPr>
            <a:xfrm flipV="1">
              <a:off x="0" y="1943100"/>
              <a:ext cx="2921000" cy="647700"/>
            </a:xfrm>
            <a:prstGeom prst="line">
              <a:avLst/>
            </a:prstGeom>
            <a:noFill/>
            <a:ln w="12700" cap="flat">
              <a:solidFill>
                <a:srgbClr val="38D142"/>
              </a:solidFill>
              <a:prstDash val="dash"/>
              <a:round/>
            </a:ln>
            <a:effectLst/>
          </p:spPr>
          <p:txBody>
            <a:bodyPr wrap="square" lIns="0" tIns="0" rIns="0" bIns="0" numCol="1" anchor="t">
              <a:noAutofit/>
            </a:bodyPr>
            <a:lstStyle/>
            <a:p>
              <a:pPr/>
            </a:p>
          </p:txBody>
        </p:sp>
        <p:sp>
          <p:nvSpPr>
            <p:cNvPr id="1158" name="Line"/>
            <p:cNvSpPr/>
            <p:nvPr/>
          </p:nvSpPr>
          <p:spPr>
            <a:xfrm flipV="1">
              <a:off x="0" y="0"/>
              <a:ext cx="2921000" cy="2603500"/>
            </a:xfrm>
            <a:prstGeom prst="line">
              <a:avLst/>
            </a:prstGeom>
            <a:noFill/>
            <a:ln w="12700" cap="flat">
              <a:solidFill>
                <a:srgbClr val="38D142"/>
              </a:solidFill>
              <a:prstDash val="dash"/>
              <a:round/>
            </a:ln>
            <a:effectLst/>
          </p:spPr>
          <p:txBody>
            <a:bodyPr wrap="square" lIns="0" tIns="0" rIns="0" bIns="0" numCol="1" anchor="t">
              <a:noAutofit/>
            </a:bodyPr>
            <a:lstStyle/>
            <a:p>
              <a:pPr/>
            </a:p>
          </p:txBody>
        </p:sp>
        <p:sp>
          <p:nvSpPr>
            <p:cNvPr id="1159" name="Line"/>
            <p:cNvSpPr/>
            <p:nvPr/>
          </p:nvSpPr>
          <p:spPr>
            <a:xfrm>
              <a:off x="2933700" y="0"/>
              <a:ext cx="2258" cy="1955800"/>
            </a:xfrm>
            <a:prstGeom prst="line">
              <a:avLst/>
            </a:prstGeom>
            <a:noFill/>
            <a:ln w="38100" cap="flat">
              <a:solidFill>
                <a:srgbClr val="38D142"/>
              </a:solidFill>
              <a:prstDash val="solid"/>
              <a:round/>
            </a:ln>
            <a:effectLst/>
          </p:spPr>
          <p:txBody>
            <a:bodyPr wrap="square" lIns="0" tIns="0" rIns="0" bIns="0" numCol="1" anchor="t">
              <a:noAutofit/>
            </a:bodyPr>
            <a:lstStyle/>
            <a:p>
              <a:pPr/>
            </a:p>
          </p:txBody>
        </p:sp>
      </p:grpSp>
      <p:grpSp>
        <p:nvGrpSpPr>
          <p:cNvPr id="1166" name="Group"/>
          <p:cNvGrpSpPr/>
          <p:nvPr/>
        </p:nvGrpSpPr>
        <p:grpSpPr>
          <a:xfrm>
            <a:off x="9296399" y="4102100"/>
            <a:ext cx="2935960" cy="3365500"/>
            <a:chOff x="0" y="0"/>
            <a:chExt cx="2935958" cy="3365500"/>
          </a:xfrm>
        </p:grpSpPr>
        <p:grpSp>
          <p:nvGrpSpPr>
            <p:cNvPr id="1164" name="Group"/>
            <p:cNvGrpSpPr/>
            <p:nvPr/>
          </p:nvGrpSpPr>
          <p:grpSpPr>
            <a:xfrm>
              <a:off x="-1" y="0"/>
              <a:ext cx="2935960" cy="3365500"/>
              <a:chOff x="0" y="0"/>
              <a:chExt cx="2935958" cy="3365500"/>
            </a:xfrm>
          </p:grpSpPr>
          <p:sp>
            <p:nvSpPr>
              <p:cNvPr id="1161" name="Line"/>
              <p:cNvSpPr/>
              <p:nvPr/>
            </p:nvSpPr>
            <p:spPr>
              <a:xfrm flipV="1">
                <a:off x="0" y="0"/>
                <a:ext cx="2921000" cy="546100"/>
              </a:xfrm>
              <a:prstGeom prst="line">
                <a:avLst/>
              </a:prstGeom>
              <a:noFill/>
              <a:ln w="12700" cap="flat">
                <a:solidFill>
                  <a:srgbClr val="FF2600"/>
                </a:solidFill>
                <a:prstDash val="dash"/>
                <a:round/>
              </a:ln>
              <a:effectLst/>
            </p:spPr>
            <p:txBody>
              <a:bodyPr wrap="square" lIns="0" tIns="0" rIns="0" bIns="0" numCol="1" anchor="t">
                <a:noAutofit/>
              </a:bodyPr>
              <a:lstStyle/>
              <a:p>
                <a:pPr/>
              </a:p>
            </p:txBody>
          </p:sp>
          <p:sp>
            <p:nvSpPr>
              <p:cNvPr id="1162" name="Line"/>
              <p:cNvSpPr/>
              <p:nvPr/>
            </p:nvSpPr>
            <p:spPr>
              <a:xfrm>
                <a:off x="0" y="546100"/>
                <a:ext cx="2921000" cy="2819400"/>
              </a:xfrm>
              <a:prstGeom prst="line">
                <a:avLst/>
              </a:prstGeom>
              <a:noFill/>
              <a:ln w="12700" cap="flat">
                <a:solidFill>
                  <a:srgbClr val="FF2600"/>
                </a:solidFill>
                <a:prstDash val="dash"/>
                <a:round/>
              </a:ln>
              <a:effectLst/>
            </p:spPr>
            <p:txBody>
              <a:bodyPr wrap="square" lIns="0" tIns="0" rIns="0" bIns="0" numCol="1" anchor="t">
                <a:noAutofit/>
              </a:bodyPr>
              <a:lstStyle/>
              <a:p>
                <a:pPr/>
              </a:p>
            </p:txBody>
          </p:sp>
          <p:sp>
            <p:nvSpPr>
              <p:cNvPr id="1163" name="Line"/>
              <p:cNvSpPr/>
              <p:nvPr/>
            </p:nvSpPr>
            <p:spPr>
              <a:xfrm>
                <a:off x="2933700" y="0"/>
                <a:ext cx="2259" cy="3365500"/>
              </a:xfrm>
              <a:prstGeom prst="line">
                <a:avLst/>
              </a:prstGeom>
              <a:noFill/>
              <a:ln w="38100" cap="flat">
                <a:solidFill>
                  <a:srgbClr val="FF2600"/>
                </a:solidFill>
                <a:prstDash val="solid"/>
                <a:round/>
              </a:ln>
              <a:effectLst/>
            </p:spPr>
            <p:txBody>
              <a:bodyPr wrap="square" lIns="0" tIns="0" rIns="0" bIns="0" numCol="1" anchor="t">
                <a:noAutofit/>
              </a:bodyPr>
              <a:lstStyle/>
              <a:p>
                <a:pPr/>
              </a:p>
            </p:txBody>
          </p:sp>
        </p:grpSp>
        <p:sp>
          <p:nvSpPr>
            <p:cNvPr id="1165" name="Line"/>
            <p:cNvSpPr/>
            <p:nvPr/>
          </p:nvSpPr>
          <p:spPr>
            <a:xfrm>
              <a:off x="1524000" y="977900"/>
              <a:ext cx="1079500" cy="330200"/>
            </a:xfrm>
            <a:prstGeom prst="line">
              <a:avLst/>
            </a:prstGeom>
            <a:noFill/>
            <a:ln w="12700" cap="flat">
              <a:solidFill>
                <a:srgbClr val="FF2600"/>
              </a:solidFill>
              <a:prstDash val="solid"/>
              <a:round/>
              <a:tailEnd type="triangle" w="med" len="med"/>
            </a:ln>
            <a:effectLst/>
          </p:spPr>
          <p:txBody>
            <a:bodyPr wrap="square" lIns="0" tIns="0" rIns="0" bIns="0" numCol="1" anchor="t">
              <a:noAutofit/>
            </a:bodyPr>
            <a:lstStyle/>
            <a:p>
              <a:pPr/>
            </a:p>
          </p:txBody>
        </p:sp>
      </p:grpSp>
      <p:sp>
        <p:nvSpPr>
          <p:cNvPr id="1167" name="PP1"/>
          <p:cNvSpPr txBox="1"/>
          <p:nvPr/>
        </p:nvSpPr>
        <p:spPr>
          <a:xfrm>
            <a:off x="9017000" y="3073400"/>
            <a:ext cx="916236"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3" marR="58702" indent="0" defTabSz="1295400">
              <a:spcBef>
                <a:spcPts val="700"/>
              </a:spcBef>
              <a:buClr>
                <a:srgbClr val="000000"/>
              </a:buClr>
              <a:buFont typeface="Times New Roman"/>
              <a:defRPr sz="2800">
                <a:uFill>
                  <a:solidFill>
                    <a:srgbClr val="000000"/>
                  </a:solidFill>
                </a:uFill>
                <a:latin typeface="Times New Roman"/>
                <a:ea typeface="Times New Roman"/>
                <a:cs typeface="Times New Roman"/>
                <a:sym typeface="Times New Roman"/>
              </a:defRPr>
            </a:pPr>
            <a:r>
              <a:t>PP1</a:t>
            </a:r>
          </a:p>
        </p:txBody>
      </p:sp>
      <p:sp>
        <p:nvSpPr>
          <p:cNvPr id="1168" name="PP2"/>
          <p:cNvSpPr txBox="1"/>
          <p:nvPr/>
        </p:nvSpPr>
        <p:spPr>
          <a:xfrm>
            <a:off x="10388600" y="3860800"/>
            <a:ext cx="916236" cy="495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3" marR="58702" indent="0" defTabSz="1295400">
              <a:spcBef>
                <a:spcPts val="700"/>
              </a:spcBef>
              <a:buClr>
                <a:srgbClr val="000000"/>
              </a:buClr>
              <a:buFont typeface="Times New Roman"/>
              <a:defRPr sz="2800">
                <a:uFill>
                  <a:solidFill>
                    <a:srgbClr val="000000"/>
                  </a:solidFill>
                </a:uFill>
                <a:latin typeface="Times New Roman"/>
                <a:ea typeface="Times New Roman"/>
                <a:cs typeface="Times New Roman"/>
                <a:sym typeface="Times New Roman"/>
              </a:defRPr>
            </a:pPr>
            <a:r>
              <a:t>PP2</a:t>
            </a:r>
          </a:p>
        </p:txBody>
      </p:sp>
      <p:sp>
        <p:nvSpPr>
          <p:cNvPr id="1169" name="Line"/>
          <p:cNvSpPr/>
          <p:nvPr/>
        </p:nvSpPr>
        <p:spPr>
          <a:xfrm flipH="1">
            <a:off x="9259051" y="3855648"/>
            <a:ext cx="1630180" cy="824250"/>
          </a:xfrm>
          <a:prstGeom prst="line">
            <a:avLst/>
          </a:prstGeom>
          <a:ln w="38100">
            <a:solidFill>
              <a:srgbClr val="0056D6"/>
            </a:solidFill>
            <a:headEnd type="triangle"/>
          </a:ln>
        </p:spPr>
        <p:txBody>
          <a:bodyPr lIns="0" tIns="0" rIns="0" bIns="0"/>
          <a:lstStyle/>
          <a:p>
            <a:pP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71"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172" name="Double-click to edit"/>
          <p:cNvSpPr txBox="1"/>
          <p:nvPr>
            <p:ph type="title"/>
          </p:nvPr>
        </p:nvSpPr>
        <p:spPr>
          <a:prstGeom prst="rect">
            <a:avLst/>
          </a:prstGeom>
        </p:spPr>
        <p:txBody>
          <a:bodyPr/>
          <a:lstStyle/>
          <a:p>
            <a:pPr/>
          </a:p>
        </p:txBody>
      </p:sp>
      <p:sp>
        <p:nvSpPr>
          <p:cNvPr id="1173" name="Don’t rotate stuff, just express in the other coordinate system."/>
          <p:cNvSpPr txBox="1"/>
          <p:nvPr>
            <p:ph type="body" idx="1"/>
          </p:nvPr>
        </p:nvSpPr>
        <p:spPr>
          <a:prstGeom prst="rect">
            <a:avLst/>
          </a:prstGeom>
        </p:spPr>
        <p:txBody>
          <a:bodyPr/>
          <a:lstStyle/>
          <a:p>
            <a:pPr/>
            <a:r>
              <a:t>Don’t rotate stuff, just express in the other coordinate system. </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5"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176" name="Simple Perspective Projection"/>
          <p:cNvSpPr txBox="1"/>
          <p:nvPr>
            <p:ph type="title"/>
          </p:nvPr>
        </p:nvSpPr>
        <p:spPr>
          <a:xfrm>
            <a:off x="546100" y="0"/>
            <a:ext cx="12239414" cy="1293707"/>
          </a:xfrm>
          <a:prstGeom prst="rect">
            <a:avLst/>
          </a:prstGeom>
        </p:spPr>
        <p:txBody>
          <a:bodyPr lIns="0" tIns="0" rIns="0" bIns="0"/>
          <a:lstStyle>
            <a:lvl1pPr marL="0" marR="0">
              <a:tabLst>
                <a:tab pos="635000" algn="l"/>
                <a:tab pos="1282700" algn="l"/>
                <a:tab pos="1917700" algn="l"/>
                <a:tab pos="2552700" algn="l"/>
                <a:tab pos="3200400" algn="l"/>
                <a:tab pos="3835400" algn="l"/>
                <a:tab pos="4483100" algn="l"/>
                <a:tab pos="5105400" algn="l"/>
                <a:tab pos="5740400" algn="l"/>
                <a:tab pos="6388100" algn="l"/>
                <a:tab pos="7023100" algn="l"/>
                <a:tab pos="7658100" algn="l"/>
                <a:tab pos="8305800" algn="l"/>
                <a:tab pos="8940800" algn="l"/>
                <a:tab pos="9588500" algn="l"/>
                <a:tab pos="10223500" algn="l"/>
                <a:tab pos="10858500" algn="l"/>
                <a:tab pos="11506200" algn="l"/>
                <a:tab pos="12141200" algn="l"/>
                <a:tab pos="12776200" algn="l"/>
                <a:tab pos="12788900" algn="l"/>
              </a:tabLst>
            </a:lvl1pPr>
          </a:lstStyle>
          <a:p>
            <a:pPr/>
            <a:r>
              <a:t>Simple Perspective Projection</a:t>
            </a:r>
          </a:p>
        </p:txBody>
      </p:sp>
      <p:sp>
        <p:nvSpPr>
          <p:cNvPr id="1177" name="Project all points to the z = 1 plane, viewpoint at  the origin:"/>
          <p:cNvSpPr txBox="1"/>
          <p:nvPr>
            <p:ph type="body" idx="1"/>
          </p:nvPr>
        </p:nvSpPr>
        <p:spPr>
          <a:xfrm>
            <a:off x="546100" y="1511300"/>
            <a:ext cx="12239414" cy="8242300"/>
          </a:xfrm>
          <a:prstGeom prst="rect">
            <a:avLst/>
          </a:prstGeom>
        </p:spPr>
        <p:txBody>
          <a:bodyPr lIns="0" tIns="0" rIns="0" bIns="0"/>
          <a:lstStyle/>
          <a:p>
            <a:pPr marL="339725" marR="0" indent="-339725">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pPr>
            <a:r>
              <a:t>Project all points to the </a:t>
            </a:r>
            <a:r>
              <a:rPr i="1"/>
              <a:t>z</a:t>
            </a:r>
            <a:r>
              <a:t> = </a:t>
            </a:r>
            <a:r>
              <a:rPr i="1"/>
              <a:t>1</a:t>
            </a:r>
            <a:r>
              <a:t> plane, </a:t>
            </a:r>
            <a:r>
              <a:t>view</a:t>
            </a:r>
            <a:r>
              <a:t>point at </a:t>
            </a:r>
            <a:br/>
            <a:r>
              <a:t>the origin:</a:t>
            </a:r>
          </a:p>
        </p:txBody>
      </p:sp>
      <p:grpSp>
        <p:nvGrpSpPr>
          <p:cNvPr id="1188" name="Group"/>
          <p:cNvGrpSpPr/>
          <p:nvPr/>
        </p:nvGrpSpPr>
        <p:grpSpPr>
          <a:xfrm>
            <a:off x="4161020" y="6873450"/>
            <a:ext cx="1794401" cy="1719858"/>
            <a:chOff x="0" y="0"/>
            <a:chExt cx="1794399" cy="1719857"/>
          </a:xfrm>
        </p:grpSpPr>
        <p:grpSp>
          <p:nvGrpSpPr>
            <p:cNvPr id="1180" name="Group"/>
            <p:cNvGrpSpPr/>
            <p:nvPr/>
          </p:nvGrpSpPr>
          <p:grpSpPr>
            <a:xfrm flipH="1" rot="10800000">
              <a:off x="-1" y="0"/>
              <a:ext cx="1755487" cy="851832"/>
              <a:chOff x="0" y="0"/>
              <a:chExt cx="1755485" cy="851831"/>
            </a:xfrm>
          </p:grpSpPr>
          <p:sp>
            <p:nvSpPr>
              <p:cNvPr id="1178" name="Line"/>
              <p:cNvSpPr/>
              <p:nvPr/>
            </p:nvSpPr>
            <p:spPr>
              <a:xfrm>
                <a:off x="0" y="0"/>
                <a:ext cx="1755486" cy="8518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79" name="Shape"/>
              <p:cNvSpPr/>
              <p:nvPr/>
            </p:nvSpPr>
            <p:spPr>
              <a:xfrm>
                <a:off x="0" y="0"/>
                <a:ext cx="1755486" cy="8518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183" name="Group"/>
            <p:cNvGrpSpPr/>
            <p:nvPr/>
          </p:nvGrpSpPr>
          <p:grpSpPr>
            <a:xfrm>
              <a:off x="-1" y="868026"/>
              <a:ext cx="1755487" cy="851832"/>
              <a:chOff x="0" y="0"/>
              <a:chExt cx="1755485" cy="851831"/>
            </a:xfrm>
          </p:grpSpPr>
          <p:sp>
            <p:nvSpPr>
              <p:cNvPr id="1181" name="Line"/>
              <p:cNvSpPr/>
              <p:nvPr/>
            </p:nvSpPr>
            <p:spPr>
              <a:xfrm>
                <a:off x="0" y="0"/>
                <a:ext cx="1755486" cy="8518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2" name="Shape"/>
              <p:cNvSpPr/>
              <p:nvPr/>
            </p:nvSpPr>
            <p:spPr>
              <a:xfrm>
                <a:off x="0" y="0"/>
                <a:ext cx="1755486" cy="8518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186" name="Group"/>
            <p:cNvGrpSpPr/>
            <p:nvPr/>
          </p:nvGrpSpPr>
          <p:grpSpPr>
            <a:xfrm>
              <a:off x="1279366" y="509722"/>
              <a:ext cx="515034" cy="780560"/>
              <a:chOff x="0" y="0"/>
              <a:chExt cx="515032" cy="780559"/>
            </a:xfrm>
          </p:grpSpPr>
          <p:sp>
            <p:nvSpPr>
              <p:cNvPr id="1184" name="Line"/>
              <p:cNvSpPr/>
              <p:nvPr/>
            </p:nvSpPr>
            <p:spPr>
              <a:xfrm>
                <a:off x="292437" y="0"/>
                <a:ext cx="222596" cy="78056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85" name="Shape"/>
              <p:cNvSpPr/>
              <p:nvPr/>
            </p:nvSpPr>
            <p:spPr>
              <a:xfrm>
                <a:off x="0" y="0"/>
                <a:ext cx="515033" cy="780560"/>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87" name="Oval"/>
            <p:cNvSpPr/>
            <p:nvPr/>
          </p:nvSpPr>
          <p:spPr>
            <a:xfrm>
              <a:off x="1587061" y="738470"/>
              <a:ext cx="182190" cy="333608"/>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189" name="Line"/>
          <p:cNvSpPr/>
          <p:nvPr/>
        </p:nvSpPr>
        <p:spPr>
          <a:xfrm flipH="1">
            <a:off x="5911242" y="7747548"/>
            <a:ext cx="5137869" cy="1"/>
          </a:xfrm>
          <a:prstGeom prst="line">
            <a:avLst/>
          </a:prstGeom>
          <a:ln w="76200">
            <a:solidFill>
              <a:srgbClr val="000000"/>
            </a:solidFill>
            <a:headEnd type="triangle"/>
          </a:ln>
        </p:spPr>
        <p:txBody>
          <a:bodyPr lIns="0" tIns="0" rIns="0" bIns="0"/>
          <a:lstStyle/>
          <a:p>
            <a:pPr/>
          </a:p>
        </p:txBody>
      </p:sp>
      <p:sp>
        <p:nvSpPr>
          <p:cNvPr id="1190" name="Line"/>
          <p:cNvSpPr/>
          <p:nvPr/>
        </p:nvSpPr>
        <p:spPr>
          <a:xfrm flipH="1">
            <a:off x="6001856" y="3888598"/>
            <a:ext cx="1" cy="3902100"/>
          </a:xfrm>
          <a:prstGeom prst="line">
            <a:avLst/>
          </a:prstGeom>
          <a:ln w="76200">
            <a:solidFill>
              <a:srgbClr val="000000"/>
            </a:solidFill>
            <a:headEnd type="triangle"/>
          </a:ln>
        </p:spPr>
        <p:txBody>
          <a:bodyPr lIns="0" tIns="0" rIns="0" bIns="0"/>
          <a:lstStyle/>
          <a:p>
            <a:pPr/>
          </a:p>
        </p:txBody>
      </p:sp>
      <p:sp>
        <p:nvSpPr>
          <p:cNvPr id="1191" name="Line"/>
          <p:cNvSpPr/>
          <p:nvPr/>
        </p:nvSpPr>
        <p:spPr>
          <a:xfrm>
            <a:off x="7897094" y="3955408"/>
            <a:ext cx="1" cy="3815219"/>
          </a:xfrm>
          <a:prstGeom prst="line">
            <a:avLst/>
          </a:prstGeom>
          <a:ln w="38100">
            <a:solidFill>
              <a:srgbClr val="9A244F"/>
            </a:solidFill>
          </a:ln>
        </p:spPr>
        <p:txBody>
          <a:bodyPr lIns="0" tIns="0" rIns="0" bIns="0"/>
          <a:lstStyle/>
          <a:p>
            <a:pPr/>
          </a:p>
        </p:txBody>
      </p:sp>
      <p:sp>
        <p:nvSpPr>
          <p:cNvPr id="1192" name="Line"/>
          <p:cNvSpPr/>
          <p:nvPr/>
        </p:nvSpPr>
        <p:spPr>
          <a:xfrm flipH="1">
            <a:off x="5937263" y="5394823"/>
            <a:ext cx="4585191" cy="2325441"/>
          </a:xfrm>
          <a:prstGeom prst="line">
            <a:avLst/>
          </a:prstGeom>
          <a:ln w="38100">
            <a:solidFill>
              <a:srgbClr val="000000"/>
            </a:solidFill>
            <a:prstDash val="sysDot"/>
          </a:ln>
        </p:spPr>
        <p:txBody>
          <a:bodyPr lIns="0" tIns="0" rIns="0" bIns="0"/>
          <a:lstStyle/>
          <a:p>
            <a:pPr/>
          </a:p>
        </p:txBody>
      </p:sp>
      <p:sp>
        <p:nvSpPr>
          <p:cNvPr id="1193" name="Circle"/>
          <p:cNvSpPr/>
          <p:nvPr/>
        </p:nvSpPr>
        <p:spPr>
          <a:xfrm>
            <a:off x="10374855" y="5178694"/>
            <a:ext cx="419034" cy="419034"/>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5"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196" name="Simple Perspective Projection"/>
          <p:cNvSpPr txBox="1"/>
          <p:nvPr>
            <p:ph type="title"/>
          </p:nvPr>
        </p:nvSpPr>
        <p:spPr>
          <a:xfrm>
            <a:off x="546100" y="0"/>
            <a:ext cx="12239414" cy="1293707"/>
          </a:xfrm>
          <a:prstGeom prst="rect">
            <a:avLst/>
          </a:prstGeom>
        </p:spPr>
        <p:txBody>
          <a:bodyPr lIns="0" tIns="0" rIns="0" bIns="0"/>
          <a:lstStyle>
            <a:lvl1pPr marL="0" marR="0">
              <a:tabLst>
                <a:tab pos="635000" algn="l"/>
                <a:tab pos="1282700" algn="l"/>
                <a:tab pos="1917700" algn="l"/>
                <a:tab pos="2552700" algn="l"/>
                <a:tab pos="3200400" algn="l"/>
                <a:tab pos="3835400" algn="l"/>
                <a:tab pos="4483100" algn="l"/>
                <a:tab pos="5105400" algn="l"/>
                <a:tab pos="5740400" algn="l"/>
                <a:tab pos="6388100" algn="l"/>
                <a:tab pos="7023100" algn="l"/>
                <a:tab pos="7658100" algn="l"/>
                <a:tab pos="8305800" algn="l"/>
                <a:tab pos="8940800" algn="l"/>
                <a:tab pos="9588500" algn="l"/>
                <a:tab pos="10223500" algn="l"/>
                <a:tab pos="10858500" algn="l"/>
                <a:tab pos="11506200" algn="l"/>
                <a:tab pos="12141200" algn="l"/>
                <a:tab pos="12776200" algn="l"/>
                <a:tab pos="12788900" algn="l"/>
              </a:tabLst>
            </a:lvl1pPr>
          </a:lstStyle>
          <a:p>
            <a:pPr/>
            <a:r>
              <a:t>Simple Perspective Projection</a:t>
            </a:r>
          </a:p>
        </p:txBody>
      </p:sp>
      <p:sp>
        <p:nvSpPr>
          <p:cNvPr id="1197" name="Project all points to the z = 1 plane, viewpoint at  the origin:…"/>
          <p:cNvSpPr txBox="1"/>
          <p:nvPr>
            <p:ph type="body" idx="1"/>
          </p:nvPr>
        </p:nvSpPr>
        <p:spPr>
          <a:xfrm>
            <a:off x="546100" y="1511300"/>
            <a:ext cx="12239414" cy="8242300"/>
          </a:xfrm>
          <a:prstGeom prst="rect">
            <a:avLst/>
          </a:prstGeom>
        </p:spPr>
        <p:txBody>
          <a:bodyPr lIns="0" tIns="0" rIns="0" bIns="0"/>
          <a:lstStyle/>
          <a:p>
            <a:pPr marL="339725" marR="0" indent="-339725">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pPr>
            <a:r>
              <a:t>Project all points to the </a:t>
            </a:r>
            <a:r>
              <a:rPr i="1"/>
              <a:t>z</a:t>
            </a:r>
            <a:r>
              <a:t> = </a:t>
            </a:r>
            <a:r>
              <a:rPr i="1"/>
              <a:t>1</a:t>
            </a:r>
            <a:r>
              <a:t> plane, </a:t>
            </a:r>
            <a:r>
              <a:t>view</a:t>
            </a:r>
            <a:r>
              <a:t>point at </a:t>
            </a:r>
            <a:br/>
            <a:r>
              <a:t>the origin:</a:t>
            </a:r>
          </a:p>
          <a:p>
            <a:pPr marL="339725" marR="0" indent="-339725">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pPr>
          </a:p>
          <a:p>
            <a:pPr marL="339725" marR="0" indent="-339725">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pPr>
          </a:p>
          <a:p>
            <a:pPr marL="339725" marR="0" indent="-339725">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pPr>
            <a:r>
              <a:t>Can we represent this </a:t>
            </a:r>
            <a:br/>
            <a:r>
              <a:t>with a matrix?</a:t>
            </a:r>
          </a:p>
        </p:txBody>
      </p:sp>
      <p:grpSp>
        <p:nvGrpSpPr>
          <p:cNvPr id="1208" name="Group"/>
          <p:cNvGrpSpPr/>
          <p:nvPr/>
        </p:nvGrpSpPr>
        <p:grpSpPr>
          <a:xfrm>
            <a:off x="6793653" y="5118382"/>
            <a:ext cx="1250843" cy="1198881"/>
            <a:chOff x="0" y="0"/>
            <a:chExt cx="1250842" cy="1198880"/>
          </a:xfrm>
        </p:grpSpPr>
        <p:grpSp>
          <p:nvGrpSpPr>
            <p:cNvPr id="1200" name="Group"/>
            <p:cNvGrpSpPr/>
            <p:nvPr/>
          </p:nvGrpSpPr>
          <p:grpSpPr>
            <a:xfrm flipH="1" rot="10800000">
              <a:off x="0" y="0"/>
              <a:ext cx="1223716" cy="593796"/>
              <a:chOff x="0" y="0"/>
              <a:chExt cx="1223715" cy="593795"/>
            </a:xfrm>
          </p:grpSpPr>
          <p:sp>
            <p:nvSpPr>
              <p:cNvPr id="1198" name="Line"/>
              <p:cNvSpPr/>
              <p:nvPr/>
            </p:nvSpPr>
            <p:spPr>
              <a:xfrm>
                <a:off x="0" y="0"/>
                <a:ext cx="1223716" cy="593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199" name="Shape"/>
              <p:cNvSpPr/>
              <p:nvPr/>
            </p:nvSpPr>
            <p:spPr>
              <a:xfrm>
                <a:off x="0" y="0"/>
                <a:ext cx="1223716" cy="593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03" name="Group"/>
            <p:cNvGrpSpPr/>
            <p:nvPr/>
          </p:nvGrpSpPr>
          <p:grpSpPr>
            <a:xfrm>
              <a:off x="0" y="605084"/>
              <a:ext cx="1223716" cy="593797"/>
              <a:chOff x="0" y="0"/>
              <a:chExt cx="1223715" cy="593795"/>
            </a:xfrm>
          </p:grpSpPr>
          <p:sp>
            <p:nvSpPr>
              <p:cNvPr id="1201" name="Line"/>
              <p:cNvSpPr/>
              <p:nvPr/>
            </p:nvSpPr>
            <p:spPr>
              <a:xfrm>
                <a:off x="0" y="0"/>
                <a:ext cx="1223716" cy="593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02" name="Shape"/>
              <p:cNvSpPr/>
              <p:nvPr/>
            </p:nvSpPr>
            <p:spPr>
              <a:xfrm>
                <a:off x="0" y="0"/>
                <a:ext cx="1223716" cy="593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06" name="Group"/>
            <p:cNvGrpSpPr/>
            <p:nvPr/>
          </p:nvGrpSpPr>
          <p:grpSpPr>
            <a:xfrm>
              <a:off x="891822" y="355317"/>
              <a:ext cx="359020" cy="544115"/>
              <a:chOff x="0" y="0"/>
              <a:chExt cx="359019" cy="544113"/>
            </a:xfrm>
          </p:grpSpPr>
          <p:sp>
            <p:nvSpPr>
              <p:cNvPr id="1204" name="Line"/>
              <p:cNvSpPr/>
              <p:nvPr/>
            </p:nvSpPr>
            <p:spPr>
              <a:xfrm>
                <a:off x="203852" y="0"/>
                <a:ext cx="155168" cy="544114"/>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05" name="Shape"/>
              <p:cNvSpPr/>
              <p:nvPr/>
            </p:nvSpPr>
            <p:spPr>
              <a:xfrm>
                <a:off x="0" y="0"/>
                <a:ext cx="359020" cy="544114"/>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07" name="Oval"/>
            <p:cNvSpPr/>
            <p:nvPr/>
          </p:nvSpPr>
          <p:spPr>
            <a:xfrm>
              <a:off x="1106310" y="514773"/>
              <a:ext cx="127001" cy="232552"/>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09" name="Line"/>
          <p:cNvSpPr/>
          <p:nvPr/>
        </p:nvSpPr>
        <p:spPr>
          <a:xfrm flipH="1">
            <a:off x="8013700" y="5727700"/>
            <a:ext cx="3581511" cy="0"/>
          </a:xfrm>
          <a:prstGeom prst="line">
            <a:avLst/>
          </a:prstGeom>
          <a:ln w="76200">
            <a:solidFill>
              <a:srgbClr val="000000"/>
            </a:solidFill>
            <a:headEnd type="triangle"/>
          </a:ln>
        </p:spPr>
        <p:txBody>
          <a:bodyPr lIns="0" tIns="0" rIns="0" bIns="0"/>
          <a:lstStyle/>
          <a:p>
            <a:pPr/>
          </a:p>
        </p:txBody>
      </p:sp>
      <p:sp>
        <p:nvSpPr>
          <p:cNvPr id="1210" name="Line"/>
          <p:cNvSpPr/>
          <p:nvPr/>
        </p:nvSpPr>
        <p:spPr>
          <a:xfrm>
            <a:off x="8076865" y="3037698"/>
            <a:ext cx="1" cy="2720081"/>
          </a:xfrm>
          <a:prstGeom prst="line">
            <a:avLst/>
          </a:prstGeom>
          <a:ln w="76200">
            <a:solidFill>
              <a:srgbClr val="000000"/>
            </a:solidFill>
            <a:headEnd type="triangle"/>
          </a:ln>
        </p:spPr>
        <p:txBody>
          <a:bodyPr lIns="0" tIns="0" rIns="0" bIns="0"/>
          <a:lstStyle/>
          <a:p>
            <a:pPr/>
          </a:p>
        </p:txBody>
      </p:sp>
      <p:sp>
        <p:nvSpPr>
          <p:cNvPr id="1211" name="Line"/>
          <p:cNvSpPr/>
          <p:nvPr/>
        </p:nvSpPr>
        <p:spPr>
          <a:xfrm>
            <a:off x="9397999" y="3084270"/>
            <a:ext cx="1" cy="2659517"/>
          </a:xfrm>
          <a:prstGeom prst="line">
            <a:avLst/>
          </a:prstGeom>
          <a:ln w="38100">
            <a:solidFill>
              <a:srgbClr val="9A244F"/>
            </a:solidFill>
          </a:ln>
        </p:spPr>
        <p:txBody>
          <a:bodyPr lIns="0" tIns="0" rIns="0" bIns="0"/>
          <a:lstStyle/>
          <a:p>
            <a:pPr/>
          </a:p>
        </p:txBody>
      </p:sp>
      <p:sp>
        <p:nvSpPr>
          <p:cNvPr id="1212" name="Line"/>
          <p:cNvSpPr/>
          <p:nvPr/>
        </p:nvSpPr>
        <p:spPr>
          <a:xfrm flipH="1">
            <a:off x="8031838" y="4087659"/>
            <a:ext cx="3196250" cy="1621021"/>
          </a:xfrm>
          <a:prstGeom prst="line">
            <a:avLst/>
          </a:prstGeom>
          <a:ln w="38100">
            <a:solidFill>
              <a:srgbClr val="000000"/>
            </a:solidFill>
            <a:prstDash val="sysDot"/>
          </a:ln>
        </p:spPr>
        <p:txBody>
          <a:bodyPr lIns="0" tIns="0" rIns="0" bIns="0"/>
          <a:lstStyle/>
          <a:p>
            <a:pPr/>
          </a:p>
        </p:txBody>
      </p:sp>
      <p:sp>
        <p:nvSpPr>
          <p:cNvPr id="1213" name="Circle"/>
          <p:cNvSpPr/>
          <p:nvPr/>
        </p:nvSpPr>
        <p:spPr>
          <a:xfrm>
            <a:off x="11125200" y="39370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4" name="Circle"/>
          <p:cNvSpPr/>
          <p:nvPr/>
        </p:nvSpPr>
        <p:spPr>
          <a:xfrm>
            <a:off x="9245600" y="48768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15" name="(x’,y’)"/>
          <p:cNvSpPr txBox="1"/>
          <p:nvPr/>
        </p:nvSpPr>
        <p:spPr>
          <a:xfrm>
            <a:off x="8128000" y="4267200"/>
            <a:ext cx="128702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a:t>
            </a:r>
          </a:p>
        </p:txBody>
      </p:sp>
      <p:sp>
        <p:nvSpPr>
          <p:cNvPr id="1216" name="(x,y,z)"/>
          <p:cNvSpPr txBox="1"/>
          <p:nvPr/>
        </p:nvSpPr>
        <p:spPr>
          <a:xfrm>
            <a:off x="10604500" y="3251200"/>
            <a:ext cx="127099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(x,y,z)</a:t>
            </a:r>
          </a:p>
        </p:txBody>
      </p:sp>
      <p:sp>
        <p:nvSpPr>
          <p:cNvPr id="1217" name="x’=x/z…"/>
          <p:cNvSpPr txBox="1"/>
          <p:nvPr/>
        </p:nvSpPr>
        <p:spPr>
          <a:xfrm>
            <a:off x="1104900" y="2946400"/>
            <a:ext cx="2152275" cy="1320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2" marL="7742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x’=x/z</a:t>
            </a:r>
          </a:p>
          <a:p>
            <a:pPr lvl="2" marL="7742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y’=y/z</a:t>
            </a:r>
          </a:p>
        </p:txBody>
      </p:sp>
      <p:sp>
        <p:nvSpPr>
          <p:cNvPr id="1218" name="z=1"/>
          <p:cNvSpPr txBox="1"/>
          <p:nvPr/>
        </p:nvSpPr>
        <p:spPr>
          <a:xfrm>
            <a:off x="8953500" y="2565400"/>
            <a:ext cx="82317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z=1</a:t>
            </a:r>
          </a:p>
        </p:txBody>
      </p:sp>
      <p:sp>
        <p:nvSpPr>
          <p:cNvPr id="1219" name="not directly (division)…"/>
          <p:cNvSpPr txBox="1"/>
          <p:nvPr/>
        </p:nvSpPr>
        <p:spPr>
          <a:xfrm>
            <a:off x="1143000" y="6083300"/>
            <a:ext cx="10753350" cy="3340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2" marL="7742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not directly (division)</a:t>
            </a:r>
          </a:p>
          <a:p>
            <a:pPr lvl="2" marL="7742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but we can cheat...</a:t>
            </a:r>
          </a:p>
          <a:p>
            <a:pPr lvl="2" marL="7742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add a third coordinate to the result</a:t>
            </a:r>
          </a:p>
          <a:p>
            <a:pPr lvl="3" marL="12314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interpret as : we always divide by 3rd coordinate</a:t>
            </a:r>
          </a:p>
          <a:p>
            <a:pPr lvl="3" marL="1231412" indent="-277812" defTabSz="638951">
              <a:spcBef>
                <a:spcPts val="900"/>
              </a:spcBef>
              <a:buClr>
                <a:srgbClr val="000000"/>
              </a:buClr>
              <a:buSzPct val="100000"/>
              <a:buFont typeface="Times New Roman"/>
              <a:buChar char="–"/>
              <a:tabLst>
                <a:tab pos="635000" algn="l"/>
                <a:tab pos="1282700" algn="l"/>
                <a:tab pos="1917700" algn="l"/>
                <a:tab pos="2552700" algn="l"/>
                <a:tab pos="3200400" algn="l"/>
                <a:tab pos="3835400" algn="l"/>
                <a:tab pos="4457700" algn="l"/>
                <a:tab pos="5105400" algn="l"/>
                <a:tab pos="5740400" algn="l"/>
                <a:tab pos="6388100" algn="l"/>
                <a:tab pos="7023100" algn="l"/>
                <a:tab pos="7658100" algn="l"/>
                <a:tab pos="8305800" algn="l"/>
                <a:tab pos="8940800" algn="l"/>
                <a:tab pos="9575800" algn="l"/>
                <a:tab pos="10223500" algn="l"/>
                <a:tab pos="10858500" algn="l"/>
                <a:tab pos="11506200" algn="l"/>
                <a:tab pos="12141200" algn="l"/>
                <a:tab pos="12776200" algn="l"/>
                <a:tab pos="12788900" algn="l"/>
              </a:tabLst>
              <a:defRPr sz="3800">
                <a:uFill>
                  <a:solidFill>
                    <a:srgbClr val="000000"/>
                  </a:solidFill>
                </a:uFill>
                <a:latin typeface="Times New Roman"/>
                <a:ea typeface="Times New Roman"/>
                <a:cs typeface="Times New Roman"/>
                <a:sym typeface="Times New Roman"/>
              </a:defRPr>
            </a:pPr>
            <a:r>
              <a:t>see in a few slide...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9" grpId="1"/>
    </p:bldLst>
  </p:timing>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1" name="Line"/>
          <p:cNvSpPr/>
          <p:nvPr/>
        </p:nvSpPr>
        <p:spPr>
          <a:xfrm>
            <a:off x="9706334" y="3135246"/>
            <a:ext cx="1" cy="3897626"/>
          </a:xfrm>
          <a:prstGeom prst="line">
            <a:avLst/>
          </a:prstGeom>
          <a:ln w="38100">
            <a:solidFill>
              <a:srgbClr val="0061FF"/>
            </a:solidFill>
          </a:ln>
        </p:spPr>
        <p:txBody>
          <a:bodyPr lIns="0" tIns="0" rIns="0" bIns="0"/>
          <a:lstStyle/>
          <a:p>
            <a:pPr/>
          </a:p>
        </p:txBody>
      </p:sp>
      <p:sp>
        <p:nvSpPr>
          <p:cNvPr id="1222"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223" name="3D rotation"/>
          <p:cNvSpPr txBox="1"/>
          <p:nvPr>
            <p:ph type="title"/>
          </p:nvPr>
        </p:nvSpPr>
        <p:spPr>
          <a:prstGeom prst="rect">
            <a:avLst/>
          </a:prstGeom>
        </p:spPr>
        <p:txBody>
          <a:bodyPr/>
          <a:lstStyle/>
          <a:p>
            <a:pPr/>
            <a:r>
              <a:t>3D rotation</a:t>
            </a:r>
          </a:p>
        </p:txBody>
      </p:sp>
      <p:sp>
        <p:nvSpPr>
          <p:cNvPr id="1224" name="We observe point x, y, z with camera PP1…"/>
          <p:cNvSpPr txBox="1"/>
          <p:nvPr>
            <p:ph type="body" idx="1"/>
          </p:nvPr>
        </p:nvSpPr>
        <p:spPr>
          <a:xfrm>
            <a:off x="546100" y="1511300"/>
            <a:ext cx="7835900" cy="8242300"/>
          </a:xfrm>
          <a:prstGeom prst="rect">
            <a:avLst/>
          </a:prstGeom>
        </p:spPr>
        <p:txBody>
          <a:bodyPr/>
          <a:lstStyle/>
          <a:p>
            <a:pPr/>
            <a:r>
              <a:t>We observe point x, y, z with camera PP1</a:t>
            </a:r>
          </a:p>
          <a:p>
            <a:pPr lvl="1"/>
            <a:r>
              <a:t>first image of our pano</a:t>
            </a:r>
          </a:p>
        </p:txBody>
      </p:sp>
      <p:sp>
        <p:nvSpPr>
          <p:cNvPr id="1225"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226"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sp>
        <p:nvSpPr>
          <p:cNvPr id="1227" name="Line"/>
          <p:cNvSpPr/>
          <p:nvPr/>
        </p:nvSpPr>
        <p:spPr>
          <a:xfrm flipH="1">
            <a:off x="8483393" y="3388574"/>
            <a:ext cx="2573486" cy="2320107"/>
          </a:xfrm>
          <a:prstGeom prst="line">
            <a:avLst/>
          </a:prstGeom>
          <a:ln w="38100">
            <a:solidFill>
              <a:srgbClr val="000000"/>
            </a:solidFill>
            <a:prstDash val="sysDot"/>
          </a:ln>
        </p:spPr>
        <p:txBody>
          <a:bodyPr lIns="0" tIns="0" rIns="0" bIns="0"/>
          <a:lstStyle/>
          <a:p>
            <a:pPr/>
          </a:p>
        </p:txBody>
      </p:sp>
      <p:sp>
        <p:nvSpPr>
          <p:cNvPr id="1228" name="Circle"/>
          <p:cNvSpPr/>
          <p:nvPr/>
        </p:nvSpPr>
        <p:spPr>
          <a:xfrm>
            <a:off x="10871200" y="32004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29" name="Circle"/>
          <p:cNvSpPr/>
          <p:nvPr/>
        </p:nvSpPr>
        <p:spPr>
          <a:xfrm>
            <a:off x="9575800" y="44577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0" name="(x’,y’,1)"/>
          <p:cNvSpPr txBox="1"/>
          <p:nvPr/>
        </p:nvSpPr>
        <p:spPr>
          <a:xfrm>
            <a:off x="9867900" y="4241800"/>
            <a:ext cx="16108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(x’,y’,1)</a:t>
            </a:r>
          </a:p>
        </p:txBody>
      </p:sp>
      <p:sp>
        <p:nvSpPr>
          <p:cNvPr id="1231" name="(x,y,z)"/>
          <p:cNvSpPr txBox="1"/>
          <p:nvPr/>
        </p:nvSpPr>
        <p:spPr>
          <a:xfrm>
            <a:off x="11049000" y="3251200"/>
            <a:ext cx="127099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(x,y,z)</a:t>
            </a:r>
          </a:p>
        </p:txBody>
      </p:sp>
      <p:sp>
        <p:nvSpPr>
          <p:cNvPr id="1232" name="PP1"/>
          <p:cNvSpPr txBox="1"/>
          <p:nvPr/>
        </p:nvSpPr>
        <p:spPr>
          <a:xfrm>
            <a:off x="9448800" y="2425700"/>
            <a:ext cx="86829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PP1</a:t>
            </a:r>
          </a:p>
        </p:txBody>
      </p:sp>
      <p:grpSp>
        <p:nvGrpSpPr>
          <p:cNvPr id="1243" name="Group"/>
          <p:cNvGrpSpPr/>
          <p:nvPr/>
        </p:nvGrpSpPr>
        <p:grpSpPr>
          <a:xfrm rot="21367927">
            <a:off x="7279135" y="5053621"/>
            <a:ext cx="1192108" cy="1196770"/>
            <a:chOff x="0" y="0"/>
            <a:chExt cx="1192106" cy="1196768"/>
          </a:xfrm>
        </p:grpSpPr>
        <p:grpSp>
          <p:nvGrpSpPr>
            <p:cNvPr id="1235" name="Group"/>
            <p:cNvGrpSpPr/>
            <p:nvPr/>
          </p:nvGrpSpPr>
          <p:grpSpPr>
            <a:xfrm flipH="1" rot="10800000">
              <a:off x="314" y="0"/>
              <a:ext cx="1166256" cy="590441"/>
              <a:chOff x="0" y="0"/>
              <a:chExt cx="1166254" cy="590440"/>
            </a:xfrm>
          </p:grpSpPr>
          <p:sp>
            <p:nvSpPr>
              <p:cNvPr id="1233"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4"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38" name="Group"/>
            <p:cNvGrpSpPr/>
            <p:nvPr/>
          </p:nvGrpSpPr>
          <p:grpSpPr>
            <a:xfrm>
              <a:off x="0" y="606327"/>
              <a:ext cx="1166255" cy="590442"/>
              <a:chOff x="0" y="0"/>
              <a:chExt cx="1166254" cy="590440"/>
            </a:xfrm>
          </p:grpSpPr>
          <p:sp>
            <p:nvSpPr>
              <p:cNvPr id="1236"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37"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41" name="Group"/>
            <p:cNvGrpSpPr/>
            <p:nvPr/>
          </p:nvGrpSpPr>
          <p:grpSpPr>
            <a:xfrm>
              <a:off x="849945" y="357137"/>
              <a:ext cx="342162" cy="541040"/>
              <a:chOff x="0" y="0"/>
              <a:chExt cx="342161" cy="541039"/>
            </a:xfrm>
          </p:grpSpPr>
          <p:sp>
            <p:nvSpPr>
              <p:cNvPr id="1239"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40"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42"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5" name="Line"/>
          <p:cNvSpPr/>
          <p:nvPr/>
        </p:nvSpPr>
        <p:spPr>
          <a:xfrm>
            <a:off x="9706334" y="3135246"/>
            <a:ext cx="1" cy="3897626"/>
          </a:xfrm>
          <a:prstGeom prst="line">
            <a:avLst/>
          </a:prstGeom>
          <a:ln w="38100">
            <a:solidFill>
              <a:srgbClr val="0061FF"/>
            </a:solidFill>
          </a:ln>
        </p:spPr>
        <p:txBody>
          <a:bodyPr lIns="0" tIns="0" rIns="0" bIns="0"/>
          <a:lstStyle/>
          <a:p>
            <a:pPr/>
          </a:p>
        </p:txBody>
      </p:sp>
      <p:sp>
        <p:nvSpPr>
          <p:cNvPr id="1246"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247" name="3D rotation"/>
          <p:cNvSpPr txBox="1"/>
          <p:nvPr>
            <p:ph type="title"/>
          </p:nvPr>
        </p:nvSpPr>
        <p:spPr>
          <a:prstGeom prst="rect">
            <a:avLst/>
          </a:prstGeom>
        </p:spPr>
        <p:txBody>
          <a:bodyPr/>
          <a:lstStyle/>
          <a:p>
            <a:pPr/>
            <a:r>
              <a:t>3D rotation</a:t>
            </a:r>
          </a:p>
        </p:txBody>
      </p:sp>
      <p:sp>
        <p:nvSpPr>
          <p:cNvPr id="1248" name="We observe point x, y, z with camera PP1…"/>
          <p:cNvSpPr txBox="1"/>
          <p:nvPr>
            <p:ph type="body" idx="1"/>
          </p:nvPr>
        </p:nvSpPr>
        <p:spPr>
          <a:xfrm>
            <a:off x="546100" y="1511300"/>
            <a:ext cx="7835900" cy="8242300"/>
          </a:xfrm>
          <a:prstGeom prst="rect">
            <a:avLst/>
          </a:prstGeom>
        </p:spPr>
        <p:txBody>
          <a:bodyPr/>
          <a:lstStyle/>
          <a:p>
            <a:pPr/>
            <a:r>
              <a:t>We observe point x, y, z with camera PP1</a:t>
            </a:r>
          </a:p>
          <a:p>
            <a:pPr lvl="1"/>
            <a:r>
              <a:t>first image of our pano</a:t>
            </a:r>
          </a:p>
          <a:p>
            <a:pPr/>
            <a:r>
              <a:t>Now we rotate the 3D camera to PP2</a:t>
            </a:r>
          </a:p>
          <a:p>
            <a:pPr lvl="1"/>
            <a:r>
              <a:t>second image of our pano</a:t>
            </a:r>
          </a:p>
          <a:p>
            <a:pPr lvl="1"/>
          </a:p>
          <a:p>
            <a:pPr/>
            <a:r>
              <a:t>What is the new 2D projection?</a:t>
            </a:r>
          </a:p>
          <a:p>
            <a:pPr lvl="1"/>
            <a:r>
              <a:t>i.e. where does the a point from the first image reproject into the second one?</a:t>
            </a:r>
          </a:p>
        </p:txBody>
      </p:sp>
      <p:sp>
        <p:nvSpPr>
          <p:cNvPr id="1249"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250"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sp>
        <p:nvSpPr>
          <p:cNvPr id="1251" name="Line"/>
          <p:cNvSpPr/>
          <p:nvPr/>
        </p:nvSpPr>
        <p:spPr>
          <a:xfrm flipH="1">
            <a:off x="8483393" y="3388574"/>
            <a:ext cx="2573486" cy="2320107"/>
          </a:xfrm>
          <a:prstGeom prst="line">
            <a:avLst/>
          </a:prstGeom>
          <a:ln w="38100">
            <a:solidFill>
              <a:srgbClr val="000000"/>
            </a:solidFill>
            <a:prstDash val="sysDot"/>
          </a:ln>
        </p:spPr>
        <p:txBody>
          <a:bodyPr lIns="0" tIns="0" rIns="0" bIns="0"/>
          <a:lstStyle/>
          <a:p>
            <a:pPr/>
          </a:p>
        </p:txBody>
      </p:sp>
      <p:sp>
        <p:nvSpPr>
          <p:cNvPr id="1252" name="Circle"/>
          <p:cNvSpPr/>
          <p:nvPr/>
        </p:nvSpPr>
        <p:spPr>
          <a:xfrm>
            <a:off x="10871200" y="32004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53" name="Circle"/>
          <p:cNvSpPr/>
          <p:nvPr/>
        </p:nvSpPr>
        <p:spPr>
          <a:xfrm>
            <a:off x="9575800" y="44577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54" name="(x’,y’,1)"/>
          <p:cNvSpPr txBox="1"/>
          <p:nvPr/>
        </p:nvSpPr>
        <p:spPr>
          <a:xfrm>
            <a:off x="9867900" y="4241800"/>
            <a:ext cx="16108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(x’,y’,1)</a:t>
            </a:r>
          </a:p>
        </p:txBody>
      </p:sp>
      <p:sp>
        <p:nvSpPr>
          <p:cNvPr id="1255" name="(x,y,z)"/>
          <p:cNvSpPr txBox="1"/>
          <p:nvPr/>
        </p:nvSpPr>
        <p:spPr>
          <a:xfrm>
            <a:off x="11049000" y="3251200"/>
            <a:ext cx="127099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(x,y,z)</a:t>
            </a:r>
          </a:p>
        </p:txBody>
      </p:sp>
      <p:sp>
        <p:nvSpPr>
          <p:cNvPr id="1256" name="PP1"/>
          <p:cNvSpPr txBox="1"/>
          <p:nvPr/>
        </p:nvSpPr>
        <p:spPr>
          <a:xfrm>
            <a:off x="9448800" y="2425700"/>
            <a:ext cx="86829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PP1</a:t>
            </a:r>
          </a:p>
        </p:txBody>
      </p:sp>
      <p:sp>
        <p:nvSpPr>
          <p:cNvPr id="1257" name="PP2"/>
          <p:cNvSpPr txBox="1"/>
          <p:nvPr/>
        </p:nvSpPr>
        <p:spPr>
          <a:xfrm>
            <a:off x="8382000" y="2349500"/>
            <a:ext cx="86829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PP2</a:t>
            </a:r>
          </a:p>
        </p:txBody>
      </p:sp>
      <p:grpSp>
        <p:nvGrpSpPr>
          <p:cNvPr id="1270" name="Group"/>
          <p:cNvGrpSpPr/>
          <p:nvPr/>
        </p:nvGrpSpPr>
        <p:grpSpPr>
          <a:xfrm>
            <a:off x="7231179" y="3120394"/>
            <a:ext cx="3493946" cy="3677390"/>
            <a:chOff x="0" y="0"/>
            <a:chExt cx="3493945" cy="3677388"/>
          </a:xfrm>
        </p:grpSpPr>
        <p:sp>
          <p:nvSpPr>
            <p:cNvPr id="1258" name="Line"/>
            <p:cNvSpPr/>
            <p:nvPr/>
          </p:nvSpPr>
          <p:spPr>
            <a:xfrm>
              <a:off x="1722320" y="0"/>
              <a:ext cx="1771626" cy="3509713"/>
            </a:xfrm>
            <a:prstGeom prst="line">
              <a:avLst/>
            </a:prstGeom>
            <a:noFill/>
            <a:ln w="38100" cap="flat">
              <a:solidFill>
                <a:srgbClr val="9A244F"/>
              </a:solidFill>
              <a:prstDash val="solid"/>
              <a:round/>
            </a:ln>
            <a:effectLst/>
          </p:spPr>
          <p:txBody>
            <a:bodyPr wrap="square" lIns="0" tIns="0" rIns="0" bIns="0" numCol="1" anchor="t">
              <a:noAutofit/>
            </a:bodyPr>
            <a:lstStyle/>
            <a:p>
              <a:pPr/>
            </a:p>
          </p:txBody>
        </p:sp>
        <p:grpSp>
          <p:nvGrpSpPr>
            <p:cNvPr id="1269" name="Group"/>
            <p:cNvGrpSpPr/>
            <p:nvPr/>
          </p:nvGrpSpPr>
          <p:grpSpPr>
            <a:xfrm rot="19825329">
              <a:off x="216540" y="2268740"/>
              <a:ext cx="1192109" cy="1192108"/>
              <a:chOff x="0" y="0"/>
              <a:chExt cx="1192107" cy="1192106"/>
            </a:xfrm>
          </p:grpSpPr>
          <p:grpSp>
            <p:nvGrpSpPr>
              <p:cNvPr id="1261" name="Group"/>
              <p:cNvGrpSpPr/>
              <p:nvPr/>
            </p:nvGrpSpPr>
            <p:grpSpPr>
              <a:xfrm flipH="1" rot="10800000">
                <a:off x="0" y="0"/>
                <a:ext cx="1166255" cy="590441"/>
                <a:chOff x="0" y="0"/>
                <a:chExt cx="1166254" cy="590440"/>
              </a:xfrm>
            </p:grpSpPr>
            <p:sp>
              <p:nvSpPr>
                <p:cNvPr id="1259"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60"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64" name="Group"/>
              <p:cNvGrpSpPr/>
              <p:nvPr/>
            </p:nvGrpSpPr>
            <p:grpSpPr>
              <a:xfrm>
                <a:off x="0" y="601665"/>
                <a:ext cx="1166255" cy="590442"/>
                <a:chOff x="0" y="0"/>
                <a:chExt cx="1166254" cy="590440"/>
              </a:xfrm>
            </p:grpSpPr>
            <p:sp>
              <p:nvSpPr>
                <p:cNvPr id="1262"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63"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67" name="Group"/>
              <p:cNvGrpSpPr/>
              <p:nvPr/>
            </p:nvGrpSpPr>
            <p:grpSpPr>
              <a:xfrm>
                <a:off x="849945" y="352475"/>
                <a:ext cx="342163" cy="541041"/>
                <a:chOff x="0" y="0"/>
                <a:chExt cx="342161" cy="541039"/>
              </a:xfrm>
            </p:grpSpPr>
            <p:sp>
              <p:nvSpPr>
                <p:cNvPr id="1265" name="Line"/>
                <p:cNvSpPr/>
                <p:nvPr/>
              </p:nvSpPr>
              <p:spPr>
                <a:xfrm>
                  <a:off x="194281" y="0"/>
                  <a:ext cx="147881"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66"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68" name="Oval"/>
              <p:cNvSpPr/>
              <p:nvPr/>
            </p:nvSpPr>
            <p:spPr>
              <a:xfrm>
                <a:off x="1054363" y="511864"/>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2"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273" name="3D rotation"/>
          <p:cNvSpPr txBox="1"/>
          <p:nvPr>
            <p:ph type="title"/>
          </p:nvPr>
        </p:nvSpPr>
        <p:spPr>
          <a:prstGeom prst="rect">
            <a:avLst/>
          </a:prstGeom>
        </p:spPr>
        <p:txBody>
          <a:bodyPr/>
          <a:lstStyle/>
          <a:p>
            <a:pPr/>
            <a:r>
              <a:t>3D rotation</a:t>
            </a:r>
          </a:p>
        </p:txBody>
      </p:sp>
      <p:sp>
        <p:nvSpPr>
          <p:cNvPr id="1274" name="Rotating the camera is the same as rotating the world in the opposite direction…"/>
          <p:cNvSpPr txBox="1"/>
          <p:nvPr>
            <p:ph type="body" idx="1"/>
          </p:nvPr>
        </p:nvSpPr>
        <p:spPr>
          <a:xfrm>
            <a:off x="546100" y="1511300"/>
            <a:ext cx="7835900" cy="8242300"/>
          </a:xfrm>
          <a:prstGeom prst="rect">
            <a:avLst/>
          </a:prstGeom>
        </p:spPr>
        <p:txBody>
          <a:bodyPr/>
          <a:lstStyle/>
          <a:p>
            <a:pPr/>
            <a:r>
              <a:t>Rotating the camera is the same as rotating the world in the opposite direction</a:t>
            </a:r>
          </a:p>
          <a:p>
            <a:pPr/>
            <a:r>
              <a:t>To project a (x,y,z) wrt </a:t>
            </a:r>
            <a:br/>
            <a:r>
              <a:t>rotated camera:</a:t>
            </a:r>
          </a:p>
          <a:p>
            <a:pPr lvl="1"/>
            <a:r>
              <a:t>Apply rotation R</a:t>
            </a:r>
            <a:r>
              <a:rPr baseline="31999"/>
              <a:t>-1</a:t>
            </a:r>
            <a:r>
              <a:t> to (x,y, z)</a:t>
            </a:r>
          </a:p>
          <a:p>
            <a:pPr lvl="1"/>
            <a:r>
              <a:t>Apply projection division</a:t>
            </a:r>
          </a:p>
        </p:txBody>
      </p:sp>
      <p:sp>
        <p:nvSpPr>
          <p:cNvPr id="1275"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276"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grpSp>
        <p:nvGrpSpPr>
          <p:cNvPr id="1287" name="Group"/>
          <p:cNvGrpSpPr/>
          <p:nvPr/>
        </p:nvGrpSpPr>
        <p:grpSpPr>
          <a:xfrm rot="21367927">
            <a:off x="7279135" y="5053621"/>
            <a:ext cx="1192108" cy="1196770"/>
            <a:chOff x="0" y="0"/>
            <a:chExt cx="1192106" cy="1196768"/>
          </a:xfrm>
        </p:grpSpPr>
        <p:grpSp>
          <p:nvGrpSpPr>
            <p:cNvPr id="1279" name="Group"/>
            <p:cNvGrpSpPr/>
            <p:nvPr/>
          </p:nvGrpSpPr>
          <p:grpSpPr>
            <a:xfrm flipH="1" rot="10800000">
              <a:off x="314" y="0"/>
              <a:ext cx="1166256" cy="590441"/>
              <a:chOff x="0" y="0"/>
              <a:chExt cx="1166254" cy="590440"/>
            </a:xfrm>
          </p:grpSpPr>
          <p:sp>
            <p:nvSpPr>
              <p:cNvPr id="1277"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78"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82" name="Group"/>
            <p:cNvGrpSpPr/>
            <p:nvPr/>
          </p:nvGrpSpPr>
          <p:grpSpPr>
            <a:xfrm>
              <a:off x="0" y="606327"/>
              <a:ext cx="1166255" cy="590442"/>
              <a:chOff x="0" y="0"/>
              <a:chExt cx="1166254" cy="590440"/>
            </a:xfrm>
          </p:grpSpPr>
          <p:sp>
            <p:nvSpPr>
              <p:cNvPr id="1280"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81"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285" name="Group"/>
            <p:cNvGrpSpPr/>
            <p:nvPr/>
          </p:nvGrpSpPr>
          <p:grpSpPr>
            <a:xfrm>
              <a:off x="849945" y="357137"/>
              <a:ext cx="342162" cy="541040"/>
              <a:chOff x="0" y="0"/>
              <a:chExt cx="342161" cy="541039"/>
            </a:xfrm>
          </p:grpSpPr>
          <p:sp>
            <p:nvSpPr>
              <p:cNvPr id="1283"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84"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86"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288" name="Line"/>
          <p:cNvSpPr/>
          <p:nvPr/>
        </p:nvSpPr>
        <p:spPr>
          <a:xfrm flipH="1">
            <a:off x="8391398" y="4621909"/>
            <a:ext cx="3325213" cy="974001"/>
          </a:xfrm>
          <a:prstGeom prst="line">
            <a:avLst/>
          </a:prstGeom>
          <a:ln w="38100">
            <a:solidFill>
              <a:srgbClr val="000000"/>
            </a:solidFill>
            <a:prstDash val="sysDot"/>
          </a:ln>
        </p:spPr>
        <p:txBody>
          <a:bodyPr lIns="0" tIns="0" rIns="0" bIns="0"/>
          <a:lstStyle/>
          <a:p>
            <a:pPr/>
          </a:p>
        </p:txBody>
      </p:sp>
      <p:sp>
        <p:nvSpPr>
          <p:cNvPr id="1289" name="Circle"/>
          <p:cNvSpPr/>
          <p:nvPr/>
        </p:nvSpPr>
        <p:spPr>
          <a:xfrm rot="1542598">
            <a:off x="11557979" y="4482142"/>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90" name="Circle"/>
          <p:cNvSpPr/>
          <p:nvPr/>
        </p:nvSpPr>
        <p:spPr>
          <a:xfrm rot="1542598">
            <a:off x="9566813" y="5102033"/>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91" name="(x’’,y’’, 1)"/>
          <p:cNvSpPr txBox="1"/>
          <p:nvPr/>
        </p:nvSpPr>
        <p:spPr>
          <a:xfrm>
            <a:off x="9766300" y="5105400"/>
            <a:ext cx="194231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 1)</a:t>
            </a:r>
          </a:p>
        </p:txBody>
      </p:sp>
      <p:sp>
        <p:nvSpPr>
          <p:cNvPr id="1292" name="R(x,y,z)"/>
          <p:cNvSpPr txBox="1"/>
          <p:nvPr/>
        </p:nvSpPr>
        <p:spPr>
          <a:xfrm>
            <a:off x="11239500" y="3797300"/>
            <a:ext cx="155900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R(x,y,z)</a:t>
            </a:r>
          </a:p>
        </p:txBody>
      </p:sp>
      <p:sp>
        <p:nvSpPr>
          <p:cNvPr id="1293" name="Line"/>
          <p:cNvSpPr/>
          <p:nvPr/>
        </p:nvSpPr>
        <p:spPr>
          <a:xfrm flipH="1">
            <a:off x="8517883" y="3566374"/>
            <a:ext cx="2488195" cy="2039679"/>
          </a:xfrm>
          <a:prstGeom prst="line">
            <a:avLst/>
          </a:prstGeom>
          <a:ln w="38100">
            <a:solidFill>
              <a:srgbClr val="000000">
                <a:alpha val="50000"/>
              </a:srgbClr>
            </a:solidFill>
            <a:prstDash val="sysDot"/>
          </a:ln>
        </p:spPr>
        <p:txBody>
          <a:bodyPr lIns="0" tIns="0" rIns="0" bIns="0"/>
          <a:lstStyle/>
          <a:p>
            <a:pPr/>
          </a:p>
        </p:txBody>
      </p:sp>
      <p:sp>
        <p:nvSpPr>
          <p:cNvPr id="1294" name="Circle"/>
          <p:cNvSpPr/>
          <p:nvPr/>
        </p:nvSpPr>
        <p:spPr>
          <a:xfrm>
            <a:off x="10871200" y="3416300"/>
            <a:ext cx="292100" cy="292100"/>
          </a:xfrm>
          <a:prstGeom prst="ellipse">
            <a:avLst/>
          </a:prstGeom>
          <a:solidFill>
            <a:srgbClr val="00D2A9">
              <a:alpha val="40000"/>
            </a:srgbClr>
          </a:solidFill>
          <a:ln w="76200">
            <a:solidFill>
              <a:srgbClr val="000000">
                <a:alpha val="40000"/>
              </a:srgbClr>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95" name="Circle"/>
          <p:cNvSpPr/>
          <p:nvPr/>
        </p:nvSpPr>
        <p:spPr>
          <a:xfrm>
            <a:off x="9525000" y="4635500"/>
            <a:ext cx="292100" cy="292100"/>
          </a:xfrm>
          <a:prstGeom prst="ellipse">
            <a:avLst/>
          </a:prstGeom>
          <a:solidFill>
            <a:srgbClr val="00D2A9">
              <a:alpha val="40000"/>
            </a:srgbClr>
          </a:solidFill>
          <a:ln w="76200">
            <a:solidFill>
              <a:srgbClr val="000000">
                <a:alpha val="40000"/>
              </a:srgbClr>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296" name="Line"/>
          <p:cNvSpPr/>
          <p:nvPr/>
        </p:nvSpPr>
        <p:spPr>
          <a:xfrm>
            <a:off x="8902700" y="3298194"/>
            <a:ext cx="1771625" cy="3509714"/>
          </a:xfrm>
          <a:prstGeom prst="line">
            <a:avLst/>
          </a:prstGeom>
          <a:ln w="38100">
            <a:solidFill>
              <a:srgbClr val="9A244F">
                <a:alpha val="40000"/>
              </a:srgbClr>
            </a:solidFill>
          </a:ln>
        </p:spPr>
        <p:txBody>
          <a:bodyPr lIns="0" tIns="0" rIns="0" bIns="0"/>
          <a:lstStyle/>
          <a:p>
            <a:pPr/>
          </a:p>
        </p:txBody>
      </p:sp>
      <p:sp>
        <p:nvSpPr>
          <p:cNvPr id="1297" name="Line"/>
          <p:cNvSpPr/>
          <p:nvPr/>
        </p:nvSpPr>
        <p:spPr>
          <a:xfrm flipH="1">
            <a:off x="8558842" y="3899347"/>
            <a:ext cx="1784297" cy="3465223"/>
          </a:xfrm>
          <a:prstGeom prst="line">
            <a:avLst/>
          </a:prstGeom>
          <a:ln w="38100">
            <a:solidFill>
              <a:srgbClr val="0061FF">
                <a:alpha val="40000"/>
              </a:srgbClr>
            </a:solidFill>
          </a:ln>
        </p:spPr>
        <p:txBody>
          <a:bodyPr lIns="0" tIns="0" rIns="0" bIns="0"/>
          <a:lstStyle/>
          <a:p>
            <a:pPr/>
          </a:p>
        </p:txBody>
      </p:sp>
      <p:sp>
        <p:nvSpPr>
          <p:cNvPr id="1298" name="Line"/>
          <p:cNvSpPr/>
          <p:nvPr/>
        </p:nvSpPr>
        <p:spPr>
          <a:xfrm flipH="1">
            <a:off x="9648988" y="3541503"/>
            <a:ext cx="31634" cy="3931379"/>
          </a:xfrm>
          <a:prstGeom prst="line">
            <a:avLst/>
          </a:prstGeom>
          <a:ln w="38100">
            <a:solidFill>
              <a:srgbClr val="9A244F"/>
            </a:solidFill>
          </a:ln>
        </p:spPr>
        <p:txBody>
          <a:bodyPr lIns="0" tIns="0" rIns="0" bIns="0"/>
          <a:lstStyle/>
          <a:p>
            <a:pPr/>
          </a:p>
        </p:txBody>
      </p:sp>
      <p:sp>
        <p:nvSpPr>
          <p:cNvPr id="1299" name="Arrow"/>
          <p:cNvSpPr/>
          <p:nvPr/>
        </p:nvSpPr>
        <p:spPr>
          <a:xfrm rot="3165392">
            <a:off x="11404600" y="2717799"/>
            <a:ext cx="1270000" cy="1270001"/>
          </a:xfrm>
          <a:prstGeom prst="rightArrow">
            <a:avLst>
              <a:gd name="adj1" fmla="val 32000"/>
              <a:gd name="adj2" fmla="val 44000"/>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00" name="rotate"/>
          <p:cNvSpPr txBox="1"/>
          <p:nvPr/>
        </p:nvSpPr>
        <p:spPr>
          <a:xfrm>
            <a:off x="11061700" y="2082800"/>
            <a:ext cx="115503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rotate</a:t>
            </a: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303" name="3D rotation: Pano case"/>
          <p:cNvSpPr txBox="1"/>
          <p:nvPr>
            <p:ph type="title"/>
          </p:nvPr>
        </p:nvSpPr>
        <p:spPr>
          <a:prstGeom prst="rect">
            <a:avLst/>
          </a:prstGeom>
        </p:spPr>
        <p:txBody>
          <a:bodyPr/>
          <a:lstStyle/>
          <a:p>
            <a:pPr/>
            <a:r>
              <a:t>3D rotation: Pano case</a:t>
            </a:r>
          </a:p>
        </p:txBody>
      </p:sp>
      <p:sp>
        <p:nvSpPr>
          <p:cNvPr id="1304" name="Each image has a different rotation Ri…"/>
          <p:cNvSpPr txBox="1"/>
          <p:nvPr>
            <p:ph type="body" idx="1"/>
          </p:nvPr>
        </p:nvSpPr>
        <p:spPr>
          <a:xfrm>
            <a:off x="546100" y="1511300"/>
            <a:ext cx="7835900" cy="8242300"/>
          </a:xfrm>
          <a:prstGeom prst="rect">
            <a:avLst/>
          </a:prstGeom>
        </p:spPr>
        <p:txBody>
          <a:bodyPr/>
          <a:lstStyle/>
          <a:p>
            <a:pPr/>
            <a:r>
              <a:t>Each image has a different rotation Ri</a:t>
            </a:r>
          </a:p>
          <a:p>
            <a:pPr/>
            <a:r>
              <a:t>project  (x,y,z) wrt camera rotated by Ri:</a:t>
            </a:r>
          </a:p>
          <a:p>
            <a:pPr lvl="1"/>
            <a:r>
              <a:t>Apply rotation Ri</a:t>
            </a:r>
            <a:r>
              <a:rPr baseline="31999"/>
              <a:t>-1</a:t>
            </a:r>
            <a:r>
              <a:t> to (x,y, z)</a:t>
            </a:r>
          </a:p>
          <a:p>
            <a:pPr lvl="1"/>
            <a:r>
              <a:t>Apply projection division</a:t>
            </a:r>
          </a:p>
          <a:p>
            <a:pPr lvl="1"/>
          </a:p>
          <a:p>
            <a:pPr/>
            <a:r>
              <a:t>Now we understand how to go from the 3D world to individual pano input images</a:t>
            </a:r>
          </a:p>
          <a:p>
            <a:pPr lvl="1"/>
            <a:r>
              <a:t>We now need to go directly from 2D input to another one</a:t>
            </a:r>
          </a:p>
        </p:txBody>
      </p:sp>
      <p:sp>
        <p:nvSpPr>
          <p:cNvPr id="1305"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306"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grpSp>
        <p:nvGrpSpPr>
          <p:cNvPr id="1317" name="Group"/>
          <p:cNvGrpSpPr/>
          <p:nvPr/>
        </p:nvGrpSpPr>
        <p:grpSpPr>
          <a:xfrm rot="21367927">
            <a:off x="7279135" y="5053621"/>
            <a:ext cx="1192108" cy="1196770"/>
            <a:chOff x="0" y="0"/>
            <a:chExt cx="1192106" cy="1196768"/>
          </a:xfrm>
        </p:grpSpPr>
        <p:grpSp>
          <p:nvGrpSpPr>
            <p:cNvPr id="1309" name="Group"/>
            <p:cNvGrpSpPr/>
            <p:nvPr/>
          </p:nvGrpSpPr>
          <p:grpSpPr>
            <a:xfrm flipH="1" rot="10800000">
              <a:off x="314" y="0"/>
              <a:ext cx="1166256" cy="590441"/>
              <a:chOff x="0" y="0"/>
              <a:chExt cx="1166254" cy="590440"/>
            </a:xfrm>
          </p:grpSpPr>
          <p:sp>
            <p:nvSpPr>
              <p:cNvPr id="1307"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08"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312" name="Group"/>
            <p:cNvGrpSpPr/>
            <p:nvPr/>
          </p:nvGrpSpPr>
          <p:grpSpPr>
            <a:xfrm>
              <a:off x="0" y="606327"/>
              <a:ext cx="1166255" cy="590442"/>
              <a:chOff x="0" y="0"/>
              <a:chExt cx="1166254" cy="590440"/>
            </a:xfrm>
          </p:grpSpPr>
          <p:sp>
            <p:nvSpPr>
              <p:cNvPr id="1310"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11"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315" name="Group"/>
            <p:cNvGrpSpPr/>
            <p:nvPr/>
          </p:nvGrpSpPr>
          <p:grpSpPr>
            <a:xfrm>
              <a:off x="849945" y="357137"/>
              <a:ext cx="342162" cy="541040"/>
              <a:chOff x="0" y="0"/>
              <a:chExt cx="342161" cy="541039"/>
            </a:xfrm>
          </p:grpSpPr>
          <p:sp>
            <p:nvSpPr>
              <p:cNvPr id="1313"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14"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316"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318" name="Line"/>
          <p:cNvSpPr/>
          <p:nvPr/>
        </p:nvSpPr>
        <p:spPr>
          <a:xfrm flipH="1">
            <a:off x="8391398" y="4621909"/>
            <a:ext cx="3325213" cy="974001"/>
          </a:xfrm>
          <a:prstGeom prst="line">
            <a:avLst/>
          </a:prstGeom>
          <a:ln w="38100">
            <a:solidFill>
              <a:srgbClr val="000000"/>
            </a:solidFill>
            <a:prstDash val="sysDot"/>
          </a:ln>
        </p:spPr>
        <p:txBody>
          <a:bodyPr lIns="0" tIns="0" rIns="0" bIns="0"/>
          <a:lstStyle/>
          <a:p>
            <a:pPr/>
          </a:p>
        </p:txBody>
      </p:sp>
      <p:sp>
        <p:nvSpPr>
          <p:cNvPr id="1319" name="Circle"/>
          <p:cNvSpPr/>
          <p:nvPr/>
        </p:nvSpPr>
        <p:spPr>
          <a:xfrm rot="1542598">
            <a:off x="11557979" y="4482142"/>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20" name="Circle"/>
          <p:cNvSpPr/>
          <p:nvPr/>
        </p:nvSpPr>
        <p:spPr>
          <a:xfrm rot="1542598">
            <a:off x="9566813" y="5102033"/>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21" name="(x’’,y’’, 1)"/>
          <p:cNvSpPr txBox="1"/>
          <p:nvPr/>
        </p:nvSpPr>
        <p:spPr>
          <a:xfrm>
            <a:off x="9766300" y="5105400"/>
            <a:ext cx="194231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 1)</a:t>
            </a:r>
          </a:p>
        </p:txBody>
      </p:sp>
      <p:sp>
        <p:nvSpPr>
          <p:cNvPr id="1322" name="R(x,y,z)"/>
          <p:cNvSpPr txBox="1"/>
          <p:nvPr/>
        </p:nvSpPr>
        <p:spPr>
          <a:xfrm>
            <a:off x="11239500" y="3797300"/>
            <a:ext cx="155900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R(x,y,z)</a:t>
            </a:r>
          </a:p>
        </p:txBody>
      </p:sp>
      <p:sp>
        <p:nvSpPr>
          <p:cNvPr id="1323" name="Line"/>
          <p:cNvSpPr/>
          <p:nvPr/>
        </p:nvSpPr>
        <p:spPr>
          <a:xfrm flipH="1">
            <a:off x="8517883" y="3566374"/>
            <a:ext cx="2488195" cy="2039679"/>
          </a:xfrm>
          <a:prstGeom prst="line">
            <a:avLst/>
          </a:prstGeom>
          <a:ln w="38100">
            <a:solidFill>
              <a:srgbClr val="000000">
                <a:alpha val="50000"/>
              </a:srgbClr>
            </a:solidFill>
            <a:prstDash val="sysDot"/>
          </a:ln>
        </p:spPr>
        <p:txBody>
          <a:bodyPr lIns="0" tIns="0" rIns="0" bIns="0"/>
          <a:lstStyle/>
          <a:p>
            <a:pPr/>
          </a:p>
        </p:txBody>
      </p:sp>
      <p:sp>
        <p:nvSpPr>
          <p:cNvPr id="1324" name="Circle"/>
          <p:cNvSpPr/>
          <p:nvPr/>
        </p:nvSpPr>
        <p:spPr>
          <a:xfrm>
            <a:off x="10871200" y="3416300"/>
            <a:ext cx="292100" cy="292100"/>
          </a:xfrm>
          <a:prstGeom prst="ellipse">
            <a:avLst/>
          </a:prstGeom>
          <a:solidFill>
            <a:srgbClr val="00D2A9">
              <a:alpha val="40000"/>
            </a:srgbClr>
          </a:solidFill>
          <a:ln w="76200">
            <a:solidFill>
              <a:srgbClr val="000000">
                <a:alpha val="40000"/>
              </a:srgbClr>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25" name="Circle"/>
          <p:cNvSpPr/>
          <p:nvPr/>
        </p:nvSpPr>
        <p:spPr>
          <a:xfrm>
            <a:off x="9525000" y="4635500"/>
            <a:ext cx="292100" cy="292100"/>
          </a:xfrm>
          <a:prstGeom prst="ellipse">
            <a:avLst/>
          </a:prstGeom>
          <a:solidFill>
            <a:srgbClr val="00D2A9">
              <a:alpha val="40000"/>
            </a:srgbClr>
          </a:solidFill>
          <a:ln w="76200">
            <a:solidFill>
              <a:srgbClr val="000000">
                <a:alpha val="40000"/>
              </a:srgbClr>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26" name="Line"/>
          <p:cNvSpPr/>
          <p:nvPr/>
        </p:nvSpPr>
        <p:spPr>
          <a:xfrm>
            <a:off x="8902700" y="3298194"/>
            <a:ext cx="1771625" cy="3509714"/>
          </a:xfrm>
          <a:prstGeom prst="line">
            <a:avLst/>
          </a:prstGeom>
          <a:ln w="38100">
            <a:solidFill>
              <a:srgbClr val="9A244F">
                <a:alpha val="40000"/>
              </a:srgbClr>
            </a:solidFill>
          </a:ln>
        </p:spPr>
        <p:txBody>
          <a:bodyPr lIns="0" tIns="0" rIns="0" bIns="0"/>
          <a:lstStyle/>
          <a:p>
            <a:pPr/>
          </a:p>
        </p:txBody>
      </p:sp>
      <p:sp>
        <p:nvSpPr>
          <p:cNvPr id="1327" name="Line"/>
          <p:cNvSpPr/>
          <p:nvPr/>
        </p:nvSpPr>
        <p:spPr>
          <a:xfrm flipH="1">
            <a:off x="8558842" y="3899347"/>
            <a:ext cx="1784297" cy="3465223"/>
          </a:xfrm>
          <a:prstGeom prst="line">
            <a:avLst/>
          </a:prstGeom>
          <a:ln w="38100">
            <a:solidFill>
              <a:srgbClr val="0061FF">
                <a:alpha val="40000"/>
              </a:srgbClr>
            </a:solidFill>
          </a:ln>
        </p:spPr>
        <p:txBody>
          <a:bodyPr lIns="0" tIns="0" rIns="0" bIns="0"/>
          <a:lstStyle/>
          <a:p>
            <a:pPr/>
          </a:p>
        </p:txBody>
      </p:sp>
      <p:sp>
        <p:nvSpPr>
          <p:cNvPr id="1328" name="Line"/>
          <p:cNvSpPr/>
          <p:nvPr/>
        </p:nvSpPr>
        <p:spPr>
          <a:xfrm flipH="1">
            <a:off x="9648988" y="3541503"/>
            <a:ext cx="31634" cy="3931379"/>
          </a:xfrm>
          <a:prstGeom prst="line">
            <a:avLst/>
          </a:prstGeom>
          <a:ln w="38100">
            <a:solidFill>
              <a:srgbClr val="9A244F"/>
            </a:solidFill>
          </a:ln>
        </p:spPr>
        <p:txBody>
          <a:bodyPr lIns="0" tIns="0" rIns="0" bIns="0"/>
          <a:lstStyle/>
          <a:p>
            <a:pPr/>
          </a:p>
        </p:txBody>
      </p:sp>
      <p:sp>
        <p:nvSpPr>
          <p:cNvPr id="1329" name="Arrow"/>
          <p:cNvSpPr/>
          <p:nvPr/>
        </p:nvSpPr>
        <p:spPr>
          <a:xfrm rot="3165392">
            <a:off x="11404600" y="2717799"/>
            <a:ext cx="1270000" cy="1270001"/>
          </a:xfrm>
          <a:prstGeom prst="rightArrow">
            <a:avLst>
              <a:gd name="adj1" fmla="val 32000"/>
              <a:gd name="adj2" fmla="val 44000"/>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30" name="rotate"/>
          <p:cNvSpPr txBox="1"/>
          <p:nvPr/>
        </p:nvSpPr>
        <p:spPr>
          <a:xfrm>
            <a:off x="11061700" y="2082800"/>
            <a:ext cx="115503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rotate</a:t>
            </a:r>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2"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333" name="Recap"/>
          <p:cNvSpPr txBox="1"/>
          <p:nvPr>
            <p:ph type="title"/>
          </p:nvPr>
        </p:nvSpPr>
        <p:spPr>
          <a:prstGeom prst="rect">
            <a:avLst/>
          </a:prstGeom>
        </p:spPr>
        <p:txBody>
          <a:bodyPr/>
          <a:lstStyle/>
          <a:p>
            <a:pPr/>
            <a:r>
              <a:t>Recap</a:t>
            </a:r>
          </a:p>
        </p:txBody>
      </p:sp>
      <p:sp>
        <p:nvSpPr>
          <p:cNvPr id="1334" name="canonical projection = division by z…"/>
          <p:cNvSpPr txBox="1"/>
          <p:nvPr>
            <p:ph type="body" idx="1"/>
          </p:nvPr>
        </p:nvSpPr>
        <p:spPr>
          <a:xfrm>
            <a:off x="546100" y="1511300"/>
            <a:ext cx="11722100" cy="8242300"/>
          </a:xfrm>
          <a:prstGeom prst="rect">
            <a:avLst/>
          </a:prstGeom>
        </p:spPr>
        <p:txBody>
          <a:bodyPr/>
          <a:lstStyle/>
          <a:p>
            <a:pPr/>
            <a:r>
              <a:t>canonical projection = division by z</a:t>
            </a:r>
          </a:p>
          <a:p>
            <a:pPr/>
            <a:r>
              <a:t>For other direction, just apply 3D rotation first</a:t>
            </a:r>
          </a:p>
        </p:txBody>
      </p:sp>
      <p:sp>
        <p:nvSpPr>
          <p:cNvPr id="1335" name="But... this applies only when we know z…"/>
          <p:cNvSpPr txBox="1"/>
          <p:nvPr/>
        </p:nvSpPr>
        <p:spPr>
          <a:xfrm>
            <a:off x="584200" y="5435600"/>
            <a:ext cx="10998200" cy="3200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374162" marR="55751" indent="-334962" defTabSz="638951">
              <a:spcBef>
                <a:spcPts val="1000"/>
              </a:spcBef>
              <a:buClr>
                <a:srgbClr val="000000"/>
              </a:buClr>
              <a:buSzPct val="100000"/>
              <a:buFont typeface="Times New Roman"/>
              <a:buChar char="•"/>
              <a:defRPr sz="4400">
                <a:uFill>
                  <a:solidFill>
                    <a:srgbClr val="000000"/>
                  </a:solidFill>
                </a:uFill>
                <a:latin typeface="Times New Roman"/>
                <a:ea typeface="Times New Roman"/>
                <a:cs typeface="Times New Roman"/>
                <a:sym typeface="Times New Roman"/>
              </a:defRPr>
            </a:pPr>
            <a:r>
              <a:t>But... this applies only when we know </a:t>
            </a:r>
            <a:r>
              <a:rPr i="1"/>
              <a:t>z</a:t>
            </a:r>
            <a:endParaRPr i="1"/>
          </a:p>
          <a:p>
            <a:pPr lvl="2" marL="774212" marR="55751" indent="-277812" defTabSz="638951">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r>
              <a:t>And for panorama stitching, we don’t</a:t>
            </a:r>
          </a:p>
          <a:p>
            <a:pPr lvl="2" marL="774212" marR="55751" indent="-277812" defTabSz="638951">
              <a:spcBef>
                <a:spcPts val="900"/>
              </a:spcBef>
              <a:buClr>
                <a:srgbClr val="000000"/>
              </a:buClr>
              <a:buSzPct val="100000"/>
              <a:buFont typeface="Times New Roman"/>
              <a:buChar char="–"/>
              <a:defRPr sz="3800">
                <a:uFill>
                  <a:solidFill>
                    <a:srgbClr val="000000"/>
                  </a:solidFill>
                </a:uFill>
                <a:latin typeface="Times New Roman"/>
                <a:ea typeface="Times New Roman"/>
                <a:cs typeface="Times New Roman"/>
                <a:sym typeface="Times New Roman"/>
              </a:defRPr>
            </a:pPr>
            <a:r>
              <a:t>What are we going to do?Are we in big trouble? Should we give up? Buy a 3D scanner? Cancel assignment 6?</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35" grpId="1"/>
    </p:bldLst>
  </p:timing>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7"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338" name="Questions"/>
          <p:cNvSpPr txBox="1"/>
          <p:nvPr>
            <p:ph type="title"/>
          </p:nvPr>
        </p:nvSpPr>
        <p:spPr>
          <a:prstGeom prst="rect">
            <a:avLst/>
          </a:prstGeom>
        </p:spPr>
        <p:txBody>
          <a:bodyPr/>
          <a:lstStyle/>
          <a:p>
            <a:pPr/>
            <a:r>
              <a:t>Questions</a:t>
            </a:r>
          </a:p>
        </p:txBody>
      </p:sp>
      <p:sp>
        <p:nvSpPr>
          <p:cNvPr id="1339" name="Double-click to edit"/>
          <p:cNvSpPr txBox="1"/>
          <p:nvPr>
            <p:ph type="body" idx="1"/>
          </p:nvPr>
        </p:nvSpPr>
        <p:spPr>
          <a:prstGeom prst="rect">
            <a:avLst/>
          </a:prstGeom>
        </p:spPr>
        <p:txBody>
          <a:bodyPr/>
          <a:lstStyle/>
          <a:p>
            <a:pPr/>
          </a:p>
        </p:txBody>
      </p:sp>
      <p:pic>
        <p:nvPicPr>
          <p:cNvPr id="1340" name="20240924at19h29m38s-DSC07132-Enhanced-NR.jpg" descr="20240924at19h29m38s-DSC07132-Enhanced-NR.jpg"/>
          <p:cNvPicPr>
            <a:picLocks noChangeAspect="1"/>
          </p:cNvPicPr>
          <p:nvPr/>
        </p:nvPicPr>
        <p:blipFill>
          <a:blip r:embed="rId2">
            <a:extLst/>
          </a:blip>
          <a:stretch>
            <a:fillRect/>
          </a:stretch>
        </p:blipFill>
        <p:spPr>
          <a:xfrm>
            <a:off x="0" y="1505719"/>
            <a:ext cx="13004800" cy="8667700"/>
          </a:xfrm>
          <a:prstGeom prst="rect">
            <a:avLst/>
          </a:prstGeom>
          <a:ln w="12700">
            <a:miter lim="400000"/>
          </a:ln>
        </p:spPr>
      </p:pic>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2" name="Unknown z"/>
          <p:cNvSpPr txBox="1"/>
          <p:nvPr>
            <p:ph type="title"/>
          </p:nvPr>
        </p:nvSpPr>
        <p:spPr>
          <a:prstGeom prst="rect">
            <a:avLst/>
          </a:prstGeom>
        </p:spPr>
        <p:txBody>
          <a:bodyPr/>
          <a:lstStyle/>
          <a:p>
            <a:pPr/>
            <a:r>
              <a:t>Unknown z</a:t>
            </a: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4"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345" name="3D rotation"/>
          <p:cNvSpPr txBox="1"/>
          <p:nvPr>
            <p:ph type="title"/>
          </p:nvPr>
        </p:nvSpPr>
        <p:spPr>
          <a:prstGeom prst="rect">
            <a:avLst/>
          </a:prstGeom>
        </p:spPr>
        <p:txBody>
          <a:bodyPr/>
          <a:lstStyle/>
          <a:p>
            <a:pPr/>
            <a:r>
              <a:t>3D rotation</a:t>
            </a:r>
          </a:p>
        </p:txBody>
      </p:sp>
      <p:sp>
        <p:nvSpPr>
          <p:cNvPr id="1346" name="Now we rotate the 3D camera…"/>
          <p:cNvSpPr txBox="1"/>
          <p:nvPr>
            <p:ph type="body" idx="1"/>
          </p:nvPr>
        </p:nvSpPr>
        <p:spPr>
          <a:xfrm>
            <a:off x="546100" y="1511300"/>
            <a:ext cx="7835900" cy="8242300"/>
          </a:xfrm>
          <a:prstGeom prst="rect">
            <a:avLst/>
          </a:prstGeom>
        </p:spPr>
        <p:txBody>
          <a:bodyPr/>
          <a:lstStyle/>
          <a:p>
            <a:pPr/>
            <a:r>
              <a:t>Now we rotate the 3D camera</a:t>
            </a:r>
          </a:p>
          <a:p>
            <a:pPr/>
            <a:r>
              <a:t>What is the new projection?</a:t>
            </a:r>
          </a:p>
          <a:p>
            <a:pPr/>
            <a:r>
              <a:t>Rotating the camera is the same as rotating the world in the opposite direction</a:t>
            </a:r>
          </a:p>
          <a:p>
            <a:pPr/>
            <a:r>
              <a:t>To project a (x,y,z) wrt </a:t>
            </a:r>
            <a:br/>
            <a:r>
              <a:t>rotated camera:</a:t>
            </a:r>
          </a:p>
          <a:p>
            <a:pPr lvl="1"/>
            <a:r>
              <a:t>Apply rotation matrix to (x,y, z)</a:t>
            </a:r>
          </a:p>
          <a:p>
            <a:pPr lvl="1"/>
            <a:r>
              <a:t>Apply projection division</a:t>
            </a:r>
          </a:p>
          <a:p>
            <a:pPr>
              <a:defRPr b="1"/>
            </a:pPr>
            <a:r>
              <a:t>Important: same answer if we rotate (x’, y’, 1) instead!</a:t>
            </a:r>
          </a:p>
        </p:txBody>
      </p:sp>
      <p:sp>
        <p:nvSpPr>
          <p:cNvPr id="1347"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348"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grpSp>
        <p:nvGrpSpPr>
          <p:cNvPr id="1364" name="Group"/>
          <p:cNvGrpSpPr/>
          <p:nvPr/>
        </p:nvGrpSpPr>
        <p:grpSpPr>
          <a:xfrm rot="1542598">
            <a:off x="7391339" y="3391765"/>
            <a:ext cx="3937895" cy="3677390"/>
            <a:chOff x="0" y="0"/>
            <a:chExt cx="3937893" cy="3677389"/>
          </a:xfrm>
        </p:grpSpPr>
        <p:grpSp>
          <p:nvGrpSpPr>
            <p:cNvPr id="1359" name="Group"/>
            <p:cNvGrpSpPr/>
            <p:nvPr/>
          </p:nvGrpSpPr>
          <p:grpSpPr>
            <a:xfrm rot="19825329">
              <a:off x="217691" y="2264383"/>
              <a:ext cx="1192108" cy="1196770"/>
              <a:chOff x="0" y="0"/>
              <a:chExt cx="1192106" cy="1196768"/>
            </a:xfrm>
          </p:grpSpPr>
          <p:grpSp>
            <p:nvGrpSpPr>
              <p:cNvPr id="1351" name="Group"/>
              <p:cNvGrpSpPr/>
              <p:nvPr/>
            </p:nvGrpSpPr>
            <p:grpSpPr>
              <a:xfrm flipH="1" rot="10800000">
                <a:off x="314" y="0"/>
                <a:ext cx="1166256" cy="590441"/>
                <a:chOff x="0" y="0"/>
                <a:chExt cx="1166254" cy="590440"/>
              </a:xfrm>
            </p:grpSpPr>
            <p:sp>
              <p:nvSpPr>
                <p:cNvPr id="1349"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50"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354" name="Group"/>
              <p:cNvGrpSpPr/>
              <p:nvPr/>
            </p:nvGrpSpPr>
            <p:grpSpPr>
              <a:xfrm>
                <a:off x="0" y="606327"/>
                <a:ext cx="1166255" cy="590442"/>
                <a:chOff x="0" y="0"/>
                <a:chExt cx="1166254" cy="590440"/>
              </a:xfrm>
            </p:grpSpPr>
            <p:sp>
              <p:nvSpPr>
                <p:cNvPr id="1352"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53"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357" name="Group"/>
              <p:cNvGrpSpPr/>
              <p:nvPr/>
            </p:nvGrpSpPr>
            <p:grpSpPr>
              <a:xfrm>
                <a:off x="849945" y="357137"/>
                <a:ext cx="342162" cy="541040"/>
                <a:chOff x="0" y="0"/>
                <a:chExt cx="342161" cy="541039"/>
              </a:xfrm>
            </p:grpSpPr>
            <p:sp>
              <p:nvSpPr>
                <p:cNvPr id="1355"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56"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358"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360" name="Line"/>
            <p:cNvSpPr/>
            <p:nvPr/>
          </p:nvSpPr>
          <p:spPr>
            <a:xfrm>
              <a:off x="1729984" y="0"/>
              <a:ext cx="1771626" cy="3509713"/>
            </a:xfrm>
            <a:prstGeom prst="line">
              <a:avLst/>
            </a:prstGeom>
            <a:noFill/>
            <a:ln w="38100" cap="flat">
              <a:solidFill>
                <a:srgbClr val="9A244F"/>
              </a:solidFill>
              <a:prstDash val="solid"/>
              <a:round/>
            </a:ln>
            <a:effectLst/>
          </p:spPr>
          <p:txBody>
            <a:bodyPr wrap="square" lIns="0" tIns="0" rIns="0" bIns="0" numCol="1" anchor="t">
              <a:noAutofit/>
            </a:bodyPr>
            <a:lstStyle/>
            <a:p>
              <a:pPr/>
            </a:p>
          </p:txBody>
        </p:sp>
        <p:sp>
          <p:nvSpPr>
            <p:cNvPr id="1361" name="Line"/>
            <p:cNvSpPr/>
            <p:nvPr/>
          </p:nvSpPr>
          <p:spPr>
            <a:xfrm flipH="1">
              <a:off x="1254515" y="268179"/>
              <a:ext cx="2573485" cy="2320106"/>
            </a:xfrm>
            <a:prstGeom prst="line">
              <a:avLst/>
            </a:prstGeom>
            <a:noFill/>
            <a:ln w="38100" cap="flat">
              <a:solidFill>
                <a:srgbClr val="000000"/>
              </a:solidFill>
              <a:prstDash val="sysDot"/>
              <a:round/>
            </a:ln>
            <a:effectLst/>
          </p:spPr>
          <p:txBody>
            <a:bodyPr wrap="square" lIns="0" tIns="0" rIns="0" bIns="0" numCol="1" anchor="t">
              <a:noAutofit/>
            </a:bodyPr>
            <a:lstStyle/>
            <a:p>
              <a:pPr/>
            </a:p>
          </p:txBody>
        </p:sp>
        <p:sp>
          <p:nvSpPr>
            <p:cNvPr id="1362" name="Circle"/>
            <p:cNvSpPr/>
            <p:nvPr/>
          </p:nvSpPr>
          <p:spPr>
            <a:xfrm>
              <a:off x="3645793" y="76034"/>
              <a:ext cx="292101" cy="292101"/>
            </a:xfrm>
            <a:prstGeom prst="ellipse">
              <a:avLst/>
            </a:prstGeom>
            <a:solidFill>
              <a:srgbClr val="00D2A9"/>
            </a:solidFill>
            <a:ln w="762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63" name="Circle"/>
            <p:cNvSpPr/>
            <p:nvPr/>
          </p:nvSpPr>
          <p:spPr>
            <a:xfrm>
              <a:off x="2345313" y="1340389"/>
              <a:ext cx="292101" cy="292101"/>
            </a:xfrm>
            <a:prstGeom prst="ellipse">
              <a:avLst/>
            </a:prstGeom>
            <a:solidFill>
              <a:srgbClr val="00D2A9"/>
            </a:solidFill>
            <a:ln w="762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365" name="(x,y,z)"/>
          <p:cNvSpPr txBox="1"/>
          <p:nvPr/>
        </p:nvSpPr>
        <p:spPr>
          <a:xfrm>
            <a:off x="11734800" y="3848100"/>
            <a:ext cx="127099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(x,y,z)</a:t>
            </a:r>
          </a:p>
        </p:txBody>
      </p:sp>
      <p:sp>
        <p:nvSpPr>
          <p:cNvPr id="1366" name="projection plane"/>
          <p:cNvSpPr txBox="1"/>
          <p:nvPr/>
        </p:nvSpPr>
        <p:spPr>
          <a:xfrm>
            <a:off x="9245600" y="2870200"/>
            <a:ext cx="296572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projection plane</a:t>
            </a:r>
          </a:p>
        </p:txBody>
      </p:sp>
      <p:sp>
        <p:nvSpPr>
          <p:cNvPr id="1367" name="(x’’,y’’, 1)"/>
          <p:cNvSpPr txBox="1"/>
          <p:nvPr/>
        </p:nvSpPr>
        <p:spPr>
          <a:xfrm>
            <a:off x="10096500" y="4927600"/>
            <a:ext cx="194231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 1)</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37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371" name="Points that project on the same x,y"/>
          <p:cNvSpPr txBox="1"/>
          <p:nvPr>
            <p:ph type="title"/>
          </p:nvPr>
        </p:nvSpPr>
        <p:spPr>
          <a:prstGeom prst="rect">
            <a:avLst/>
          </a:prstGeom>
        </p:spPr>
        <p:txBody>
          <a:bodyPr/>
          <a:lstStyle>
            <a:lvl1pPr>
              <a:defRPr sz="5000"/>
            </a:lvl1pPr>
          </a:lstStyle>
          <a:p>
            <a:pPr/>
            <a:r>
              <a:t>Points that project on the same x,y</a:t>
            </a:r>
          </a:p>
        </p:txBody>
      </p:sp>
      <p:sp>
        <p:nvSpPr>
          <p:cNvPr id="1372" name="Double-click to edit"/>
          <p:cNvSpPr txBox="1"/>
          <p:nvPr>
            <p:ph type="body" idx="1"/>
          </p:nvPr>
        </p:nvSpPr>
        <p:spPr>
          <a:prstGeom prst="rect">
            <a:avLst/>
          </a:prstGeom>
        </p:spPr>
        <p:txBody>
          <a:bodyPr/>
          <a:lstStyle/>
          <a:p>
            <a:pPr/>
          </a:p>
        </p:txBody>
      </p:sp>
      <p:sp>
        <p:nvSpPr>
          <p:cNvPr id="1373"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374"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375"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376"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77" name="Circle"/>
          <p:cNvSpPr/>
          <p:nvPr/>
        </p:nvSpPr>
        <p:spPr>
          <a:xfrm>
            <a:off x="2273300" y="7048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78"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379" name="Circle"/>
          <p:cNvSpPr/>
          <p:nvPr/>
        </p:nvSpPr>
        <p:spPr>
          <a:xfrm>
            <a:off x="15113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80"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381" name="Circle"/>
          <p:cNvSpPr/>
          <p:nvPr/>
        </p:nvSpPr>
        <p:spPr>
          <a:xfrm>
            <a:off x="48768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82"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383" name="z"/>
          <p:cNvSpPr txBox="1"/>
          <p:nvPr/>
        </p:nvSpPr>
        <p:spPr>
          <a:xfrm>
            <a:off x="3683000" y="37973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384"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385" name="Circle"/>
          <p:cNvSpPr/>
          <p:nvPr/>
        </p:nvSpPr>
        <p:spPr>
          <a:xfrm>
            <a:off x="62865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86"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87" name="z=1"/>
          <p:cNvSpPr txBox="1"/>
          <p:nvPr/>
        </p:nvSpPr>
        <p:spPr>
          <a:xfrm>
            <a:off x="10947400" y="6388100"/>
            <a:ext cx="82317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sp>
        <p:nvSpPr>
          <p:cNvPr id="1388" name="Circle"/>
          <p:cNvSpPr/>
          <p:nvPr/>
        </p:nvSpPr>
        <p:spPr>
          <a:xfrm>
            <a:off x="5118100" y="5880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89" name="Circle"/>
          <p:cNvSpPr/>
          <p:nvPr/>
        </p:nvSpPr>
        <p:spPr>
          <a:xfrm>
            <a:off x="8636000" y="4762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90" name="Circle"/>
          <p:cNvSpPr/>
          <p:nvPr/>
        </p:nvSpPr>
        <p:spPr>
          <a:xfrm>
            <a:off x="7023100" y="60452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91" name="Circle"/>
          <p:cNvSpPr/>
          <p:nvPr/>
        </p:nvSpPr>
        <p:spPr>
          <a:xfrm>
            <a:off x="2921000" y="74930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392" name="Circle"/>
          <p:cNvSpPr/>
          <p:nvPr/>
        </p:nvSpPr>
        <p:spPr>
          <a:xfrm>
            <a:off x="812800" y="61976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39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396" name="Project to different image?"/>
          <p:cNvSpPr txBox="1"/>
          <p:nvPr>
            <p:ph type="title"/>
          </p:nvPr>
        </p:nvSpPr>
        <p:spPr>
          <a:prstGeom prst="rect">
            <a:avLst/>
          </a:prstGeom>
        </p:spPr>
        <p:txBody>
          <a:bodyPr/>
          <a:lstStyle>
            <a:lvl1pPr>
              <a:defRPr sz="5000"/>
            </a:lvl1pPr>
          </a:lstStyle>
          <a:p>
            <a:pPr/>
            <a:r>
              <a:t>Project to different image?</a:t>
            </a:r>
          </a:p>
        </p:txBody>
      </p:sp>
      <p:grpSp>
        <p:nvGrpSpPr>
          <p:cNvPr id="1402" name="Group"/>
          <p:cNvGrpSpPr/>
          <p:nvPr/>
        </p:nvGrpSpPr>
        <p:grpSpPr>
          <a:xfrm>
            <a:off x="762000" y="3797300"/>
            <a:ext cx="11008573" cy="5740400"/>
            <a:chOff x="0" y="0"/>
            <a:chExt cx="11008572" cy="5740400"/>
          </a:xfrm>
        </p:grpSpPr>
        <p:sp>
          <p:nvSpPr>
            <p:cNvPr id="1397"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398"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399"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400"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401"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403"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404"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05" name="Circle"/>
          <p:cNvSpPr/>
          <p:nvPr/>
        </p:nvSpPr>
        <p:spPr>
          <a:xfrm>
            <a:off x="2273300" y="7048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06"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407" name="Circle"/>
          <p:cNvSpPr/>
          <p:nvPr/>
        </p:nvSpPr>
        <p:spPr>
          <a:xfrm>
            <a:off x="15113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08"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409" name="Circle"/>
          <p:cNvSpPr/>
          <p:nvPr/>
        </p:nvSpPr>
        <p:spPr>
          <a:xfrm>
            <a:off x="48768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0"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411" name="Circle"/>
          <p:cNvSpPr/>
          <p:nvPr/>
        </p:nvSpPr>
        <p:spPr>
          <a:xfrm>
            <a:off x="62865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2"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3" name="Circle"/>
          <p:cNvSpPr/>
          <p:nvPr/>
        </p:nvSpPr>
        <p:spPr>
          <a:xfrm>
            <a:off x="5118100" y="5880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4" name="Circle"/>
          <p:cNvSpPr/>
          <p:nvPr/>
        </p:nvSpPr>
        <p:spPr>
          <a:xfrm>
            <a:off x="8636000" y="4762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5" name="Circle"/>
          <p:cNvSpPr/>
          <p:nvPr/>
        </p:nvSpPr>
        <p:spPr>
          <a:xfrm>
            <a:off x="7023100" y="60452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6" name="Circle"/>
          <p:cNvSpPr/>
          <p:nvPr/>
        </p:nvSpPr>
        <p:spPr>
          <a:xfrm>
            <a:off x="2921000" y="74930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7" name="Circle"/>
          <p:cNvSpPr/>
          <p:nvPr/>
        </p:nvSpPr>
        <p:spPr>
          <a:xfrm>
            <a:off x="812800" y="61976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18" name="Line"/>
          <p:cNvSpPr/>
          <p:nvPr/>
        </p:nvSpPr>
        <p:spPr>
          <a:xfrm flipV="1">
            <a:off x="215900" y="4445000"/>
            <a:ext cx="9537700" cy="3581400"/>
          </a:xfrm>
          <a:prstGeom prst="line">
            <a:avLst/>
          </a:prstGeom>
          <a:ln w="63500">
            <a:solidFill>
              <a:srgbClr val="D834D6"/>
            </a:solidFill>
          </a:ln>
        </p:spPr>
        <p:txBody>
          <a:bodyPr lIns="0" tIns="0" rIns="0" bIns="0"/>
          <a:lstStyle/>
          <a:p>
            <a:pP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42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422" name="Rotate"/>
          <p:cNvSpPr txBox="1"/>
          <p:nvPr>
            <p:ph type="title"/>
          </p:nvPr>
        </p:nvSpPr>
        <p:spPr>
          <a:prstGeom prst="rect">
            <a:avLst/>
          </a:prstGeom>
        </p:spPr>
        <p:txBody>
          <a:bodyPr/>
          <a:lstStyle>
            <a:lvl1pPr>
              <a:defRPr sz="5000"/>
            </a:lvl1pPr>
          </a:lstStyle>
          <a:p>
            <a:pPr/>
            <a:r>
              <a:t>Rotate</a:t>
            </a:r>
          </a:p>
        </p:txBody>
      </p:sp>
      <p:grpSp>
        <p:nvGrpSpPr>
          <p:cNvPr id="1428" name="Group"/>
          <p:cNvGrpSpPr/>
          <p:nvPr/>
        </p:nvGrpSpPr>
        <p:grpSpPr>
          <a:xfrm>
            <a:off x="762000" y="3797300"/>
            <a:ext cx="11008573" cy="5740400"/>
            <a:chOff x="0" y="0"/>
            <a:chExt cx="11008572" cy="5740400"/>
          </a:xfrm>
        </p:grpSpPr>
        <p:sp>
          <p:nvSpPr>
            <p:cNvPr id="1423"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424"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425"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426"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427"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429" name="Line"/>
          <p:cNvSpPr/>
          <p:nvPr/>
        </p:nvSpPr>
        <p:spPr>
          <a:xfrm>
            <a:off x="1099860" y="6140908"/>
            <a:ext cx="9605029" cy="1695919"/>
          </a:xfrm>
          <a:prstGeom prst="line">
            <a:avLst/>
          </a:prstGeom>
          <a:ln w="63500">
            <a:solidFill>
              <a:srgbClr val="0433FF"/>
            </a:solidFill>
          </a:ln>
        </p:spPr>
        <p:txBody>
          <a:bodyPr lIns="0" tIns="0" rIns="0" bIns="0"/>
          <a:lstStyle/>
          <a:p>
            <a:pPr/>
          </a:p>
        </p:txBody>
      </p:sp>
      <p:sp>
        <p:nvSpPr>
          <p:cNvPr id="1430" name="Circle"/>
          <p:cNvSpPr/>
          <p:nvPr/>
        </p:nvSpPr>
        <p:spPr>
          <a:xfrm rot="600000">
            <a:off x="5951846" y="5366465"/>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1" name="Circle"/>
          <p:cNvSpPr/>
          <p:nvPr/>
        </p:nvSpPr>
        <p:spPr>
          <a:xfrm rot="600000">
            <a:off x="2510476" y="674563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2" name="Line"/>
          <p:cNvSpPr/>
          <p:nvPr/>
        </p:nvSpPr>
        <p:spPr>
          <a:xfrm flipH="1" flipV="1">
            <a:off x="1274898" y="5733310"/>
            <a:ext cx="3057164" cy="2628200"/>
          </a:xfrm>
          <a:prstGeom prst="line">
            <a:avLst/>
          </a:prstGeom>
          <a:ln w="12700">
            <a:solidFill>
              <a:srgbClr val="000000"/>
            </a:solidFill>
          </a:ln>
        </p:spPr>
        <p:txBody>
          <a:bodyPr lIns="0" tIns="0" rIns="0" bIns="0"/>
          <a:lstStyle/>
          <a:p>
            <a:pPr/>
          </a:p>
        </p:txBody>
      </p:sp>
      <p:sp>
        <p:nvSpPr>
          <p:cNvPr id="1433" name="Line"/>
          <p:cNvSpPr/>
          <p:nvPr/>
        </p:nvSpPr>
        <p:spPr>
          <a:xfrm flipV="1">
            <a:off x="4332061" y="5479566"/>
            <a:ext cx="1720382" cy="2881944"/>
          </a:xfrm>
          <a:prstGeom prst="line">
            <a:avLst/>
          </a:prstGeom>
          <a:ln w="12700">
            <a:solidFill>
              <a:srgbClr val="000000"/>
            </a:solidFill>
          </a:ln>
        </p:spPr>
        <p:txBody>
          <a:bodyPr lIns="0" tIns="0" rIns="0" bIns="0"/>
          <a:lstStyle/>
          <a:p>
            <a:pPr/>
          </a:p>
        </p:txBody>
      </p:sp>
      <p:sp>
        <p:nvSpPr>
          <p:cNvPr id="1434" name="Line"/>
          <p:cNvSpPr/>
          <p:nvPr/>
        </p:nvSpPr>
        <p:spPr>
          <a:xfrm flipV="1">
            <a:off x="4332062" y="5293616"/>
            <a:ext cx="5712216" cy="3067893"/>
          </a:xfrm>
          <a:prstGeom prst="line">
            <a:avLst/>
          </a:prstGeom>
          <a:ln w="12700">
            <a:solidFill>
              <a:srgbClr val="000000"/>
            </a:solidFill>
          </a:ln>
        </p:spPr>
        <p:txBody>
          <a:bodyPr lIns="0" tIns="0" rIns="0" bIns="0"/>
          <a:lstStyle/>
          <a:p>
            <a:pPr/>
          </a:p>
        </p:txBody>
      </p:sp>
      <p:sp>
        <p:nvSpPr>
          <p:cNvPr id="1435" name="Circle"/>
          <p:cNvSpPr/>
          <p:nvPr/>
        </p:nvSpPr>
        <p:spPr>
          <a:xfrm rot="600000">
            <a:off x="9941476" y="5193021"/>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6" name="Circle"/>
          <p:cNvSpPr/>
          <p:nvPr/>
        </p:nvSpPr>
        <p:spPr>
          <a:xfrm rot="600000">
            <a:off x="5514947" y="6088975"/>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7" name="Circle"/>
          <p:cNvSpPr/>
          <p:nvPr/>
        </p:nvSpPr>
        <p:spPr>
          <a:xfrm rot="600000">
            <a:off x="9173471" y="559923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8" name="Circle"/>
          <p:cNvSpPr/>
          <p:nvPr/>
        </p:nvSpPr>
        <p:spPr>
          <a:xfrm rot="600000">
            <a:off x="7362337" y="6582366"/>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39" name="Circle"/>
          <p:cNvSpPr/>
          <p:nvPr/>
        </p:nvSpPr>
        <p:spPr>
          <a:xfrm rot="600000">
            <a:off x="3071149" y="729585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40" name="Circle"/>
          <p:cNvSpPr/>
          <p:nvPr/>
        </p:nvSpPr>
        <p:spPr>
          <a:xfrm rot="600000">
            <a:off x="1219921" y="5654044"/>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41" name="Line"/>
          <p:cNvSpPr/>
          <p:nvPr/>
        </p:nvSpPr>
        <p:spPr>
          <a:xfrm flipV="1">
            <a:off x="334907" y="5463519"/>
            <a:ext cx="10014706" cy="1870787"/>
          </a:xfrm>
          <a:prstGeom prst="line">
            <a:avLst/>
          </a:prstGeom>
          <a:ln w="63500">
            <a:solidFill>
              <a:srgbClr val="D834D6"/>
            </a:solidFill>
          </a:ln>
        </p:spPr>
        <p:txBody>
          <a:bodyPr lIns="0" tIns="0" rIns="0" bIns="0"/>
          <a:lstStyle/>
          <a:p>
            <a:pP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3"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444"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445" name="Rotate"/>
          <p:cNvSpPr txBox="1"/>
          <p:nvPr>
            <p:ph type="title"/>
          </p:nvPr>
        </p:nvSpPr>
        <p:spPr>
          <a:prstGeom prst="rect">
            <a:avLst/>
          </a:prstGeom>
        </p:spPr>
        <p:txBody>
          <a:bodyPr/>
          <a:lstStyle>
            <a:lvl1pPr>
              <a:defRPr sz="5000"/>
            </a:lvl1pPr>
          </a:lstStyle>
          <a:p>
            <a:pPr/>
            <a:r>
              <a:t>Rotate</a:t>
            </a:r>
          </a:p>
        </p:txBody>
      </p:sp>
      <p:grpSp>
        <p:nvGrpSpPr>
          <p:cNvPr id="1451" name="Group"/>
          <p:cNvGrpSpPr/>
          <p:nvPr/>
        </p:nvGrpSpPr>
        <p:grpSpPr>
          <a:xfrm>
            <a:off x="762000" y="3797300"/>
            <a:ext cx="11008573" cy="5740400"/>
            <a:chOff x="0" y="0"/>
            <a:chExt cx="11008572" cy="5740400"/>
          </a:xfrm>
        </p:grpSpPr>
        <p:sp>
          <p:nvSpPr>
            <p:cNvPr id="1446"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447"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448"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449"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450"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452" name="Line"/>
          <p:cNvSpPr/>
          <p:nvPr/>
        </p:nvSpPr>
        <p:spPr>
          <a:xfrm>
            <a:off x="1566942" y="5545810"/>
            <a:ext cx="9123223" cy="3449572"/>
          </a:xfrm>
          <a:prstGeom prst="line">
            <a:avLst/>
          </a:prstGeom>
          <a:ln w="63500">
            <a:solidFill>
              <a:srgbClr val="0433FF"/>
            </a:solidFill>
          </a:ln>
        </p:spPr>
        <p:txBody>
          <a:bodyPr lIns="0" tIns="0" rIns="0" bIns="0"/>
          <a:lstStyle/>
          <a:p>
            <a:pPr/>
          </a:p>
        </p:txBody>
      </p:sp>
      <p:sp>
        <p:nvSpPr>
          <p:cNvPr id="1453" name="Circle"/>
          <p:cNvSpPr/>
          <p:nvPr/>
        </p:nvSpPr>
        <p:spPr>
          <a:xfrm rot="1241927">
            <a:off x="6456441" y="5703746"/>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54" name="Circle"/>
          <p:cNvSpPr/>
          <p:nvPr/>
        </p:nvSpPr>
        <p:spPr>
          <a:xfrm rot="1241927">
            <a:off x="2818855" y="642006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55" name="Line"/>
          <p:cNvSpPr/>
          <p:nvPr/>
        </p:nvSpPr>
        <p:spPr>
          <a:xfrm flipH="1" flipV="1">
            <a:off x="1814606" y="5177793"/>
            <a:ext cx="2516106" cy="3150063"/>
          </a:xfrm>
          <a:prstGeom prst="line">
            <a:avLst/>
          </a:prstGeom>
          <a:ln w="12700">
            <a:solidFill>
              <a:srgbClr val="000000"/>
            </a:solidFill>
          </a:ln>
        </p:spPr>
        <p:txBody>
          <a:bodyPr lIns="0" tIns="0" rIns="0" bIns="0"/>
          <a:lstStyle/>
          <a:p>
            <a:pPr/>
          </a:p>
        </p:txBody>
      </p:sp>
      <p:sp>
        <p:nvSpPr>
          <p:cNvPr id="1456" name="Line"/>
          <p:cNvSpPr/>
          <p:nvPr/>
        </p:nvSpPr>
        <p:spPr>
          <a:xfrm flipV="1">
            <a:off x="4330711" y="5815392"/>
            <a:ext cx="2225496" cy="2512464"/>
          </a:xfrm>
          <a:prstGeom prst="line">
            <a:avLst/>
          </a:prstGeom>
          <a:ln w="12700">
            <a:solidFill>
              <a:srgbClr val="000000"/>
            </a:solidFill>
          </a:ln>
        </p:spPr>
        <p:txBody>
          <a:bodyPr lIns="0" tIns="0" rIns="0" bIns="0"/>
          <a:lstStyle/>
          <a:p>
            <a:pPr/>
          </a:p>
        </p:txBody>
      </p:sp>
      <p:sp>
        <p:nvSpPr>
          <p:cNvPr id="1457" name="Line"/>
          <p:cNvSpPr/>
          <p:nvPr/>
        </p:nvSpPr>
        <p:spPr>
          <a:xfrm flipV="1">
            <a:off x="4330711" y="6373742"/>
            <a:ext cx="6182461" cy="1954114"/>
          </a:xfrm>
          <a:prstGeom prst="line">
            <a:avLst/>
          </a:prstGeom>
          <a:ln w="12700">
            <a:solidFill>
              <a:srgbClr val="000000"/>
            </a:solidFill>
          </a:ln>
        </p:spPr>
        <p:txBody>
          <a:bodyPr lIns="0" tIns="0" rIns="0" bIns="0"/>
          <a:lstStyle/>
          <a:p>
            <a:pPr/>
          </a:p>
        </p:txBody>
      </p:sp>
      <p:sp>
        <p:nvSpPr>
          <p:cNvPr id="1458" name="Circle"/>
          <p:cNvSpPr/>
          <p:nvPr/>
        </p:nvSpPr>
        <p:spPr>
          <a:xfrm rot="1241927">
            <a:off x="10408917" y="627397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59" name="Circle"/>
          <p:cNvSpPr/>
          <p:nvPr/>
        </p:nvSpPr>
        <p:spPr>
          <a:xfrm rot="1241927">
            <a:off x="5893005" y="6332588"/>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60" name="Circle"/>
          <p:cNvSpPr/>
          <p:nvPr/>
        </p:nvSpPr>
        <p:spPr>
          <a:xfrm rot="1241927">
            <a:off x="9578851" y="653054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61" name="Circle"/>
          <p:cNvSpPr/>
          <p:nvPr/>
        </p:nvSpPr>
        <p:spPr>
          <a:xfrm rot="1241927">
            <a:off x="7616684" y="7160362"/>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62" name="Circle"/>
          <p:cNvSpPr/>
          <p:nvPr/>
        </p:nvSpPr>
        <p:spPr>
          <a:xfrm rot="1241927">
            <a:off x="3267636" y="7064801"/>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63" name="Circle"/>
          <p:cNvSpPr/>
          <p:nvPr/>
        </p:nvSpPr>
        <p:spPr>
          <a:xfrm rot="1241927">
            <a:off x="1753384" y="5107863"/>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64" name="Line"/>
          <p:cNvSpPr/>
          <p:nvPr/>
        </p:nvSpPr>
        <p:spPr>
          <a:xfrm>
            <a:off x="593737" y="6576452"/>
            <a:ext cx="10187921" cy="20924"/>
          </a:xfrm>
          <a:prstGeom prst="line">
            <a:avLst/>
          </a:prstGeom>
          <a:ln w="63500">
            <a:solidFill>
              <a:srgbClr val="D834D6"/>
            </a:solidFill>
          </a:ln>
        </p:spPr>
        <p:txBody>
          <a:bodyPr lIns="0" tIns="0" rIns="0" bIns="0"/>
          <a:lstStyle/>
          <a:p>
            <a:pP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6"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46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468" name="Divide by z"/>
          <p:cNvSpPr txBox="1"/>
          <p:nvPr>
            <p:ph type="title"/>
          </p:nvPr>
        </p:nvSpPr>
        <p:spPr>
          <a:prstGeom prst="rect">
            <a:avLst/>
          </a:prstGeom>
        </p:spPr>
        <p:txBody>
          <a:bodyPr/>
          <a:lstStyle>
            <a:lvl1pPr>
              <a:defRPr sz="5000"/>
            </a:lvl1pPr>
          </a:lstStyle>
          <a:p>
            <a:pPr/>
            <a:r>
              <a:t>Divide by z</a:t>
            </a:r>
          </a:p>
        </p:txBody>
      </p:sp>
      <p:grpSp>
        <p:nvGrpSpPr>
          <p:cNvPr id="1474" name="Group"/>
          <p:cNvGrpSpPr/>
          <p:nvPr/>
        </p:nvGrpSpPr>
        <p:grpSpPr>
          <a:xfrm>
            <a:off x="762000" y="3797300"/>
            <a:ext cx="11008573" cy="5740400"/>
            <a:chOff x="0" y="0"/>
            <a:chExt cx="11008572" cy="5740400"/>
          </a:xfrm>
        </p:grpSpPr>
        <p:sp>
          <p:nvSpPr>
            <p:cNvPr id="1469"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470"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471"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472"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473"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475" name="Line"/>
          <p:cNvSpPr/>
          <p:nvPr/>
        </p:nvSpPr>
        <p:spPr>
          <a:xfrm>
            <a:off x="1566942" y="5545810"/>
            <a:ext cx="9123223" cy="3449572"/>
          </a:xfrm>
          <a:prstGeom prst="line">
            <a:avLst/>
          </a:prstGeom>
          <a:ln w="63500">
            <a:solidFill>
              <a:srgbClr val="0433FF"/>
            </a:solidFill>
          </a:ln>
        </p:spPr>
        <p:txBody>
          <a:bodyPr lIns="0" tIns="0" rIns="0" bIns="0"/>
          <a:lstStyle/>
          <a:p>
            <a:pPr/>
          </a:p>
        </p:txBody>
      </p:sp>
      <p:sp>
        <p:nvSpPr>
          <p:cNvPr id="1476" name="Circle"/>
          <p:cNvSpPr/>
          <p:nvPr/>
        </p:nvSpPr>
        <p:spPr>
          <a:xfrm rot="1241927">
            <a:off x="6456441" y="5703746"/>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77" name="Circle"/>
          <p:cNvSpPr/>
          <p:nvPr/>
        </p:nvSpPr>
        <p:spPr>
          <a:xfrm rot="1241927">
            <a:off x="2818855" y="642006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78" name="Line"/>
          <p:cNvSpPr/>
          <p:nvPr/>
        </p:nvSpPr>
        <p:spPr>
          <a:xfrm flipH="1" flipV="1">
            <a:off x="1814606" y="5177793"/>
            <a:ext cx="2516106" cy="3150063"/>
          </a:xfrm>
          <a:prstGeom prst="line">
            <a:avLst/>
          </a:prstGeom>
          <a:ln w="12700">
            <a:solidFill>
              <a:srgbClr val="000000"/>
            </a:solidFill>
          </a:ln>
        </p:spPr>
        <p:txBody>
          <a:bodyPr lIns="0" tIns="0" rIns="0" bIns="0"/>
          <a:lstStyle/>
          <a:p>
            <a:pPr/>
          </a:p>
        </p:txBody>
      </p:sp>
      <p:sp>
        <p:nvSpPr>
          <p:cNvPr id="1479" name="Line"/>
          <p:cNvSpPr/>
          <p:nvPr/>
        </p:nvSpPr>
        <p:spPr>
          <a:xfrm flipV="1">
            <a:off x="4330711" y="5815392"/>
            <a:ext cx="2225496" cy="2512464"/>
          </a:xfrm>
          <a:prstGeom prst="line">
            <a:avLst/>
          </a:prstGeom>
          <a:ln w="12700">
            <a:solidFill>
              <a:srgbClr val="000000"/>
            </a:solidFill>
          </a:ln>
        </p:spPr>
        <p:txBody>
          <a:bodyPr lIns="0" tIns="0" rIns="0" bIns="0"/>
          <a:lstStyle/>
          <a:p>
            <a:pPr/>
          </a:p>
        </p:txBody>
      </p:sp>
      <p:sp>
        <p:nvSpPr>
          <p:cNvPr id="1480" name="Line"/>
          <p:cNvSpPr/>
          <p:nvPr/>
        </p:nvSpPr>
        <p:spPr>
          <a:xfrm flipV="1">
            <a:off x="4330711" y="6373742"/>
            <a:ext cx="6182461" cy="1954114"/>
          </a:xfrm>
          <a:prstGeom prst="line">
            <a:avLst/>
          </a:prstGeom>
          <a:ln w="12700">
            <a:solidFill>
              <a:srgbClr val="000000"/>
            </a:solidFill>
          </a:ln>
        </p:spPr>
        <p:txBody>
          <a:bodyPr lIns="0" tIns="0" rIns="0" bIns="0"/>
          <a:lstStyle/>
          <a:p>
            <a:pPr/>
          </a:p>
        </p:txBody>
      </p:sp>
      <p:sp>
        <p:nvSpPr>
          <p:cNvPr id="1481" name="Circle"/>
          <p:cNvSpPr/>
          <p:nvPr/>
        </p:nvSpPr>
        <p:spPr>
          <a:xfrm rot="1241927">
            <a:off x="10408917" y="627397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2" name="Circle"/>
          <p:cNvSpPr/>
          <p:nvPr/>
        </p:nvSpPr>
        <p:spPr>
          <a:xfrm rot="1241927">
            <a:off x="5893005" y="6332588"/>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3" name="Circle"/>
          <p:cNvSpPr/>
          <p:nvPr/>
        </p:nvSpPr>
        <p:spPr>
          <a:xfrm rot="1241927">
            <a:off x="9578851" y="653054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4" name="Circle"/>
          <p:cNvSpPr/>
          <p:nvPr/>
        </p:nvSpPr>
        <p:spPr>
          <a:xfrm rot="1241927">
            <a:off x="7616684" y="7160362"/>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5" name="Circle"/>
          <p:cNvSpPr/>
          <p:nvPr/>
        </p:nvSpPr>
        <p:spPr>
          <a:xfrm rot="1241927">
            <a:off x="3267636" y="7064801"/>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6" name="Circle"/>
          <p:cNvSpPr/>
          <p:nvPr/>
        </p:nvSpPr>
        <p:spPr>
          <a:xfrm rot="1241927">
            <a:off x="1753384" y="5107863"/>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7" name="Line"/>
          <p:cNvSpPr/>
          <p:nvPr/>
        </p:nvSpPr>
        <p:spPr>
          <a:xfrm>
            <a:off x="593737" y="6576452"/>
            <a:ext cx="10187921" cy="20924"/>
          </a:xfrm>
          <a:prstGeom prst="line">
            <a:avLst/>
          </a:prstGeom>
          <a:ln w="63500">
            <a:solidFill>
              <a:srgbClr val="D834D6"/>
            </a:solidFill>
          </a:ln>
        </p:spPr>
        <p:txBody>
          <a:bodyPr lIns="0" tIns="0" rIns="0" bIns="0"/>
          <a:lstStyle/>
          <a:p>
            <a:pPr/>
          </a:p>
        </p:txBody>
      </p:sp>
      <p:sp>
        <p:nvSpPr>
          <p:cNvPr id="1488" name="Circle"/>
          <p:cNvSpPr/>
          <p:nvPr/>
        </p:nvSpPr>
        <p:spPr>
          <a:xfrm rot="1241927">
            <a:off x="2817463" y="6470699"/>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89" name="Circle"/>
          <p:cNvSpPr/>
          <p:nvPr/>
        </p:nvSpPr>
        <p:spPr>
          <a:xfrm rot="1241927">
            <a:off x="5775225" y="6479152"/>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90" name="Circle"/>
          <p:cNvSpPr/>
          <p:nvPr/>
        </p:nvSpPr>
        <p:spPr>
          <a:xfrm rot="1241927">
            <a:off x="9760931" y="6494819"/>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497" name="Group"/>
          <p:cNvGrpSpPr/>
          <p:nvPr/>
        </p:nvGrpSpPr>
        <p:grpSpPr>
          <a:xfrm>
            <a:off x="762000" y="3797300"/>
            <a:ext cx="11008573" cy="5740400"/>
            <a:chOff x="0" y="0"/>
            <a:chExt cx="11008572" cy="5740400"/>
          </a:xfrm>
        </p:grpSpPr>
        <p:sp>
          <p:nvSpPr>
            <p:cNvPr id="1492"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493"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494"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495"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496"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498" name="Square"/>
          <p:cNvSpPr/>
          <p:nvPr/>
        </p:nvSpPr>
        <p:spPr>
          <a:xfrm>
            <a:off x="3517900" y="3683000"/>
            <a:ext cx="1270000" cy="12700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499" name="Line"/>
          <p:cNvSpPr/>
          <p:nvPr/>
        </p:nvSpPr>
        <p:spPr>
          <a:xfrm>
            <a:off x="1566942" y="5545810"/>
            <a:ext cx="9123223" cy="3449572"/>
          </a:xfrm>
          <a:prstGeom prst="line">
            <a:avLst/>
          </a:prstGeom>
          <a:ln w="63500">
            <a:solidFill>
              <a:srgbClr val="0433FF"/>
            </a:solidFill>
          </a:ln>
        </p:spPr>
        <p:txBody>
          <a:bodyPr lIns="0" tIns="0" rIns="0" bIns="0"/>
          <a:lstStyle/>
          <a:p>
            <a:pPr/>
          </a:p>
        </p:txBody>
      </p:sp>
      <p:sp>
        <p:nvSpPr>
          <p:cNvPr id="1500" name="Circle"/>
          <p:cNvSpPr/>
          <p:nvPr/>
        </p:nvSpPr>
        <p:spPr>
          <a:xfrm rot="1241927">
            <a:off x="6456441" y="5703746"/>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1" name="Circle"/>
          <p:cNvSpPr/>
          <p:nvPr/>
        </p:nvSpPr>
        <p:spPr>
          <a:xfrm rot="1241927">
            <a:off x="2818855" y="6420060"/>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2" name="Line"/>
          <p:cNvSpPr/>
          <p:nvPr/>
        </p:nvSpPr>
        <p:spPr>
          <a:xfrm flipH="1" flipV="1">
            <a:off x="1814606" y="5177793"/>
            <a:ext cx="2516106" cy="3150063"/>
          </a:xfrm>
          <a:prstGeom prst="line">
            <a:avLst/>
          </a:prstGeom>
          <a:ln w="12700">
            <a:solidFill>
              <a:srgbClr val="000000"/>
            </a:solidFill>
          </a:ln>
        </p:spPr>
        <p:txBody>
          <a:bodyPr lIns="0" tIns="0" rIns="0" bIns="0"/>
          <a:lstStyle/>
          <a:p>
            <a:pPr/>
          </a:p>
        </p:txBody>
      </p:sp>
      <p:sp>
        <p:nvSpPr>
          <p:cNvPr id="1503" name="Line"/>
          <p:cNvSpPr/>
          <p:nvPr/>
        </p:nvSpPr>
        <p:spPr>
          <a:xfrm flipV="1">
            <a:off x="4330711" y="5815392"/>
            <a:ext cx="2225496" cy="2512464"/>
          </a:xfrm>
          <a:prstGeom prst="line">
            <a:avLst/>
          </a:prstGeom>
          <a:ln w="12700">
            <a:solidFill>
              <a:srgbClr val="000000"/>
            </a:solidFill>
          </a:ln>
        </p:spPr>
        <p:txBody>
          <a:bodyPr lIns="0" tIns="0" rIns="0" bIns="0"/>
          <a:lstStyle/>
          <a:p>
            <a:pPr/>
          </a:p>
        </p:txBody>
      </p:sp>
      <p:sp>
        <p:nvSpPr>
          <p:cNvPr id="1504" name="Line"/>
          <p:cNvSpPr/>
          <p:nvPr/>
        </p:nvSpPr>
        <p:spPr>
          <a:xfrm flipV="1">
            <a:off x="4330711" y="6373742"/>
            <a:ext cx="6182461" cy="1954114"/>
          </a:xfrm>
          <a:prstGeom prst="line">
            <a:avLst/>
          </a:prstGeom>
          <a:ln w="12700">
            <a:solidFill>
              <a:srgbClr val="000000"/>
            </a:solidFill>
          </a:ln>
        </p:spPr>
        <p:txBody>
          <a:bodyPr lIns="0" tIns="0" rIns="0" bIns="0"/>
          <a:lstStyle/>
          <a:p>
            <a:pPr/>
          </a:p>
        </p:txBody>
      </p:sp>
      <p:sp>
        <p:nvSpPr>
          <p:cNvPr id="1505" name="Circle"/>
          <p:cNvSpPr/>
          <p:nvPr/>
        </p:nvSpPr>
        <p:spPr>
          <a:xfrm rot="1241927">
            <a:off x="10408917" y="627397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6" name="Circle"/>
          <p:cNvSpPr/>
          <p:nvPr/>
        </p:nvSpPr>
        <p:spPr>
          <a:xfrm rot="1241927">
            <a:off x="5893005" y="6332588"/>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7" name="Circle"/>
          <p:cNvSpPr/>
          <p:nvPr/>
        </p:nvSpPr>
        <p:spPr>
          <a:xfrm rot="1241927">
            <a:off x="9578851" y="6530547"/>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8" name="Circle"/>
          <p:cNvSpPr/>
          <p:nvPr/>
        </p:nvSpPr>
        <p:spPr>
          <a:xfrm rot="1241927">
            <a:off x="7616684" y="7160362"/>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09" name="Circle"/>
          <p:cNvSpPr/>
          <p:nvPr/>
        </p:nvSpPr>
        <p:spPr>
          <a:xfrm rot="1241927">
            <a:off x="3267636" y="7064801"/>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10" name="Circle"/>
          <p:cNvSpPr/>
          <p:nvPr/>
        </p:nvSpPr>
        <p:spPr>
          <a:xfrm rot="1241927">
            <a:off x="1753384" y="5107863"/>
            <a:ext cx="215901" cy="215901"/>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11" name="Line"/>
          <p:cNvSpPr/>
          <p:nvPr/>
        </p:nvSpPr>
        <p:spPr>
          <a:xfrm>
            <a:off x="593737" y="6576452"/>
            <a:ext cx="10187921" cy="20924"/>
          </a:xfrm>
          <a:prstGeom prst="line">
            <a:avLst/>
          </a:prstGeom>
          <a:ln w="63500">
            <a:solidFill>
              <a:srgbClr val="D834D6"/>
            </a:solidFill>
          </a:ln>
        </p:spPr>
        <p:txBody>
          <a:bodyPr lIns="0" tIns="0" rIns="0" bIns="0"/>
          <a:lstStyle/>
          <a:p>
            <a:pPr/>
          </a:p>
        </p:txBody>
      </p:sp>
      <p:sp>
        <p:nvSpPr>
          <p:cNvPr id="1512" name="Circle"/>
          <p:cNvSpPr/>
          <p:nvPr/>
        </p:nvSpPr>
        <p:spPr>
          <a:xfrm rot="1241927">
            <a:off x="2817463" y="6470699"/>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13" name="Circle"/>
          <p:cNvSpPr/>
          <p:nvPr/>
        </p:nvSpPr>
        <p:spPr>
          <a:xfrm rot="1241927">
            <a:off x="5775225" y="6479152"/>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14" name="Circle"/>
          <p:cNvSpPr/>
          <p:nvPr/>
        </p:nvSpPr>
        <p:spPr>
          <a:xfrm rot="1241927">
            <a:off x="9760931" y="6494819"/>
            <a:ext cx="215901" cy="215901"/>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1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51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517" name="Project to different image"/>
          <p:cNvSpPr txBox="1"/>
          <p:nvPr>
            <p:ph type="title"/>
          </p:nvPr>
        </p:nvSpPr>
        <p:spPr>
          <a:prstGeom prst="rect">
            <a:avLst/>
          </a:prstGeom>
        </p:spPr>
        <p:txBody>
          <a:bodyPr/>
          <a:lstStyle>
            <a:lvl1pPr>
              <a:defRPr sz="5000"/>
            </a:lvl1pPr>
          </a:lstStyle>
          <a:p>
            <a:pPr/>
            <a:r>
              <a:t>Project to different image</a:t>
            </a:r>
          </a:p>
        </p:txBody>
      </p:sp>
      <p:pic>
        <p:nvPicPr>
          <p:cNvPr id="1518" name="Rectangle Rectangle" descr="Rectangle Rectangle"/>
          <p:cNvPicPr>
            <a:picLocks noChangeAspect="0"/>
          </p:cNvPicPr>
          <p:nvPr/>
        </p:nvPicPr>
        <p:blipFill>
          <a:blip r:embed="rId3">
            <a:extLst/>
          </a:blip>
          <a:stretch>
            <a:fillRect/>
          </a:stretch>
        </p:blipFill>
        <p:spPr>
          <a:xfrm>
            <a:off x="279400" y="1358900"/>
            <a:ext cx="12458700" cy="3009900"/>
          </a:xfrm>
          <a:prstGeom prst="rect">
            <a:avLst/>
          </a:prstGeom>
        </p:spPr>
      </p:pic>
      <p:sp>
        <p:nvSpPr>
          <p:cNvPr id="1520" name="It doesn’t depend on z…"/>
          <p:cNvSpPr txBox="1"/>
          <p:nvPr>
            <p:ph type="body" idx="1"/>
          </p:nvPr>
        </p:nvSpPr>
        <p:spPr>
          <a:prstGeom prst="rect">
            <a:avLst/>
          </a:prstGeom>
        </p:spPr>
        <p:txBody>
          <a:bodyPr/>
          <a:lstStyle/>
          <a:p>
            <a:pPr marL="557177" indent="-285750">
              <a:buChar char="–"/>
            </a:pPr>
            <a:r>
              <a:t>It doesn’t depend on z</a:t>
            </a:r>
          </a:p>
          <a:p>
            <a:pPr marL="557177" indent="-285750">
              <a:buChar char="–"/>
            </a:pPr>
            <a:r>
              <a:t>All points that project to the same x,y reproject onto the same x’,y’</a:t>
            </a:r>
          </a:p>
          <a:p>
            <a:pPr lvl="1" marL="842927"/>
            <a:r>
              <a:t>after perspective division</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52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524" name="Back to pano problem"/>
          <p:cNvSpPr txBox="1"/>
          <p:nvPr>
            <p:ph type="title"/>
          </p:nvPr>
        </p:nvSpPr>
        <p:spPr>
          <a:prstGeom prst="rect">
            <a:avLst/>
          </a:prstGeom>
        </p:spPr>
        <p:txBody>
          <a:bodyPr/>
          <a:lstStyle>
            <a:lvl1pPr>
              <a:defRPr sz="5000"/>
            </a:lvl1pPr>
          </a:lstStyle>
          <a:p>
            <a:pPr/>
            <a:r>
              <a:t>Back to pano problem</a:t>
            </a:r>
          </a:p>
        </p:txBody>
      </p:sp>
      <p:sp>
        <p:nvSpPr>
          <p:cNvPr id="1525" name="We want to know how points at x,y in the first image get reprojected onto the rotated second image…"/>
          <p:cNvSpPr txBox="1"/>
          <p:nvPr>
            <p:ph type="body" idx="1"/>
          </p:nvPr>
        </p:nvSpPr>
        <p:spPr>
          <a:prstGeom prst="rect">
            <a:avLst/>
          </a:prstGeom>
        </p:spPr>
        <p:txBody>
          <a:bodyPr/>
          <a:lstStyle/>
          <a:p>
            <a:pPr/>
            <a:r>
              <a:t>We want to know how points at x,y in the first image get reprojected onto the rotated second image</a:t>
            </a:r>
          </a:p>
          <a:p>
            <a:pPr lvl="1"/>
            <a:r>
              <a:t>problem: we don’t know their z</a:t>
            </a:r>
          </a:p>
        </p:txBody>
      </p:sp>
      <p:sp>
        <p:nvSpPr>
          <p:cNvPr id="1526"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527"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528"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529"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30" name="Circle"/>
          <p:cNvSpPr/>
          <p:nvPr/>
        </p:nvSpPr>
        <p:spPr>
          <a:xfrm>
            <a:off x="2273300" y="7048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31"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532" name="Circle"/>
          <p:cNvSpPr/>
          <p:nvPr/>
        </p:nvSpPr>
        <p:spPr>
          <a:xfrm>
            <a:off x="15113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33"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534" name="Circle"/>
          <p:cNvSpPr/>
          <p:nvPr/>
        </p:nvSpPr>
        <p:spPr>
          <a:xfrm>
            <a:off x="48768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35"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536" name="z"/>
          <p:cNvSpPr txBox="1"/>
          <p:nvPr/>
        </p:nvSpPr>
        <p:spPr>
          <a:xfrm>
            <a:off x="3683000" y="37973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537"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538" name="Circle"/>
          <p:cNvSpPr/>
          <p:nvPr/>
        </p:nvSpPr>
        <p:spPr>
          <a:xfrm>
            <a:off x="6286500" y="6616700"/>
            <a:ext cx="215900" cy="215900"/>
          </a:xfrm>
          <a:prstGeom prst="ellipse">
            <a:avLst/>
          </a:prstGeom>
          <a:solidFill>
            <a:srgbClr val="669C35"/>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39"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40" name="z=1"/>
          <p:cNvSpPr txBox="1"/>
          <p:nvPr/>
        </p:nvSpPr>
        <p:spPr>
          <a:xfrm>
            <a:off x="10947400" y="6388100"/>
            <a:ext cx="82317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sp>
        <p:nvSpPr>
          <p:cNvPr id="1541" name="Circle"/>
          <p:cNvSpPr/>
          <p:nvPr/>
        </p:nvSpPr>
        <p:spPr>
          <a:xfrm>
            <a:off x="5118100" y="5880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42" name="Circle"/>
          <p:cNvSpPr/>
          <p:nvPr/>
        </p:nvSpPr>
        <p:spPr>
          <a:xfrm>
            <a:off x="8636000" y="4762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43" name="Circle"/>
          <p:cNvSpPr/>
          <p:nvPr/>
        </p:nvSpPr>
        <p:spPr>
          <a:xfrm>
            <a:off x="7023100" y="60452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44" name="Circle"/>
          <p:cNvSpPr/>
          <p:nvPr/>
        </p:nvSpPr>
        <p:spPr>
          <a:xfrm>
            <a:off x="2921000" y="74930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45" name="Circle"/>
          <p:cNvSpPr/>
          <p:nvPr/>
        </p:nvSpPr>
        <p:spPr>
          <a:xfrm>
            <a:off x="812800" y="61976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7"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54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549" name="Back to pano problem"/>
          <p:cNvSpPr txBox="1"/>
          <p:nvPr>
            <p:ph type="title"/>
          </p:nvPr>
        </p:nvSpPr>
        <p:spPr>
          <a:prstGeom prst="rect">
            <a:avLst/>
          </a:prstGeom>
        </p:spPr>
        <p:txBody>
          <a:bodyPr/>
          <a:lstStyle>
            <a:lvl1pPr>
              <a:defRPr sz="5000"/>
            </a:lvl1pPr>
          </a:lstStyle>
          <a:p>
            <a:pPr/>
            <a:r>
              <a:t>Back to pano problem</a:t>
            </a:r>
          </a:p>
        </p:txBody>
      </p:sp>
      <p:sp>
        <p:nvSpPr>
          <p:cNvPr id="1550"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551"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552"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553"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54" name="Circle"/>
          <p:cNvSpPr/>
          <p:nvPr/>
        </p:nvSpPr>
        <p:spPr>
          <a:xfrm>
            <a:off x="2273300" y="7048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55"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556" name="Line"/>
          <p:cNvSpPr/>
          <p:nvPr/>
        </p:nvSpPr>
        <p:spPr>
          <a:xfrm flipV="1">
            <a:off x="4330700" y="5207000"/>
            <a:ext cx="1193800" cy="3136900"/>
          </a:xfrm>
          <a:prstGeom prst="line">
            <a:avLst/>
          </a:prstGeom>
          <a:ln w="12700">
            <a:solidFill>
              <a:srgbClr val="000000"/>
            </a:solidFill>
          </a:ln>
        </p:spPr>
        <p:txBody>
          <a:bodyPr lIns="0" tIns="0" rIns="0" bIns="0"/>
          <a:lstStyle/>
          <a:p>
            <a:pPr/>
          </a:p>
        </p:txBody>
      </p:sp>
      <p:grpSp>
        <p:nvGrpSpPr>
          <p:cNvPr id="1559" name="Circle"/>
          <p:cNvGrpSpPr/>
          <p:nvPr/>
        </p:nvGrpSpPr>
        <p:grpSpPr>
          <a:xfrm>
            <a:off x="4673599" y="6413499"/>
            <a:ext cx="622301" cy="622301"/>
            <a:chOff x="0" y="0"/>
            <a:chExt cx="622300" cy="622300"/>
          </a:xfrm>
        </p:grpSpPr>
        <p:sp>
          <p:nvSpPr>
            <p:cNvPr id="1558"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557"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
        <p:nvSpPr>
          <p:cNvPr id="1560"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561" name="z"/>
          <p:cNvSpPr txBox="1"/>
          <p:nvPr/>
        </p:nvSpPr>
        <p:spPr>
          <a:xfrm>
            <a:off x="3683000" y="3797300"/>
            <a:ext cx="3637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562"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563"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64" name="z=1"/>
          <p:cNvSpPr txBox="1"/>
          <p:nvPr/>
        </p:nvSpPr>
        <p:spPr>
          <a:xfrm>
            <a:off x="10947400" y="6388100"/>
            <a:ext cx="82317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sp>
        <p:nvSpPr>
          <p:cNvPr id="1565" name="Circle"/>
          <p:cNvSpPr/>
          <p:nvPr/>
        </p:nvSpPr>
        <p:spPr>
          <a:xfrm>
            <a:off x="5118100" y="5880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66" name="Circle"/>
          <p:cNvSpPr/>
          <p:nvPr/>
        </p:nvSpPr>
        <p:spPr>
          <a:xfrm>
            <a:off x="8636000" y="4762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67" name="Circle"/>
          <p:cNvSpPr/>
          <p:nvPr/>
        </p:nvSpPr>
        <p:spPr>
          <a:xfrm>
            <a:off x="7023100" y="60452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68" name="Circle"/>
          <p:cNvSpPr/>
          <p:nvPr/>
        </p:nvSpPr>
        <p:spPr>
          <a:xfrm>
            <a:off x="2921000" y="74930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69" name="Circle"/>
          <p:cNvSpPr/>
          <p:nvPr/>
        </p:nvSpPr>
        <p:spPr>
          <a:xfrm>
            <a:off x="812800" y="61976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grpSp>
        <p:nvGrpSpPr>
          <p:cNvPr id="1572" name="Circle"/>
          <p:cNvGrpSpPr/>
          <p:nvPr/>
        </p:nvGrpSpPr>
        <p:grpSpPr>
          <a:xfrm>
            <a:off x="6146799" y="6413499"/>
            <a:ext cx="622301" cy="622301"/>
            <a:chOff x="0" y="0"/>
            <a:chExt cx="622300" cy="622300"/>
          </a:xfrm>
        </p:grpSpPr>
        <p:sp>
          <p:nvSpPr>
            <p:cNvPr id="1571"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570"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575" name="Circle"/>
          <p:cNvGrpSpPr/>
          <p:nvPr/>
        </p:nvGrpSpPr>
        <p:grpSpPr>
          <a:xfrm>
            <a:off x="1219199" y="6413499"/>
            <a:ext cx="622301" cy="622301"/>
            <a:chOff x="0" y="0"/>
            <a:chExt cx="622300" cy="622300"/>
          </a:xfrm>
        </p:grpSpPr>
        <p:sp>
          <p:nvSpPr>
            <p:cNvPr id="1574"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573"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
        <p:nvSpPr>
          <p:cNvPr id="1576" name="Square"/>
          <p:cNvSpPr/>
          <p:nvPr/>
        </p:nvSpPr>
        <p:spPr>
          <a:xfrm>
            <a:off x="3695700" y="3594100"/>
            <a:ext cx="1270000" cy="1270000"/>
          </a:xfrm>
          <a:prstGeom prst="rect">
            <a:avLst/>
          </a:prstGeom>
          <a:solidFill>
            <a:srgbClr val="FFFFFF"/>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577" name="We want to know how points at x,y in the first image get reprojected onto the rotated second image…"/>
          <p:cNvSpPr txBox="1"/>
          <p:nvPr>
            <p:ph type="body" sz="half" idx="1"/>
          </p:nvPr>
        </p:nvSpPr>
        <p:spPr>
          <a:xfrm>
            <a:off x="431800" y="1409700"/>
            <a:ext cx="12357100" cy="3517900"/>
          </a:xfrm>
          <a:prstGeom prst="rect">
            <a:avLst/>
          </a:prstGeom>
        </p:spPr>
        <p:txBody>
          <a:bodyPr/>
          <a:lstStyle/>
          <a:p>
            <a:pPr/>
            <a:r>
              <a:t>We want to know how points at x,y in the first image get reprojected onto the rotated second image</a:t>
            </a:r>
          </a:p>
          <a:p>
            <a:pPr lvl="1"/>
            <a:r>
              <a:t>problem: we don’t know their z</a:t>
            </a:r>
          </a:p>
          <a:p>
            <a:pPr lvl="1"/>
            <a:r>
              <a:t>BUT ID DOESN’T DEPEND ON Z!!!!!!</a:t>
            </a:r>
          </a:p>
          <a:p>
            <a:pPr lvl="1"/>
            <a:r>
              <a:t>LET”S PICK AN ARBITRARY Z=1</a:t>
            </a:r>
          </a:p>
        </p:txBody>
      </p:sp>
      <p:sp>
        <p:nvSpPr>
          <p:cNvPr id="1578" name="(x,y,1)"/>
          <p:cNvSpPr txBox="1"/>
          <p:nvPr/>
        </p:nvSpPr>
        <p:spPr>
          <a:xfrm>
            <a:off x="685800" y="5168900"/>
            <a:ext cx="2550522" cy="1117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7200">
                <a:uFill>
                  <a:solidFill>
                    <a:srgbClr val="000000"/>
                  </a:solidFill>
                </a:uFill>
                <a:latin typeface="Times New Roman"/>
                <a:ea typeface="Times New Roman"/>
                <a:cs typeface="Times New Roman"/>
                <a:sym typeface="Times New Roman"/>
              </a:defRPr>
            </a:lvl1pPr>
          </a:lstStyle>
          <a:p>
            <a:pPr/>
            <a:r>
              <a:t>(x,y,1)</a:t>
            </a:r>
          </a:p>
        </p:txBody>
      </p:sp>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0"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58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582" name="Project to different image?"/>
          <p:cNvSpPr txBox="1"/>
          <p:nvPr>
            <p:ph type="title"/>
          </p:nvPr>
        </p:nvSpPr>
        <p:spPr>
          <a:prstGeom prst="rect">
            <a:avLst/>
          </a:prstGeom>
        </p:spPr>
        <p:txBody>
          <a:bodyPr/>
          <a:lstStyle>
            <a:lvl1pPr>
              <a:defRPr sz="5000"/>
            </a:lvl1pPr>
          </a:lstStyle>
          <a:p>
            <a:pPr/>
            <a:r>
              <a:t>Project to different image?</a:t>
            </a:r>
          </a:p>
        </p:txBody>
      </p:sp>
      <p:grpSp>
        <p:nvGrpSpPr>
          <p:cNvPr id="1588" name="Group"/>
          <p:cNvGrpSpPr/>
          <p:nvPr/>
        </p:nvGrpSpPr>
        <p:grpSpPr>
          <a:xfrm>
            <a:off x="762000" y="3797300"/>
            <a:ext cx="11008573" cy="5740400"/>
            <a:chOff x="0" y="0"/>
            <a:chExt cx="11008572" cy="5740400"/>
          </a:xfrm>
        </p:grpSpPr>
        <p:sp>
          <p:nvSpPr>
            <p:cNvPr id="1583"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584"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585"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586"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587"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589"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590"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591"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592"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593" name="Line"/>
          <p:cNvSpPr/>
          <p:nvPr/>
        </p:nvSpPr>
        <p:spPr>
          <a:xfrm flipV="1">
            <a:off x="215900" y="4445000"/>
            <a:ext cx="9537700" cy="3581400"/>
          </a:xfrm>
          <a:prstGeom prst="line">
            <a:avLst/>
          </a:prstGeom>
          <a:ln w="63500">
            <a:solidFill>
              <a:srgbClr val="D834D6"/>
            </a:solidFill>
          </a:ln>
        </p:spPr>
        <p:txBody>
          <a:bodyPr lIns="0" tIns="0" rIns="0" bIns="0"/>
          <a:lstStyle/>
          <a:p>
            <a:pPr/>
          </a:p>
        </p:txBody>
      </p:sp>
      <p:grpSp>
        <p:nvGrpSpPr>
          <p:cNvPr id="1596" name="Circle"/>
          <p:cNvGrpSpPr/>
          <p:nvPr/>
        </p:nvGrpSpPr>
        <p:grpSpPr>
          <a:xfrm>
            <a:off x="4673599" y="6413499"/>
            <a:ext cx="622301" cy="622301"/>
            <a:chOff x="0" y="0"/>
            <a:chExt cx="622300" cy="622300"/>
          </a:xfrm>
        </p:grpSpPr>
        <p:sp>
          <p:nvSpPr>
            <p:cNvPr id="1595"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594"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599" name="Circle"/>
          <p:cNvGrpSpPr/>
          <p:nvPr/>
        </p:nvGrpSpPr>
        <p:grpSpPr>
          <a:xfrm>
            <a:off x="6146799" y="6413499"/>
            <a:ext cx="622301" cy="622301"/>
            <a:chOff x="0" y="0"/>
            <a:chExt cx="622300" cy="622300"/>
          </a:xfrm>
        </p:grpSpPr>
        <p:sp>
          <p:nvSpPr>
            <p:cNvPr id="1598"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597"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02" name="Circle"/>
          <p:cNvGrpSpPr/>
          <p:nvPr/>
        </p:nvGrpSpPr>
        <p:grpSpPr>
          <a:xfrm>
            <a:off x="1219199" y="6413499"/>
            <a:ext cx="622301" cy="622301"/>
            <a:chOff x="0" y="0"/>
            <a:chExt cx="622300" cy="622300"/>
          </a:xfrm>
        </p:grpSpPr>
        <p:sp>
          <p:nvSpPr>
            <p:cNvPr id="1601"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00"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60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606" name="Rotate"/>
          <p:cNvSpPr txBox="1"/>
          <p:nvPr>
            <p:ph type="title"/>
          </p:nvPr>
        </p:nvSpPr>
        <p:spPr>
          <a:prstGeom prst="rect">
            <a:avLst/>
          </a:prstGeom>
        </p:spPr>
        <p:txBody>
          <a:bodyPr/>
          <a:lstStyle>
            <a:lvl1pPr>
              <a:defRPr sz="5000"/>
            </a:lvl1pPr>
          </a:lstStyle>
          <a:p>
            <a:pPr/>
            <a:r>
              <a:t>Rotate</a:t>
            </a:r>
          </a:p>
        </p:txBody>
      </p:sp>
      <p:grpSp>
        <p:nvGrpSpPr>
          <p:cNvPr id="1612" name="Group"/>
          <p:cNvGrpSpPr/>
          <p:nvPr/>
        </p:nvGrpSpPr>
        <p:grpSpPr>
          <a:xfrm>
            <a:off x="762000" y="3797300"/>
            <a:ext cx="11008573" cy="5740400"/>
            <a:chOff x="0" y="0"/>
            <a:chExt cx="11008572" cy="5740400"/>
          </a:xfrm>
        </p:grpSpPr>
        <p:sp>
          <p:nvSpPr>
            <p:cNvPr id="1607"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608"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609"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610"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611"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613" name="Line"/>
          <p:cNvSpPr/>
          <p:nvPr/>
        </p:nvSpPr>
        <p:spPr>
          <a:xfrm>
            <a:off x="1099860" y="6140908"/>
            <a:ext cx="9605029" cy="1695919"/>
          </a:xfrm>
          <a:prstGeom prst="line">
            <a:avLst/>
          </a:prstGeom>
          <a:ln w="63500">
            <a:solidFill>
              <a:srgbClr val="0433FF"/>
            </a:solidFill>
          </a:ln>
        </p:spPr>
        <p:txBody>
          <a:bodyPr lIns="0" tIns="0" rIns="0" bIns="0"/>
          <a:lstStyle/>
          <a:p>
            <a:pPr/>
          </a:p>
        </p:txBody>
      </p:sp>
      <p:sp>
        <p:nvSpPr>
          <p:cNvPr id="1614" name="Line"/>
          <p:cNvSpPr/>
          <p:nvPr/>
        </p:nvSpPr>
        <p:spPr>
          <a:xfrm flipH="1" flipV="1">
            <a:off x="1274898" y="5733310"/>
            <a:ext cx="3057164" cy="2628200"/>
          </a:xfrm>
          <a:prstGeom prst="line">
            <a:avLst/>
          </a:prstGeom>
          <a:ln w="12700">
            <a:solidFill>
              <a:srgbClr val="000000"/>
            </a:solidFill>
          </a:ln>
        </p:spPr>
        <p:txBody>
          <a:bodyPr lIns="0" tIns="0" rIns="0" bIns="0"/>
          <a:lstStyle/>
          <a:p>
            <a:pPr/>
          </a:p>
        </p:txBody>
      </p:sp>
      <p:sp>
        <p:nvSpPr>
          <p:cNvPr id="1615" name="Line"/>
          <p:cNvSpPr/>
          <p:nvPr/>
        </p:nvSpPr>
        <p:spPr>
          <a:xfrm flipV="1">
            <a:off x="4332061" y="5479566"/>
            <a:ext cx="1720382" cy="2881944"/>
          </a:xfrm>
          <a:prstGeom prst="line">
            <a:avLst/>
          </a:prstGeom>
          <a:ln w="12700">
            <a:solidFill>
              <a:srgbClr val="000000"/>
            </a:solidFill>
          </a:ln>
        </p:spPr>
        <p:txBody>
          <a:bodyPr lIns="0" tIns="0" rIns="0" bIns="0"/>
          <a:lstStyle/>
          <a:p>
            <a:pPr/>
          </a:p>
        </p:txBody>
      </p:sp>
      <p:sp>
        <p:nvSpPr>
          <p:cNvPr id="1616" name="Line"/>
          <p:cNvSpPr/>
          <p:nvPr/>
        </p:nvSpPr>
        <p:spPr>
          <a:xfrm flipV="1">
            <a:off x="4332062" y="5293616"/>
            <a:ext cx="5712216" cy="3067893"/>
          </a:xfrm>
          <a:prstGeom prst="line">
            <a:avLst/>
          </a:prstGeom>
          <a:ln w="12700">
            <a:solidFill>
              <a:srgbClr val="000000"/>
            </a:solidFill>
          </a:ln>
        </p:spPr>
        <p:txBody>
          <a:bodyPr lIns="0" tIns="0" rIns="0" bIns="0"/>
          <a:lstStyle/>
          <a:p>
            <a:pPr/>
          </a:p>
        </p:txBody>
      </p:sp>
      <p:sp>
        <p:nvSpPr>
          <p:cNvPr id="1617" name="Line"/>
          <p:cNvSpPr/>
          <p:nvPr/>
        </p:nvSpPr>
        <p:spPr>
          <a:xfrm flipV="1">
            <a:off x="334907" y="5463519"/>
            <a:ext cx="10014706" cy="1870787"/>
          </a:xfrm>
          <a:prstGeom prst="line">
            <a:avLst/>
          </a:prstGeom>
          <a:ln w="63500">
            <a:solidFill>
              <a:srgbClr val="D834D6"/>
            </a:solidFill>
          </a:ln>
        </p:spPr>
        <p:txBody>
          <a:bodyPr lIns="0" tIns="0" rIns="0" bIns="0"/>
          <a:lstStyle/>
          <a:p>
            <a:pPr/>
          </a:p>
        </p:txBody>
      </p:sp>
      <p:grpSp>
        <p:nvGrpSpPr>
          <p:cNvPr id="1620" name="Circle"/>
          <p:cNvGrpSpPr/>
          <p:nvPr/>
        </p:nvGrpSpPr>
        <p:grpSpPr>
          <a:xfrm>
            <a:off x="4978399" y="6578599"/>
            <a:ext cx="622301" cy="622301"/>
            <a:chOff x="0" y="0"/>
            <a:chExt cx="622300" cy="622300"/>
          </a:xfrm>
        </p:grpSpPr>
        <p:sp>
          <p:nvSpPr>
            <p:cNvPr id="1619"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18"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23" name="Circle"/>
          <p:cNvGrpSpPr/>
          <p:nvPr/>
        </p:nvGrpSpPr>
        <p:grpSpPr>
          <a:xfrm>
            <a:off x="6388099" y="6832599"/>
            <a:ext cx="622301" cy="622301"/>
            <a:chOff x="0" y="0"/>
            <a:chExt cx="622300" cy="622300"/>
          </a:xfrm>
        </p:grpSpPr>
        <p:sp>
          <p:nvSpPr>
            <p:cNvPr id="1622"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21"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26" name="Circle"/>
          <p:cNvGrpSpPr/>
          <p:nvPr/>
        </p:nvGrpSpPr>
        <p:grpSpPr>
          <a:xfrm>
            <a:off x="1612899" y="5981699"/>
            <a:ext cx="622301" cy="622301"/>
            <a:chOff x="0" y="0"/>
            <a:chExt cx="622300" cy="622300"/>
          </a:xfrm>
        </p:grpSpPr>
        <p:sp>
          <p:nvSpPr>
            <p:cNvPr id="1625"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24"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
        <p:nvSpPr>
          <p:cNvPr id="1627" name="Apply R to vector (x, y, 1)"/>
          <p:cNvSpPr txBox="1"/>
          <p:nvPr>
            <p:ph type="body" sz="half" idx="1"/>
          </p:nvPr>
        </p:nvSpPr>
        <p:spPr>
          <a:xfrm>
            <a:off x="431800" y="1409700"/>
            <a:ext cx="12357100" cy="3517900"/>
          </a:xfrm>
          <a:prstGeom prst="rect">
            <a:avLst/>
          </a:prstGeom>
        </p:spPr>
        <p:txBody>
          <a:bodyPr/>
          <a:lstStyle/>
          <a:p>
            <a:pPr/>
            <a:r>
              <a:t>Apply R to vector (x, y, 1)</a:t>
            </a: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9"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630"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631" name="Rotate"/>
          <p:cNvSpPr txBox="1"/>
          <p:nvPr>
            <p:ph type="title"/>
          </p:nvPr>
        </p:nvSpPr>
        <p:spPr>
          <a:prstGeom prst="rect">
            <a:avLst/>
          </a:prstGeom>
        </p:spPr>
        <p:txBody>
          <a:bodyPr/>
          <a:lstStyle>
            <a:lvl1pPr>
              <a:defRPr sz="5000"/>
            </a:lvl1pPr>
          </a:lstStyle>
          <a:p>
            <a:pPr/>
            <a:r>
              <a:t>Rotate</a:t>
            </a:r>
          </a:p>
        </p:txBody>
      </p:sp>
      <p:grpSp>
        <p:nvGrpSpPr>
          <p:cNvPr id="1637" name="Group"/>
          <p:cNvGrpSpPr/>
          <p:nvPr/>
        </p:nvGrpSpPr>
        <p:grpSpPr>
          <a:xfrm>
            <a:off x="762000" y="3797300"/>
            <a:ext cx="11008573" cy="5740400"/>
            <a:chOff x="0" y="0"/>
            <a:chExt cx="11008572" cy="5740400"/>
          </a:xfrm>
        </p:grpSpPr>
        <p:sp>
          <p:nvSpPr>
            <p:cNvPr id="1632"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633"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634"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635"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636"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638" name="Line"/>
          <p:cNvSpPr/>
          <p:nvPr/>
        </p:nvSpPr>
        <p:spPr>
          <a:xfrm>
            <a:off x="1566942" y="5545810"/>
            <a:ext cx="9123223" cy="3449572"/>
          </a:xfrm>
          <a:prstGeom prst="line">
            <a:avLst/>
          </a:prstGeom>
          <a:ln w="63500">
            <a:solidFill>
              <a:srgbClr val="0433FF"/>
            </a:solidFill>
          </a:ln>
        </p:spPr>
        <p:txBody>
          <a:bodyPr lIns="0" tIns="0" rIns="0" bIns="0"/>
          <a:lstStyle/>
          <a:p>
            <a:pPr/>
          </a:p>
        </p:txBody>
      </p:sp>
      <p:sp>
        <p:nvSpPr>
          <p:cNvPr id="1639" name="Line"/>
          <p:cNvSpPr/>
          <p:nvPr/>
        </p:nvSpPr>
        <p:spPr>
          <a:xfrm flipH="1" flipV="1">
            <a:off x="1814606" y="5177793"/>
            <a:ext cx="2516106" cy="3150063"/>
          </a:xfrm>
          <a:prstGeom prst="line">
            <a:avLst/>
          </a:prstGeom>
          <a:ln w="12700">
            <a:solidFill>
              <a:srgbClr val="000000"/>
            </a:solidFill>
          </a:ln>
        </p:spPr>
        <p:txBody>
          <a:bodyPr lIns="0" tIns="0" rIns="0" bIns="0"/>
          <a:lstStyle/>
          <a:p>
            <a:pPr/>
          </a:p>
        </p:txBody>
      </p:sp>
      <p:sp>
        <p:nvSpPr>
          <p:cNvPr id="1640" name="Line"/>
          <p:cNvSpPr/>
          <p:nvPr/>
        </p:nvSpPr>
        <p:spPr>
          <a:xfrm flipV="1">
            <a:off x="4330711" y="5815392"/>
            <a:ext cx="2225496" cy="2512464"/>
          </a:xfrm>
          <a:prstGeom prst="line">
            <a:avLst/>
          </a:prstGeom>
          <a:ln w="12700">
            <a:solidFill>
              <a:srgbClr val="000000"/>
            </a:solidFill>
          </a:ln>
        </p:spPr>
        <p:txBody>
          <a:bodyPr lIns="0" tIns="0" rIns="0" bIns="0"/>
          <a:lstStyle/>
          <a:p>
            <a:pPr/>
          </a:p>
        </p:txBody>
      </p:sp>
      <p:sp>
        <p:nvSpPr>
          <p:cNvPr id="1641" name="Line"/>
          <p:cNvSpPr/>
          <p:nvPr/>
        </p:nvSpPr>
        <p:spPr>
          <a:xfrm flipV="1">
            <a:off x="4330711" y="6373742"/>
            <a:ext cx="6182461" cy="1954114"/>
          </a:xfrm>
          <a:prstGeom prst="line">
            <a:avLst/>
          </a:prstGeom>
          <a:ln w="12700">
            <a:solidFill>
              <a:srgbClr val="000000"/>
            </a:solidFill>
          </a:ln>
        </p:spPr>
        <p:txBody>
          <a:bodyPr lIns="0" tIns="0" rIns="0" bIns="0"/>
          <a:lstStyle/>
          <a:p>
            <a:pPr/>
          </a:p>
        </p:txBody>
      </p:sp>
      <p:sp>
        <p:nvSpPr>
          <p:cNvPr id="1642" name="Line"/>
          <p:cNvSpPr/>
          <p:nvPr/>
        </p:nvSpPr>
        <p:spPr>
          <a:xfrm>
            <a:off x="593737" y="6576452"/>
            <a:ext cx="10187921" cy="20924"/>
          </a:xfrm>
          <a:prstGeom prst="line">
            <a:avLst/>
          </a:prstGeom>
          <a:ln w="63500">
            <a:solidFill>
              <a:srgbClr val="D834D6"/>
            </a:solidFill>
          </a:ln>
        </p:spPr>
        <p:txBody>
          <a:bodyPr lIns="0" tIns="0" rIns="0" bIns="0"/>
          <a:lstStyle/>
          <a:p>
            <a:pPr/>
          </a:p>
        </p:txBody>
      </p:sp>
      <p:grpSp>
        <p:nvGrpSpPr>
          <p:cNvPr id="1645" name="Circle"/>
          <p:cNvGrpSpPr/>
          <p:nvPr/>
        </p:nvGrpSpPr>
        <p:grpSpPr>
          <a:xfrm>
            <a:off x="5181599" y="6705599"/>
            <a:ext cx="622301" cy="622301"/>
            <a:chOff x="0" y="0"/>
            <a:chExt cx="622300" cy="622300"/>
          </a:xfrm>
        </p:grpSpPr>
        <p:sp>
          <p:nvSpPr>
            <p:cNvPr id="1644"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43"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48" name="Circle"/>
          <p:cNvGrpSpPr/>
          <p:nvPr/>
        </p:nvGrpSpPr>
        <p:grpSpPr>
          <a:xfrm>
            <a:off x="6553199" y="7226299"/>
            <a:ext cx="622301" cy="622301"/>
            <a:chOff x="0" y="0"/>
            <a:chExt cx="622300" cy="622300"/>
          </a:xfrm>
        </p:grpSpPr>
        <p:sp>
          <p:nvSpPr>
            <p:cNvPr id="1647"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46"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51" name="Circle"/>
          <p:cNvGrpSpPr/>
          <p:nvPr/>
        </p:nvGrpSpPr>
        <p:grpSpPr>
          <a:xfrm>
            <a:off x="2006599" y="5511799"/>
            <a:ext cx="622301" cy="622301"/>
            <a:chOff x="0" y="0"/>
            <a:chExt cx="622300" cy="622300"/>
          </a:xfrm>
        </p:grpSpPr>
        <p:sp>
          <p:nvSpPr>
            <p:cNvPr id="1650"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49"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
        <p:nvSpPr>
          <p:cNvPr id="1652" name="Apply R to vector (x, y, 1)"/>
          <p:cNvSpPr txBox="1"/>
          <p:nvPr>
            <p:ph type="body" sz="half" idx="1"/>
          </p:nvPr>
        </p:nvSpPr>
        <p:spPr>
          <a:xfrm>
            <a:off x="431800" y="1409700"/>
            <a:ext cx="12357100" cy="3517900"/>
          </a:xfrm>
          <a:prstGeom prst="rect">
            <a:avLst/>
          </a:prstGeom>
        </p:spPr>
        <p:txBody>
          <a:bodyPr/>
          <a:lstStyle/>
          <a:p>
            <a:pPr/>
            <a:r>
              <a:t>Apply R to vector (x, y, 1)</a:t>
            </a: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4"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65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656" name="Rotate"/>
          <p:cNvSpPr txBox="1"/>
          <p:nvPr>
            <p:ph type="title"/>
          </p:nvPr>
        </p:nvSpPr>
        <p:spPr>
          <a:prstGeom prst="rect">
            <a:avLst/>
          </a:prstGeom>
        </p:spPr>
        <p:txBody>
          <a:bodyPr/>
          <a:lstStyle>
            <a:lvl1pPr>
              <a:defRPr sz="5000"/>
            </a:lvl1pPr>
          </a:lstStyle>
          <a:p>
            <a:pPr/>
            <a:r>
              <a:t>Rotate</a:t>
            </a:r>
          </a:p>
        </p:txBody>
      </p:sp>
      <p:grpSp>
        <p:nvGrpSpPr>
          <p:cNvPr id="1662" name="Group"/>
          <p:cNvGrpSpPr/>
          <p:nvPr/>
        </p:nvGrpSpPr>
        <p:grpSpPr>
          <a:xfrm>
            <a:off x="762000" y="3797300"/>
            <a:ext cx="11008573" cy="5740400"/>
            <a:chOff x="0" y="0"/>
            <a:chExt cx="11008572" cy="5740400"/>
          </a:xfrm>
        </p:grpSpPr>
        <p:sp>
          <p:nvSpPr>
            <p:cNvPr id="1657" name="Line"/>
            <p:cNvSpPr/>
            <p:nvPr/>
          </p:nvSpPr>
          <p:spPr>
            <a:xfrm>
              <a:off x="0" y="4546600"/>
              <a:ext cx="8128000" cy="2258"/>
            </a:xfrm>
            <a:prstGeom prst="line">
              <a:avLst/>
            </a:prstGeom>
            <a:noFill/>
            <a:ln w="25400" cap="flat">
              <a:solidFill>
                <a:srgbClr val="000000"/>
              </a:solidFill>
              <a:prstDash val="solid"/>
              <a:round/>
              <a:tailEnd type="triangle" w="med" len="med"/>
            </a:ln>
            <a:effectLst/>
          </p:spPr>
          <p:txBody>
            <a:bodyPr wrap="square" lIns="0" tIns="0" rIns="0" bIns="0" numCol="1" anchor="t">
              <a:noAutofit/>
            </a:bodyPr>
            <a:lstStyle/>
            <a:p>
              <a:pPr/>
            </a:p>
          </p:txBody>
        </p:sp>
        <p:sp>
          <p:nvSpPr>
            <p:cNvPr id="1658" name="Line"/>
            <p:cNvSpPr/>
            <p:nvPr/>
          </p:nvSpPr>
          <p:spPr>
            <a:xfrm>
              <a:off x="3568700" y="0"/>
              <a:ext cx="2259" cy="5740400"/>
            </a:xfrm>
            <a:prstGeom prst="line">
              <a:avLst/>
            </a:prstGeom>
            <a:noFill/>
            <a:ln w="25400" cap="flat">
              <a:solidFill>
                <a:srgbClr val="000000"/>
              </a:solidFill>
              <a:prstDash val="solid"/>
              <a:round/>
              <a:headEnd type="triangle" w="med" len="med"/>
            </a:ln>
            <a:effectLst/>
          </p:spPr>
          <p:txBody>
            <a:bodyPr wrap="square" lIns="0" tIns="0" rIns="0" bIns="0" numCol="1" anchor="t">
              <a:noAutofit/>
            </a:bodyPr>
            <a:lstStyle/>
            <a:p>
              <a:pPr/>
            </a:p>
          </p:txBody>
        </p:sp>
        <p:sp>
          <p:nvSpPr>
            <p:cNvPr id="1659" name="x"/>
            <p:cNvSpPr txBox="1"/>
            <p:nvPr/>
          </p:nvSpPr>
          <p:spPr>
            <a:xfrm>
              <a:off x="7480300" y="4660900"/>
              <a:ext cx="38800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660" name="z"/>
            <p:cNvSpPr txBox="1"/>
            <p:nvPr/>
          </p:nvSpPr>
          <p:spPr>
            <a:xfrm>
              <a:off x="2921000" y="0"/>
              <a:ext cx="36375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a:t>
              </a:r>
            </a:p>
          </p:txBody>
        </p:sp>
        <p:sp>
          <p:nvSpPr>
            <p:cNvPr id="1661" name="z=1"/>
            <p:cNvSpPr txBox="1"/>
            <p:nvPr/>
          </p:nvSpPr>
          <p:spPr>
            <a:xfrm>
              <a:off x="10185400" y="2590800"/>
              <a:ext cx="823173"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z=1</a:t>
              </a:r>
            </a:p>
          </p:txBody>
        </p:sp>
      </p:grpSp>
      <p:sp>
        <p:nvSpPr>
          <p:cNvPr id="1663" name="Line"/>
          <p:cNvSpPr/>
          <p:nvPr/>
        </p:nvSpPr>
        <p:spPr>
          <a:xfrm>
            <a:off x="1566942" y="5545810"/>
            <a:ext cx="9123223" cy="3449572"/>
          </a:xfrm>
          <a:prstGeom prst="line">
            <a:avLst/>
          </a:prstGeom>
          <a:ln w="63500">
            <a:solidFill>
              <a:srgbClr val="0433FF"/>
            </a:solidFill>
          </a:ln>
        </p:spPr>
        <p:txBody>
          <a:bodyPr lIns="0" tIns="0" rIns="0" bIns="0"/>
          <a:lstStyle/>
          <a:p>
            <a:pPr/>
          </a:p>
        </p:txBody>
      </p:sp>
      <p:sp>
        <p:nvSpPr>
          <p:cNvPr id="1664" name="Line"/>
          <p:cNvSpPr/>
          <p:nvPr/>
        </p:nvSpPr>
        <p:spPr>
          <a:xfrm flipH="1" flipV="1">
            <a:off x="1814606" y="5177793"/>
            <a:ext cx="2516106" cy="3150063"/>
          </a:xfrm>
          <a:prstGeom prst="line">
            <a:avLst/>
          </a:prstGeom>
          <a:ln w="12700">
            <a:solidFill>
              <a:srgbClr val="000000"/>
            </a:solidFill>
          </a:ln>
        </p:spPr>
        <p:txBody>
          <a:bodyPr lIns="0" tIns="0" rIns="0" bIns="0"/>
          <a:lstStyle/>
          <a:p>
            <a:pPr/>
          </a:p>
        </p:txBody>
      </p:sp>
      <p:sp>
        <p:nvSpPr>
          <p:cNvPr id="1665" name="Line"/>
          <p:cNvSpPr/>
          <p:nvPr/>
        </p:nvSpPr>
        <p:spPr>
          <a:xfrm flipV="1">
            <a:off x="4330711" y="5815392"/>
            <a:ext cx="2225496" cy="2512464"/>
          </a:xfrm>
          <a:prstGeom prst="line">
            <a:avLst/>
          </a:prstGeom>
          <a:ln w="12700">
            <a:solidFill>
              <a:srgbClr val="000000"/>
            </a:solidFill>
          </a:ln>
        </p:spPr>
        <p:txBody>
          <a:bodyPr lIns="0" tIns="0" rIns="0" bIns="0"/>
          <a:lstStyle/>
          <a:p>
            <a:pPr/>
          </a:p>
        </p:txBody>
      </p:sp>
      <p:sp>
        <p:nvSpPr>
          <p:cNvPr id="1666" name="Line"/>
          <p:cNvSpPr/>
          <p:nvPr/>
        </p:nvSpPr>
        <p:spPr>
          <a:xfrm flipV="1">
            <a:off x="4330711" y="6373742"/>
            <a:ext cx="6182461" cy="1954114"/>
          </a:xfrm>
          <a:prstGeom prst="line">
            <a:avLst/>
          </a:prstGeom>
          <a:ln w="12700">
            <a:solidFill>
              <a:srgbClr val="000000"/>
            </a:solidFill>
          </a:ln>
        </p:spPr>
        <p:txBody>
          <a:bodyPr lIns="0" tIns="0" rIns="0" bIns="0"/>
          <a:lstStyle/>
          <a:p>
            <a:pPr/>
          </a:p>
        </p:txBody>
      </p:sp>
      <p:sp>
        <p:nvSpPr>
          <p:cNvPr id="1667" name="Line"/>
          <p:cNvSpPr/>
          <p:nvPr/>
        </p:nvSpPr>
        <p:spPr>
          <a:xfrm>
            <a:off x="593737" y="6576452"/>
            <a:ext cx="10187921" cy="20924"/>
          </a:xfrm>
          <a:prstGeom prst="line">
            <a:avLst/>
          </a:prstGeom>
          <a:ln w="63500">
            <a:solidFill>
              <a:srgbClr val="D834D6"/>
            </a:solidFill>
          </a:ln>
        </p:spPr>
        <p:txBody>
          <a:bodyPr lIns="0" tIns="0" rIns="0" bIns="0"/>
          <a:lstStyle/>
          <a:p>
            <a:pPr/>
          </a:p>
        </p:txBody>
      </p:sp>
      <p:grpSp>
        <p:nvGrpSpPr>
          <p:cNvPr id="1670" name="Circle"/>
          <p:cNvGrpSpPr/>
          <p:nvPr/>
        </p:nvGrpSpPr>
        <p:grpSpPr>
          <a:xfrm>
            <a:off x="5181599" y="6705599"/>
            <a:ext cx="622301" cy="622301"/>
            <a:chOff x="0" y="0"/>
            <a:chExt cx="622300" cy="622300"/>
          </a:xfrm>
        </p:grpSpPr>
        <p:sp>
          <p:nvSpPr>
            <p:cNvPr id="1669"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68"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73" name="Circle"/>
          <p:cNvGrpSpPr/>
          <p:nvPr/>
        </p:nvGrpSpPr>
        <p:grpSpPr>
          <a:xfrm>
            <a:off x="6553199" y="7226299"/>
            <a:ext cx="622301" cy="622301"/>
            <a:chOff x="0" y="0"/>
            <a:chExt cx="622300" cy="622300"/>
          </a:xfrm>
        </p:grpSpPr>
        <p:sp>
          <p:nvSpPr>
            <p:cNvPr id="1672"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71"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76" name="Circle"/>
          <p:cNvGrpSpPr/>
          <p:nvPr/>
        </p:nvGrpSpPr>
        <p:grpSpPr>
          <a:xfrm>
            <a:off x="2006599" y="5511799"/>
            <a:ext cx="622301" cy="622301"/>
            <a:chOff x="0" y="0"/>
            <a:chExt cx="622300" cy="622300"/>
          </a:xfrm>
        </p:grpSpPr>
        <p:sp>
          <p:nvSpPr>
            <p:cNvPr id="1675" name="Circle"/>
            <p:cNvSpPr/>
            <p:nvPr/>
          </p:nvSpPr>
          <p:spPr>
            <a:xfrm>
              <a:off x="50800" y="50800"/>
              <a:ext cx="520701" cy="520701"/>
            </a:xfrm>
            <a:prstGeom prst="ellipse">
              <a:avLst/>
            </a:prstGeom>
            <a:solidFill>
              <a:srgbClr val="B51A00"/>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74"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
        <p:nvSpPr>
          <p:cNvPr id="1677" name="Apply R to vector (x, y, 1)…"/>
          <p:cNvSpPr txBox="1"/>
          <p:nvPr>
            <p:ph type="body" sz="half" idx="1"/>
          </p:nvPr>
        </p:nvSpPr>
        <p:spPr>
          <a:xfrm>
            <a:off x="431800" y="1409700"/>
            <a:ext cx="12357100" cy="3517900"/>
          </a:xfrm>
          <a:prstGeom prst="rect">
            <a:avLst/>
          </a:prstGeom>
        </p:spPr>
        <p:txBody>
          <a:bodyPr/>
          <a:lstStyle/>
          <a:p>
            <a:pPr/>
            <a:r>
              <a:t>Apply R to vector (x, y, 1)</a:t>
            </a:r>
          </a:p>
          <a:p>
            <a:pPr/>
            <a:r>
              <a:t>divide resulting x’, y’ by resulting z’</a:t>
            </a:r>
          </a:p>
        </p:txBody>
      </p:sp>
      <p:grpSp>
        <p:nvGrpSpPr>
          <p:cNvPr id="1680" name="Circle"/>
          <p:cNvGrpSpPr/>
          <p:nvPr/>
        </p:nvGrpSpPr>
        <p:grpSpPr>
          <a:xfrm>
            <a:off x="2628899" y="6273799"/>
            <a:ext cx="622301" cy="622301"/>
            <a:chOff x="0" y="0"/>
            <a:chExt cx="622300" cy="622300"/>
          </a:xfrm>
        </p:grpSpPr>
        <p:sp>
          <p:nvSpPr>
            <p:cNvPr id="1679" name="Circle"/>
            <p:cNvSpPr/>
            <p:nvPr/>
          </p:nvSpPr>
          <p:spPr>
            <a:xfrm>
              <a:off x="50800" y="50800"/>
              <a:ext cx="520701" cy="520701"/>
            </a:xfrm>
            <a:prstGeom prst="ellipse">
              <a:avLst/>
            </a:prstGeom>
            <a:solidFill>
              <a:srgbClr val="669C35"/>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78"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83" name="Circle"/>
          <p:cNvGrpSpPr/>
          <p:nvPr/>
        </p:nvGrpSpPr>
        <p:grpSpPr>
          <a:xfrm>
            <a:off x="5575299" y="6273799"/>
            <a:ext cx="622301" cy="622301"/>
            <a:chOff x="0" y="0"/>
            <a:chExt cx="622300" cy="622300"/>
          </a:xfrm>
        </p:grpSpPr>
        <p:sp>
          <p:nvSpPr>
            <p:cNvPr id="1682" name="Circle"/>
            <p:cNvSpPr/>
            <p:nvPr/>
          </p:nvSpPr>
          <p:spPr>
            <a:xfrm>
              <a:off x="50800" y="50800"/>
              <a:ext cx="520701" cy="520701"/>
            </a:xfrm>
            <a:prstGeom prst="ellipse">
              <a:avLst/>
            </a:prstGeom>
            <a:solidFill>
              <a:srgbClr val="669C35"/>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81"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grpSp>
        <p:nvGrpSpPr>
          <p:cNvPr id="1686" name="Circle"/>
          <p:cNvGrpSpPr/>
          <p:nvPr/>
        </p:nvGrpSpPr>
        <p:grpSpPr>
          <a:xfrm>
            <a:off x="9613899" y="6273799"/>
            <a:ext cx="622301" cy="622301"/>
            <a:chOff x="0" y="0"/>
            <a:chExt cx="622300" cy="622300"/>
          </a:xfrm>
        </p:grpSpPr>
        <p:sp>
          <p:nvSpPr>
            <p:cNvPr id="1685" name="Circle"/>
            <p:cNvSpPr/>
            <p:nvPr/>
          </p:nvSpPr>
          <p:spPr>
            <a:xfrm>
              <a:off x="50800" y="50800"/>
              <a:ext cx="520701" cy="520701"/>
            </a:xfrm>
            <a:prstGeom prst="ellipse">
              <a:avLst/>
            </a:prstGeom>
            <a:solidFill>
              <a:srgbClr val="669C35"/>
            </a:solidFill>
            <a:ln>
              <a:noFill/>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1684" name="Circle Circle" descr="Circle Circle"/>
            <p:cNvPicPr>
              <a:picLocks noChangeAspect="0"/>
            </p:cNvPicPr>
            <p:nvPr/>
          </p:nvPicPr>
          <p:blipFill>
            <a:blip r:embed="rId3">
              <a:extLst/>
            </a:blip>
            <a:stretch>
              <a:fillRect/>
            </a:stretch>
          </p:blipFill>
          <p:spPr>
            <a:xfrm>
              <a:off x="-1" y="-1"/>
              <a:ext cx="622301" cy="622301"/>
            </a:xfrm>
            <a:prstGeom prst="rect">
              <a:avLst/>
            </a:prstGeom>
            <a:effectLst/>
          </p:spPr>
        </p:pic>
      </p:grpSp>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68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690" name="Bottomline"/>
          <p:cNvSpPr txBox="1"/>
          <p:nvPr>
            <p:ph type="title"/>
          </p:nvPr>
        </p:nvSpPr>
        <p:spPr>
          <a:prstGeom prst="rect">
            <a:avLst/>
          </a:prstGeom>
        </p:spPr>
        <p:txBody>
          <a:bodyPr/>
          <a:lstStyle/>
          <a:p>
            <a:pPr/>
            <a:r>
              <a:t>Bottomline</a:t>
            </a:r>
          </a:p>
        </p:txBody>
      </p:sp>
      <p:sp>
        <p:nvSpPr>
          <p:cNvPr id="1691" name="The transformation from one 2D image to a rotated image of the same scene is a 3x3 matrix H applied to x,y,1 followed by a  division by z’…"/>
          <p:cNvSpPr txBox="1"/>
          <p:nvPr>
            <p:ph type="body" idx="1"/>
          </p:nvPr>
        </p:nvSpPr>
        <p:spPr>
          <a:prstGeom prst="rect">
            <a:avLst/>
          </a:prstGeom>
        </p:spPr>
        <p:txBody>
          <a:bodyPr/>
          <a:lstStyle/>
          <a:p>
            <a:pPr/>
            <a:r>
              <a:t>The transformation from one 2D image to a rotated image of the same scene is a 3x3 matrix H applied to x,y,1 followed by a  division by z’</a:t>
            </a:r>
          </a:p>
          <a:p>
            <a:pPr lvl="1"/>
            <a:r>
              <a:t>called a homography</a:t>
            </a:r>
          </a:p>
          <a:p>
            <a:pPr lvl="1"/>
          </a:p>
          <a:p>
            <a:pPr lvl="1"/>
          </a:p>
          <a:p>
            <a:pPr lvl="1"/>
          </a:p>
          <a:p>
            <a:pPr lvl="1"/>
          </a:p>
          <a:p>
            <a:pPr lvl="1"/>
          </a:p>
          <a:p>
            <a:pPr lvl="1"/>
          </a:p>
          <a:p>
            <a:pPr lvl="1"/>
          </a:p>
          <a:p>
            <a:pPr/>
            <a:r>
              <a:t>Now the only problem is that we usually don’t know H</a:t>
            </a:r>
          </a:p>
        </p:txBody>
      </p:sp>
      <p:pic>
        <p:nvPicPr>
          <p:cNvPr id="1692" name="droppedImage.png" descr="droppedImage.png"/>
          <p:cNvPicPr>
            <a:picLocks noChangeAspect="1"/>
          </p:cNvPicPr>
          <p:nvPr/>
        </p:nvPicPr>
        <p:blipFill>
          <a:blip r:embed="rId3">
            <a:extLst/>
          </a:blip>
          <a:stretch>
            <a:fillRect/>
          </a:stretch>
        </p:blipFill>
        <p:spPr>
          <a:xfrm>
            <a:off x="1268694" y="3860800"/>
            <a:ext cx="9613901" cy="4065959"/>
          </a:xfrm>
          <a:prstGeom prst="rect">
            <a:avLst/>
          </a:prstGeom>
          <a:ln w="12700"/>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92" grpId="1"/>
    </p:bldLst>
  </p:timing>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4" name="Today"/>
          <p:cNvSpPr txBox="1"/>
          <p:nvPr>
            <p:ph type="title"/>
          </p:nvPr>
        </p:nvSpPr>
        <p:spPr>
          <a:prstGeom prst="rect">
            <a:avLst/>
          </a:prstGeom>
        </p:spPr>
        <p:txBody>
          <a:bodyPr/>
          <a:lstStyle/>
          <a:p>
            <a:pPr/>
            <a:r>
              <a:t>Today</a:t>
            </a:r>
          </a:p>
        </p:txBody>
      </p:sp>
      <p:sp>
        <p:nvSpPr>
          <p:cNvPr id="1695" name="The user gives us 4 correspondences…"/>
          <p:cNvSpPr txBox="1"/>
          <p:nvPr>
            <p:ph type="body" idx="1"/>
          </p:nvPr>
        </p:nvSpPr>
        <p:spPr>
          <a:prstGeom prst="rect">
            <a:avLst/>
          </a:prstGeom>
        </p:spPr>
        <p:txBody>
          <a:bodyPr/>
          <a:lstStyle/>
          <a:p>
            <a:pPr/>
            <a:r>
              <a:t>The user gives us 4 correspondences</a:t>
            </a:r>
          </a:p>
          <a:p>
            <a:pPr/>
            <a:r>
              <a:t>Use regression to compute the matrix </a:t>
            </a:r>
          </a:p>
        </p:txBody>
      </p:sp>
      <p:pic>
        <p:nvPicPr>
          <p:cNvPr id="1696" name="droppedImage.png" descr="droppedImage.png"/>
          <p:cNvPicPr>
            <a:picLocks noChangeAspect="1"/>
          </p:cNvPicPr>
          <p:nvPr/>
        </p:nvPicPr>
        <p:blipFill>
          <a:blip r:embed="rId2">
            <a:extLst/>
          </a:blip>
          <a:stretch>
            <a:fillRect/>
          </a:stretch>
        </p:blipFill>
        <p:spPr>
          <a:xfrm>
            <a:off x="6949085" y="4080494"/>
            <a:ext cx="5848518" cy="5499103"/>
          </a:xfrm>
          <a:prstGeom prst="rect">
            <a:avLst/>
          </a:prstGeom>
          <a:ln w="12700">
            <a:miter lim="400000"/>
          </a:ln>
        </p:spPr>
      </p:pic>
      <p:pic>
        <p:nvPicPr>
          <p:cNvPr id="1697" name="droppedImage.tiff" descr="droppedImage.tiff"/>
          <p:cNvPicPr>
            <a:picLocks noChangeAspect="1"/>
          </p:cNvPicPr>
          <p:nvPr/>
        </p:nvPicPr>
        <p:blipFill>
          <a:blip r:embed="rId3">
            <a:extLst/>
          </a:blip>
          <a:stretch>
            <a:fillRect/>
          </a:stretch>
        </p:blipFill>
        <p:spPr>
          <a:xfrm>
            <a:off x="38100" y="5419880"/>
            <a:ext cx="3087072" cy="4116096"/>
          </a:xfrm>
          <a:prstGeom prst="rect">
            <a:avLst/>
          </a:prstGeom>
          <a:ln w="12700">
            <a:miter lim="400000"/>
          </a:ln>
        </p:spPr>
      </p:pic>
      <p:pic>
        <p:nvPicPr>
          <p:cNvPr id="1698" name="droppedImage.tiff" descr="droppedImage.tiff"/>
          <p:cNvPicPr>
            <a:picLocks noChangeAspect="1"/>
          </p:cNvPicPr>
          <p:nvPr/>
        </p:nvPicPr>
        <p:blipFill>
          <a:blip r:embed="rId4">
            <a:extLst/>
          </a:blip>
          <a:stretch>
            <a:fillRect/>
          </a:stretch>
        </p:blipFill>
        <p:spPr>
          <a:xfrm>
            <a:off x="3265116" y="5419880"/>
            <a:ext cx="3087072" cy="4116096"/>
          </a:xfrm>
          <a:prstGeom prst="rect">
            <a:avLst/>
          </a:prstGeom>
          <a:ln w="12700">
            <a:miter lim="400000"/>
          </a:ln>
        </p:spPr>
      </p:pic>
      <p:sp>
        <p:nvSpPr>
          <p:cNvPr id="1699" name="Arrow"/>
          <p:cNvSpPr/>
          <p:nvPr/>
        </p:nvSpPr>
        <p:spPr>
          <a:xfrm>
            <a:off x="6159500" y="6527800"/>
            <a:ext cx="1270000" cy="1270000"/>
          </a:xfrm>
          <a:prstGeom prst="rightArrow">
            <a:avLst>
              <a:gd name="adj1" fmla="val 68000"/>
              <a:gd name="adj2" fmla="val 49004"/>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0" name="Circle"/>
          <p:cNvSpPr/>
          <p:nvPr/>
        </p:nvSpPr>
        <p:spPr>
          <a:xfrm>
            <a:off x="3378200" y="90043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1" name="Circle"/>
          <p:cNvSpPr/>
          <p:nvPr/>
        </p:nvSpPr>
        <p:spPr>
          <a:xfrm>
            <a:off x="2108200" y="8686800"/>
            <a:ext cx="190500" cy="190500"/>
          </a:xfrm>
          <a:prstGeom prst="ellipse">
            <a:avLst/>
          </a:prstGeom>
          <a:blipFill>
            <a:blip r:embed="rId5"/>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2" name="Circle"/>
          <p:cNvSpPr/>
          <p:nvPr/>
        </p:nvSpPr>
        <p:spPr>
          <a:xfrm>
            <a:off x="3276600" y="74930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3" name="Circle"/>
          <p:cNvSpPr/>
          <p:nvPr/>
        </p:nvSpPr>
        <p:spPr>
          <a:xfrm>
            <a:off x="1828800" y="7277100"/>
            <a:ext cx="190500" cy="190500"/>
          </a:xfrm>
          <a:prstGeom prst="ellipse">
            <a:avLst/>
          </a:prstGeom>
          <a:solidFill>
            <a:srgbClr val="B51A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4" name="Circle"/>
          <p:cNvSpPr/>
          <p:nvPr/>
        </p:nvSpPr>
        <p:spPr>
          <a:xfrm>
            <a:off x="4292600" y="75057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5" name="Circle"/>
          <p:cNvSpPr/>
          <p:nvPr/>
        </p:nvSpPr>
        <p:spPr>
          <a:xfrm>
            <a:off x="2794000" y="7175500"/>
            <a:ext cx="190500" cy="190500"/>
          </a:xfrm>
          <a:prstGeom prst="ellipse">
            <a:avLst/>
          </a:prstGeom>
          <a:solidFill>
            <a:srgbClr val="669C35"/>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6" name="Circle"/>
          <p:cNvSpPr/>
          <p:nvPr/>
        </p:nvSpPr>
        <p:spPr>
          <a:xfrm>
            <a:off x="4076700" y="89027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707" name="Circle"/>
          <p:cNvSpPr/>
          <p:nvPr/>
        </p:nvSpPr>
        <p:spPr>
          <a:xfrm>
            <a:off x="2692400" y="8597900"/>
            <a:ext cx="190500" cy="190500"/>
          </a:xfrm>
          <a:prstGeom prst="ellipse">
            <a:avLst/>
          </a:prstGeom>
          <a:solidFill>
            <a:srgbClr val="D29D00"/>
          </a:solid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9" name="Questions?"/>
          <p:cNvSpPr txBox="1"/>
          <p:nvPr>
            <p:ph type="title"/>
          </p:nvPr>
        </p:nvSpPr>
        <p:spPr>
          <a:prstGeom prst="rect">
            <a:avLst/>
          </a:prstGeom>
        </p:spPr>
        <p:txBody>
          <a:bodyPr/>
          <a:lstStyle/>
          <a:p>
            <a:pPr/>
            <a:r>
              <a:t>Questions?</a:t>
            </a:r>
          </a:p>
        </p:txBody>
      </p:sp>
      <p:sp>
        <p:nvSpPr>
          <p:cNvPr id="1710" name="Double-click to edit"/>
          <p:cNvSpPr txBox="1"/>
          <p:nvPr>
            <p:ph type="body" idx="1"/>
          </p:nvPr>
        </p:nvSpPr>
        <p:spPr>
          <a:prstGeom prst="rect">
            <a:avLst/>
          </a:prstGeom>
        </p:spPr>
        <p:txBody>
          <a:bodyPr/>
          <a:lstStyle/>
          <a:p>
            <a:pPr/>
          </a:p>
        </p:txBody>
      </p:sp>
      <p:pic>
        <p:nvPicPr>
          <p:cNvPr id="1711" name="20241008at22h04m35s-DSC01046.jpg" descr="20241008at22h04m35s-DSC01046.jpg"/>
          <p:cNvPicPr>
            <a:picLocks noChangeAspect="1"/>
          </p:cNvPicPr>
          <p:nvPr/>
        </p:nvPicPr>
        <p:blipFill>
          <a:blip r:embed="rId2">
            <a:extLst/>
          </a:blip>
          <a:stretch>
            <a:fillRect/>
          </a:stretch>
        </p:blipFill>
        <p:spPr>
          <a:xfrm>
            <a:off x="0" y="1604243"/>
            <a:ext cx="13004800" cy="8667700"/>
          </a:xfrm>
          <a:prstGeom prst="rect">
            <a:avLst/>
          </a:prstGeom>
          <a:ln w="12700">
            <a:miter lim="400000"/>
          </a:ln>
        </p:spPr>
      </p:pic>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3" name="Homogenous coordinates"/>
          <p:cNvSpPr txBox="1"/>
          <p:nvPr>
            <p:ph type="title"/>
          </p:nvPr>
        </p:nvSpPr>
        <p:spPr>
          <a:prstGeom prst="rect">
            <a:avLst/>
          </a:prstGeom>
        </p:spPr>
        <p:txBody>
          <a:bodyPr/>
          <a:lstStyle>
            <a:lvl1pPr>
              <a:defRPr sz="14000"/>
            </a:lvl1pPr>
          </a:lstStyle>
          <a:p>
            <a:pPr/>
            <a:r>
              <a:t>Homogenous coordinates</a:t>
            </a:r>
          </a:p>
        </p:txBody>
      </p:sp>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71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717" name="1D homogeneous coordinates"/>
          <p:cNvSpPr txBox="1"/>
          <p:nvPr>
            <p:ph type="title"/>
          </p:nvPr>
        </p:nvSpPr>
        <p:spPr>
          <a:prstGeom prst="rect">
            <a:avLst/>
          </a:prstGeom>
        </p:spPr>
        <p:txBody>
          <a:bodyPr/>
          <a:lstStyle>
            <a:lvl1pPr>
              <a:defRPr sz="5000"/>
            </a:lvl1pPr>
          </a:lstStyle>
          <a:p>
            <a:pPr/>
            <a:r>
              <a:t>1D homogeneous coordinates</a:t>
            </a:r>
          </a:p>
        </p:txBody>
      </p:sp>
      <p:sp>
        <p:nvSpPr>
          <p:cNvPr id="1718" name="Add one dimension to make life simpler…"/>
          <p:cNvSpPr txBox="1"/>
          <p:nvPr>
            <p:ph type="body" idx="1"/>
          </p:nvPr>
        </p:nvSpPr>
        <p:spPr>
          <a:prstGeom prst="rect">
            <a:avLst/>
          </a:prstGeom>
        </p:spPr>
        <p:txBody>
          <a:bodyPr/>
          <a:lstStyle/>
          <a:p>
            <a:pPr/>
            <a:r>
              <a:t>Add one dimension to make life simpler</a:t>
            </a:r>
          </a:p>
          <a:p>
            <a:pPr/>
            <a:r>
              <a:t>(x, w) represent point x/w</a:t>
            </a:r>
          </a:p>
        </p:txBody>
      </p:sp>
      <p:sp>
        <p:nvSpPr>
          <p:cNvPr id="1719"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720"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721"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722"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23" name="Circle"/>
          <p:cNvSpPr/>
          <p:nvPr/>
        </p:nvSpPr>
        <p:spPr>
          <a:xfrm>
            <a:off x="2273300" y="70485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24"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725" name="Circle"/>
          <p:cNvSpPr/>
          <p:nvPr/>
        </p:nvSpPr>
        <p:spPr>
          <a:xfrm>
            <a:off x="15113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26"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727" name="Circle"/>
          <p:cNvSpPr/>
          <p:nvPr/>
        </p:nvSpPr>
        <p:spPr>
          <a:xfrm>
            <a:off x="48768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28"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729" name="w"/>
          <p:cNvSpPr txBox="1"/>
          <p:nvPr/>
        </p:nvSpPr>
        <p:spPr>
          <a:xfrm>
            <a:off x="3683000" y="3797300"/>
            <a:ext cx="48393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a:t>
            </a:r>
          </a:p>
        </p:txBody>
      </p:sp>
      <p:sp>
        <p:nvSpPr>
          <p:cNvPr id="1730"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731" name="Circle"/>
          <p:cNvSpPr/>
          <p:nvPr/>
        </p:nvSpPr>
        <p:spPr>
          <a:xfrm>
            <a:off x="62865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32"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33" name="w=1"/>
          <p:cNvSpPr txBox="1"/>
          <p:nvPr/>
        </p:nvSpPr>
        <p:spPr>
          <a:xfrm>
            <a:off x="10947400" y="6388100"/>
            <a:ext cx="94335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w=1</a:t>
            </a:r>
          </a:p>
        </p:txBody>
      </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5"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736"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737" name="Line"/>
          <p:cNvSpPr/>
          <p:nvPr/>
        </p:nvSpPr>
        <p:spPr>
          <a:xfrm>
            <a:off x="762000" y="6718300"/>
            <a:ext cx="9753600" cy="2258"/>
          </a:xfrm>
          <a:prstGeom prst="line">
            <a:avLst/>
          </a:prstGeom>
          <a:ln w="63500">
            <a:solidFill>
              <a:srgbClr val="0433FF"/>
            </a:solidFill>
          </a:ln>
        </p:spPr>
        <p:txBody>
          <a:bodyPr lIns="0" tIns="0" rIns="0" bIns="0"/>
          <a:lstStyle/>
          <a:p>
            <a:pPr/>
          </a:p>
        </p:txBody>
      </p:sp>
      <p:sp>
        <p:nvSpPr>
          <p:cNvPr id="1738" name="Other illustration: 1D homography"/>
          <p:cNvSpPr txBox="1"/>
          <p:nvPr>
            <p:ph type="title"/>
          </p:nvPr>
        </p:nvSpPr>
        <p:spPr>
          <a:prstGeom prst="rect">
            <a:avLst/>
          </a:prstGeom>
        </p:spPr>
        <p:txBody>
          <a:bodyPr/>
          <a:lstStyle>
            <a:lvl1pPr>
              <a:defRPr sz="5000"/>
            </a:lvl1pPr>
          </a:lstStyle>
          <a:p>
            <a:pPr/>
            <a:r>
              <a:t>Other illustration: 1D homography</a:t>
            </a:r>
          </a:p>
        </p:txBody>
      </p:sp>
      <p:sp>
        <p:nvSpPr>
          <p:cNvPr id="1739" name="Reproject to different line"/>
          <p:cNvSpPr txBox="1"/>
          <p:nvPr>
            <p:ph type="body" idx="1"/>
          </p:nvPr>
        </p:nvSpPr>
        <p:spPr>
          <a:prstGeom prst="rect">
            <a:avLst/>
          </a:prstGeom>
        </p:spPr>
        <p:txBody>
          <a:bodyPr/>
          <a:lstStyle/>
          <a:p>
            <a:pPr/>
            <a:r>
              <a:t>Reproject to different line</a:t>
            </a:r>
          </a:p>
        </p:txBody>
      </p:sp>
      <p:sp>
        <p:nvSpPr>
          <p:cNvPr id="1740"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741"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742" name="Circle"/>
          <p:cNvSpPr/>
          <p:nvPr/>
        </p:nvSpPr>
        <p:spPr>
          <a:xfrm>
            <a:off x="5422900" y="5092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43" name="Line"/>
          <p:cNvSpPr/>
          <p:nvPr/>
        </p:nvSpPr>
        <p:spPr>
          <a:xfrm flipH="1" flipV="1">
            <a:off x="863600" y="6286500"/>
            <a:ext cx="3467100" cy="2057400"/>
          </a:xfrm>
          <a:prstGeom prst="line">
            <a:avLst/>
          </a:prstGeom>
          <a:ln w="12700">
            <a:solidFill>
              <a:srgbClr val="000000"/>
            </a:solidFill>
          </a:ln>
        </p:spPr>
        <p:txBody>
          <a:bodyPr lIns="0" tIns="0" rIns="0" bIns="0"/>
          <a:lstStyle/>
          <a:p>
            <a:pPr/>
          </a:p>
        </p:txBody>
      </p:sp>
      <p:sp>
        <p:nvSpPr>
          <p:cNvPr id="1744" name="Circle"/>
          <p:cNvSpPr/>
          <p:nvPr/>
        </p:nvSpPr>
        <p:spPr>
          <a:xfrm>
            <a:off x="15113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45" name="Line"/>
          <p:cNvSpPr/>
          <p:nvPr/>
        </p:nvSpPr>
        <p:spPr>
          <a:xfrm flipV="1">
            <a:off x="4330700" y="5207000"/>
            <a:ext cx="1193800" cy="3136900"/>
          </a:xfrm>
          <a:prstGeom prst="line">
            <a:avLst/>
          </a:prstGeom>
          <a:ln w="12700">
            <a:solidFill>
              <a:srgbClr val="000000"/>
            </a:solidFill>
          </a:ln>
        </p:spPr>
        <p:txBody>
          <a:bodyPr lIns="0" tIns="0" rIns="0" bIns="0"/>
          <a:lstStyle/>
          <a:p>
            <a:pPr/>
          </a:p>
        </p:txBody>
      </p:sp>
      <p:sp>
        <p:nvSpPr>
          <p:cNvPr id="1746" name="Circle"/>
          <p:cNvSpPr/>
          <p:nvPr/>
        </p:nvSpPr>
        <p:spPr>
          <a:xfrm>
            <a:off x="48768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47"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748" name="w"/>
          <p:cNvSpPr txBox="1"/>
          <p:nvPr/>
        </p:nvSpPr>
        <p:spPr>
          <a:xfrm>
            <a:off x="3683000" y="3797300"/>
            <a:ext cx="48393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a:t>
            </a:r>
          </a:p>
        </p:txBody>
      </p:sp>
      <p:sp>
        <p:nvSpPr>
          <p:cNvPr id="1749" name="Line"/>
          <p:cNvSpPr/>
          <p:nvPr/>
        </p:nvSpPr>
        <p:spPr>
          <a:xfrm flipV="1">
            <a:off x="4330700" y="4330700"/>
            <a:ext cx="5092700" cy="4013200"/>
          </a:xfrm>
          <a:prstGeom prst="line">
            <a:avLst/>
          </a:prstGeom>
          <a:ln w="12700">
            <a:solidFill>
              <a:srgbClr val="000000"/>
            </a:solidFill>
          </a:ln>
        </p:spPr>
        <p:txBody>
          <a:bodyPr lIns="0" tIns="0" rIns="0" bIns="0"/>
          <a:lstStyle/>
          <a:p>
            <a:pPr/>
          </a:p>
        </p:txBody>
      </p:sp>
      <p:sp>
        <p:nvSpPr>
          <p:cNvPr id="1750" name="Circle"/>
          <p:cNvSpPr/>
          <p:nvPr/>
        </p:nvSpPr>
        <p:spPr>
          <a:xfrm>
            <a:off x="6286500" y="66167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51" name="Circle"/>
          <p:cNvSpPr/>
          <p:nvPr/>
        </p:nvSpPr>
        <p:spPr>
          <a:xfrm>
            <a:off x="9321800" y="4229100"/>
            <a:ext cx="215900" cy="215900"/>
          </a:xfrm>
          <a:prstGeom prst="ellipse">
            <a:avLst/>
          </a:prstGeom>
          <a:solidFill>
            <a:srgbClr val="FF2600"/>
          </a:solidFill>
          <a:ln w="12700"/>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52" name="Line"/>
          <p:cNvSpPr/>
          <p:nvPr/>
        </p:nvSpPr>
        <p:spPr>
          <a:xfrm flipV="1">
            <a:off x="215900" y="4445000"/>
            <a:ext cx="9537700" cy="3581400"/>
          </a:xfrm>
          <a:prstGeom prst="line">
            <a:avLst/>
          </a:prstGeom>
          <a:ln w="63500">
            <a:solidFill>
              <a:srgbClr val="D834D6"/>
            </a:solidFill>
          </a:ln>
        </p:spPr>
        <p:txBody>
          <a:bodyPr lIns="0" tIns="0" rIns="0" bIns="0"/>
          <a:lstStyle/>
          <a:p>
            <a:pPr/>
          </a:p>
        </p:txBody>
      </p:sp>
      <p:sp>
        <p:nvSpPr>
          <p:cNvPr id="1753" name="Circle"/>
          <p:cNvSpPr/>
          <p:nvPr/>
        </p:nvSpPr>
        <p:spPr>
          <a:xfrm>
            <a:off x="5034844" y="6053102"/>
            <a:ext cx="215901" cy="215901"/>
          </a:xfrm>
          <a:prstGeom prst="ellipse">
            <a:avLst/>
          </a:prstGeom>
          <a:solidFill>
            <a:srgbClr val="00F9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54" name="Circle"/>
          <p:cNvSpPr/>
          <p:nvPr/>
        </p:nvSpPr>
        <p:spPr>
          <a:xfrm>
            <a:off x="8762435" y="4673600"/>
            <a:ext cx="215901" cy="215900"/>
          </a:xfrm>
          <a:prstGeom prst="ellipse">
            <a:avLst/>
          </a:prstGeom>
          <a:solidFill>
            <a:srgbClr val="00F9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55" name="Circle"/>
          <p:cNvSpPr/>
          <p:nvPr/>
        </p:nvSpPr>
        <p:spPr>
          <a:xfrm>
            <a:off x="2289386" y="7112000"/>
            <a:ext cx="215901" cy="215900"/>
          </a:xfrm>
          <a:prstGeom prst="ellipse">
            <a:avLst/>
          </a:prstGeom>
          <a:solidFill>
            <a:srgbClr val="00F900"/>
          </a:solidFill>
          <a:ln w="127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56" name="w=1"/>
          <p:cNvSpPr txBox="1"/>
          <p:nvPr/>
        </p:nvSpPr>
        <p:spPr>
          <a:xfrm>
            <a:off x="10947400" y="6388100"/>
            <a:ext cx="94335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w=1</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8"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75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760" name="1D homography"/>
          <p:cNvSpPr txBox="1"/>
          <p:nvPr>
            <p:ph type="title"/>
          </p:nvPr>
        </p:nvSpPr>
        <p:spPr>
          <a:prstGeom prst="rect">
            <a:avLst/>
          </a:prstGeom>
        </p:spPr>
        <p:txBody>
          <a:bodyPr/>
          <a:lstStyle>
            <a:lvl1pPr>
              <a:defRPr sz="5000"/>
            </a:lvl1pPr>
          </a:lstStyle>
          <a:p>
            <a:pPr/>
            <a:r>
              <a:t>1D homography</a:t>
            </a:r>
          </a:p>
        </p:txBody>
      </p:sp>
      <p:sp>
        <p:nvSpPr>
          <p:cNvPr id="1761" name="Reproject to different line"/>
          <p:cNvSpPr txBox="1"/>
          <p:nvPr>
            <p:ph type="body" idx="1"/>
          </p:nvPr>
        </p:nvSpPr>
        <p:spPr>
          <a:prstGeom prst="rect">
            <a:avLst/>
          </a:prstGeom>
        </p:spPr>
        <p:txBody>
          <a:bodyPr/>
          <a:lstStyle/>
          <a:p>
            <a:pPr/>
            <a:r>
              <a:t>Reproject to different line</a:t>
            </a:r>
          </a:p>
        </p:txBody>
      </p:sp>
      <p:sp>
        <p:nvSpPr>
          <p:cNvPr id="1762"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763"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764" name="w=1"/>
          <p:cNvSpPr txBox="1"/>
          <p:nvPr/>
        </p:nvSpPr>
        <p:spPr>
          <a:xfrm>
            <a:off x="10947400" y="6388100"/>
            <a:ext cx="94335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w=1</a:t>
            </a:r>
          </a:p>
        </p:txBody>
      </p:sp>
      <p:sp>
        <p:nvSpPr>
          <p:cNvPr id="1765"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766" name="w"/>
          <p:cNvSpPr txBox="1"/>
          <p:nvPr/>
        </p:nvSpPr>
        <p:spPr>
          <a:xfrm>
            <a:off x="3683000" y="3797300"/>
            <a:ext cx="48393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a:t>
            </a:r>
          </a:p>
        </p:txBody>
      </p:sp>
      <p:grpSp>
        <p:nvGrpSpPr>
          <p:cNvPr id="1780" name="Group"/>
          <p:cNvGrpSpPr/>
          <p:nvPr/>
        </p:nvGrpSpPr>
        <p:grpSpPr>
          <a:xfrm rot="480000">
            <a:off x="529165" y="4362951"/>
            <a:ext cx="9559625" cy="4085885"/>
            <a:chOff x="0" y="0"/>
            <a:chExt cx="9559623" cy="4085883"/>
          </a:xfrm>
        </p:grpSpPr>
        <p:sp>
          <p:nvSpPr>
            <p:cNvPr id="1767" name="Line"/>
            <p:cNvSpPr/>
            <p:nvPr/>
          </p:nvSpPr>
          <p:spPr>
            <a:xfrm>
              <a:off x="550370" y="2437340"/>
              <a:ext cx="8127820" cy="54453"/>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1768" name="Circle"/>
            <p:cNvSpPr/>
            <p:nvPr/>
          </p:nvSpPr>
          <p:spPr>
            <a:xfrm>
              <a:off x="5219121" y="841916"/>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69" name="Line"/>
            <p:cNvSpPr/>
            <p:nvPr/>
          </p:nvSpPr>
          <p:spPr>
            <a:xfrm flipH="1" flipV="1">
              <a:off x="661360" y="2004561"/>
              <a:ext cx="3454654" cy="2081321"/>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70" name="Circle"/>
            <p:cNvSpPr/>
            <p:nvPr/>
          </p:nvSpPr>
          <p:spPr>
            <a:xfrm>
              <a:off x="1308018" y="2334059"/>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1" name="Line"/>
            <p:cNvSpPr/>
            <p:nvPr/>
          </p:nvSpPr>
          <p:spPr>
            <a:xfrm flipV="1">
              <a:off x="4116014" y="950775"/>
              <a:ext cx="1212265" cy="3135108"/>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72" name="Circle"/>
            <p:cNvSpPr/>
            <p:nvPr/>
          </p:nvSpPr>
          <p:spPr>
            <a:xfrm>
              <a:off x="4667524" y="2355632"/>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3" name="Line"/>
            <p:cNvSpPr/>
            <p:nvPr/>
          </p:nvSpPr>
          <p:spPr>
            <a:xfrm flipV="1">
              <a:off x="4116014" y="108858"/>
              <a:ext cx="5119191" cy="3977026"/>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74" name="Circle"/>
            <p:cNvSpPr/>
            <p:nvPr/>
          </p:nvSpPr>
          <p:spPr>
            <a:xfrm>
              <a:off x="6076347" y="2364678"/>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5" name="Circle"/>
            <p:cNvSpPr/>
            <p:nvPr/>
          </p:nvSpPr>
          <p:spPr>
            <a:xfrm>
              <a:off x="9126046" y="0"/>
              <a:ext cx="215901" cy="215900"/>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6" name="Line"/>
            <p:cNvSpPr/>
            <p:nvPr/>
          </p:nvSpPr>
          <p:spPr>
            <a:xfrm flipV="1">
              <a:off x="0" y="219317"/>
              <a:ext cx="9559624" cy="3515006"/>
            </a:xfrm>
            <a:prstGeom prst="line">
              <a:avLst/>
            </a:prstGeom>
            <a:noFill/>
            <a:ln w="63500" cap="flat">
              <a:solidFill>
                <a:srgbClr val="D834D6"/>
              </a:solidFill>
              <a:prstDash val="solid"/>
              <a:round/>
            </a:ln>
            <a:effectLst/>
          </p:spPr>
          <p:txBody>
            <a:bodyPr wrap="square" lIns="0" tIns="0" rIns="0" bIns="0" numCol="1" anchor="t">
              <a:noAutofit/>
            </a:bodyPr>
            <a:lstStyle/>
            <a:p>
              <a:pPr/>
            </a:p>
          </p:txBody>
        </p:sp>
        <p:sp>
          <p:nvSpPr>
            <p:cNvPr id="1777" name="Circle"/>
            <p:cNvSpPr/>
            <p:nvPr/>
          </p:nvSpPr>
          <p:spPr>
            <a:xfrm>
              <a:off x="4829145" y="1798988"/>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8" name="Circle"/>
            <p:cNvSpPr/>
            <p:nvPr/>
          </p:nvSpPr>
          <p:spPr>
            <a:xfrm>
              <a:off x="8565519" y="443449"/>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79" name="Circle"/>
            <p:cNvSpPr/>
            <p:nvPr/>
          </p:nvSpPr>
          <p:spPr>
            <a:xfrm>
              <a:off x="2076944" y="2840233"/>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2" name="Line"/>
          <p:cNvSpPr/>
          <p:nvPr/>
        </p:nvSpPr>
        <p:spPr>
          <a:xfrm>
            <a:off x="431800" y="1193800"/>
            <a:ext cx="12357100" cy="2258"/>
          </a:xfrm>
          <a:prstGeom prst="line">
            <a:avLst/>
          </a:prstGeom>
          <a:ln w="38100">
            <a:solidFill>
              <a:srgbClr val="D77A00"/>
            </a:solidFill>
          </a:ln>
        </p:spPr>
        <p:txBody>
          <a:bodyPr lIns="0" tIns="0" rIns="0" bIns="0"/>
          <a:lstStyle/>
          <a:p>
            <a:pPr/>
          </a:p>
        </p:txBody>
      </p:sp>
      <p:pic>
        <p:nvPicPr>
          <p:cNvPr id="178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784" name="1D homography"/>
          <p:cNvSpPr txBox="1"/>
          <p:nvPr>
            <p:ph type="title"/>
          </p:nvPr>
        </p:nvSpPr>
        <p:spPr>
          <a:prstGeom prst="rect">
            <a:avLst/>
          </a:prstGeom>
        </p:spPr>
        <p:txBody>
          <a:bodyPr/>
          <a:lstStyle>
            <a:lvl1pPr>
              <a:defRPr sz="5000"/>
            </a:lvl1pPr>
          </a:lstStyle>
          <a:p>
            <a:pPr/>
            <a:r>
              <a:t>1D homography</a:t>
            </a:r>
          </a:p>
        </p:txBody>
      </p:sp>
      <p:sp>
        <p:nvSpPr>
          <p:cNvPr id="1785" name="Reproject to different line…"/>
          <p:cNvSpPr txBox="1"/>
          <p:nvPr>
            <p:ph type="body" idx="1"/>
          </p:nvPr>
        </p:nvSpPr>
        <p:spPr>
          <a:prstGeom prst="rect">
            <a:avLst/>
          </a:prstGeom>
        </p:spPr>
        <p:txBody>
          <a:bodyPr/>
          <a:lstStyle/>
          <a:p>
            <a:pPr/>
            <a:r>
              <a:t>Reproject to different line</a:t>
            </a:r>
          </a:p>
          <a:p>
            <a:pPr/>
            <a:r>
              <a:t>Equivalent to rotating 2D points</a:t>
            </a:r>
          </a:p>
          <a:p>
            <a:pPr marL="546382" indent="-487679">
              <a:buSzTx/>
              <a:buNone/>
            </a:pPr>
            <a:r>
              <a:t>	</a:t>
            </a:r>
            <a:r>
              <a:rPr b="0">
                <a:latin typeface="Wingdings"/>
                <a:ea typeface="Wingdings"/>
                <a:cs typeface="Wingdings"/>
                <a:sym typeface="Wingdings"/>
              </a:rPr>
              <a:t></a:t>
            </a:r>
            <a:r>
              <a:t> reprojection is linear in homogeneous coordinates</a:t>
            </a:r>
          </a:p>
          <a:p>
            <a:pPr lvl="1" marL="842927"/>
            <a:r>
              <a:t>and independent of depth</a:t>
            </a:r>
          </a:p>
        </p:txBody>
      </p:sp>
      <p:sp>
        <p:nvSpPr>
          <p:cNvPr id="1786" name="Line"/>
          <p:cNvSpPr/>
          <p:nvPr/>
        </p:nvSpPr>
        <p:spPr>
          <a:xfrm>
            <a:off x="762000" y="8343900"/>
            <a:ext cx="8128000" cy="2258"/>
          </a:xfrm>
          <a:prstGeom prst="line">
            <a:avLst/>
          </a:prstGeom>
          <a:ln w="25400">
            <a:solidFill>
              <a:srgbClr val="000000"/>
            </a:solidFill>
            <a:tailEnd type="triangle"/>
          </a:ln>
        </p:spPr>
        <p:txBody>
          <a:bodyPr lIns="0" tIns="0" rIns="0" bIns="0"/>
          <a:lstStyle/>
          <a:p>
            <a:pPr/>
          </a:p>
        </p:txBody>
      </p:sp>
      <p:sp>
        <p:nvSpPr>
          <p:cNvPr id="1787" name="Line"/>
          <p:cNvSpPr/>
          <p:nvPr/>
        </p:nvSpPr>
        <p:spPr>
          <a:xfrm>
            <a:off x="4330700" y="3797300"/>
            <a:ext cx="2259" cy="5740400"/>
          </a:xfrm>
          <a:prstGeom prst="line">
            <a:avLst/>
          </a:prstGeom>
          <a:ln w="25400">
            <a:solidFill>
              <a:srgbClr val="000000"/>
            </a:solidFill>
            <a:headEnd type="triangle"/>
          </a:ln>
        </p:spPr>
        <p:txBody>
          <a:bodyPr lIns="0" tIns="0" rIns="0" bIns="0"/>
          <a:lstStyle/>
          <a:p>
            <a:pPr/>
          </a:p>
        </p:txBody>
      </p:sp>
      <p:sp>
        <p:nvSpPr>
          <p:cNvPr id="1788" name="w=1"/>
          <p:cNvSpPr txBox="1"/>
          <p:nvPr/>
        </p:nvSpPr>
        <p:spPr>
          <a:xfrm>
            <a:off x="10947400" y="6388100"/>
            <a:ext cx="94335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w=1</a:t>
            </a:r>
          </a:p>
        </p:txBody>
      </p:sp>
      <p:sp>
        <p:nvSpPr>
          <p:cNvPr id="1789" name="x"/>
          <p:cNvSpPr txBox="1"/>
          <p:nvPr/>
        </p:nvSpPr>
        <p:spPr>
          <a:xfrm>
            <a:off x="8242300" y="84582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x</a:t>
            </a:r>
          </a:p>
        </p:txBody>
      </p:sp>
      <p:sp>
        <p:nvSpPr>
          <p:cNvPr id="1790" name="w"/>
          <p:cNvSpPr txBox="1"/>
          <p:nvPr/>
        </p:nvSpPr>
        <p:spPr>
          <a:xfrm>
            <a:off x="3683000" y="3797300"/>
            <a:ext cx="48393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w</a:t>
            </a:r>
          </a:p>
        </p:txBody>
      </p:sp>
      <p:grpSp>
        <p:nvGrpSpPr>
          <p:cNvPr id="1804" name="Group"/>
          <p:cNvGrpSpPr/>
          <p:nvPr/>
        </p:nvGrpSpPr>
        <p:grpSpPr>
          <a:xfrm rot="1320000">
            <a:off x="989841" y="4635908"/>
            <a:ext cx="9516301" cy="4146870"/>
            <a:chOff x="0" y="0"/>
            <a:chExt cx="9516299" cy="4146868"/>
          </a:xfrm>
        </p:grpSpPr>
        <p:sp>
          <p:nvSpPr>
            <p:cNvPr id="1791" name="Line"/>
            <p:cNvSpPr/>
            <p:nvPr/>
          </p:nvSpPr>
          <p:spPr>
            <a:xfrm flipV="1">
              <a:off x="534321" y="2497504"/>
              <a:ext cx="8128001" cy="44107"/>
            </a:xfrm>
            <a:prstGeom prst="line">
              <a:avLst/>
            </a:prstGeom>
            <a:noFill/>
            <a:ln w="63500" cap="flat">
              <a:solidFill>
                <a:srgbClr val="0433FF"/>
              </a:solidFill>
              <a:prstDash val="solid"/>
              <a:round/>
            </a:ln>
            <a:effectLst/>
          </p:spPr>
          <p:txBody>
            <a:bodyPr wrap="square" lIns="0" tIns="0" rIns="0" bIns="0" numCol="1" anchor="t">
              <a:noAutofit/>
            </a:bodyPr>
            <a:lstStyle/>
            <a:p>
              <a:pPr/>
            </a:p>
          </p:txBody>
        </p:sp>
        <p:sp>
          <p:nvSpPr>
            <p:cNvPr id="1792" name="Circle"/>
            <p:cNvSpPr/>
            <p:nvPr/>
          </p:nvSpPr>
          <p:spPr>
            <a:xfrm>
              <a:off x="5185378" y="889228"/>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93" name="Line"/>
            <p:cNvSpPr/>
            <p:nvPr/>
          </p:nvSpPr>
          <p:spPr>
            <a:xfrm flipH="1" flipV="1">
              <a:off x="639803" y="2107591"/>
              <a:ext cx="3479638" cy="2039277"/>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94" name="Circle"/>
            <p:cNvSpPr/>
            <p:nvPr/>
          </p:nvSpPr>
          <p:spPr>
            <a:xfrm>
              <a:off x="1292657" y="2428685"/>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95" name="Line"/>
            <p:cNvSpPr/>
            <p:nvPr/>
          </p:nvSpPr>
          <p:spPr>
            <a:xfrm flipV="1">
              <a:off x="4119440" y="997291"/>
              <a:ext cx="1168401" cy="3149577"/>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96" name="Circle"/>
            <p:cNvSpPr/>
            <p:nvPr/>
          </p:nvSpPr>
          <p:spPr>
            <a:xfrm>
              <a:off x="4652178" y="2409521"/>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97" name="Line"/>
            <p:cNvSpPr/>
            <p:nvPr/>
          </p:nvSpPr>
          <p:spPr>
            <a:xfrm flipV="1">
              <a:off x="4119441" y="108064"/>
              <a:ext cx="5070591" cy="4038805"/>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1798" name="Circle"/>
            <p:cNvSpPr/>
            <p:nvPr/>
          </p:nvSpPr>
          <p:spPr>
            <a:xfrm>
              <a:off x="6061007" y="2401483"/>
              <a:ext cx="215901" cy="215901"/>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799" name="Circle"/>
            <p:cNvSpPr/>
            <p:nvPr/>
          </p:nvSpPr>
          <p:spPr>
            <a:xfrm>
              <a:off x="9081810" y="0"/>
              <a:ext cx="215901" cy="215900"/>
            </a:xfrm>
            <a:prstGeom prst="ellipse">
              <a:avLst/>
            </a:prstGeom>
            <a:solidFill>
              <a:srgbClr val="FF2600"/>
            </a:solid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00" name="Line"/>
            <p:cNvSpPr/>
            <p:nvPr/>
          </p:nvSpPr>
          <p:spPr>
            <a:xfrm flipV="1">
              <a:off x="0" y="214364"/>
              <a:ext cx="9516300" cy="3632201"/>
            </a:xfrm>
            <a:prstGeom prst="line">
              <a:avLst/>
            </a:prstGeom>
            <a:noFill/>
            <a:ln w="63500" cap="flat">
              <a:solidFill>
                <a:srgbClr val="D834D6"/>
              </a:solidFill>
              <a:prstDash val="solid"/>
              <a:round/>
            </a:ln>
            <a:effectLst/>
          </p:spPr>
          <p:txBody>
            <a:bodyPr wrap="square" lIns="0" tIns="0" rIns="0" bIns="0" numCol="1" anchor="t">
              <a:noAutofit/>
            </a:bodyPr>
            <a:lstStyle/>
            <a:p>
              <a:pPr/>
            </a:p>
          </p:txBody>
        </p:sp>
        <p:sp>
          <p:nvSpPr>
            <p:cNvPr id="1801" name="Circle"/>
            <p:cNvSpPr/>
            <p:nvPr/>
          </p:nvSpPr>
          <p:spPr>
            <a:xfrm>
              <a:off x="4807036" y="1850957"/>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02" name="Circle"/>
            <p:cNvSpPr/>
            <p:nvPr/>
          </p:nvSpPr>
          <p:spPr>
            <a:xfrm>
              <a:off x="8526698" y="450212"/>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03" name="Circle"/>
            <p:cNvSpPr/>
            <p:nvPr/>
          </p:nvSpPr>
          <p:spPr>
            <a:xfrm>
              <a:off x="2067664" y="2925499"/>
              <a:ext cx="215901" cy="215901"/>
            </a:xfrm>
            <a:prstGeom prst="ellipse">
              <a:avLst/>
            </a:prstGeom>
            <a:solidFill>
              <a:srgbClr val="00F900"/>
            </a:solidFill>
            <a:ln w="127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06" name="Line"/>
          <p:cNvSpPr/>
          <p:nvPr/>
        </p:nvSpPr>
        <p:spPr>
          <a:xfrm>
            <a:off x="9706334" y="3135246"/>
            <a:ext cx="1" cy="3897626"/>
          </a:xfrm>
          <a:prstGeom prst="line">
            <a:avLst/>
          </a:prstGeom>
          <a:ln w="38100">
            <a:solidFill>
              <a:srgbClr val="0061FF"/>
            </a:solidFill>
          </a:ln>
        </p:spPr>
        <p:txBody>
          <a:bodyPr lIns="0" tIns="0" rIns="0" bIns="0"/>
          <a:lstStyle/>
          <a:p>
            <a:pPr/>
          </a:p>
        </p:txBody>
      </p:sp>
      <p:sp>
        <p:nvSpPr>
          <p:cNvPr id="1807"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808" name="Camera rotation: unknown z"/>
          <p:cNvSpPr txBox="1"/>
          <p:nvPr>
            <p:ph type="title"/>
          </p:nvPr>
        </p:nvSpPr>
        <p:spPr>
          <a:prstGeom prst="rect">
            <a:avLst/>
          </a:prstGeom>
        </p:spPr>
        <p:txBody>
          <a:bodyPr/>
          <a:lstStyle/>
          <a:p>
            <a:pPr/>
            <a:r>
              <a:t>Camera rotation: unknown z</a:t>
            </a:r>
          </a:p>
        </p:txBody>
      </p:sp>
      <p:sp>
        <p:nvSpPr>
          <p:cNvPr id="1809" name="Same thing but use (x’, y’, 1) instead of (x, y, z)…"/>
          <p:cNvSpPr txBox="1"/>
          <p:nvPr>
            <p:ph type="body" idx="1"/>
          </p:nvPr>
        </p:nvSpPr>
        <p:spPr>
          <a:xfrm>
            <a:off x="546100" y="1511300"/>
            <a:ext cx="7835900" cy="8242300"/>
          </a:xfrm>
          <a:prstGeom prst="rect">
            <a:avLst/>
          </a:prstGeom>
        </p:spPr>
        <p:txBody>
          <a:bodyPr/>
          <a:lstStyle/>
          <a:p>
            <a:pPr/>
            <a:r>
              <a:t>Same thing but use (x’, y’, 1) instead of (x, y, z)</a:t>
            </a:r>
          </a:p>
          <a:p>
            <a:pPr lvl="1"/>
            <a:r>
              <a:t>Rotate (x’, y’, 1) by R</a:t>
            </a:r>
          </a:p>
          <a:p>
            <a:pPr lvl="1"/>
            <a:r>
              <a:t>Perform division</a:t>
            </a:r>
          </a:p>
        </p:txBody>
      </p:sp>
      <p:sp>
        <p:nvSpPr>
          <p:cNvPr id="1810"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811"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sp>
        <p:nvSpPr>
          <p:cNvPr id="1812" name="Line"/>
          <p:cNvSpPr/>
          <p:nvPr/>
        </p:nvSpPr>
        <p:spPr>
          <a:xfrm flipH="1">
            <a:off x="8483393" y="3388574"/>
            <a:ext cx="2573486" cy="2320107"/>
          </a:xfrm>
          <a:prstGeom prst="line">
            <a:avLst/>
          </a:prstGeom>
          <a:ln w="38100">
            <a:solidFill>
              <a:srgbClr val="000000"/>
            </a:solidFill>
            <a:prstDash val="sysDot"/>
          </a:ln>
        </p:spPr>
        <p:txBody>
          <a:bodyPr lIns="0" tIns="0" rIns="0" bIns="0"/>
          <a:lstStyle/>
          <a:p>
            <a:pPr/>
          </a:p>
        </p:txBody>
      </p:sp>
      <p:sp>
        <p:nvSpPr>
          <p:cNvPr id="1813" name="Circle"/>
          <p:cNvSpPr/>
          <p:nvPr/>
        </p:nvSpPr>
        <p:spPr>
          <a:xfrm>
            <a:off x="10871200" y="32004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14" name="(x’,y’,1)"/>
          <p:cNvSpPr txBox="1"/>
          <p:nvPr/>
        </p:nvSpPr>
        <p:spPr>
          <a:xfrm>
            <a:off x="9867900" y="4241800"/>
            <a:ext cx="16108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(x’,y’,1)</a:t>
            </a:r>
          </a:p>
        </p:txBody>
      </p:sp>
      <p:sp>
        <p:nvSpPr>
          <p:cNvPr id="1815" name="(x,y,z)"/>
          <p:cNvSpPr txBox="1"/>
          <p:nvPr/>
        </p:nvSpPr>
        <p:spPr>
          <a:xfrm>
            <a:off x="11049000" y="3251200"/>
            <a:ext cx="127099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(x,y,z)</a:t>
            </a:r>
          </a:p>
        </p:txBody>
      </p:sp>
      <p:sp>
        <p:nvSpPr>
          <p:cNvPr id="1816" name="PP1"/>
          <p:cNvSpPr txBox="1"/>
          <p:nvPr/>
        </p:nvSpPr>
        <p:spPr>
          <a:xfrm>
            <a:off x="9448800" y="2425700"/>
            <a:ext cx="86829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PP1</a:t>
            </a:r>
          </a:p>
        </p:txBody>
      </p:sp>
      <p:sp>
        <p:nvSpPr>
          <p:cNvPr id="1817" name="PP2"/>
          <p:cNvSpPr txBox="1"/>
          <p:nvPr/>
        </p:nvSpPr>
        <p:spPr>
          <a:xfrm>
            <a:off x="8382000" y="2349500"/>
            <a:ext cx="86829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PP2</a:t>
            </a:r>
          </a:p>
        </p:txBody>
      </p:sp>
      <p:grpSp>
        <p:nvGrpSpPr>
          <p:cNvPr id="1828" name="Group"/>
          <p:cNvGrpSpPr/>
          <p:nvPr/>
        </p:nvGrpSpPr>
        <p:grpSpPr>
          <a:xfrm rot="21367927">
            <a:off x="7279135" y="5053621"/>
            <a:ext cx="1192108" cy="1196770"/>
            <a:chOff x="0" y="0"/>
            <a:chExt cx="1192106" cy="1196768"/>
          </a:xfrm>
        </p:grpSpPr>
        <p:grpSp>
          <p:nvGrpSpPr>
            <p:cNvPr id="1820" name="Group"/>
            <p:cNvGrpSpPr/>
            <p:nvPr/>
          </p:nvGrpSpPr>
          <p:grpSpPr>
            <a:xfrm flipH="1" rot="10800000">
              <a:off x="314" y="0"/>
              <a:ext cx="1166256" cy="590441"/>
              <a:chOff x="0" y="0"/>
              <a:chExt cx="1166254" cy="590440"/>
            </a:xfrm>
          </p:grpSpPr>
          <p:sp>
            <p:nvSpPr>
              <p:cNvPr id="1818"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19"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23" name="Group"/>
            <p:cNvGrpSpPr/>
            <p:nvPr/>
          </p:nvGrpSpPr>
          <p:grpSpPr>
            <a:xfrm>
              <a:off x="0" y="606327"/>
              <a:ext cx="1166255" cy="590442"/>
              <a:chOff x="0" y="0"/>
              <a:chExt cx="1166254" cy="590440"/>
            </a:xfrm>
          </p:grpSpPr>
          <p:sp>
            <p:nvSpPr>
              <p:cNvPr id="1821"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22"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26" name="Group"/>
            <p:cNvGrpSpPr/>
            <p:nvPr/>
          </p:nvGrpSpPr>
          <p:grpSpPr>
            <a:xfrm>
              <a:off x="849945" y="357137"/>
              <a:ext cx="342162" cy="541040"/>
              <a:chOff x="0" y="0"/>
              <a:chExt cx="342161" cy="541039"/>
            </a:xfrm>
          </p:grpSpPr>
          <p:sp>
            <p:nvSpPr>
              <p:cNvPr id="1824"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25"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27"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29" name="Line"/>
          <p:cNvSpPr/>
          <p:nvPr/>
        </p:nvSpPr>
        <p:spPr>
          <a:xfrm>
            <a:off x="8953500" y="3120394"/>
            <a:ext cx="1771625" cy="3509714"/>
          </a:xfrm>
          <a:prstGeom prst="line">
            <a:avLst/>
          </a:prstGeom>
          <a:ln w="38100">
            <a:solidFill>
              <a:srgbClr val="9A244F"/>
            </a:solidFill>
          </a:ln>
        </p:spPr>
        <p:txBody>
          <a:bodyPr lIns="0" tIns="0" rIns="0" bIns="0"/>
          <a:lstStyle/>
          <a:p>
            <a:pPr/>
          </a:p>
        </p:txBody>
      </p:sp>
      <p:grpSp>
        <p:nvGrpSpPr>
          <p:cNvPr id="1840" name="Group"/>
          <p:cNvGrpSpPr/>
          <p:nvPr/>
        </p:nvGrpSpPr>
        <p:grpSpPr>
          <a:xfrm rot="19825329">
            <a:off x="7447720" y="5389135"/>
            <a:ext cx="1192108" cy="1192108"/>
            <a:chOff x="0" y="0"/>
            <a:chExt cx="1192107" cy="1192106"/>
          </a:xfrm>
        </p:grpSpPr>
        <p:grpSp>
          <p:nvGrpSpPr>
            <p:cNvPr id="1832" name="Group"/>
            <p:cNvGrpSpPr/>
            <p:nvPr/>
          </p:nvGrpSpPr>
          <p:grpSpPr>
            <a:xfrm flipH="1" rot="10800000">
              <a:off x="0" y="0"/>
              <a:ext cx="1166255" cy="590441"/>
              <a:chOff x="0" y="0"/>
              <a:chExt cx="1166254" cy="590440"/>
            </a:xfrm>
          </p:grpSpPr>
          <p:sp>
            <p:nvSpPr>
              <p:cNvPr id="1830"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31"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35" name="Group"/>
            <p:cNvGrpSpPr/>
            <p:nvPr/>
          </p:nvGrpSpPr>
          <p:grpSpPr>
            <a:xfrm>
              <a:off x="0" y="601665"/>
              <a:ext cx="1166255" cy="590442"/>
              <a:chOff x="0" y="0"/>
              <a:chExt cx="1166254" cy="590440"/>
            </a:xfrm>
          </p:grpSpPr>
          <p:sp>
            <p:nvSpPr>
              <p:cNvPr id="1833"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34"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38" name="Group"/>
            <p:cNvGrpSpPr/>
            <p:nvPr/>
          </p:nvGrpSpPr>
          <p:grpSpPr>
            <a:xfrm>
              <a:off x="849945" y="352475"/>
              <a:ext cx="342163" cy="541041"/>
              <a:chOff x="0" y="0"/>
              <a:chExt cx="342161" cy="541039"/>
            </a:xfrm>
          </p:grpSpPr>
          <p:sp>
            <p:nvSpPr>
              <p:cNvPr id="1836" name="Line"/>
              <p:cNvSpPr/>
              <p:nvPr/>
            </p:nvSpPr>
            <p:spPr>
              <a:xfrm>
                <a:off x="194281" y="0"/>
                <a:ext cx="147881"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37"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39" name="Oval"/>
            <p:cNvSpPr/>
            <p:nvPr/>
          </p:nvSpPr>
          <p:spPr>
            <a:xfrm>
              <a:off x="1054363" y="511864"/>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41" name="Circle"/>
          <p:cNvSpPr/>
          <p:nvPr/>
        </p:nvSpPr>
        <p:spPr>
          <a:xfrm>
            <a:off x="9575800" y="4457700"/>
            <a:ext cx="292100" cy="292100"/>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43"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844" name="3D rotation"/>
          <p:cNvSpPr txBox="1"/>
          <p:nvPr>
            <p:ph type="title"/>
          </p:nvPr>
        </p:nvSpPr>
        <p:spPr>
          <a:prstGeom prst="rect">
            <a:avLst/>
          </a:prstGeom>
        </p:spPr>
        <p:txBody>
          <a:bodyPr/>
          <a:lstStyle/>
          <a:p>
            <a:pPr/>
            <a:r>
              <a:t>3D rotation</a:t>
            </a:r>
          </a:p>
        </p:txBody>
      </p:sp>
      <p:sp>
        <p:nvSpPr>
          <p:cNvPr id="1845" name="Same thing but use (x’, y’, 1) instead of (x, y, z)…"/>
          <p:cNvSpPr txBox="1"/>
          <p:nvPr>
            <p:ph type="body" idx="1"/>
          </p:nvPr>
        </p:nvSpPr>
        <p:spPr>
          <a:xfrm>
            <a:off x="546100" y="1511300"/>
            <a:ext cx="7607300" cy="8242300"/>
          </a:xfrm>
          <a:prstGeom prst="rect">
            <a:avLst/>
          </a:prstGeom>
        </p:spPr>
        <p:txBody>
          <a:bodyPr/>
          <a:lstStyle/>
          <a:p>
            <a:pPr/>
            <a:r>
              <a:t>Same thing but use (x’, y’, 1) instead of (x, y, z)</a:t>
            </a:r>
          </a:p>
          <a:p>
            <a:pPr lvl="1"/>
            <a:r>
              <a:t>Rotate (x’, y’, 1) by R</a:t>
            </a:r>
          </a:p>
          <a:p>
            <a:pPr lvl="1"/>
            <a:r>
              <a:t>Perform division</a:t>
            </a:r>
          </a:p>
          <a:p>
            <a:pPr lvl="1"/>
          </a:p>
          <a:p>
            <a:pPr/>
            <a:r>
              <a:t>Makes sense: depth does </a:t>
            </a:r>
            <a:br/>
            <a:r>
              <a:t>not matter, all points along a light ray project to the same point. </a:t>
            </a:r>
          </a:p>
          <a:p>
            <a:pPr lvl="1"/>
            <a:r>
              <a:t>We arbitrarily </a:t>
            </a:r>
            <a:br/>
            <a:r>
              <a:t>(but conveniently) </a:t>
            </a:r>
            <a:br/>
            <a:r>
              <a:t>choose the point at depth 1</a:t>
            </a:r>
          </a:p>
        </p:txBody>
      </p:sp>
      <p:sp>
        <p:nvSpPr>
          <p:cNvPr id="1846" name="Line"/>
          <p:cNvSpPr/>
          <p:nvPr/>
        </p:nvSpPr>
        <p:spPr>
          <a:xfrm flipH="1">
            <a:off x="8470900" y="5727700"/>
            <a:ext cx="3581511" cy="0"/>
          </a:xfrm>
          <a:prstGeom prst="line">
            <a:avLst/>
          </a:prstGeom>
          <a:ln w="76200">
            <a:solidFill>
              <a:srgbClr val="000000"/>
            </a:solidFill>
            <a:headEnd type="triangle"/>
          </a:ln>
        </p:spPr>
        <p:txBody>
          <a:bodyPr lIns="0" tIns="0" rIns="0" bIns="0"/>
          <a:lstStyle/>
          <a:p>
            <a:pPr/>
          </a:p>
        </p:txBody>
      </p:sp>
      <p:sp>
        <p:nvSpPr>
          <p:cNvPr id="1847" name="Line"/>
          <p:cNvSpPr/>
          <p:nvPr/>
        </p:nvSpPr>
        <p:spPr>
          <a:xfrm>
            <a:off x="8528422" y="3037698"/>
            <a:ext cx="1" cy="2720081"/>
          </a:xfrm>
          <a:prstGeom prst="line">
            <a:avLst/>
          </a:prstGeom>
          <a:ln w="76200">
            <a:solidFill>
              <a:srgbClr val="000000"/>
            </a:solidFill>
            <a:headEnd type="triangle"/>
          </a:ln>
        </p:spPr>
        <p:txBody>
          <a:bodyPr lIns="0" tIns="0" rIns="0" bIns="0"/>
          <a:lstStyle/>
          <a:p>
            <a:pPr/>
          </a:p>
        </p:txBody>
      </p:sp>
      <p:grpSp>
        <p:nvGrpSpPr>
          <p:cNvPr id="1858" name="Group"/>
          <p:cNvGrpSpPr/>
          <p:nvPr/>
        </p:nvGrpSpPr>
        <p:grpSpPr>
          <a:xfrm rot="21367927">
            <a:off x="7279135" y="5053621"/>
            <a:ext cx="1192108" cy="1196770"/>
            <a:chOff x="0" y="0"/>
            <a:chExt cx="1192106" cy="1196768"/>
          </a:xfrm>
        </p:grpSpPr>
        <p:grpSp>
          <p:nvGrpSpPr>
            <p:cNvPr id="1850" name="Group"/>
            <p:cNvGrpSpPr/>
            <p:nvPr/>
          </p:nvGrpSpPr>
          <p:grpSpPr>
            <a:xfrm flipH="1" rot="10800000">
              <a:off x="314" y="0"/>
              <a:ext cx="1166256" cy="590441"/>
              <a:chOff x="0" y="0"/>
              <a:chExt cx="1166254" cy="590440"/>
            </a:xfrm>
          </p:grpSpPr>
          <p:sp>
            <p:nvSpPr>
              <p:cNvPr id="1848"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49"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53" name="Group"/>
            <p:cNvGrpSpPr/>
            <p:nvPr/>
          </p:nvGrpSpPr>
          <p:grpSpPr>
            <a:xfrm>
              <a:off x="0" y="606327"/>
              <a:ext cx="1166255" cy="590442"/>
              <a:chOff x="0" y="0"/>
              <a:chExt cx="1166254" cy="590440"/>
            </a:xfrm>
          </p:grpSpPr>
          <p:sp>
            <p:nvSpPr>
              <p:cNvPr id="1851" name="Lin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52" name="Shape"/>
              <p:cNvSpPr/>
              <p:nvPr/>
            </p:nvSpPr>
            <p:spPr>
              <a:xfrm>
                <a:off x="0" y="0"/>
                <a:ext cx="1166255" cy="59044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lnTo>
                      <a:pt x="0" y="21600"/>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grpSp>
          <p:nvGrpSpPr>
            <p:cNvPr id="1856" name="Group"/>
            <p:cNvGrpSpPr/>
            <p:nvPr/>
          </p:nvGrpSpPr>
          <p:grpSpPr>
            <a:xfrm>
              <a:off x="849945" y="357137"/>
              <a:ext cx="342162" cy="541040"/>
              <a:chOff x="0" y="0"/>
              <a:chExt cx="342161" cy="541039"/>
            </a:xfrm>
          </p:grpSpPr>
          <p:sp>
            <p:nvSpPr>
              <p:cNvPr id="1854" name="Line"/>
              <p:cNvSpPr/>
              <p:nvPr/>
            </p:nvSpPr>
            <p:spPr>
              <a:xfrm>
                <a:off x="194280" y="0"/>
                <a:ext cx="147882" cy="541040"/>
              </a:xfrm>
              <a:custGeom>
                <a:avLst/>
                <a:gdLst/>
                <a:ahLst/>
                <a:cxnLst>
                  <a:cxn ang="0">
                    <a:pos x="wd2" y="hd2"/>
                  </a:cxn>
                  <a:cxn ang="5400000">
                    <a:pos x="wd2" y="hd2"/>
                  </a:cxn>
                  <a:cxn ang="10800000">
                    <a:pos x="wd2" y="hd2"/>
                  </a:cxn>
                  <a:cxn ang="16200000">
                    <a:pos x="wd2" y="hd2"/>
                  </a:cxn>
                </a:cxnLst>
                <a:rect l="0" t="0" r="r" b="b"/>
                <a:pathLst>
                  <a:path w="16411" h="21600" fill="norm" stroke="1" extrusionOk="0">
                    <a:moveTo>
                      <a:pt x="0" y="0"/>
                    </a:moveTo>
                    <a:cubicBezTo>
                      <a:pt x="17261" y="4476"/>
                      <a:pt x="21600" y="13365"/>
                      <a:pt x="9692" y="19853"/>
                    </a:cubicBezTo>
                    <a:cubicBezTo>
                      <a:pt x="8557" y="20472"/>
                      <a:pt x="7293" y="21056"/>
                      <a:pt x="5913" y="21600"/>
                    </a:cubicBezTo>
                  </a:path>
                </a:pathLst>
              </a:custGeom>
              <a:no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55" name="Shape"/>
              <p:cNvSpPr/>
              <p:nvPr/>
            </p:nvSpPr>
            <p:spPr>
              <a:xfrm>
                <a:off x="0" y="0"/>
                <a:ext cx="342162" cy="541039"/>
              </a:xfrm>
              <a:custGeom>
                <a:avLst/>
                <a:gdLst/>
                <a:ahLst/>
                <a:cxnLst>
                  <a:cxn ang="0">
                    <a:pos x="wd2" y="hd2"/>
                  </a:cxn>
                  <a:cxn ang="5400000">
                    <a:pos x="wd2" y="hd2"/>
                  </a:cxn>
                  <a:cxn ang="10800000">
                    <a:pos x="wd2" y="hd2"/>
                  </a:cxn>
                  <a:cxn ang="16200000">
                    <a:pos x="wd2" y="hd2"/>
                  </a:cxn>
                </a:cxnLst>
                <a:rect l="0" t="0" r="r" b="b"/>
                <a:pathLst>
                  <a:path w="19003" h="21600" fill="norm" stroke="1" extrusionOk="0">
                    <a:moveTo>
                      <a:pt x="10790" y="0"/>
                    </a:moveTo>
                    <a:cubicBezTo>
                      <a:pt x="19428" y="4476"/>
                      <a:pt x="21600" y="13365"/>
                      <a:pt x="15641" y="19853"/>
                    </a:cubicBezTo>
                    <a:cubicBezTo>
                      <a:pt x="15073" y="20472"/>
                      <a:pt x="14440" y="21056"/>
                      <a:pt x="13750" y="21600"/>
                    </a:cubicBezTo>
                    <a:lnTo>
                      <a:pt x="0" y="11748"/>
                    </a:lnTo>
                    <a:close/>
                  </a:path>
                </a:pathLst>
              </a:custGeom>
              <a:noFill/>
              <a:ln w="12700" cap="flat">
                <a:noFill/>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57" name="Oval"/>
            <p:cNvSpPr/>
            <p:nvPr/>
          </p:nvSpPr>
          <p:spPr>
            <a:xfrm>
              <a:off x="1054362" y="516526"/>
              <a:ext cx="120499" cy="231239"/>
            </a:xfrm>
            <a:prstGeom prst="ellipse">
              <a:avLst/>
            </a:prstGeom>
            <a:solidFill>
              <a:srgbClr val="000000"/>
            </a:solidFill>
            <a:ln w="25400" cap="flat">
              <a:solidFill>
                <a:srgbClr val="000000"/>
              </a:solidFill>
              <a:prstDash val="solid"/>
              <a:round/>
            </a:ln>
            <a:effectLst/>
          </p:spPr>
          <p:txBody>
            <a:bodyPr wrap="square" lIns="50800" tIns="50800" rIns="50800" bIns="50800" numCol="1" anchor="ctr">
              <a:noAutofit/>
            </a:bodyPr>
            <a:lstStyle/>
            <a:p>
              <a:pPr marL="57799" marR="57799" defTabSz="1295400">
                <a:defRPr sz="3400">
                  <a:uFill>
                    <a:solidFill>
                      <a:srgbClr val="000000"/>
                    </a:solidFill>
                  </a:uFill>
                  <a:latin typeface="Times New Roman"/>
                  <a:ea typeface="Times New Roman"/>
                  <a:cs typeface="Times New Roman"/>
                  <a:sym typeface="Times New Roman"/>
                </a:defRPr>
              </a:pPr>
            </a:p>
          </p:txBody>
        </p:sp>
      </p:grpSp>
      <p:sp>
        <p:nvSpPr>
          <p:cNvPr id="1859" name="Line"/>
          <p:cNvSpPr/>
          <p:nvPr/>
        </p:nvSpPr>
        <p:spPr>
          <a:xfrm flipH="1">
            <a:off x="8391398" y="4621909"/>
            <a:ext cx="3325213" cy="974001"/>
          </a:xfrm>
          <a:prstGeom prst="line">
            <a:avLst/>
          </a:prstGeom>
          <a:ln w="38100">
            <a:solidFill>
              <a:srgbClr val="000000"/>
            </a:solidFill>
            <a:prstDash val="sysDot"/>
          </a:ln>
        </p:spPr>
        <p:txBody>
          <a:bodyPr lIns="0" tIns="0" rIns="0" bIns="0"/>
          <a:lstStyle/>
          <a:p>
            <a:pPr/>
          </a:p>
        </p:txBody>
      </p:sp>
      <p:sp>
        <p:nvSpPr>
          <p:cNvPr id="1860" name="Circle"/>
          <p:cNvSpPr/>
          <p:nvPr/>
        </p:nvSpPr>
        <p:spPr>
          <a:xfrm rot="1542598">
            <a:off x="11594104" y="4472829"/>
            <a:ext cx="292101" cy="292101"/>
          </a:xfrm>
          <a:prstGeom prst="ellipse">
            <a:avLst/>
          </a:prstGeom>
          <a:solidFill>
            <a:srgbClr val="00D2A9">
              <a:alpha val="50000"/>
            </a:srgbClr>
          </a:solidFill>
          <a:ln w="25400">
            <a:solidFill>
              <a:srgbClr val="000000">
                <a:alpha val="50000"/>
              </a:srgbClr>
            </a:solidFill>
            <a:custDash>
              <a:ds d="200000" sp="200000"/>
            </a:custDash>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61" name="Circle"/>
          <p:cNvSpPr/>
          <p:nvPr/>
        </p:nvSpPr>
        <p:spPr>
          <a:xfrm rot="1542598">
            <a:off x="9837747" y="4993660"/>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62" name="projection plane"/>
          <p:cNvSpPr txBox="1"/>
          <p:nvPr/>
        </p:nvSpPr>
        <p:spPr>
          <a:xfrm>
            <a:off x="9245600" y="2870200"/>
            <a:ext cx="296572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projection plane</a:t>
            </a:r>
          </a:p>
        </p:txBody>
      </p:sp>
      <p:sp>
        <p:nvSpPr>
          <p:cNvPr id="1863" name="R(x’,y’,1)"/>
          <p:cNvSpPr txBox="1"/>
          <p:nvPr/>
        </p:nvSpPr>
        <p:spPr>
          <a:xfrm>
            <a:off x="9207500" y="4318000"/>
            <a:ext cx="189887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R(x’,y’,1)</a:t>
            </a:r>
          </a:p>
        </p:txBody>
      </p:sp>
      <p:sp>
        <p:nvSpPr>
          <p:cNvPr id="1864" name="Line"/>
          <p:cNvSpPr/>
          <p:nvPr/>
        </p:nvSpPr>
        <p:spPr>
          <a:xfrm>
            <a:off x="9671701" y="3470127"/>
            <a:ext cx="73670" cy="3930817"/>
          </a:xfrm>
          <a:prstGeom prst="line">
            <a:avLst/>
          </a:prstGeom>
          <a:ln w="38100">
            <a:solidFill>
              <a:srgbClr val="9A244F"/>
            </a:solidFill>
          </a:ln>
        </p:spPr>
        <p:txBody>
          <a:bodyPr lIns="0" tIns="0" rIns="0" bIns="0"/>
          <a:lstStyle/>
          <a:p>
            <a:pPr/>
          </a:p>
        </p:txBody>
      </p:sp>
      <p:sp>
        <p:nvSpPr>
          <p:cNvPr id="1865" name="Circle"/>
          <p:cNvSpPr/>
          <p:nvPr/>
        </p:nvSpPr>
        <p:spPr>
          <a:xfrm rot="1542598">
            <a:off x="9566813" y="5102033"/>
            <a:ext cx="292101" cy="292101"/>
          </a:xfrm>
          <a:prstGeom prst="ellipse">
            <a:avLst/>
          </a:prstGeom>
          <a:solidFill>
            <a:srgbClr val="00D2A9"/>
          </a:solidFill>
          <a:ln w="76200">
            <a:solidFill>
              <a:srgbClr val="000000"/>
            </a:solidFill>
          </a:ln>
        </p:spPr>
        <p:txBody>
          <a:bodyPr lIns="50800" tIns="50800" rIns="50800" bIns="50800" anchor="ctr"/>
          <a:lstStyle/>
          <a:p>
            <a:pPr marL="57799" marR="57799" defTabSz="1295400">
              <a:defRPr sz="3400">
                <a:uFill>
                  <a:solidFill>
                    <a:srgbClr val="000000"/>
                  </a:solidFill>
                </a:uFill>
                <a:latin typeface="Times New Roman"/>
                <a:ea typeface="Times New Roman"/>
                <a:cs typeface="Times New Roman"/>
                <a:sym typeface="Times New Roman"/>
              </a:defRPr>
            </a:pPr>
          </a:p>
        </p:txBody>
      </p:sp>
      <p:sp>
        <p:nvSpPr>
          <p:cNvPr id="1866" name="(x’’,y’’, 1)"/>
          <p:cNvSpPr txBox="1"/>
          <p:nvPr/>
        </p:nvSpPr>
        <p:spPr>
          <a:xfrm>
            <a:off x="9613900" y="5105400"/>
            <a:ext cx="194231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(x’’,y’’, 1)</a:t>
            </a:r>
          </a:p>
        </p:txBody>
      </p:sp>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8" name="Homogenous coordinates"/>
          <p:cNvSpPr txBox="1"/>
          <p:nvPr>
            <p:ph type="title"/>
          </p:nvPr>
        </p:nvSpPr>
        <p:spPr>
          <a:prstGeom prst="rect">
            <a:avLst/>
          </a:prstGeom>
        </p:spPr>
        <p:txBody>
          <a:bodyPr/>
          <a:lstStyle/>
          <a:p>
            <a:pPr/>
            <a:r>
              <a:t>Homogenous coordinates</a:t>
            </a:r>
          </a:p>
        </p:txBody>
      </p:sp>
      <p:sp>
        <p:nvSpPr>
          <p:cNvPr id="1869" name="Representation of 2D points using 3 coordinates…"/>
          <p:cNvSpPr txBox="1"/>
          <p:nvPr>
            <p:ph type="body" idx="1"/>
          </p:nvPr>
        </p:nvSpPr>
        <p:spPr>
          <a:prstGeom prst="rect">
            <a:avLst/>
          </a:prstGeom>
        </p:spPr>
        <p:txBody>
          <a:bodyPr/>
          <a:lstStyle/>
          <a:p>
            <a:pPr/>
            <a:r>
              <a:t>Representation of 2D points using 3 coordinates</a:t>
            </a:r>
          </a:p>
          <a:p>
            <a:pPr/>
          </a:p>
          <a:p>
            <a:pPr/>
            <a:r>
              <a:t>(x, y, w) represents (x/w, y/w)</a:t>
            </a:r>
          </a:p>
          <a:p>
            <a:pPr lvl="1"/>
            <a:r>
              <a:t>Homogenous points are interpreted as Euclidean coordinates by dividing by the last coordinate</a:t>
            </a:r>
          </a:p>
          <a:p>
            <a:pPr lvl="1"/>
          </a:p>
          <a:p>
            <a:pPr/>
            <a:r>
              <a:t>Motivations: </a:t>
            </a:r>
          </a:p>
          <a:p>
            <a:pPr lvl="1"/>
            <a:r>
              <a:t>perspective transforms</a:t>
            </a:r>
          </a:p>
          <a:p>
            <a:pPr lvl="1"/>
            <a:r>
              <a:t>Make translations linear</a:t>
            </a:r>
          </a:p>
          <a:p>
            <a:pPr lvl="1"/>
            <a:r>
              <a:t>Duality with hyperplanes. </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1" name="Line"/>
          <p:cNvSpPr/>
          <p:nvPr/>
        </p:nvSpPr>
        <p:spPr>
          <a:xfrm>
            <a:off x="546100" y="1295400"/>
            <a:ext cx="12242800" cy="2258"/>
          </a:xfrm>
          <a:prstGeom prst="line">
            <a:avLst/>
          </a:prstGeom>
          <a:ln w="38100">
            <a:solidFill>
              <a:srgbClr val="000000"/>
            </a:solidFill>
          </a:ln>
        </p:spPr>
        <p:txBody>
          <a:bodyPr lIns="0" tIns="0" rIns="0" bIns="0"/>
          <a:lstStyle/>
          <a:p>
            <a:pPr/>
          </a:p>
        </p:txBody>
      </p:sp>
      <p:sp>
        <p:nvSpPr>
          <p:cNvPr id="1872" name="Homogeneous coordinate"/>
          <p:cNvSpPr txBox="1"/>
          <p:nvPr>
            <p:ph type="title"/>
          </p:nvPr>
        </p:nvSpPr>
        <p:spPr>
          <a:prstGeom prst="rect">
            <a:avLst/>
          </a:prstGeom>
        </p:spPr>
        <p:txBody>
          <a:bodyPr/>
          <a:lstStyle/>
          <a:p>
            <a:pPr/>
            <a:r>
              <a:t>Homogeneous coordinate</a:t>
            </a:r>
          </a:p>
        </p:txBody>
      </p:sp>
      <p:sp>
        <p:nvSpPr>
          <p:cNvPr id="1873" name="represent 2D points with 3 numbers…"/>
          <p:cNvSpPr txBox="1"/>
          <p:nvPr>
            <p:ph type="body" idx="1"/>
          </p:nvPr>
        </p:nvSpPr>
        <p:spPr>
          <a:prstGeom prst="rect">
            <a:avLst/>
          </a:prstGeom>
        </p:spPr>
        <p:txBody>
          <a:bodyPr/>
          <a:lstStyle/>
          <a:p>
            <a:pPr/>
            <a:r>
              <a:t>represent 2D points with 3 numbers</a:t>
            </a:r>
          </a:p>
          <a:p>
            <a:pPr/>
            <a:r>
              <a:t>(x, y, w) represents (x/w, y/w)</a:t>
            </a:r>
          </a:p>
          <a:p>
            <a:pPr/>
            <a:r>
              <a:t>Allows us to represent projective transforms</a:t>
            </a:r>
          </a:p>
          <a:p>
            <a:pPr/>
            <a:r>
              <a:t>Nice thing: projecting onto plane </a:t>
            </a:r>
            <a:r>
              <a:rPr i="1"/>
              <a:t>z=1  </a:t>
            </a:r>
            <a:r>
              <a:t>is just the strict interpretation of homogeneous coordinates</a:t>
            </a:r>
          </a:p>
          <a:p>
            <a:pPr/>
          </a:p>
          <a:p>
            <a:pPr/>
            <a:r>
              <a:t>Yes, you can view this as a notation trick</a:t>
            </a:r>
          </a:p>
          <a:p>
            <a:pPr lvl="1"/>
            <a:r>
              <a:t>But math is all about smart notations</a:t>
            </a:r>
          </a:p>
          <a:p>
            <a:pPr/>
            <a:r>
              <a:t>Homogenous coordinates are central in computer graphics and machine vision</a:t>
            </a:r>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5" name="Scale invariant"/>
          <p:cNvSpPr txBox="1"/>
          <p:nvPr>
            <p:ph type="title"/>
          </p:nvPr>
        </p:nvSpPr>
        <p:spPr>
          <a:prstGeom prst="rect">
            <a:avLst/>
          </a:prstGeom>
        </p:spPr>
        <p:txBody>
          <a:bodyPr/>
          <a:lstStyle/>
          <a:p>
            <a:pPr/>
            <a:r>
              <a:t>Scale invariant</a:t>
            </a:r>
          </a:p>
        </p:txBody>
      </p:sp>
      <p:sp>
        <p:nvSpPr>
          <p:cNvPr id="1876" name="All points (wx, wy, w) for any non-zero w represent the same Euclidean point"/>
          <p:cNvSpPr txBox="1"/>
          <p:nvPr>
            <p:ph type="body" idx="1"/>
          </p:nvPr>
        </p:nvSpPr>
        <p:spPr>
          <a:prstGeom prst="rect">
            <a:avLst/>
          </a:prstGeom>
        </p:spPr>
        <p:txBody>
          <a:bodyPr/>
          <a:lstStyle/>
          <a:p>
            <a:pPr/>
            <a:r>
              <a:t>All points (wx, wy, w) for any non-zero w represent the same Euclidean point</a:t>
            </a:r>
          </a:p>
        </p:txBody>
      </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8" name="Extra profit"/>
          <p:cNvSpPr txBox="1"/>
          <p:nvPr>
            <p:ph type="title"/>
          </p:nvPr>
        </p:nvSpPr>
        <p:spPr>
          <a:prstGeom prst="rect">
            <a:avLst/>
          </a:prstGeom>
        </p:spPr>
        <p:txBody>
          <a:bodyPr/>
          <a:lstStyle/>
          <a:p>
            <a:pPr/>
            <a:r>
              <a:t>Extra profit</a:t>
            </a:r>
          </a:p>
        </p:txBody>
      </p:sp>
      <p:sp>
        <p:nvSpPr>
          <p:cNvPr id="1879" name="Homogenous coordinates allow us to represent 2D translations as matrices"/>
          <p:cNvSpPr txBox="1"/>
          <p:nvPr>
            <p:ph type="body" idx="1"/>
          </p:nvPr>
        </p:nvSpPr>
        <p:spPr>
          <a:prstGeom prst="rect">
            <a:avLst/>
          </a:prstGeom>
        </p:spPr>
        <p:txBody>
          <a:bodyPr/>
          <a:lstStyle/>
          <a:p>
            <a:pPr/>
            <a:r>
              <a:t>Homogenous coordinates allow us to represent 2D translations as matrices</a:t>
            </a:r>
          </a:p>
        </p:txBody>
      </p:sp>
      <p:pic>
        <p:nvPicPr>
          <p:cNvPr id="1880" name="droppedImage.pdf" descr="droppedImage.pdf"/>
          <p:cNvPicPr>
            <a:picLocks noChangeAspect="1"/>
          </p:cNvPicPr>
          <p:nvPr/>
        </p:nvPicPr>
        <p:blipFill>
          <a:blip r:embed="rId2">
            <a:extLst/>
          </a:blip>
          <a:stretch>
            <a:fillRect/>
          </a:stretch>
        </p:blipFill>
        <p:spPr>
          <a:xfrm>
            <a:off x="660400" y="3695700"/>
            <a:ext cx="6286500" cy="4053139"/>
          </a:xfrm>
          <a:prstGeom prst="rect">
            <a:avLst/>
          </a:prstGeom>
          <a:ln w="12700">
            <a:miter lim="400000"/>
          </a:ln>
        </p:spPr>
      </p:pic>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2" name="Questions?"/>
          <p:cNvSpPr txBox="1"/>
          <p:nvPr>
            <p:ph type="title"/>
          </p:nvPr>
        </p:nvSpPr>
        <p:spPr>
          <a:prstGeom prst="rect">
            <a:avLst/>
          </a:prstGeom>
        </p:spPr>
        <p:txBody>
          <a:bodyPr/>
          <a:lstStyle/>
          <a:p>
            <a:pPr/>
            <a:r>
              <a:t>Questions?</a:t>
            </a:r>
          </a:p>
        </p:txBody>
      </p:sp>
      <p:sp>
        <p:nvSpPr>
          <p:cNvPr id="1883" name="http://petapixel.com/2013/10/06/beautiful-underwater-panoramas-used-help-scientists-save-coral-reefs/…"/>
          <p:cNvSpPr txBox="1"/>
          <p:nvPr>
            <p:ph type="body" idx="1"/>
          </p:nvPr>
        </p:nvSpPr>
        <p:spPr>
          <a:prstGeom prst="rect">
            <a:avLst/>
          </a:prstGeom>
        </p:spPr>
        <p:txBody>
          <a:bodyPr/>
          <a:lstStyle/>
          <a:p>
            <a:pPr marL="617461" indent="-299961">
              <a:defRPr sz="3100"/>
            </a:pPr>
            <a:r>
              <a:rPr u="sng">
                <a:hlinkClick r:id="rId2" invalidUrl="" action="" tgtFrame="" tooltip="" history="1" highlightClick="0" endSnd="0"/>
              </a:rPr>
              <a:t>http://petapixel.com/2013/10/06/beautiful-underwater-panoramas-used-help-scientists-save-coral-reefs/</a:t>
            </a:r>
          </a:p>
          <a:p>
            <a:pPr marL="617461" indent="-299961">
              <a:defRPr sz="3100"/>
            </a:pPr>
            <a:r>
              <a:rPr u="sng">
                <a:hlinkClick r:id="rId3" invalidUrl="" action="" tgtFrame="" tooltip="" history="1" highlightClick="0" endSnd="0"/>
              </a:rPr>
              <a:t>http://globalreefrecord.org/home_scientific</a:t>
            </a:r>
          </a:p>
        </p:txBody>
      </p:sp>
      <p:pic>
        <p:nvPicPr>
          <p:cNvPr id="1884" name="droppedImage.tiff" descr="droppedImage.tiff"/>
          <p:cNvPicPr>
            <a:picLocks noChangeAspect="1"/>
          </p:cNvPicPr>
          <p:nvPr/>
        </p:nvPicPr>
        <p:blipFill>
          <a:blip r:embed="rId4">
            <a:extLst/>
          </a:blip>
          <a:stretch>
            <a:fillRect/>
          </a:stretch>
        </p:blipFill>
        <p:spPr>
          <a:xfrm>
            <a:off x="165100" y="3479800"/>
            <a:ext cx="12776200" cy="6388100"/>
          </a:xfrm>
          <a:prstGeom prst="rect">
            <a:avLst/>
          </a:prstGeom>
          <a:ln w="12700">
            <a:miter lim="400000"/>
          </a:ln>
        </p:spPr>
      </p:pic>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