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comments/comment1.xml" ContentType="application/vnd.openxmlformats-officedocument.presentationml.comments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media1.mp4" ContentType="video/unknown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media2.mp4" ContentType="video/unknown"/>
  <Override PartName="/ppt/notesSlides/notesSlide1.xml" ContentType="application/vnd.openxmlformats-officedocument.presentationml.notesSlide+xml"/>
  <Override PartName="/ppt/media/image32.jpeg" ContentType="image/jpeg"/>
  <Override PartName="/ppt/media/media1.mov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1"/>
    <p:sldId id="339" r:id="rId92"/>
    <p:sldId id="340" r:id="rId93"/>
    <p:sldId id="341" r:id="rId94"/>
    <p:sldId id="342" r:id="rId95"/>
    <p:sldId id="343" r:id="rId96"/>
    <p:sldId id="344" r:id="rId97"/>
    <p:sldId id="345" r:id="rId98"/>
    <p:sldId id="346" r:id="rId99"/>
    <p:sldId id="347" r:id="rId100"/>
    <p:sldId id="348" r:id="rId101"/>
    <p:sldId id="349" r:id="rId102"/>
    <p:sldId id="350" r:id="rId103"/>
    <p:sldId id="351" r:id="rId104"/>
    <p:sldId id="352" r:id="rId105"/>
    <p:sldId id="353" r:id="rId106"/>
    <p:sldId id="354" r:id="rId107"/>
    <p:sldId id="355" r:id="rId108"/>
    <p:sldId id="356" r:id="rId109"/>
    <p:sldId id="357" r:id="rId110"/>
    <p:sldId id="358" r:id="rId111"/>
    <p:sldId id="359" r:id="rId112"/>
    <p:sldId id="360" r:id="rId113"/>
    <p:sldId id="361" r:id="rId114"/>
    <p:sldId id="362" r:id="rId115"/>
    <p:sldId id="363" r:id="rId116"/>
    <p:sldId id="364" r:id="rId117"/>
    <p:sldId id="365" r:id="rId118"/>
    <p:sldId id="366" r:id="rId119"/>
    <p:sldId id="367" r:id="rId120"/>
    <p:sldId id="368" r:id="rId121"/>
    <p:sldId id="369" r:id="rId122"/>
    <p:sldId id="370" r:id="rId123"/>
    <p:sldId id="371" r:id="rId124"/>
    <p:sldId id="372" r:id="rId125"/>
    <p:sldId id="373" r:id="rId126"/>
    <p:sldId id="374" r:id="rId127"/>
    <p:sldId id="375" r:id="rId128"/>
    <p:sldId id="376" r:id="rId129"/>
    <p:sldId id="377" r:id="rId130"/>
    <p:sldId id="378" r:id="rId131"/>
    <p:sldId id="379" r:id="rId132"/>
    <p:sldId id="380" r:id="rId133"/>
    <p:sldId id="381" r:id="rId134"/>
    <p:sldId id="382" r:id="rId135"/>
    <p:sldId id="383" r:id="rId136"/>
    <p:sldId id="384" r:id="rId137"/>
    <p:sldId id="385" r:id="rId138"/>
    <p:sldId id="386" r:id="rId139"/>
    <p:sldId id="387" r:id="rId140"/>
    <p:sldId id="388" r:id="rId141"/>
    <p:sldId id="389" r:id="rId142"/>
    <p:sldId id="390" r:id="rId143"/>
    <p:sldId id="391" r:id="rId144"/>
    <p:sldId id="392" r:id="rId145"/>
    <p:sldId id="393" r:id="rId146"/>
    <p:sldId id="394" r:id="rId147"/>
    <p:sldId id="395" r:id="rId148"/>
    <p:sldId id="396" r:id="rId149"/>
    <p:sldId id="397" r:id="rId150"/>
    <p:sldId id="398" r:id="rId151"/>
    <p:sldId id="399" r:id="rId152"/>
    <p:sldId id="400" r:id="rId15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Author id="0" name="Imported Author" initials="I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comments" Target="comments/comment1.xml"/><Relationship Id="rId91" Type="http://schemas.openxmlformats.org/officeDocument/2006/relationships/slide" Target="slides/slide83.xml"/><Relationship Id="rId92" Type="http://schemas.openxmlformats.org/officeDocument/2006/relationships/slide" Target="slides/slide84.xml"/><Relationship Id="rId93" Type="http://schemas.openxmlformats.org/officeDocument/2006/relationships/slide" Target="slides/slide85.xml"/><Relationship Id="rId94" Type="http://schemas.openxmlformats.org/officeDocument/2006/relationships/slide" Target="slides/slide86.xml"/><Relationship Id="rId95" Type="http://schemas.openxmlformats.org/officeDocument/2006/relationships/slide" Target="slides/slide87.xml"/><Relationship Id="rId96" Type="http://schemas.openxmlformats.org/officeDocument/2006/relationships/slide" Target="slides/slide88.xml"/><Relationship Id="rId97" Type="http://schemas.openxmlformats.org/officeDocument/2006/relationships/slide" Target="slides/slide89.xml"/><Relationship Id="rId98" Type="http://schemas.openxmlformats.org/officeDocument/2006/relationships/slide" Target="slides/slide90.xml"/><Relationship Id="rId99" Type="http://schemas.openxmlformats.org/officeDocument/2006/relationships/slide" Target="slides/slide91.xml"/><Relationship Id="rId100" Type="http://schemas.openxmlformats.org/officeDocument/2006/relationships/slide" Target="slides/slide92.xml"/><Relationship Id="rId101" Type="http://schemas.openxmlformats.org/officeDocument/2006/relationships/slide" Target="slides/slide93.xml"/><Relationship Id="rId102" Type="http://schemas.openxmlformats.org/officeDocument/2006/relationships/slide" Target="slides/slide94.xml"/><Relationship Id="rId103" Type="http://schemas.openxmlformats.org/officeDocument/2006/relationships/slide" Target="slides/slide95.xml"/><Relationship Id="rId104" Type="http://schemas.openxmlformats.org/officeDocument/2006/relationships/slide" Target="slides/slide96.xml"/><Relationship Id="rId105" Type="http://schemas.openxmlformats.org/officeDocument/2006/relationships/slide" Target="slides/slide97.xml"/><Relationship Id="rId106" Type="http://schemas.openxmlformats.org/officeDocument/2006/relationships/slide" Target="slides/slide98.xml"/><Relationship Id="rId107" Type="http://schemas.openxmlformats.org/officeDocument/2006/relationships/slide" Target="slides/slide99.xml"/><Relationship Id="rId108" Type="http://schemas.openxmlformats.org/officeDocument/2006/relationships/slide" Target="slides/slide100.xml"/><Relationship Id="rId109" Type="http://schemas.openxmlformats.org/officeDocument/2006/relationships/slide" Target="slides/slide101.xml"/><Relationship Id="rId110" Type="http://schemas.openxmlformats.org/officeDocument/2006/relationships/slide" Target="slides/slide102.xml"/><Relationship Id="rId111" Type="http://schemas.openxmlformats.org/officeDocument/2006/relationships/slide" Target="slides/slide103.xml"/><Relationship Id="rId112" Type="http://schemas.openxmlformats.org/officeDocument/2006/relationships/slide" Target="slides/slide104.xml"/><Relationship Id="rId113" Type="http://schemas.openxmlformats.org/officeDocument/2006/relationships/slide" Target="slides/slide105.xml"/><Relationship Id="rId114" Type="http://schemas.openxmlformats.org/officeDocument/2006/relationships/slide" Target="slides/slide106.xml"/><Relationship Id="rId115" Type="http://schemas.openxmlformats.org/officeDocument/2006/relationships/slide" Target="slides/slide107.xml"/><Relationship Id="rId116" Type="http://schemas.openxmlformats.org/officeDocument/2006/relationships/slide" Target="slides/slide108.xml"/><Relationship Id="rId117" Type="http://schemas.openxmlformats.org/officeDocument/2006/relationships/slide" Target="slides/slide109.xml"/><Relationship Id="rId118" Type="http://schemas.openxmlformats.org/officeDocument/2006/relationships/slide" Target="slides/slide110.xml"/><Relationship Id="rId119" Type="http://schemas.openxmlformats.org/officeDocument/2006/relationships/slide" Target="slides/slide111.xml"/><Relationship Id="rId120" Type="http://schemas.openxmlformats.org/officeDocument/2006/relationships/slide" Target="slides/slide112.xml"/><Relationship Id="rId121" Type="http://schemas.openxmlformats.org/officeDocument/2006/relationships/slide" Target="slides/slide113.xml"/><Relationship Id="rId122" Type="http://schemas.openxmlformats.org/officeDocument/2006/relationships/slide" Target="slides/slide114.xml"/><Relationship Id="rId123" Type="http://schemas.openxmlformats.org/officeDocument/2006/relationships/slide" Target="slides/slide115.xml"/><Relationship Id="rId124" Type="http://schemas.openxmlformats.org/officeDocument/2006/relationships/slide" Target="slides/slide116.xml"/><Relationship Id="rId125" Type="http://schemas.openxmlformats.org/officeDocument/2006/relationships/slide" Target="slides/slide117.xml"/><Relationship Id="rId126" Type="http://schemas.openxmlformats.org/officeDocument/2006/relationships/slide" Target="slides/slide118.xml"/><Relationship Id="rId127" Type="http://schemas.openxmlformats.org/officeDocument/2006/relationships/slide" Target="slides/slide119.xml"/><Relationship Id="rId128" Type="http://schemas.openxmlformats.org/officeDocument/2006/relationships/slide" Target="slides/slide120.xml"/><Relationship Id="rId129" Type="http://schemas.openxmlformats.org/officeDocument/2006/relationships/slide" Target="slides/slide121.xml"/><Relationship Id="rId130" Type="http://schemas.openxmlformats.org/officeDocument/2006/relationships/slide" Target="slides/slide122.xml"/><Relationship Id="rId131" Type="http://schemas.openxmlformats.org/officeDocument/2006/relationships/slide" Target="slides/slide123.xml"/><Relationship Id="rId132" Type="http://schemas.openxmlformats.org/officeDocument/2006/relationships/slide" Target="slides/slide124.xml"/><Relationship Id="rId133" Type="http://schemas.openxmlformats.org/officeDocument/2006/relationships/slide" Target="slides/slide125.xml"/><Relationship Id="rId134" Type="http://schemas.openxmlformats.org/officeDocument/2006/relationships/slide" Target="slides/slide126.xml"/><Relationship Id="rId135" Type="http://schemas.openxmlformats.org/officeDocument/2006/relationships/slide" Target="slides/slide127.xml"/><Relationship Id="rId136" Type="http://schemas.openxmlformats.org/officeDocument/2006/relationships/slide" Target="slides/slide128.xml"/><Relationship Id="rId137" Type="http://schemas.openxmlformats.org/officeDocument/2006/relationships/slide" Target="slides/slide129.xml"/><Relationship Id="rId138" Type="http://schemas.openxmlformats.org/officeDocument/2006/relationships/slide" Target="slides/slide130.xml"/><Relationship Id="rId139" Type="http://schemas.openxmlformats.org/officeDocument/2006/relationships/slide" Target="slides/slide131.xml"/><Relationship Id="rId140" Type="http://schemas.openxmlformats.org/officeDocument/2006/relationships/slide" Target="slides/slide132.xml"/><Relationship Id="rId141" Type="http://schemas.openxmlformats.org/officeDocument/2006/relationships/slide" Target="slides/slide133.xml"/><Relationship Id="rId142" Type="http://schemas.openxmlformats.org/officeDocument/2006/relationships/slide" Target="slides/slide134.xml"/><Relationship Id="rId143" Type="http://schemas.openxmlformats.org/officeDocument/2006/relationships/slide" Target="slides/slide135.xml"/><Relationship Id="rId144" Type="http://schemas.openxmlformats.org/officeDocument/2006/relationships/slide" Target="slides/slide136.xml"/><Relationship Id="rId145" Type="http://schemas.openxmlformats.org/officeDocument/2006/relationships/slide" Target="slides/slide137.xml"/><Relationship Id="rId146" Type="http://schemas.openxmlformats.org/officeDocument/2006/relationships/slide" Target="slides/slide138.xml"/><Relationship Id="rId147" Type="http://schemas.openxmlformats.org/officeDocument/2006/relationships/slide" Target="slides/slide139.xml"/><Relationship Id="rId148" Type="http://schemas.openxmlformats.org/officeDocument/2006/relationships/slide" Target="slides/slide140.xml"/><Relationship Id="rId149" Type="http://schemas.openxmlformats.org/officeDocument/2006/relationships/slide" Target="slides/slide141.xml"/><Relationship Id="rId150" Type="http://schemas.openxmlformats.org/officeDocument/2006/relationships/slide" Target="slides/slide142.xml"/><Relationship Id="rId151" Type="http://schemas.openxmlformats.org/officeDocument/2006/relationships/slide" Target="slides/slide143.xml"/><Relationship Id="rId152" Type="http://schemas.openxmlformats.org/officeDocument/2006/relationships/slide" Target="slides/slide144.xml"/><Relationship Id="rId153" Type="http://schemas.openxmlformats.org/officeDocument/2006/relationships/slide" Target="slides/slide145.xml"/></Relationships>
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15-03-11T09:14:24.119" idx="1">
    <p:pos x="1544" y="1672"/>
    <p:text>Add a demo. Show how different sets of 4 points lead to different homographies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3" name="Shape 10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23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Shape 162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22" name="Shape 162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65220" marR="65220" defTabSz="1295400">
              <a:spcBef>
                <a:spcPts val="600"/>
              </a:spcBef>
              <a:buClr>
                <a:srgbClr val="000000"/>
              </a:buClr>
              <a:buFont typeface="Times New Roman"/>
              <a:defRPr b="1" sz="1600" u="sng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t>Narration</a:t>
            </a:r>
          </a:p>
          <a:p>
            <a:pPr marL="65220" marR="65220" defTabSz="1295400">
              <a:spcBef>
                <a:spcPts val="600"/>
              </a:spcBef>
              <a:buClr>
                <a:srgbClr val="000000"/>
              </a:buClr>
              <a:buFont typeface="Times New Roman"/>
              <a:defRPr sz="16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t>If we try to remove the carpet with the 2D clone brush, its limitations become very obvious.  </a:t>
            </a:r>
          </a:p>
          <a:p>
            <a:pPr marL="65220" marR="65220" defTabSz="1295400">
              <a:spcBef>
                <a:spcPts val="600"/>
              </a:spcBef>
              <a:buClr>
                <a:srgbClr val="000000"/>
              </a:buClr>
              <a:buFont typeface="Times New Roman"/>
              <a:defRPr sz="16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t>The perspective foreshortening and the shape of objects make it difficult to match up clone brushed regions, as shown here.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marL="0" marR="0" algn="ctr" defTabSz="584200">
              <a:defRPr sz="84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quarter" idx="1"/>
          </p:nvPr>
        </p:nvSpPr>
        <p:spPr>
          <a:xfrm>
            <a:off x="1270000" y="6261100"/>
            <a:ext cx="10464800" cy="1435100"/>
          </a:xfrm>
          <a:prstGeom prst="rect">
            <a:avLst/>
          </a:prstGeom>
        </p:spPr>
        <p:txBody>
          <a:bodyPr/>
          <a:lstStyle>
            <a:lvl1pPr marL="0" marR="0" indent="0" algn="ctr" defTabSz="584200">
              <a:spcBef>
                <a:spcPts val="0"/>
              </a:spcBef>
              <a:buClrTx/>
              <a:buSzTx/>
              <a:buFontTx/>
              <a:buNone/>
              <a:defRPr sz="3600">
                <a:uFillTx/>
                <a:latin typeface="+mj-lt"/>
                <a:ea typeface="+mj-ea"/>
                <a:cs typeface="+mj-cs"/>
                <a:sym typeface="Helvetica Neue"/>
              </a:defRPr>
            </a:lvl1pPr>
            <a:lvl2pPr marL="0" marR="0" indent="0" algn="ctr" defTabSz="584200">
              <a:spcBef>
                <a:spcPts val="0"/>
              </a:spcBef>
              <a:buClrTx/>
              <a:buSzTx/>
              <a:buFontTx/>
              <a:buNone/>
              <a:defRPr sz="3600">
                <a:uFillTx/>
                <a:latin typeface="+mj-lt"/>
                <a:ea typeface="+mj-ea"/>
                <a:cs typeface="+mj-cs"/>
                <a:sym typeface="Helvetica Neue"/>
              </a:defRPr>
            </a:lvl2pPr>
            <a:lvl3pPr marL="0" marR="0" indent="0" algn="ctr" defTabSz="584200">
              <a:spcBef>
                <a:spcPts val="0"/>
              </a:spcBef>
              <a:buClrTx/>
              <a:buSzTx/>
              <a:buFontTx/>
              <a:buNone/>
              <a:defRPr sz="3600">
                <a:uFillTx/>
                <a:latin typeface="+mj-lt"/>
                <a:ea typeface="+mj-ea"/>
                <a:cs typeface="+mj-cs"/>
                <a:sym typeface="Helvetica Neue"/>
              </a:defRPr>
            </a:lvl3pPr>
            <a:lvl4pPr marL="0" marR="0" indent="0" algn="ctr" defTabSz="584200">
              <a:spcBef>
                <a:spcPts val="0"/>
              </a:spcBef>
              <a:buClrTx/>
              <a:buSzTx/>
              <a:buFontTx/>
              <a:buNone/>
              <a:defRPr sz="3600">
                <a:uFillTx/>
                <a:latin typeface="+mj-lt"/>
                <a:ea typeface="+mj-ea"/>
                <a:cs typeface="+mj-cs"/>
                <a:sym typeface="Helvetica Neue"/>
              </a:defRPr>
            </a:lvl4pPr>
            <a:lvl5pPr marL="0" marR="0" indent="0" algn="ctr" defTabSz="584200">
              <a:spcBef>
                <a:spcPts val="0"/>
              </a:spcBef>
              <a:buClrTx/>
              <a:buSzTx/>
              <a:buFontTx/>
              <a:buNone/>
              <a:defRPr sz="3600">
                <a:uFillTx/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ine"/>
          <p:cNvSpPr/>
          <p:nvPr/>
        </p:nvSpPr>
        <p:spPr>
          <a:xfrm>
            <a:off x="317500" y="1485900"/>
            <a:ext cx="12471354" cy="8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" name="Title Text"/>
          <p:cNvSpPr txBox="1"/>
          <p:nvPr>
            <p:ph type="title"/>
          </p:nvPr>
        </p:nvSpPr>
        <p:spPr>
          <a:xfrm>
            <a:off x="304800" y="254000"/>
            <a:ext cx="12484100" cy="1219200"/>
          </a:xfrm>
          <a:prstGeom prst="rect">
            <a:avLst/>
          </a:prstGeom>
        </p:spPr>
        <p:txBody>
          <a:bodyPr/>
          <a:lstStyle>
            <a:lvl1pPr marL="0" marR="0" defTabSz="584200">
              <a:defRPr b="1" sz="6400">
                <a:uFillTx/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idx="1"/>
          </p:nvPr>
        </p:nvSpPr>
        <p:spPr>
          <a:xfrm>
            <a:off x="304800" y="1651000"/>
            <a:ext cx="12484100" cy="8077200"/>
          </a:xfrm>
          <a:prstGeom prst="rect">
            <a:avLst/>
          </a:prstGeom>
        </p:spPr>
        <p:txBody>
          <a:bodyPr/>
          <a:lstStyle>
            <a:lvl1pPr marL="723900" marR="0" indent="-406400" defTabSz="584200">
              <a:buClrTx/>
              <a:buSzPct val="75000"/>
              <a:buFontTx/>
              <a:defRPr sz="42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168400" marR="0" indent="-406400" defTabSz="584200">
              <a:spcBef>
                <a:spcPts val="0"/>
              </a:spcBef>
              <a:buClrTx/>
              <a:buFontTx/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1612900" marR="0" indent="-406400" defTabSz="584200">
              <a:spcBef>
                <a:spcPts val="1500"/>
              </a:spcBef>
              <a:buClrTx/>
              <a:buFontTx/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2057400" marR="0" indent="-406400" defTabSz="584200">
              <a:spcBef>
                <a:spcPts val="1500"/>
              </a:spcBef>
              <a:buClrTx/>
              <a:buFontTx/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2501900" marR="0" indent="-406400" defTabSz="584200">
              <a:spcBef>
                <a:spcPts val="1500"/>
              </a:spcBef>
              <a:buClrTx/>
              <a:buFontTx/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"/>
          <p:cNvSpPr/>
          <p:nvPr/>
        </p:nvSpPr>
        <p:spPr>
          <a:xfrm>
            <a:off x="12700" y="-114300"/>
            <a:ext cx="13296900" cy="1778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" name="Rectangle"/>
          <p:cNvSpPr/>
          <p:nvPr/>
        </p:nvSpPr>
        <p:spPr>
          <a:xfrm>
            <a:off x="12700" y="8293100"/>
            <a:ext cx="13296900" cy="1651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3" name="Title Text"/>
          <p:cNvSpPr txBox="1"/>
          <p:nvPr>
            <p:ph type="title"/>
          </p:nvPr>
        </p:nvSpPr>
        <p:spPr>
          <a:xfrm>
            <a:off x="254000" y="1676400"/>
            <a:ext cx="12484100" cy="6604000"/>
          </a:xfrm>
          <a:prstGeom prst="rect">
            <a:avLst/>
          </a:prstGeom>
        </p:spPr>
        <p:txBody>
          <a:bodyPr/>
          <a:lstStyle>
            <a:lvl1pPr marL="0" marR="0" defTabSz="584200">
              <a:defRPr b="1" sz="14400">
                <a:uFillTx/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ophiaArt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defTabSz="1295400">
              <a:defRPr b="1"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3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 defTabSz="1295400">
              <a:spcBef>
                <a:spcPts val="900"/>
              </a:spcBef>
              <a:defRPr b="1" sz="3800"/>
            </a:lvl1pPr>
            <a:lvl2pPr marL="784225" marR="58702" indent="-285750" defTabSz="1295400"/>
            <a:lvl3pPr marL="1184275" marR="58702" defTabSz="1295400"/>
            <a:lvl4pPr marL="1641475" marR="58702" indent="-228600" defTabSz="1295400"/>
            <a:lvl5pPr marL="2098675" marR="58702" defTabSz="1295400">
              <a:buChar char="•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ophiaArtScienc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defTabSz="1295400">
              <a:defRPr b="1"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4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 defTabSz="1295400">
              <a:spcBef>
                <a:spcPts val="900"/>
              </a:spcBef>
              <a:defRPr b="1" sz="3800"/>
            </a:lvl1pPr>
            <a:lvl2pPr marL="784225" marR="58702" indent="-285750" defTabSz="1295400"/>
            <a:lvl3pPr marL="1184275" marR="58702" defTabSz="1295400"/>
            <a:lvl4pPr marL="1641475" marR="58702" indent="-228600" defTabSz="1295400"/>
            <a:lvl5pPr marL="2098675" marR="58702" defTabSz="1295400">
              <a:buChar char="•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ophiaArtScience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defTabSz="1295400">
              <a:defRPr b="1"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5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 defTabSz="1295400">
              <a:spcBef>
                <a:spcPts val="900"/>
              </a:spcBef>
              <a:defRPr b="1" sz="3800"/>
            </a:lvl1pPr>
            <a:lvl2pPr marL="784225" marR="58702" indent="-285750" defTabSz="1295400"/>
            <a:lvl3pPr marL="1184275" marR="58702" defTabSz="1295400"/>
            <a:lvl4pPr marL="1641475" marR="58702" indent="-228600" defTabSz="1295400"/>
            <a:lvl5pPr marL="2098675" marR="58702" defTabSz="1295400">
              <a:buChar char="•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ophiaArtScienc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defTabSz="1295400">
              <a:defRPr b="1"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5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 defTabSz="1295400">
              <a:spcBef>
                <a:spcPts val="900"/>
              </a:spcBef>
              <a:defRPr b="1" sz="3800"/>
            </a:lvl1pPr>
            <a:lvl2pPr marL="784225" marR="58702" indent="-285750" defTabSz="1295400"/>
            <a:lvl3pPr marL="1184275" marR="58702" defTabSz="1295400"/>
            <a:lvl4pPr marL="1641475" marR="58702" indent="-228600" defTabSz="1295400"/>
            <a:lvl5pPr marL="2098675" marR="58702" defTabSz="1295400">
              <a:buChar char="•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546100" y="1295400"/>
            <a:ext cx="12242800" cy="2258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546100" y="0"/>
            <a:ext cx="12234899" cy="1289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546100" y="1511300"/>
            <a:ext cx="12234899" cy="824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74212" indent="-277812">
              <a:spcBef>
                <a:spcPts val="900"/>
              </a:spcBef>
              <a:buChar char="–"/>
              <a:defRPr sz="3800"/>
            </a:lvl2pPr>
            <a:lvl3pPr marL="1182200" indent="-228600">
              <a:spcBef>
                <a:spcPts val="700"/>
              </a:spcBef>
              <a:defRPr sz="3400"/>
            </a:lvl3pPr>
            <a:lvl4pPr marL="1639399" indent="-228599">
              <a:spcBef>
                <a:spcPts val="600"/>
              </a:spcBef>
              <a:buChar char="–"/>
              <a:defRPr sz="2800"/>
            </a:lvl4pPr>
            <a:lvl5pPr marL="2096599" indent="-228600">
              <a:spcBef>
                <a:spcPts val="600"/>
              </a:spcBef>
              <a:buChar char="»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6229773" y="9207500"/>
            <a:ext cx="546101" cy="56585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6477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55751" marR="55751" indent="0" algn="l" defTabSz="6389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55751" marR="55751" indent="228600" algn="l" defTabSz="6389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55751" marR="55751" indent="457200" algn="l" defTabSz="6389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55751" marR="55751" indent="685800" algn="l" defTabSz="6389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55751" marR="55751" indent="914400" algn="l" defTabSz="6389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55751" marR="55751" indent="1143000" algn="l" defTabSz="6389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55751" marR="55751" indent="1371600" algn="l" defTabSz="6389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55751" marR="55751" indent="1600199" algn="l" defTabSz="6389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55751" marR="55751" indent="1828800" algn="l" defTabSz="6389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titleStyle>
    <p:bodyStyle>
      <a:lvl1pPr marL="374162" marR="55751" indent="-334962" algn="l" defTabSz="638951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Times New Roman"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818077" marR="55751" indent="-321677" algn="l" defTabSz="638951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Times New Roman"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1249435" marR="55751" indent="-295835" algn="l" defTabSz="638951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Times New Roman"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1770028" marR="55751" indent="-359228" algn="l" defTabSz="638951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Times New Roman"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2227228" marR="55751" indent="-359228" algn="l" defTabSz="638951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Times New Roman"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2227228" marR="55751" indent="-359228" algn="l" defTabSz="638951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Times New Roman"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2227228" marR="55751" indent="-359228" algn="l" defTabSz="638951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Times New Roman"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2227228" marR="55751" indent="-359228" algn="l" defTabSz="638951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Times New Roman"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2227228" marR="55751" indent="-359228" algn="l" defTabSz="638951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Times New Roman"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bodyStyle>
    <p:otherStyle>
      <a:lvl1pPr marL="0" marR="0" indent="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0" marR="0" indent="228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0" marR="0" indent="457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0" marR="0" indent="685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0" marR="0" indent="9144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0" marR="0" indent="11430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0" marR="0" indent="1371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0" marR="0" indent="1600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0" marR="0" indent="1828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vimeo.com/75260457" TargetMode="External"/><Relationship Id="rId3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vimeo.com/75260457" TargetMode="External"/><Relationship Id="rId3" Type="http://schemas.openxmlformats.org/officeDocument/2006/relationships/video" Target="../media/media1.mp4"/><Relationship Id="rId4" Type="http://schemas.microsoft.com/office/2007/relationships/media" Target="../media/media1.mp4"/><Relationship Id="rId5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.tif"/><Relationship Id="rId4" Type="http://schemas.openxmlformats.org/officeDocument/2006/relationships/image" Target="../media/image2.tif"/><Relationship Id="rId5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.tif"/><Relationship Id="rId4" Type="http://schemas.openxmlformats.org/officeDocument/2006/relationships/image" Target="../media/image2.tif"/><Relationship Id="rId5" Type="http://schemas.openxmlformats.org/officeDocument/2006/relationships/image" Target="../media/image1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.tif"/><Relationship Id="rId4" Type="http://schemas.openxmlformats.org/officeDocument/2006/relationships/image" Target="../media/image1.jpe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.tif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.tif"/><Relationship Id="rId4" Type="http://schemas.openxmlformats.org/officeDocument/2006/relationships/image" Target="../media/image1.jpeg"/><Relationship Id="rId5" Type="http://schemas.openxmlformats.org/officeDocument/2006/relationships/image" Target="../media/image13.png"/><Relationship Id="rId6" Type="http://schemas.openxmlformats.org/officeDocument/2006/relationships/image" Target="../media/image15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.tif"/><Relationship Id="rId4" Type="http://schemas.openxmlformats.org/officeDocument/2006/relationships/image" Target="../media/image1.jpe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news.nationalgeographic.com/news/2012/04/120416-nasa-space-shuttle-discovery-smithsonian-360-tour-panorama-science/?source=link_tw20120417news-discoveryshuttle" TargetMode="External"/><Relationship Id="rId3" Type="http://schemas.openxmlformats.org/officeDocument/2006/relationships/image" Target="../media/image24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5.png"/><Relationship Id="rId5" Type="http://schemas.openxmlformats.org/officeDocument/2006/relationships/image" Target="../media/image1.jpe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5.png"/><Relationship Id="rId4" Type="http://schemas.openxmlformats.org/officeDocument/2006/relationships/image" Target="../media/image1.tif"/><Relationship Id="rId5" Type="http://schemas.openxmlformats.org/officeDocument/2006/relationships/image" Target="../media/image2.tif"/><Relationship Id="rId6" Type="http://schemas.openxmlformats.org/officeDocument/2006/relationships/image" Target="../media/image1.jpeg"/><Relationship Id="rId7" Type="http://schemas.openxmlformats.org/officeDocument/2006/relationships/image" Target="../media/image25.png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1.png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1.png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1.png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users.skynet.be/J.Beever/" TargetMode="External"/><Relationship Id="rId4" Type="http://schemas.openxmlformats.org/officeDocument/2006/relationships/hyperlink" Target="http://www.crystalinks.com/julian_beever.html" TargetMode="External"/><Relationship Id="rId5" Type="http://schemas.openxmlformats.org/officeDocument/2006/relationships/image" Target="../media/image32.png"/><Relationship Id="rId6" Type="http://schemas.openxmlformats.org/officeDocument/2006/relationships/image" Target="../media/image33.png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omments" Target="../comments/comment1.xml"/><Relationship Id="rId3" Type="http://schemas.openxmlformats.org/officeDocument/2006/relationships/image" Target="../media/image1.png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openphotovr.org/edit.html?id=33RwaQHm" TargetMode="External"/><Relationship Id="rId4" Type="http://schemas.openxmlformats.org/officeDocument/2006/relationships/image" Target="../media/image34.png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5.png"/><Relationship Id="rId5" Type="http://schemas.openxmlformats.org/officeDocument/2006/relationships/image" Target="../media/image1.jpeg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5.png"/><Relationship Id="rId5" Type="http://schemas.openxmlformats.org/officeDocument/2006/relationships/image" Target="../media/image1.jpeg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5.png"/><Relationship Id="rId4" Type="http://schemas.openxmlformats.org/officeDocument/2006/relationships/image" Target="../media/image1.tif"/><Relationship Id="rId5" Type="http://schemas.openxmlformats.org/officeDocument/2006/relationships/image" Target="../media/image2.tif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1.jpeg"/><Relationship Id="rId4" Type="http://schemas.openxmlformats.org/officeDocument/2006/relationships/image" Target="../media/image37.png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openphotovr.org/edit.html?id=hWJwBO1U" TargetMode="External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da.vidr.cc/projects/pixelstruct/" TargetMode="External"/><Relationship Id="rId4" Type="http://schemas.openxmlformats.org/officeDocument/2006/relationships/hyperlink" Target="http://openphotovr.org/" TargetMode="External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1.jpeg"/><Relationship Id="rId5" Type="http://schemas.openxmlformats.org/officeDocument/2006/relationships/image" Target="../media/image6.png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3.png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3.png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3.tif"/><Relationship Id="rId6" Type="http://schemas.openxmlformats.org/officeDocument/2006/relationships/hyperlink" Target="http://designedbynatalie.com/tag/panoramas/" TargetMode="External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image" Target="../media/image11.jpeg"/><Relationship Id="rId9" Type="http://schemas.openxmlformats.org/officeDocument/2006/relationships/image" Target="../media/image12.jpeg"/><Relationship Id="rId10" Type="http://schemas.openxmlformats.org/officeDocument/2006/relationships/image" Target="../media/image13.jpeg"/><Relationship Id="rId11" Type="http://schemas.openxmlformats.org/officeDocument/2006/relationships/image" Target="../media/image14.jpeg"/><Relationship Id="rId12" Type="http://schemas.openxmlformats.org/officeDocument/2006/relationships/image" Target="../media/image15.jpeg"/><Relationship Id="rId13" Type="http://schemas.openxmlformats.org/officeDocument/2006/relationships/image" Target="../media/image16.jpeg"/><Relationship Id="rId14" Type="http://schemas.openxmlformats.org/officeDocument/2006/relationships/image" Target="../media/image17.jpeg"/><Relationship Id="rId15" Type="http://schemas.openxmlformats.org/officeDocument/2006/relationships/image" Target="../media/image18.jpeg"/><Relationship Id="rId16" Type="http://schemas.openxmlformats.org/officeDocument/2006/relationships/image" Target="../media/image19.jpeg"/><Relationship Id="rId17" Type="http://schemas.openxmlformats.org/officeDocument/2006/relationships/image" Target="../media/image20.jpeg"/><Relationship Id="rId18" Type="http://schemas.openxmlformats.org/officeDocument/2006/relationships/image" Target="../media/image21.jpeg"/><Relationship Id="rId19" Type="http://schemas.openxmlformats.org/officeDocument/2006/relationships/image" Target="../media/image22.jpeg"/><Relationship Id="rId20" Type="http://schemas.openxmlformats.org/officeDocument/2006/relationships/image" Target="../media/image23.jpeg"/><Relationship Id="rId21" Type="http://schemas.openxmlformats.org/officeDocument/2006/relationships/image" Target="../media/image24.jpeg"/><Relationship Id="rId22" Type="http://schemas.openxmlformats.org/officeDocument/2006/relationships/image" Target="../media/image25.jpeg"/><Relationship Id="rId23" Type="http://schemas.openxmlformats.org/officeDocument/2006/relationships/image" Target="../media/image26.jpeg"/><Relationship Id="rId24" Type="http://schemas.openxmlformats.org/officeDocument/2006/relationships/image" Target="../media/image27.jpeg"/><Relationship Id="rId25" Type="http://schemas.openxmlformats.org/officeDocument/2006/relationships/image" Target="../media/image28.jpeg"/><Relationship Id="rId26" Type="http://schemas.openxmlformats.org/officeDocument/2006/relationships/image" Target="../media/image29.jpeg"/><Relationship Id="rId27" Type="http://schemas.openxmlformats.org/officeDocument/2006/relationships/image" Target="../media/image30.jpeg"/><Relationship Id="rId28" Type="http://schemas.openxmlformats.org/officeDocument/2006/relationships/image" Target="../media/image31.jpeg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3.png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www.youtube.com/watch?feature=player_embedded&amp;v=tBNHPk-Lnkk#!" TargetMode="External"/><Relationship Id="rId4" Type="http://schemas.openxmlformats.org/officeDocument/2006/relationships/video" Target="../media/media2.mp4"/><Relationship Id="rId5" Type="http://schemas.microsoft.com/office/2007/relationships/media" Target="../media/media2.mp4"/><Relationship Id="rId6" Type="http://schemas.openxmlformats.org/officeDocument/2006/relationships/image" Target="../media/image46.png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tif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7.png"/></Relationships>

</file>

<file path=ppt/slides/_rels/slide1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7.png"/></Relationships>

</file>

<file path=ppt/slides/_rels/slide1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
</file>

<file path=ppt/slides/_rels/slide1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8.png"/></Relationships>

</file>

<file path=ppt/slides/_rels/slide1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/Relationships>

</file>

<file path=ppt/slides/_rels/slide1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
</file>

<file path=ppt/slides/_rels/slide1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/Relationships>

</file>

<file path=ppt/slides/_rels/slide1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
</file>

<file path=ppt/slides/_rels/slide1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3.png"/></Relationships>

</file>

<file path=ppt/slides/_rels/slide1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

</file>

<file path=ppt/slides/_rels/slide1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5.png"/><Relationship Id="rId5" Type="http://schemas.openxmlformats.org/officeDocument/2006/relationships/image" Target="../media/image32.jpeg"/></Relationships>

</file>

<file path=ppt/slides/_rels/slide1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6.png"/></Relationships>

</file>

<file path=ppt/slides/_rels/slide1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/Relationships>

</file>

<file path=ppt/slides/_rels/slide1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/Relationships>

</file>

<file path=ppt/slides/_rels/slide1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1.png"/></Relationships>

</file>

<file path=ppt/slides/_rels/slide1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www.cs.washington.edu/homes/seitz/vmorph/vmorph.htm" TargetMode="External"/><Relationship Id="rId4" Type="http://schemas.openxmlformats.org/officeDocument/2006/relationships/image" Target="../media/image62.png"/></Relationships>

</file>

<file path=ppt/slides/_rels/slide1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3.png"/></Relationships>

</file>

<file path=ppt/slides/_rels/slide1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4.png"/></Relationships>

</file>

<file path=ppt/slides/_rels/slide1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5.png"/></Relationships>

</file>

<file path=ppt/slides/_rels/slide1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6.png"/></Relationships>

</file>

<file path=ppt/slides/_rels/slide1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7.png"/></Relationships>

</file>

<file path=ppt/slides/_rels/slide1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video" Target="../media/media1.mov"/><Relationship Id="rId4" Type="http://schemas.microsoft.com/office/2007/relationships/media" Target="../media/media1.mov"/><Relationship Id="rId5" Type="http://schemas.openxmlformats.org/officeDocument/2006/relationships/image" Target="../media/image68.png"/></Relationships>

</file>

<file path=ppt/slides/_rels/slide1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www.sarnoff.com/products_services/vision/tech_papers/kumarvb.pdf" TargetMode="External"/><Relationship Id="rId4" Type="http://schemas.openxmlformats.org/officeDocument/2006/relationships/hyperlink" Target="http://www.cs.huji.ac.il/~peleg/papers/pami00-manifold.pdf" TargetMode="External"/><Relationship Id="rId5" Type="http://schemas.openxmlformats.org/officeDocument/2006/relationships/hyperlink" Target="http://www.cs.huji.ac.il/~peleg/papers/cvpr00-rectified.pdf" TargetMode="External"/><Relationship Id="rId6" Type="http://schemas.openxmlformats.org/officeDocument/2006/relationships/hyperlink" Target="http://www.cs.huji.ac.il/~peleg/papers/cvpr05-dynmos.pdf" TargetMode="External"/><Relationship Id="rId7" Type="http://schemas.openxmlformats.org/officeDocument/2006/relationships/hyperlink" Target="http://citeseer.ist.psu.edu/cache/papers/cs/20590/http:zSzzSzwww.sarnoff.comzSzcareer_movezSztech_paperszSzpdfzSzvisrep95.pdf/kumar95representation.pdf" TargetMode="External"/><Relationship Id="rId8" Type="http://schemas.openxmlformats.org/officeDocument/2006/relationships/hyperlink" Target="http://www.robots.ox.ac.uk/~vgg/publications/papers/schaffalitzky02.pdf" TargetMode="External"/></Relationships>

</file>

<file path=ppt/slides/_rels/slide1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research.microsoft.com/en-us/UM/people/yasumat/papers/cvpr2010_Takamatsu.pdf" TargetMode="External"/></Relationships>

</file>

<file path=ppt/slides/_rels/slide1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photocreations.ca/collage/circle.jpg" TargetMode="External"/><Relationship Id="rId4" Type="http://schemas.openxmlformats.org/officeDocument/2006/relationships/hyperlink" Target="http://webuser.fh-furtwangen.de/%257Edersch/" TargetMode="External"/><Relationship Id="rId5" Type="http://schemas.openxmlformats.org/officeDocument/2006/relationships/hyperlink" Target="http://www.ptgui.com/" TargetMode="External"/><Relationship Id="rId6" Type="http://schemas.openxmlformats.org/officeDocument/2006/relationships/hyperlink" Target="http://hugin.sourceforge.net/" TargetMode="External"/><Relationship Id="rId7" Type="http://schemas.openxmlformats.org/officeDocument/2006/relationships/hyperlink" Target="http://epaperpress.com/ptlens/" TargetMode="External"/><Relationship Id="rId8" Type="http://schemas.openxmlformats.org/officeDocument/2006/relationships/hyperlink" Target="http://www.panotools.info/mediawiki/index.php?title=Tutorials" TargetMode="External"/><Relationship Id="rId9" Type="http://schemas.openxmlformats.org/officeDocument/2006/relationships/hyperlink" Target="http://www.fdrtools.com/front_e.php" TargetMode="External"/></Relationships>

</file>

<file path=ppt/slides/_rels/slide1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graphics.cs.cmu.edu/courses/15-463/2004_fall/www/Papers/MSR-TR-2004-92-Sep27.pdf" TargetMode="External"/><Relationship Id="rId4" Type="http://schemas.openxmlformats.org/officeDocument/2006/relationships/hyperlink" Target="http://www.cs.ubc.ca/~mbrown/papers/iccv2003.pdf" TargetMode="External"/><Relationship Id="rId5" Type="http://schemas.openxmlformats.org/officeDocument/2006/relationships/hyperlink" Target="http://www.cs.washington.edu/education/courses/csep576/05wi/readings/szeliskiShum97.pdf" TargetMode="External"/><Relationship Id="rId6" Type="http://schemas.openxmlformats.org/officeDocument/2006/relationships/hyperlink" Target="http://portal.acm.org/citation.cfm?id=218395&amp;dl=ACM&amp;coll=portal" TargetMode="External"/><Relationship Id="rId7" Type="http://schemas.openxmlformats.org/officeDocument/2006/relationships/hyperlink" Target="http://research.microsoft.com/~brown/papers/cvpr05.pdf" TargetMode="External"/><Relationship Id="rId8" Type="http://schemas.openxmlformats.org/officeDocument/2006/relationships/hyperlink" Target="http://citeseer.ist.psu.edu/mann94virtual.html" TargetMode="External"/><Relationship Id="rId9" Type="http://schemas.openxmlformats.org/officeDocument/2006/relationships/hyperlink" Target="http://grail.cs.washington.edu/projects/panovidtex/" TargetMode="External"/><Relationship Id="rId10" Type="http://schemas.openxmlformats.org/officeDocument/2006/relationships/hyperlink" Target="http://research.microsoft.com/users/mattu/pubs/Deghosting.pdf" TargetMode="External"/><Relationship Id="rId11" Type="http://schemas.openxmlformats.org/officeDocument/2006/relationships/hyperlink" Target="http://research.microsoft.com/vision/visionbasedmodeling/publications/Baudisch-OZCHI05.pdf" TargetMode="External"/><Relationship Id="rId12" Type="http://schemas.openxmlformats.org/officeDocument/2006/relationships/hyperlink" Target="http://www.vision.caltech.edu/lihi/Demos/SquarePanorama.html" TargetMode="External"/><Relationship Id="rId13" Type="http://schemas.openxmlformats.org/officeDocument/2006/relationships/hyperlink" Target="http://graphics.stanford.edu/papers/multi-cross-slits/" TargetMode="External"/></Relationships>

</file>

<file path=ppt/slides/_rels/slide1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6" name="Do an actual demo with a printed poster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 an actual demo with a printed poster. </a:t>
            </a:r>
          </a:p>
          <a:p>
            <a:pPr/>
            <a:r>
              <a:t>Interactive demo of warping an image by moving 4 points</a:t>
            </a:r>
          </a:p>
          <a:p>
            <a:pPr/>
            <a:r>
              <a:t>Just do the full derivation. Take a 3D point and see how it gets reprojected. Show it only depends on its 2D coordinates and the rotation.</a:t>
            </a:r>
          </a:p>
          <a:p>
            <a:pPr/>
            <a:r>
              <a:t>Start with the practical bit? State that all we need is homographies: 3x3 matrix followed by division</a:t>
            </a:r>
          </a:p>
          <a:p>
            <a:pPr/>
            <a:r>
              <a:t>Spend more time on practical stuff.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Line"/>
          <p:cNvSpPr/>
          <p:nvPr/>
        </p:nvSpPr>
        <p:spPr>
          <a:xfrm>
            <a:off x="546100" y="1295400"/>
            <a:ext cx="12242800" cy="2258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9" name="Panoramas"/>
          <p:cNvSpPr txBox="1"/>
          <p:nvPr>
            <p:ph type="title"/>
          </p:nvPr>
        </p:nvSpPr>
        <p:spPr>
          <a:xfrm>
            <a:off x="0" y="0"/>
            <a:ext cx="13004800" cy="1447800"/>
          </a:xfrm>
          <a:prstGeom prst="rect">
            <a:avLst/>
          </a:prstGeom>
        </p:spPr>
        <p:txBody>
          <a:bodyPr/>
          <a:lstStyle>
            <a:lvl1pPr algn="ctr">
              <a:tabLst>
                <a:tab pos="50800" algn="l"/>
                <a:tab pos="685800" algn="l"/>
                <a:tab pos="1333500" algn="l"/>
                <a:tab pos="1968500" algn="l"/>
                <a:tab pos="2603500" algn="l"/>
                <a:tab pos="3251200" algn="l"/>
                <a:tab pos="3886200" algn="l"/>
                <a:tab pos="4533900" algn="l"/>
                <a:tab pos="5168900" algn="l"/>
                <a:tab pos="5803900" algn="l"/>
                <a:tab pos="6451600" algn="l"/>
                <a:tab pos="7086600" algn="l"/>
                <a:tab pos="7708900" algn="l"/>
                <a:tab pos="8356600" algn="l"/>
                <a:tab pos="8991600" algn="l"/>
                <a:tab pos="9639300" algn="l"/>
                <a:tab pos="10274300" algn="l"/>
                <a:tab pos="10909300" algn="l"/>
                <a:tab pos="11557000" algn="l"/>
                <a:tab pos="12192000" algn="l"/>
                <a:tab pos="12827000" algn="l"/>
                <a:tab pos="12839700" algn="l"/>
              </a:tabLst>
              <a:defRPr sz="5000"/>
            </a:lvl1pPr>
          </a:lstStyle>
          <a:p>
            <a:pPr/>
            <a:r>
              <a:t>Panoramas</a:t>
            </a:r>
          </a:p>
        </p:txBody>
      </p:sp>
      <p:pic>
        <p:nvPicPr>
          <p:cNvPr id="110" name="crazyPerspective.jpg" descr="crazyPerspective.jpg"/>
          <p:cNvPicPr>
            <a:picLocks noChangeAspect="0"/>
          </p:cNvPicPr>
          <p:nvPr/>
        </p:nvPicPr>
        <p:blipFill>
          <a:blip r:embed="rId2">
            <a:extLst/>
          </a:blip>
          <a:srcRect l="0" t="25071" r="0" b="38"/>
          <a:stretch>
            <a:fillRect/>
          </a:stretch>
        </p:blipFill>
        <p:spPr>
          <a:xfrm>
            <a:off x="3924017" y="1530773"/>
            <a:ext cx="8229601" cy="7872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crazyPerspective.jpg" descr="crazyPerspective.jpg"/>
          <p:cNvPicPr>
            <a:picLocks noChangeAspect="0"/>
          </p:cNvPicPr>
          <p:nvPr/>
        </p:nvPicPr>
        <p:blipFill>
          <a:blip r:embed="rId2">
            <a:extLst/>
          </a:blip>
          <a:srcRect l="75106" t="4300" r="6961" b="77188"/>
          <a:stretch>
            <a:fillRect/>
          </a:stretch>
        </p:blipFill>
        <p:spPr>
          <a:xfrm>
            <a:off x="1131146" y="5854700"/>
            <a:ext cx="2792872" cy="3683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crazyPerspective.jpg" descr="crazyPerspective.jpg"/>
          <p:cNvPicPr>
            <a:picLocks noChangeAspect="0"/>
          </p:cNvPicPr>
          <p:nvPr/>
        </p:nvPicPr>
        <p:blipFill>
          <a:blip r:embed="rId2">
            <a:extLst/>
          </a:blip>
          <a:srcRect l="4272" t="442" r="66298" b="91876"/>
          <a:stretch>
            <a:fillRect/>
          </a:stretch>
        </p:blipFill>
        <p:spPr>
          <a:xfrm>
            <a:off x="1106311" y="1549400"/>
            <a:ext cx="2819401" cy="939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crazyPerspective.jpg" descr="crazyPerspective.jpg"/>
          <p:cNvPicPr>
            <a:picLocks noChangeAspect="0"/>
          </p:cNvPicPr>
          <p:nvPr/>
        </p:nvPicPr>
        <p:blipFill>
          <a:blip r:embed="rId2">
            <a:extLst/>
          </a:blip>
          <a:srcRect l="39412" t="481" r="32282" b="91521"/>
          <a:stretch>
            <a:fillRect/>
          </a:stretch>
        </p:blipFill>
        <p:spPr>
          <a:xfrm>
            <a:off x="1106311" y="3035300"/>
            <a:ext cx="2819401" cy="10182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crazyPerspective.jpg" descr="crazyPerspective.jpg"/>
          <p:cNvPicPr>
            <a:picLocks noChangeAspect="0"/>
          </p:cNvPicPr>
          <p:nvPr/>
        </p:nvPicPr>
        <p:blipFill>
          <a:blip r:embed="rId2">
            <a:extLst/>
          </a:blip>
          <a:srcRect l="31467" t="1000" r="59621" b="95414"/>
          <a:stretch>
            <a:fillRect/>
          </a:stretch>
        </p:blipFill>
        <p:spPr>
          <a:xfrm>
            <a:off x="1682044" y="2387600"/>
            <a:ext cx="1483361" cy="76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crazyPerspective.jpg" descr="crazyPerspective.jpg"/>
          <p:cNvPicPr>
            <a:picLocks noChangeAspect="0"/>
          </p:cNvPicPr>
          <p:nvPr/>
        </p:nvPicPr>
        <p:blipFill>
          <a:blip r:embed="rId2">
            <a:extLst/>
          </a:blip>
          <a:srcRect l="27562" t="7284" r="61123" b="87159"/>
          <a:stretch>
            <a:fillRect/>
          </a:stretch>
        </p:blipFill>
        <p:spPr>
          <a:xfrm>
            <a:off x="1539804" y="4229100"/>
            <a:ext cx="1841501" cy="1155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Applied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Applied homographies</a:t>
            </a:r>
          </a:p>
        </p:txBody>
      </p:sp>
      <p:sp>
        <p:nvSpPr>
          <p:cNvPr id="118" name="http://vimeo.com/75260457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http://vimeo.com/75260457</a:t>
            </a:r>
          </a:p>
        </p:txBody>
      </p:sp>
      <p:pic>
        <p:nvPicPr>
          <p:cNvPr id="119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199" y="2356639"/>
            <a:ext cx="12591289" cy="7200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Applied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Applied homographies</a:t>
            </a:r>
          </a:p>
        </p:txBody>
      </p:sp>
      <p:sp>
        <p:nvSpPr>
          <p:cNvPr id="122" name="http://vimeo.com/75260457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http://vimeo.com/75260457</a:t>
            </a:r>
          </a:p>
        </p:txBody>
      </p:sp>
      <p:pic>
        <p:nvPicPr>
          <p:cNvPr id="123" name="Box_640x480.mp4" descr="Box_640x480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0" y="-15875"/>
            <a:ext cx="13030200" cy="97726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234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3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2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2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Overview &amp; 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Overview &amp; Recap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od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Today</a:t>
            </a:r>
          </a:p>
        </p:txBody>
      </p:sp>
      <p:sp>
        <p:nvSpPr>
          <p:cNvPr id="128" name="The user gives us 4 correspondenc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user gives us 4 correspondences</a:t>
            </a:r>
          </a:p>
          <a:p>
            <a:pPr/>
            <a:r>
              <a:t>We reproject one image to match the other one</a:t>
            </a:r>
          </a:p>
          <a:p>
            <a:pPr/>
            <a:r>
              <a:t>Creates a wider angle view</a:t>
            </a:r>
          </a:p>
        </p:txBody>
      </p:sp>
      <p:pic>
        <p:nvPicPr>
          <p:cNvPr id="129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9085" y="4080494"/>
            <a:ext cx="5848518" cy="54991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100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65116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Arrow"/>
          <p:cNvSpPr/>
          <p:nvPr/>
        </p:nvSpPr>
        <p:spPr>
          <a:xfrm>
            <a:off x="6159500" y="6527800"/>
            <a:ext cx="1270000" cy="1270000"/>
          </a:xfrm>
          <a:prstGeom prst="rightArrow">
            <a:avLst>
              <a:gd name="adj1" fmla="val 68000"/>
              <a:gd name="adj2" fmla="val 49004"/>
            </a:avLst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3" name="Circle"/>
          <p:cNvSpPr/>
          <p:nvPr/>
        </p:nvSpPr>
        <p:spPr>
          <a:xfrm>
            <a:off x="3378200" y="90043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4" name="Circle"/>
          <p:cNvSpPr/>
          <p:nvPr/>
        </p:nvSpPr>
        <p:spPr>
          <a:xfrm>
            <a:off x="2108200" y="86868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5" name="Circle"/>
          <p:cNvSpPr/>
          <p:nvPr/>
        </p:nvSpPr>
        <p:spPr>
          <a:xfrm>
            <a:off x="3276600" y="74930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6" name="Circle"/>
          <p:cNvSpPr/>
          <p:nvPr/>
        </p:nvSpPr>
        <p:spPr>
          <a:xfrm>
            <a:off x="1828800" y="72771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7" name="Circle"/>
          <p:cNvSpPr/>
          <p:nvPr/>
        </p:nvSpPr>
        <p:spPr>
          <a:xfrm>
            <a:off x="4292600" y="7505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8" name="Circle"/>
          <p:cNvSpPr/>
          <p:nvPr/>
        </p:nvSpPr>
        <p:spPr>
          <a:xfrm>
            <a:off x="2794000" y="71755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9" name="Circle"/>
          <p:cNvSpPr/>
          <p:nvPr/>
        </p:nvSpPr>
        <p:spPr>
          <a:xfrm>
            <a:off x="4076700" y="89027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0" name="Circle"/>
          <p:cNvSpPr/>
          <p:nvPr/>
        </p:nvSpPr>
        <p:spPr>
          <a:xfrm>
            <a:off x="2692400" y="85979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La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Later</a:t>
            </a:r>
          </a:p>
        </p:txBody>
      </p:sp>
      <p:sp>
        <p:nvSpPr>
          <p:cNvPr id="143" name="Automagic correspondences…"/>
          <p:cNvSpPr txBox="1"/>
          <p:nvPr>
            <p:ph type="body" sz="half" idx="1"/>
          </p:nvPr>
        </p:nvSpPr>
        <p:spPr>
          <a:xfrm>
            <a:off x="304800" y="1651000"/>
            <a:ext cx="5511800" cy="8077200"/>
          </a:xfrm>
          <a:prstGeom prst="rect">
            <a:avLst/>
          </a:prstGeom>
        </p:spPr>
        <p:txBody>
          <a:bodyPr/>
          <a:lstStyle/>
          <a:p>
            <a:pPr/>
            <a:r>
              <a:t>Automagic correspondences</a:t>
            </a:r>
          </a:p>
          <a:p>
            <a:pPr lvl="1"/>
            <a:r>
              <a:t>corner detection</a:t>
            </a:r>
          </a:p>
          <a:p>
            <a:pPr lvl="1"/>
            <a:r>
              <a:t>patch descriptor</a:t>
            </a:r>
          </a:p>
          <a:p>
            <a:pPr lvl="1"/>
          </a:p>
          <a:p>
            <a:pPr lvl="1"/>
          </a:p>
          <a:p>
            <a:pPr lvl="1"/>
          </a:p>
          <a:p>
            <a:pPr/>
            <a:r>
              <a:t>Nice blending </a:t>
            </a:r>
          </a:p>
          <a:p>
            <a:pPr lvl="1"/>
            <a:r>
              <a:t>smooth transition</a:t>
            </a:r>
          </a:p>
          <a:p>
            <a:pPr lvl="1"/>
            <a:r>
              <a:t>2 scale</a:t>
            </a:r>
          </a:p>
        </p:txBody>
      </p:sp>
      <p:grpSp>
        <p:nvGrpSpPr>
          <p:cNvPr id="148" name="Group"/>
          <p:cNvGrpSpPr/>
          <p:nvPr/>
        </p:nvGrpSpPr>
        <p:grpSpPr>
          <a:xfrm>
            <a:off x="6364549" y="1651000"/>
            <a:ext cx="6426294" cy="8077204"/>
            <a:chOff x="0" y="0"/>
            <a:chExt cx="6426292" cy="8077204"/>
          </a:xfrm>
        </p:grpSpPr>
        <p:pic>
          <p:nvPicPr>
            <p:cNvPr id="144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871" t="45118" r="1370" b="8736"/>
            <a:stretch>
              <a:fillRect/>
            </a:stretch>
          </p:blipFill>
          <p:spPr>
            <a:xfrm>
              <a:off x="14150" y="4410853"/>
              <a:ext cx="6409989" cy="36663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47" name="Group"/>
            <p:cNvGrpSpPr/>
            <p:nvPr/>
          </p:nvGrpSpPr>
          <p:grpSpPr>
            <a:xfrm>
              <a:off x="0" y="0"/>
              <a:ext cx="6426293" cy="4216731"/>
              <a:chOff x="0" y="0"/>
              <a:chExt cx="6426292" cy="4216730"/>
            </a:xfrm>
          </p:grpSpPr>
          <p:pic>
            <p:nvPicPr>
              <p:cNvPr id="145" name="droppedImage.png" descr="droppedImage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263745" y="0"/>
                <a:ext cx="3162548" cy="42167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6" name="droppedImage.png" descr="droppedImage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0"/>
                <a:ext cx="3162547" cy="42167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From last tim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From last time</a:t>
            </a:r>
          </a:p>
        </p:txBody>
      </p:sp>
      <p:sp>
        <p:nvSpPr>
          <p:cNvPr id="153" name="The transformation from one 2D image to a rotated image of the same scene is a 3x3 matrix H applied to x,y,1 followed by a  division by z’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transformation from one 2D image to a rotated image of the same scene is a 3x3 matrix H applied to x,y,1 followed by a  division by z’</a:t>
            </a:r>
          </a:p>
          <a:p>
            <a:pPr lvl="1"/>
            <a:r>
              <a:t>called a homography</a:t>
            </a:r>
          </a:p>
          <a:p>
            <a:pPr lvl="1"/>
          </a:p>
          <a:p>
            <a:pPr lvl="1"/>
          </a:p>
          <a:p>
            <a:pPr lvl="1"/>
          </a:p>
          <a:p>
            <a:pPr lvl="1"/>
          </a:p>
          <a:p>
            <a:pPr lvl="1"/>
          </a:p>
          <a:p>
            <a:pPr lvl="1"/>
          </a:p>
          <a:p>
            <a:pPr lvl="1"/>
          </a:p>
          <a:p>
            <a:pPr/>
            <a:r>
              <a:t>Now the only problem is that we usually don’t know H</a:t>
            </a:r>
          </a:p>
        </p:txBody>
      </p:sp>
      <p:pic>
        <p:nvPicPr>
          <p:cNvPr id="154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68694" y="3860800"/>
            <a:ext cx="9613901" cy="4065959"/>
          </a:xfrm>
          <a:prstGeom prst="rect">
            <a:avLst/>
          </a:prstGeom>
          <a:ln w="76200"/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Line"/>
          <p:cNvSpPr/>
          <p:nvPr/>
        </p:nvSpPr>
        <p:spPr>
          <a:xfrm>
            <a:off x="546100" y="1295400"/>
            <a:ext cx="12242800" cy="2258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7" name="3D rotation: Pano ca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3D rotation: Pano case</a:t>
            </a:r>
          </a:p>
        </p:txBody>
      </p:sp>
      <p:sp>
        <p:nvSpPr>
          <p:cNvPr id="158" name="Each image has a different rotation Ri…"/>
          <p:cNvSpPr txBox="1"/>
          <p:nvPr>
            <p:ph type="body" idx="1"/>
          </p:nvPr>
        </p:nvSpPr>
        <p:spPr>
          <a:xfrm>
            <a:off x="546100" y="1511300"/>
            <a:ext cx="7835900" cy="8242300"/>
          </a:xfrm>
          <a:prstGeom prst="rect">
            <a:avLst/>
          </a:prstGeom>
        </p:spPr>
        <p:txBody>
          <a:bodyPr/>
          <a:lstStyle/>
          <a:p>
            <a:pPr/>
            <a:r>
              <a:t>Each image has a different rotation Ri</a:t>
            </a:r>
          </a:p>
          <a:p>
            <a:pPr/>
            <a:r>
              <a:t>project  (x,y,z) wrt camera rotated by Ri:</a:t>
            </a:r>
          </a:p>
          <a:p>
            <a:pPr lvl="1"/>
            <a:r>
              <a:t>Apply rotation Ri</a:t>
            </a:r>
            <a:r>
              <a:rPr baseline="31999"/>
              <a:t>-1</a:t>
            </a:r>
            <a:r>
              <a:t> to (x,y, z)</a:t>
            </a:r>
          </a:p>
          <a:p>
            <a:pPr lvl="1"/>
            <a:r>
              <a:t>Apply projection division</a:t>
            </a:r>
          </a:p>
          <a:p>
            <a:pPr lvl="1"/>
          </a:p>
          <a:p>
            <a:pPr/>
            <a:r>
              <a:t>Now we understand how to go from the 3D world to individual pano input images</a:t>
            </a:r>
          </a:p>
          <a:p>
            <a:pPr lvl="1"/>
            <a:r>
              <a:t>We now need to go directly from 2D input to another one</a:t>
            </a:r>
          </a:p>
        </p:txBody>
      </p:sp>
      <p:sp>
        <p:nvSpPr>
          <p:cNvPr id="159" name="Line"/>
          <p:cNvSpPr/>
          <p:nvPr/>
        </p:nvSpPr>
        <p:spPr>
          <a:xfrm flipH="1">
            <a:off x="8470900" y="5727700"/>
            <a:ext cx="3581511" cy="0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0" name="Line"/>
          <p:cNvSpPr/>
          <p:nvPr/>
        </p:nvSpPr>
        <p:spPr>
          <a:xfrm>
            <a:off x="8528422" y="3037698"/>
            <a:ext cx="1" cy="2720081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1" name="Group"/>
          <p:cNvGrpSpPr/>
          <p:nvPr/>
        </p:nvGrpSpPr>
        <p:grpSpPr>
          <a:xfrm rot="21367927">
            <a:off x="7279135" y="5053621"/>
            <a:ext cx="1192108" cy="1196770"/>
            <a:chOff x="0" y="0"/>
            <a:chExt cx="1192106" cy="1196768"/>
          </a:xfrm>
        </p:grpSpPr>
        <p:grpSp>
          <p:nvGrpSpPr>
            <p:cNvPr id="163" name="Group"/>
            <p:cNvGrpSpPr/>
            <p:nvPr/>
          </p:nvGrpSpPr>
          <p:grpSpPr>
            <a:xfrm flipH="1" rot="10800000">
              <a:off x="314" y="0"/>
              <a:ext cx="1166256" cy="590441"/>
              <a:chOff x="0" y="0"/>
              <a:chExt cx="1166254" cy="590440"/>
            </a:xfrm>
          </p:grpSpPr>
          <p:sp>
            <p:nvSpPr>
              <p:cNvPr id="161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162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grpSp>
          <p:nvGrpSpPr>
            <p:cNvPr id="166" name="Group"/>
            <p:cNvGrpSpPr/>
            <p:nvPr/>
          </p:nvGrpSpPr>
          <p:grpSpPr>
            <a:xfrm>
              <a:off x="0" y="606327"/>
              <a:ext cx="1166255" cy="590442"/>
              <a:chOff x="0" y="0"/>
              <a:chExt cx="1166254" cy="590440"/>
            </a:xfrm>
          </p:grpSpPr>
          <p:sp>
            <p:nvSpPr>
              <p:cNvPr id="164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165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grpSp>
          <p:nvGrpSpPr>
            <p:cNvPr id="169" name="Group"/>
            <p:cNvGrpSpPr/>
            <p:nvPr/>
          </p:nvGrpSpPr>
          <p:grpSpPr>
            <a:xfrm>
              <a:off x="849945" y="357137"/>
              <a:ext cx="342162" cy="541040"/>
              <a:chOff x="0" y="0"/>
              <a:chExt cx="342161" cy="541039"/>
            </a:xfrm>
          </p:grpSpPr>
          <p:sp>
            <p:nvSpPr>
              <p:cNvPr id="167" name="Line"/>
              <p:cNvSpPr/>
              <p:nvPr/>
            </p:nvSpPr>
            <p:spPr>
              <a:xfrm>
                <a:off x="194280" y="0"/>
                <a:ext cx="147882" cy="541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411" h="21600" fill="norm" stroke="1" extrusionOk="0">
                    <a:moveTo>
                      <a:pt x="0" y="0"/>
                    </a:moveTo>
                    <a:cubicBezTo>
                      <a:pt x="17261" y="4476"/>
                      <a:pt x="21600" y="13365"/>
                      <a:pt x="9692" y="19853"/>
                    </a:cubicBezTo>
                    <a:cubicBezTo>
                      <a:pt x="8557" y="20472"/>
                      <a:pt x="7293" y="21056"/>
                      <a:pt x="5913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168" name="Shape"/>
              <p:cNvSpPr/>
              <p:nvPr/>
            </p:nvSpPr>
            <p:spPr>
              <a:xfrm>
                <a:off x="0" y="0"/>
                <a:ext cx="342162" cy="541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03" h="21600" fill="norm" stroke="1" extrusionOk="0">
                    <a:moveTo>
                      <a:pt x="10790" y="0"/>
                    </a:moveTo>
                    <a:cubicBezTo>
                      <a:pt x="19428" y="4476"/>
                      <a:pt x="21600" y="13365"/>
                      <a:pt x="15641" y="19853"/>
                    </a:cubicBezTo>
                    <a:cubicBezTo>
                      <a:pt x="15073" y="20472"/>
                      <a:pt x="14440" y="21056"/>
                      <a:pt x="13750" y="21600"/>
                    </a:cubicBezTo>
                    <a:lnTo>
                      <a:pt x="0" y="11748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sp>
          <p:nvSpPr>
            <p:cNvPr id="170" name="Oval"/>
            <p:cNvSpPr/>
            <p:nvPr/>
          </p:nvSpPr>
          <p:spPr>
            <a:xfrm>
              <a:off x="1054362" y="516526"/>
              <a:ext cx="120499" cy="231239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sp>
        <p:nvSpPr>
          <p:cNvPr id="172" name="Line"/>
          <p:cNvSpPr/>
          <p:nvPr/>
        </p:nvSpPr>
        <p:spPr>
          <a:xfrm flipH="1">
            <a:off x="8391398" y="4621909"/>
            <a:ext cx="3325213" cy="974001"/>
          </a:xfrm>
          <a:prstGeom prst="line">
            <a:avLst/>
          </a:prstGeom>
          <a:ln w="38100">
            <a:solidFill>
              <a:srgbClr val="000000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3" name="Circle"/>
          <p:cNvSpPr/>
          <p:nvPr/>
        </p:nvSpPr>
        <p:spPr>
          <a:xfrm rot="1542598">
            <a:off x="11557979" y="4482142"/>
            <a:ext cx="292101" cy="292101"/>
          </a:xfrm>
          <a:prstGeom prst="ellipse">
            <a:avLst/>
          </a:prstGeom>
          <a:solidFill>
            <a:srgbClr val="00D2A9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4" name="Circle"/>
          <p:cNvSpPr/>
          <p:nvPr/>
        </p:nvSpPr>
        <p:spPr>
          <a:xfrm rot="1542598">
            <a:off x="9566813" y="5102033"/>
            <a:ext cx="292101" cy="292101"/>
          </a:xfrm>
          <a:prstGeom prst="ellipse">
            <a:avLst/>
          </a:prstGeom>
          <a:solidFill>
            <a:srgbClr val="00D2A9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5" name="(x’’,y’’, 1)"/>
          <p:cNvSpPr txBox="1"/>
          <p:nvPr/>
        </p:nvSpPr>
        <p:spPr>
          <a:xfrm>
            <a:off x="9766300" y="5105400"/>
            <a:ext cx="194231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(x’’,y’’, 1)</a:t>
            </a:r>
          </a:p>
        </p:txBody>
      </p:sp>
      <p:sp>
        <p:nvSpPr>
          <p:cNvPr id="176" name="R(x,y,z)"/>
          <p:cNvSpPr txBox="1"/>
          <p:nvPr/>
        </p:nvSpPr>
        <p:spPr>
          <a:xfrm>
            <a:off x="11239500" y="3797300"/>
            <a:ext cx="1559004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R(x,y,z)</a:t>
            </a:r>
          </a:p>
        </p:txBody>
      </p:sp>
      <p:sp>
        <p:nvSpPr>
          <p:cNvPr id="177" name="Line"/>
          <p:cNvSpPr/>
          <p:nvPr/>
        </p:nvSpPr>
        <p:spPr>
          <a:xfrm flipH="1">
            <a:off x="8517883" y="3566374"/>
            <a:ext cx="2488195" cy="2039679"/>
          </a:xfrm>
          <a:prstGeom prst="line">
            <a:avLst/>
          </a:prstGeom>
          <a:ln w="38100">
            <a:solidFill>
              <a:srgbClr val="000000">
                <a:alpha val="50000"/>
              </a:srgbClr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8" name="Circle"/>
          <p:cNvSpPr/>
          <p:nvPr/>
        </p:nvSpPr>
        <p:spPr>
          <a:xfrm>
            <a:off x="10871200" y="3416300"/>
            <a:ext cx="292100" cy="292100"/>
          </a:xfrm>
          <a:prstGeom prst="ellipse">
            <a:avLst/>
          </a:prstGeom>
          <a:solidFill>
            <a:srgbClr val="00D2A9">
              <a:alpha val="40000"/>
            </a:srgbClr>
          </a:solidFill>
          <a:ln w="76200">
            <a:solidFill>
              <a:srgbClr val="000000">
                <a:alpha val="40000"/>
              </a:srgbClr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9" name="Circle"/>
          <p:cNvSpPr/>
          <p:nvPr/>
        </p:nvSpPr>
        <p:spPr>
          <a:xfrm>
            <a:off x="9525000" y="4635500"/>
            <a:ext cx="292100" cy="292100"/>
          </a:xfrm>
          <a:prstGeom prst="ellipse">
            <a:avLst/>
          </a:prstGeom>
          <a:solidFill>
            <a:srgbClr val="00D2A9">
              <a:alpha val="40000"/>
            </a:srgbClr>
          </a:solidFill>
          <a:ln w="76200">
            <a:solidFill>
              <a:srgbClr val="000000">
                <a:alpha val="40000"/>
              </a:srgbClr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80" name="Line"/>
          <p:cNvSpPr/>
          <p:nvPr/>
        </p:nvSpPr>
        <p:spPr>
          <a:xfrm>
            <a:off x="8902700" y="3298194"/>
            <a:ext cx="1771625" cy="3509714"/>
          </a:xfrm>
          <a:prstGeom prst="line">
            <a:avLst/>
          </a:prstGeom>
          <a:ln w="38100">
            <a:solidFill>
              <a:srgbClr val="9A244F">
                <a:alpha val="40000"/>
              </a:srgbClr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1" name="Line"/>
          <p:cNvSpPr/>
          <p:nvPr/>
        </p:nvSpPr>
        <p:spPr>
          <a:xfrm flipH="1">
            <a:off x="8558842" y="3899347"/>
            <a:ext cx="1784297" cy="3465223"/>
          </a:xfrm>
          <a:prstGeom prst="line">
            <a:avLst/>
          </a:prstGeom>
          <a:ln w="38100">
            <a:solidFill>
              <a:srgbClr val="0061FF">
                <a:alpha val="40000"/>
              </a:srgbClr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2" name="Line"/>
          <p:cNvSpPr/>
          <p:nvPr/>
        </p:nvSpPr>
        <p:spPr>
          <a:xfrm flipH="1">
            <a:off x="9648988" y="3541503"/>
            <a:ext cx="31634" cy="3931379"/>
          </a:xfrm>
          <a:prstGeom prst="line">
            <a:avLst/>
          </a:prstGeom>
          <a:ln w="38100">
            <a:solidFill>
              <a:srgbClr val="9A244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3" name="Arrow"/>
          <p:cNvSpPr/>
          <p:nvPr/>
        </p:nvSpPr>
        <p:spPr>
          <a:xfrm rot="3165392">
            <a:off x="11404600" y="2717799"/>
            <a:ext cx="1270000" cy="1270001"/>
          </a:xfrm>
          <a:prstGeom prst="rightArrow">
            <a:avLst>
              <a:gd name="adj1" fmla="val 32000"/>
              <a:gd name="adj2" fmla="val 44000"/>
            </a:avLst>
          </a:prstGeom>
          <a:solidFill>
            <a:srgbClr val="00D2A9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84" name="rotate"/>
          <p:cNvSpPr txBox="1"/>
          <p:nvPr/>
        </p:nvSpPr>
        <p:spPr>
          <a:xfrm>
            <a:off x="11061700" y="2082800"/>
            <a:ext cx="1155035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rotate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Line"/>
          <p:cNvSpPr/>
          <p:nvPr/>
        </p:nvSpPr>
        <p:spPr>
          <a:xfrm>
            <a:off x="546100" y="1295400"/>
            <a:ext cx="12242800" cy="2258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7" name="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</a:t>
            </a:r>
          </a:p>
        </p:txBody>
      </p:sp>
      <p:sp>
        <p:nvSpPr>
          <p:cNvPr id="188" name="canonical projection = division by z…"/>
          <p:cNvSpPr txBox="1"/>
          <p:nvPr>
            <p:ph type="body" idx="1"/>
          </p:nvPr>
        </p:nvSpPr>
        <p:spPr>
          <a:xfrm>
            <a:off x="546100" y="1511300"/>
            <a:ext cx="11722100" cy="8242300"/>
          </a:xfrm>
          <a:prstGeom prst="rect">
            <a:avLst/>
          </a:prstGeom>
        </p:spPr>
        <p:txBody>
          <a:bodyPr/>
          <a:lstStyle/>
          <a:p>
            <a:pPr/>
            <a:r>
              <a:t>canonical projection = division by z</a:t>
            </a:r>
          </a:p>
          <a:p>
            <a:pPr/>
            <a:r>
              <a:t>For other direction, just apply 3D rotation first</a:t>
            </a:r>
          </a:p>
        </p:txBody>
      </p:sp>
      <p:sp>
        <p:nvSpPr>
          <p:cNvPr id="189" name="But... this applies only when we know z…"/>
          <p:cNvSpPr txBox="1"/>
          <p:nvPr/>
        </p:nvSpPr>
        <p:spPr>
          <a:xfrm>
            <a:off x="584200" y="5435600"/>
            <a:ext cx="10998200" cy="320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marL="374162" marR="55751" indent="-334962" defTabSz="638951">
              <a:spcBef>
                <a:spcPts val="10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4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t>But... this applies only when we know </a:t>
            </a:r>
            <a:r>
              <a:rPr i="1"/>
              <a:t>z</a:t>
            </a:r>
            <a:endParaRPr i="1"/>
          </a:p>
          <a:p>
            <a:pPr lvl="2" marL="774212" marR="55751" indent="-277812" defTabSz="638951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3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t>And for panorama stitching, we don’t</a:t>
            </a:r>
          </a:p>
          <a:p>
            <a:pPr lvl="2" marL="774212" marR="55751" indent="-277812" defTabSz="638951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3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t>What are we going to do?Are we in big trouble? Should we give up? Buy a 3D scanner? Cancel assignment 6?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9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3" name="20241008at22h04m35s-DSC01046.jpg" descr="20241008at22h04m35s-DSC0104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04243"/>
            <a:ext cx="13004800" cy="8667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Unknown z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Unknown z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Line"/>
          <p:cNvSpPr/>
          <p:nvPr/>
        </p:nvSpPr>
        <p:spPr>
          <a:xfrm>
            <a:off x="546100" y="1295400"/>
            <a:ext cx="12242800" cy="2258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8" name="3D rot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3D rotation</a:t>
            </a:r>
          </a:p>
        </p:txBody>
      </p:sp>
      <p:sp>
        <p:nvSpPr>
          <p:cNvPr id="199" name="Now we rotate the 3D camera…"/>
          <p:cNvSpPr txBox="1"/>
          <p:nvPr>
            <p:ph type="body" idx="1"/>
          </p:nvPr>
        </p:nvSpPr>
        <p:spPr>
          <a:xfrm>
            <a:off x="546100" y="1511300"/>
            <a:ext cx="7835900" cy="8242300"/>
          </a:xfrm>
          <a:prstGeom prst="rect">
            <a:avLst/>
          </a:prstGeom>
        </p:spPr>
        <p:txBody>
          <a:bodyPr/>
          <a:lstStyle/>
          <a:p>
            <a:pPr/>
            <a:r>
              <a:t>Now we rotate the 3D camera</a:t>
            </a:r>
          </a:p>
          <a:p>
            <a:pPr/>
            <a:r>
              <a:t>What is the new projection?</a:t>
            </a:r>
          </a:p>
          <a:p>
            <a:pPr/>
            <a:r>
              <a:t>Rotating the camera is the same as rotating the world in the opposite direction</a:t>
            </a:r>
          </a:p>
          <a:p>
            <a:pPr/>
            <a:r>
              <a:t>To project a (x,y,z) wrt </a:t>
            </a:r>
            <a:br/>
            <a:r>
              <a:t>rotated camera:</a:t>
            </a:r>
          </a:p>
          <a:p>
            <a:pPr lvl="1"/>
            <a:r>
              <a:t>Apply rotation matrix to (x,y, z)</a:t>
            </a:r>
          </a:p>
          <a:p>
            <a:pPr lvl="1"/>
            <a:r>
              <a:t>Apply projection division</a:t>
            </a:r>
          </a:p>
          <a:p>
            <a:pPr>
              <a:defRPr b="1"/>
            </a:pPr>
            <a:r>
              <a:t>Important: same answer if we rotate (x’, y’, 1) instead!</a:t>
            </a:r>
          </a:p>
        </p:txBody>
      </p:sp>
      <p:sp>
        <p:nvSpPr>
          <p:cNvPr id="200" name="Line"/>
          <p:cNvSpPr/>
          <p:nvPr/>
        </p:nvSpPr>
        <p:spPr>
          <a:xfrm flipH="1">
            <a:off x="8470900" y="5727700"/>
            <a:ext cx="3581511" cy="0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1" name="Line"/>
          <p:cNvSpPr/>
          <p:nvPr/>
        </p:nvSpPr>
        <p:spPr>
          <a:xfrm>
            <a:off x="8528422" y="3037698"/>
            <a:ext cx="1" cy="2720081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7" name="Group"/>
          <p:cNvGrpSpPr/>
          <p:nvPr/>
        </p:nvGrpSpPr>
        <p:grpSpPr>
          <a:xfrm rot="1542598">
            <a:off x="7391339" y="3391765"/>
            <a:ext cx="3937895" cy="3677390"/>
            <a:chOff x="0" y="0"/>
            <a:chExt cx="3937893" cy="3677389"/>
          </a:xfrm>
        </p:grpSpPr>
        <p:grpSp>
          <p:nvGrpSpPr>
            <p:cNvPr id="212" name="Group"/>
            <p:cNvGrpSpPr/>
            <p:nvPr/>
          </p:nvGrpSpPr>
          <p:grpSpPr>
            <a:xfrm rot="19825329">
              <a:off x="217691" y="2264383"/>
              <a:ext cx="1192108" cy="1196770"/>
              <a:chOff x="0" y="0"/>
              <a:chExt cx="1192106" cy="1196768"/>
            </a:xfrm>
          </p:grpSpPr>
          <p:grpSp>
            <p:nvGrpSpPr>
              <p:cNvPr id="204" name="Group"/>
              <p:cNvGrpSpPr/>
              <p:nvPr/>
            </p:nvGrpSpPr>
            <p:grpSpPr>
              <a:xfrm flipH="1" rot="10800000">
                <a:off x="314" y="0"/>
                <a:ext cx="1166256" cy="590441"/>
                <a:chOff x="0" y="0"/>
                <a:chExt cx="1166254" cy="590440"/>
              </a:xfrm>
            </p:grpSpPr>
            <p:sp>
              <p:nvSpPr>
                <p:cNvPr id="202" name="Line"/>
                <p:cNvSpPr/>
                <p:nvPr/>
              </p:nvSpPr>
              <p:spPr>
                <a:xfrm>
                  <a:off x="0" y="0"/>
                  <a:ext cx="1166255" cy="5904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cubicBezTo>
                        <a:pt x="11929" y="0"/>
                        <a:pt x="21600" y="9671"/>
                        <a:pt x="21600" y="21600"/>
                      </a:cubicBezTo>
                    </a:path>
                  </a:pathLst>
                </a:cu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+mn-lt"/>
                      <a:ea typeface="+mn-ea"/>
                      <a:cs typeface="+mn-cs"/>
                      <a:sym typeface="Times New Roman"/>
                    </a:defRPr>
                  </a:pPr>
                </a:p>
              </p:txBody>
            </p:sp>
            <p:sp>
              <p:nvSpPr>
                <p:cNvPr id="203" name="Shape"/>
                <p:cNvSpPr/>
                <p:nvPr/>
              </p:nvSpPr>
              <p:spPr>
                <a:xfrm>
                  <a:off x="0" y="0"/>
                  <a:ext cx="1166255" cy="5904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cubicBezTo>
                        <a:pt x="11929" y="0"/>
                        <a:pt x="21600" y="9671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 cap="flat">
                  <a:noFill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+mn-lt"/>
                      <a:ea typeface="+mn-ea"/>
                      <a:cs typeface="+mn-cs"/>
                      <a:sym typeface="Times New Roman"/>
                    </a:defRPr>
                  </a:pPr>
                </a:p>
              </p:txBody>
            </p:sp>
          </p:grpSp>
          <p:grpSp>
            <p:nvGrpSpPr>
              <p:cNvPr id="207" name="Group"/>
              <p:cNvGrpSpPr/>
              <p:nvPr/>
            </p:nvGrpSpPr>
            <p:grpSpPr>
              <a:xfrm>
                <a:off x="0" y="606327"/>
                <a:ext cx="1166255" cy="590442"/>
                <a:chOff x="0" y="0"/>
                <a:chExt cx="1166254" cy="590440"/>
              </a:xfrm>
            </p:grpSpPr>
            <p:sp>
              <p:nvSpPr>
                <p:cNvPr id="205" name="Line"/>
                <p:cNvSpPr/>
                <p:nvPr/>
              </p:nvSpPr>
              <p:spPr>
                <a:xfrm>
                  <a:off x="0" y="0"/>
                  <a:ext cx="1166255" cy="5904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cubicBezTo>
                        <a:pt x="11929" y="0"/>
                        <a:pt x="21600" y="9671"/>
                        <a:pt x="21600" y="21600"/>
                      </a:cubicBezTo>
                    </a:path>
                  </a:pathLst>
                </a:cu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+mn-lt"/>
                      <a:ea typeface="+mn-ea"/>
                      <a:cs typeface="+mn-cs"/>
                      <a:sym typeface="Times New Roman"/>
                    </a:defRPr>
                  </a:pPr>
                </a:p>
              </p:txBody>
            </p:sp>
            <p:sp>
              <p:nvSpPr>
                <p:cNvPr id="206" name="Shape"/>
                <p:cNvSpPr/>
                <p:nvPr/>
              </p:nvSpPr>
              <p:spPr>
                <a:xfrm>
                  <a:off x="0" y="0"/>
                  <a:ext cx="1166255" cy="5904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cubicBezTo>
                        <a:pt x="11929" y="0"/>
                        <a:pt x="21600" y="9671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 cap="flat">
                  <a:noFill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+mn-lt"/>
                      <a:ea typeface="+mn-ea"/>
                      <a:cs typeface="+mn-cs"/>
                      <a:sym typeface="Times New Roman"/>
                    </a:defRPr>
                  </a:pPr>
                </a:p>
              </p:txBody>
            </p:sp>
          </p:grpSp>
          <p:grpSp>
            <p:nvGrpSpPr>
              <p:cNvPr id="210" name="Group"/>
              <p:cNvGrpSpPr/>
              <p:nvPr/>
            </p:nvGrpSpPr>
            <p:grpSpPr>
              <a:xfrm>
                <a:off x="849945" y="357137"/>
                <a:ext cx="342162" cy="541040"/>
                <a:chOff x="0" y="0"/>
                <a:chExt cx="342161" cy="541039"/>
              </a:xfrm>
            </p:grpSpPr>
            <p:sp>
              <p:nvSpPr>
                <p:cNvPr id="208" name="Line"/>
                <p:cNvSpPr/>
                <p:nvPr/>
              </p:nvSpPr>
              <p:spPr>
                <a:xfrm>
                  <a:off x="194280" y="0"/>
                  <a:ext cx="147882" cy="5410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6411" h="21600" fill="norm" stroke="1" extrusionOk="0">
                      <a:moveTo>
                        <a:pt x="0" y="0"/>
                      </a:moveTo>
                      <a:cubicBezTo>
                        <a:pt x="17261" y="4476"/>
                        <a:pt x="21600" y="13365"/>
                        <a:pt x="9692" y="19853"/>
                      </a:cubicBezTo>
                      <a:cubicBezTo>
                        <a:pt x="8557" y="20472"/>
                        <a:pt x="7293" y="21056"/>
                        <a:pt x="5913" y="21600"/>
                      </a:cubicBezTo>
                    </a:path>
                  </a:pathLst>
                </a:cu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+mn-lt"/>
                      <a:ea typeface="+mn-ea"/>
                      <a:cs typeface="+mn-cs"/>
                      <a:sym typeface="Times New Roman"/>
                    </a:defRPr>
                  </a:pPr>
                </a:p>
              </p:txBody>
            </p:sp>
            <p:sp>
              <p:nvSpPr>
                <p:cNvPr id="209" name="Shape"/>
                <p:cNvSpPr/>
                <p:nvPr/>
              </p:nvSpPr>
              <p:spPr>
                <a:xfrm>
                  <a:off x="0" y="0"/>
                  <a:ext cx="342162" cy="54103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003" h="21600" fill="norm" stroke="1" extrusionOk="0">
                      <a:moveTo>
                        <a:pt x="10790" y="0"/>
                      </a:moveTo>
                      <a:cubicBezTo>
                        <a:pt x="19428" y="4476"/>
                        <a:pt x="21600" y="13365"/>
                        <a:pt x="15641" y="19853"/>
                      </a:cubicBezTo>
                      <a:cubicBezTo>
                        <a:pt x="15073" y="20472"/>
                        <a:pt x="14440" y="21056"/>
                        <a:pt x="13750" y="21600"/>
                      </a:cubicBezTo>
                      <a:lnTo>
                        <a:pt x="0" y="11748"/>
                      </a:lnTo>
                      <a:close/>
                    </a:path>
                  </a:pathLst>
                </a:custGeom>
                <a:noFill/>
                <a:ln w="25400" cap="flat">
                  <a:noFill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+mn-lt"/>
                      <a:ea typeface="+mn-ea"/>
                      <a:cs typeface="+mn-cs"/>
                      <a:sym typeface="Times New Roman"/>
                    </a:defRPr>
                  </a:pPr>
                </a:p>
              </p:txBody>
            </p:sp>
          </p:grpSp>
          <p:sp>
            <p:nvSpPr>
              <p:cNvPr id="211" name="Oval"/>
              <p:cNvSpPr/>
              <p:nvPr/>
            </p:nvSpPr>
            <p:spPr>
              <a:xfrm>
                <a:off x="1054362" y="516526"/>
                <a:ext cx="120499" cy="231239"/>
              </a:xfrm>
              <a:prstGeom prst="ellipse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sp>
          <p:nvSpPr>
            <p:cNvPr id="213" name="Line"/>
            <p:cNvSpPr/>
            <p:nvPr/>
          </p:nvSpPr>
          <p:spPr>
            <a:xfrm>
              <a:off x="1729984" y="0"/>
              <a:ext cx="1771626" cy="3509713"/>
            </a:xfrm>
            <a:prstGeom prst="line">
              <a:avLst/>
            </a:prstGeom>
            <a:noFill/>
            <a:ln w="38100" cap="flat">
              <a:solidFill>
                <a:srgbClr val="9A244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14" name="Line"/>
            <p:cNvSpPr/>
            <p:nvPr/>
          </p:nvSpPr>
          <p:spPr>
            <a:xfrm flipH="1">
              <a:off x="1254515" y="268179"/>
              <a:ext cx="2573485" cy="2320106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15" name="Circle"/>
            <p:cNvSpPr/>
            <p:nvPr/>
          </p:nvSpPr>
          <p:spPr>
            <a:xfrm>
              <a:off x="3645793" y="76034"/>
              <a:ext cx="292101" cy="292101"/>
            </a:xfrm>
            <a:prstGeom prst="ellipse">
              <a:avLst/>
            </a:prstGeom>
            <a:solidFill>
              <a:srgbClr val="00D2A9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216" name="Circle"/>
            <p:cNvSpPr/>
            <p:nvPr/>
          </p:nvSpPr>
          <p:spPr>
            <a:xfrm>
              <a:off x="2345313" y="1340389"/>
              <a:ext cx="292101" cy="292101"/>
            </a:xfrm>
            <a:prstGeom prst="ellipse">
              <a:avLst/>
            </a:prstGeom>
            <a:solidFill>
              <a:srgbClr val="00D2A9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sp>
        <p:nvSpPr>
          <p:cNvPr id="218" name="(x,y,z)"/>
          <p:cNvSpPr txBox="1"/>
          <p:nvPr/>
        </p:nvSpPr>
        <p:spPr>
          <a:xfrm>
            <a:off x="11734800" y="3848100"/>
            <a:ext cx="1270997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(x,y,z)</a:t>
            </a:r>
          </a:p>
        </p:txBody>
      </p:sp>
      <p:sp>
        <p:nvSpPr>
          <p:cNvPr id="219" name="projection plane"/>
          <p:cNvSpPr txBox="1"/>
          <p:nvPr/>
        </p:nvSpPr>
        <p:spPr>
          <a:xfrm>
            <a:off x="9245600" y="2870200"/>
            <a:ext cx="2965728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projection plane</a:t>
            </a:r>
          </a:p>
        </p:txBody>
      </p:sp>
      <p:sp>
        <p:nvSpPr>
          <p:cNvPr id="220" name="(x’’,y’’, 1)"/>
          <p:cNvSpPr txBox="1"/>
          <p:nvPr/>
        </p:nvSpPr>
        <p:spPr>
          <a:xfrm>
            <a:off x="10096500" y="4927600"/>
            <a:ext cx="194231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(x’’,y’’, 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2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Points that project on the same x,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Points that project on the same x,y</a:t>
            </a:r>
          </a:p>
        </p:txBody>
      </p:sp>
      <p:sp>
        <p:nvSpPr>
          <p:cNvPr id="22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6" name="Line"/>
          <p:cNvSpPr/>
          <p:nvPr/>
        </p:nvSpPr>
        <p:spPr>
          <a:xfrm>
            <a:off x="762000" y="8343900"/>
            <a:ext cx="8128000" cy="2258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7" name="Line"/>
          <p:cNvSpPr/>
          <p:nvPr/>
        </p:nvSpPr>
        <p:spPr>
          <a:xfrm>
            <a:off x="4330700" y="3797300"/>
            <a:ext cx="2259" cy="5740400"/>
          </a:xfrm>
          <a:prstGeom prst="line">
            <a:avLst/>
          </a:prstGeom>
          <a:ln w="254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8" name="Line"/>
          <p:cNvSpPr/>
          <p:nvPr/>
        </p:nvSpPr>
        <p:spPr>
          <a:xfrm>
            <a:off x="762000" y="6718300"/>
            <a:ext cx="9753600" cy="2258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9" name="Circle"/>
          <p:cNvSpPr/>
          <p:nvPr/>
        </p:nvSpPr>
        <p:spPr>
          <a:xfrm>
            <a:off x="5422900" y="5092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30" name="Circle"/>
          <p:cNvSpPr/>
          <p:nvPr/>
        </p:nvSpPr>
        <p:spPr>
          <a:xfrm>
            <a:off x="2273300" y="70485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31" name="Line"/>
          <p:cNvSpPr/>
          <p:nvPr/>
        </p:nvSpPr>
        <p:spPr>
          <a:xfrm flipH="1" flipV="1">
            <a:off x="863600" y="6286500"/>
            <a:ext cx="3467100" cy="20574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2" name="Circle"/>
          <p:cNvSpPr/>
          <p:nvPr/>
        </p:nvSpPr>
        <p:spPr>
          <a:xfrm>
            <a:off x="1511300" y="6616700"/>
            <a:ext cx="215900" cy="215900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33" name="Line"/>
          <p:cNvSpPr/>
          <p:nvPr/>
        </p:nvSpPr>
        <p:spPr>
          <a:xfrm flipV="1">
            <a:off x="4330700" y="5207000"/>
            <a:ext cx="1193800" cy="3136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4" name="Circle"/>
          <p:cNvSpPr/>
          <p:nvPr/>
        </p:nvSpPr>
        <p:spPr>
          <a:xfrm>
            <a:off x="4876800" y="6616700"/>
            <a:ext cx="215900" cy="215900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35" name="x"/>
          <p:cNvSpPr txBox="1"/>
          <p:nvPr/>
        </p:nvSpPr>
        <p:spPr>
          <a:xfrm>
            <a:off x="8242300" y="84582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236" name="z"/>
          <p:cNvSpPr txBox="1"/>
          <p:nvPr/>
        </p:nvSpPr>
        <p:spPr>
          <a:xfrm>
            <a:off x="3683000" y="37973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z</a:t>
            </a:r>
          </a:p>
        </p:txBody>
      </p:sp>
      <p:sp>
        <p:nvSpPr>
          <p:cNvPr id="237" name="Line"/>
          <p:cNvSpPr/>
          <p:nvPr/>
        </p:nvSpPr>
        <p:spPr>
          <a:xfrm flipV="1">
            <a:off x="4330700" y="4330700"/>
            <a:ext cx="5092700" cy="4013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8" name="Circle"/>
          <p:cNvSpPr/>
          <p:nvPr/>
        </p:nvSpPr>
        <p:spPr>
          <a:xfrm>
            <a:off x="6286500" y="6616700"/>
            <a:ext cx="215900" cy="215900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39" name="Circle"/>
          <p:cNvSpPr/>
          <p:nvPr/>
        </p:nvSpPr>
        <p:spPr>
          <a:xfrm>
            <a:off x="9321800" y="42291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40" name="z=1"/>
          <p:cNvSpPr txBox="1"/>
          <p:nvPr/>
        </p:nvSpPr>
        <p:spPr>
          <a:xfrm>
            <a:off x="10947400" y="6388100"/>
            <a:ext cx="82317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z=1</a:t>
            </a:r>
          </a:p>
        </p:txBody>
      </p:sp>
      <p:sp>
        <p:nvSpPr>
          <p:cNvPr id="241" name="Circle"/>
          <p:cNvSpPr/>
          <p:nvPr/>
        </p:nvSpPr>
        <p:spPr>
          <a:xfrm>
            <a:off x="5118100" y="58801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42" name="Circle"/>
          <p:cNvSpPr/>
          <p:nvPr/>
        </p:nvSpPr>
        <p:spPr>
          <a:xfrm>
            <a:off x="8636000" y="47625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43" name="Circle"/>
          <p:cNvSpPr/>
          <p:nvPr/>
        </p:nvSpPr>
        <p:spPr>
          <a:xfrm>
            <a:off x="7023100" y="60452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44" name="Circle"/>
          <p:cNvSpPr/>
          <p:nvPr/>
        </p:nvSpPr>
        <p:spPr>
          <a:xfrm>
            <a:off x="2921000" y="74930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45" name="Circle"/>
          <p:cNvSpPr/>
          <p:nvPr/>
        </p:nvSpPr>
        <p:spPr>
          <a:xfrm>
            <a:off x="812800" y="61976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4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Project to different imag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Project to different image?</a:t>
            </a:r>
          </a:p>
        </p:txBody>
      </p:sp>
      <p:grpSp>
        <p:nvGrpSpPr>
          <p:cNvPr id="255" name="Group"/>
          <p:cNvGrpSpPr/>
          <p:nvPr/>
        </p:nvGrpSpPr>
        <p:grpSpPr>
          <a:xfrm>
            <a:off x="762000" y="3797300"/>
            <a:ext cx="11008573" cy="5740400"/>
            <a:chOff x="0" y="0"/>
            <a:chExt cx="11008572" cy="5740400"/>
          </a:xfrm>
        </p:grpSpPr>
        <p:sp>
          <p:nvSpPr>
            <p:cNvPr id="250" name="Line"/>
            <p:cNvSpPr/>
            <p:nvPr/>
          </p:nvSpPr>
          <p:spPr>
            <a:xfrm>
              <a:off x="0" y="4546600"/>
              <a:ext cx="8128000" cy="225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51" name="Line"/>
            <p:cNvSpPr/>
            <p:nvPr/>
          </p:nvSpPr>
          <p:spPr>
            <a:xfrm>
              <a:off x="3568700" y="0"/>
              <a:ext cx="2259" cy="57404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52" name="x"/>
            <p:cNvSpPr txBox="1"/>
            <p:nvPr/>
          </p:nvSpPr>
          <p:spPr>
            <a:xfrm>
              <a:off x="7480300" y="4660900"/>
              <a:ext cx="38800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253" name="z"/>
            <p:cNvSpPr txBox="1"/>
            <p:nvPr/>
          </p:nvSpPr>
          <p:spPr>
            <a:xfrm>
              <a:off x="2921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</a:t>
              </a:r>
            </a:p>
          </p:txBody>
        </p:sp>
        <p:sp>
          <p:nvSpPr>
            <p:cNvPr id="254" name="z=1"/>
            <p:cNvSpPr txBox="1"/>
            <p:nvPr/>
          </p:nvSpPr>
          <p:spPr>
            <a:xfrm>
              <a:off x="10185400" y="2590800"/>
              <a:ext cx="82317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z=1</a:t>
              </a:r>
            </a:p>
          </p:txBody>
        </p:sp>
      </p:grpSp>
      <p:sp>
        <p:nvSpPr>
          <p:cNvPr id="256" name="Line"/>
          <p:cNvSpPr/>
          <p:nvPr/>
        </p:nvSpPr>
        <p:spPr>
          <a:xfrm>
            <a:off x="762000" y="6718300"/>
            <a:ext cx="9753600" cy="2258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7" name="Circle"/>
          <p:cNvSpPr/>
          <p:nvPr/>
        </p:nvSpPr>
        <p:spPr>
          <a:xfrm>
            <a:off x="5422900" y="5092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58" name="Circle"/>
          <p:cNvSpPr/>
          <p:nvPr/>
        </p:nvSpPr>
        <p:spPr>
          <a:xfrm>
            <a:off x="2273300" y="70485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59" name="Line"/>
          <p:cNvSpPr/>
          <p:nvPr/>
        </p:nvSpPr>
        <p:spPr>
          <a:xfrm flipH="1" flipV="1">
            <a:off x="863600" y="6286500"/>
            <a:ext cx="3467100" cy="20574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0" name="Circle"/>
          <p:cNvSpPr/>
          <p:nvPr/>
        </p:nvSpPr>
        <p:spPr>
          <a:xfrm>
            <a:off x="1511300" y="6616700"/>
            <a:ext cx="215900" cy="215900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61" name="Line"/>
          <p:cNvSpPr/>
          <p:nvPr/>
        </p:nvSpPr>
        <p:spPr>
          <a:xfrm flipV="1">
            <a:off x="4330700" y="5207000"/>
            <a:ext cx="1193800" cy="3136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2" name="Circle"/>
          <p:cNvSpPr/>
          <p:nvPr/>
        </p:nvSpPr>
        <p:spPr>
          <a:xfrm>
            <a:off x="4876800" y="6616700"/>
            <a:ext cx="215900" cy="215900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63" name="Line"/>
          <p:cNvSpPr/>
          <p:nvPr/>
        </p:nvSpPr>
        <p:spPr>
          <a:xfrm flipV="1">
            <a:off x="4330700" y="4330700"/>
            <a:ext cx="5092700" cy="4013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4" name="Circle"/>
          <p:cNvSpPr/>
          <p:nvPr/>
        </p:nvSpPr>
        <p:spPr>
          <a:xfrm>
            <a:off x="6286500" y="6616700"/>
            <a:ext cx="215900" cy="215900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65" name="Circle"/>
          <p:cNvSpPr/>
          <p:nvPr/>
        </p:nvSpPr>
        <p:spPr>
          <a:xfrm>
            <a:off x="9321800" y="42291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66" name="Circle"/>
          <p:cNvSpPr/>
          <p:nvPr/>
        </p:nvSpPr>
        <p:spPr>
          <a:xfrm>
            <a:off x="5118100" y="58801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67" name="Circle"/>
          <p:cNvSpPr/>
          <p:nvPr/>
        </p:nvSpPr>
        <p:spPr>
          <a:xfrm>
            <a:off x="8636000" y="47625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68" name="Circle"/>
          <p:cNvSpPr/>
          <p:nvPr/>
        </p:nvSpPr>
        <p:spPr>
          <a:xfrm>
            <a:off x="7023100" y="60452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69" name="Circle"/>
          <p:cNvSpPr/>
          <p:nvPr/>
        </p:nvSpPr>
        <p:spPr>
          <a:xfrm>
            <a:off x="2921000" y="74930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70" name="Circle"/>
          <p:cNvSpPr/>
          <p:nvPr/>
        </p:nvSpPr>
        <p:spPr>
          <a:xfrm>
            <a:off x="812800" y="61976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71" name="Line"/>
          <p:cNvSpPr/>
          <p:nvPr/>
        </p:nvSpPr>
        <p:spPr>
          <a:xfrm flipV="1">
            <a:off x="215900" y="4445000"/>
            <a:ext cx="9537700" cy="3581400"/>
          </a:xfrm>
          <a:prstGeom prst="line">
            <a:avLst/>
          </a:prstGeom>
          <a:ln w="63500">
            <a:solidFill>
              <a:srgbClr val="D834D6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7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Rota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Rotate</a:t>
            </a:r>
          </a:p>
        </p:txBody>
      </p:sp>
      <p:grpSp>
        <p:nvGrpSpPr>
          <p:cNvPr id="281" name="Group"/>
          <p:cNvGrpSpPr/>
          <p:nvPr/>
        </p:nvGrpSpPr>
        <p:grpSpPr>
          <a:xfrm>
            <a:off x="762000" y="3797300"/>
            <a:ext cx="11008573" cy="5740400"/>
            <a:chOff x="0" y="0"/>
            <a:chExt cx="11008572" cy="5740400"/>
          </a:xfrm>
        </p:grpSpPr>
        <p:sp>
          <p:nvSpPr>
            <p:cNvPr id="276" name="Line"/>
            <p:cNvSpPr/>
            <p:nvPr/>
          </p:nvSpPr>
          <p:spPr>
            <a:xfrm>
              <a:off x="0" y="4546600"/>
              <a:ext cx="8128000" cy="225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77" name="Line"/>
            <p:cNvSpPr/>
            <p:nvPr/>
          </p:nvSpPr>
          <p:spPr>
            <a:xfrm>
              <a:off x="3568700" y="0"/>
              <a:ext cx="2259" cy="57404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78" name="x"/>
            <p:cNvSpPr txBox="1"/>
            <p:nvPr/>
          </p:nvSpPr>
          <p:spPr>
            <a:xfrm>
              <a:off x="7480300" y="4660900"/>
              <a:ext cx="38800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279" name="z"/>
            <p:cNvSpPr txBox="1"/>
            <p:nvPr/>
          </p:nvSpPr>
          <p:spPr>
            <a:xfrm>
              <a:off x="2921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</a:t>
              </a:r>
            </a:p>
          </p:txBody>
        </p:sp>
        <p:sp>
          <p:nvSpPr>
            <p:cNvPr id="280" name="z=1"/>
            <p:cNvSpPr txBox="1"/>
            <p:nvPr/>
          </p:nvSpPr>
          <p:spPr>
            <a:xfrm>
              <a:off x="10185400" y="2590800"/>
              <a:ext cx="82317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z=1</a:t>
              </a:r>
            </a:p>
          </p:txBody>
        </p:sp>
      </p:grpSp>
      <p:sp>
        <p:nvSpPr>
          <p:cNvPr id="282" name="Line"/>
          <p:cNvSpPr/>
          <p:nvPr/>
        </p:nvSpPr>
        <p:spPr>
          <a:xfrm>
            <a:off x="1099860" y="6140908"/>
            <a:ext cx="9605029" cy="1695919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3" name="Circle"/>
          <p:cNvSpPr/>
          <p:nvPr/>
        </p:nvSpPr>
        <p:spPr>
          <a:xfrm rot="600000">
            <a:off x="5951846" y="5366465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84" name="Circle"/>
          <p:cNvSpPr/>
          <p:nvPr/>
        </p:nvSpPr>
        <p:spPr>
          <a:xfrm rot="600000">
            <a:off x="2510476" y="6745630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85" name="Line"/>
          <p:cNvSpPr/>
          <p:nvPr/>
        </p:nvSpPr>
        <p:spPr>
          <a:xfrm flipH="1" flipV="1">
            <a:off x="1274898" y="5733310"/>
            <a:ext cx="3057164" cy="2628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6" name="Line"/>
          <p:cNvSpPr/>
          <p:nvPr/>
        </p:nvSpPr>
        <p:spPr>
          <a:xfrm flipV="1">
            <a:off x="4332061" y="5479566"/>
            <a:ext cx="1720382" cy="288194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7" name="Line"/>
          <p:cNvSpPr/>
          <p:nvPr/>
        </p:nvSpPr>
        <p:spPr>
          <a:xfrm flipV="1">
            <a:off x="4332062" y="5293616"/>
            <a:ext cx="5712216" cy="306789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8" name="Circle"/>
          <p:cNvSpPr/>
          <p:nvPr/>
        </p:nvSpPr>
        <p:spPr>
          <a:xfrm rot="600000">
            <a:off x="9941476" y="5193021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89" name="Circle"/>
          <p:cNvSpPr/>
          <p:nvPr/>
        </p:nvSpPr>
        <p:spPr>
          <a:xfrm rot="600000">
            <a:off x="5514947" y="6088975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90" name="Circle"/>
          <p:cNvSpPr/>
          <p:nvPr/>
        </p:nvSpPr>
        <p:spPr>
          <a:xfrm rot="600000">
            <a:off x="9173471" y="5599230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91" name="Circle"/>
          <p:cNvSpPr/>
          <p:nvPr/>
        </p:nvSpPr>
        <p:spPr>
          <a:xfrm rot="600000">
            <a:off x="7362337" y="6582366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92" name="Circle"/>
          <p:cNvSpPr/>
          <p:nvPr/>
        </p:nvSpPr>
        <p:spPr>
          <a:xfrm rot="600000">
            <a:off x="3071149" y="7295850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93" name="Circle"/>
          <p:cNvSpPr/>
          <p:nvPr/>
        </p:nvSpPr>
        <p:spPr>
          <a:xfrm rot="600000">
            <a:off x="1219921" y="5654044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294" name="Line"/>
          <p:cNvSpPr/>
          <p:nvPr/>
        </p:nvSpPr>
        <p:spPr>
          <a:xfrm flipV="1">
            <a:off x="334907" y="5463519"/>
            <a:ext cx="10014706" cy="1870787"/>
          </a:xfrm>
          <a:prstGeom prst="line">
            <a:avLst/>
          </a:prstGeom>
          <a:ln w="63500">
            <a:solidFill>
              <a:srgbClr val="D834D6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9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Rota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Rotate</a:t>
            </a:r>
          </a:p>
        </p:txBody>
      </p:sp>
      <p:grpSp>
        <p:nvGrpSpPr>
          <p:cNvPr id="304" name="Group"/>
          <p:cNvGrpSpPr/>
          <p:nvPr/>
        </p:nvGrpSpPr>
        <p:grpSpPr>
          <a:xfrm>
            <a:off x="762000" y="3797300"/>
            <a:ext cx="11008573" cy="5740400"/>
            <a:chOff x="0" y="0"/>
            <a:chExt cx="11008572" cy="5740400"/>
          </a:xfrm>
        </p:grpSpPr>
        <p:sp>
          <p:nvSpPr>
            <p:cNvPr id="299" name="Line"/>
            <p:cNvSpPr/>
            <p:nvPr/>
          </p:nvSpPr>
          <p:spPr>
            <a:xfrm>
              <a:off x="0" y="4546600"/>
              <a:ext cx="8128000" cy="225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300" name="Line"/>
            <p:cNvSpPr/>
            <p:nvPr/>
          </p:nvSpPr>
          <p:spPr>
            <a:xfrm>
              <a:off x="3568700" y="0"/>
              <a:ext cx="2259" cy="57404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301" name="x"/>
            <p:cNvSpPr txBox="1"/>
            <p:nvPr/>
          </p:nvSpPr>
          <p:spPr>
            <a:xfrm>
              <a:off x="7480300" y="4660900"/>
              <a:ext cx="38800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302" name="z"/>
            <p:cNvSpPr txBox="1"/>
            <p:nvPr/>
          </p:nvSpPr>
          <p:spPr>
            <a:xfrm>
              <a:off x="2921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</a:t>
              </a:r>
            </a:p>
          </p:txBody>
        </p:sp>
        <p:sp>
          <p:nvSpPr>
            <p:cNvPr id="303" name="z=1"/>
            <p:cNvSpPr txBox="1"/>
            <p:nvPr/>
          </p:nvSpPr>
          <p:spPr>
            <a:xfrm>
              <a:off x="10185400" y="2590800"/>
              <a:ext cx="82317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z=1</a:t>
              </a:r>
            </a:p>
          </p:txBody>
        </p:sp>
      </p:grpSp>
      <p:sp>
        <p:nvSpPr>
          <p:cNvPr id="305" name="Line"/>
          <p:cNvSpPr/>
          <p:nvPr/>
        </p:nvSpPr>
        <p:spPr>
          <a:xfrm>
            <a:off x="1566942" y="5545810"/>
            <a:ext cx="9123223" cy="3449572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6" name="Circle"/>
          <p:cNvSpPr/>
          <p:nvPr/>
        </p:nvSpPr>
        <p:spPr>
          <a:xfrm rot="1241927">
            <a:off x="6456441" y="5703746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07" name="Circle"/>
          <p:cNvSpPr/>
          <p:nvPr/>
        </p:nvSpPr>
        <p:spPr>
          <a:xfrm rot="1241927">
            <a:off x="2818855" y="6420060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08" name="Line"/>
          <p:cNvSpPr/>
          <p:nvPr/>
        </p:nvSpPr>
        <p:spPr>
          <a:xfrm flipH="1" flipV="1">
            <a:off x="1814606" y="5177793"/>
            <a:ext cx="2516106" cy="315006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9" name="Line"/>
          <p:cNvSpPr/>
          <p:nvPr/>
        </p:nvSpPr>
        <p:spPr>
          <a:xfrm flipV="1">
            <a:off x="4330711" y="5815392"/>
            <a:ext cx="2225496" cy="251246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0" name="Line"/>
          <p:cNvSpPr/>
          <p:nvPr/>
        </p:nvSpPr>
        <p:spPr>
          <a:xfrm flipV="1">
            <a:off x="4330711" y="6373742"/>
            <a:ext cx="6182461" cy="195411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1" name="Circle"/>
          <p:cNvSpPr/>
          <p:nvPr/>
        </p:nvSpPr>
        <p:spPr>
          <a:xfrm rot="1241927">
            <a:off x="10408917" y="6273977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12" name="Circle"/>
          <p:cNvSpPr/>
          <p:nvPr/>
        </p:nvSpPr>
        <p:spPr>
          <a:xfrm rot="1241927">
            <a:off x="5893005" y="6332588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13" name="Circle"/>
          <p:cNvSpPr/>
          <p:nvPr/>
        </p:nvSpPr>
        <p:spPr>
          <a:xfrm rot="1241927">
            <a:off x="9578851" y="6530547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14" name="Circle"/>
          <p:cNvSpPr/>
          <p:nvPr/>
        </p:nvSpPr>
        <p:spPr>
          <a:xfrm rot="1241927">
            <a:off x="7616684" y="7160362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15" name="Circle"/>
          <p:cNvSpPr/>
          <p:nvPr/>
        </p:nvSpPr>
        <p:spPr>
          <a:xfrm rot="1241927">
            <a:off x="3267636" y="7064801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16" name="Circle"/>
          <p:cNvSpPr/>
          <p:nvPr/>
        </p:nvSpPr>
        <p:spPr>
          <a:xfrm rot="1241927">
            <a:off x="1753384" y="5107863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17" name="Line"/>
          <p:cNvSpPr/>
          <p:nvPr/>
        </p:nvSpPr>
        <p:spPr>
          <a:xfrm>
            <a:off x="593737" y="6576452"/>
            <a:ext cx="10187921" cy="20924"/>
          </a:xfrm>
          <a:prstGeom prst="line">
            <a:avLst/>
          </a:prstGeom>
          <a:ln w="63500">
            <a:solidFill>
              <a:srgbClr val="D834D6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2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Divide by z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Divide by z</a:t>
            </a:r>
          </a:p>
        </p:txBody>
      </p:sp>
      <p:grpSp>
        <p:nvGrpSpPr>
          <p:cNvPr id="327" name="Group"/>
          <p:cNvGrpSpPr/>
          <p:nvPr/>
        </p:nvGrpSpPr>
        <p:grpSpPr>
          <a:xfrm>
            <a:off x="762000" y="3797300"/>
            <a:ext cx="11008573" cy="5740400"/>
            <a:chOff x="0" y="0"/>
            <a:chExt cx="11008572" cy="5740400"/>
          </a:xfrm>
        </p:grpSpPr>
        <p:sp>
          <p:nvSpPr>
            <p:cNvPr id="322" name="Line"/>
            <p:cNvSpPr/>
            <p:nvPr/>
          </p:nvSpPr>
          <p:spPr>
            <a:xfrm>
              <a:off x="0" y="4546600"/>
              <a:ext cx="8128000" cy="225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323" name="Line"/>
            <p:cNvSpPr/>
            <p:nvPr/>
          </p:nvSpPr>
          <p:spPr>
            <a:xfrm>
              <a:off x="3568700" y="0"/>
              <a:ext cx="2259" cy="57404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324" name="x"/>
            <p:cNvSpPr txBox="1"/>
            <p:nvPr/>
          </p:nvSpPr>
          <p:spPr>
            <a:xfrm>
              <a:off x="7480300" y="4660900"/>
              <a:ext cx="38800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325" name="z"/>
            <p:cNvSpPr txBox="1"/>
            <p:nvPr/>
          </p:nvSpPr>
          <p:spPr>
            <a:xfrm>
              <a:off x="2921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</a:t>
              </a:r>
            </a:p>
          </p:txBody>
        </p:sp>
        <p:sp>
          <p:nvSpPr>
            <p:cNvPr id="326" name="z=1"/>
            <p:cNvSpPr txBox="1"/>
            <p:nvPr/>
          </p:nvSpPr>
          <p:spPr>
            <a:xfrm>
              <a:off x="10185400" y="2590800"/>
              <a:ext cx="82317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z=1</a:t>
              </a:r>
            </a:p>
          </p:txBody>
        </p:sp>
      </p:grpSp>
      <p:sp>
        <p:nvSpPr>
          <p:cNvPr id="328" name="Line"/>
          <p:cNvSpPr/>
          <p:nvPr/>
        </p:nvSpPr>
        <p:spPr>
          <a:xfrm>
            <a:off x="1566942" y="5545810"/>
            <a:ext cx="9123223" cy="3449572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9" name="Circle"/>
          <p:cNvSpPr/>
          <p:nvPr/>
        </p:nvSpPr>
        <p:spPr>
          <a:xfrm rot="1241927">
            <a:off x="6456441" y="5703746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30" name="Circle"/>
          <p:cNvSpPr/>
          <p:nvPr/>
        </p:nvSpPr>
        <p:spPr>
          <a:xfrm rot="1241927">
            <a:off x="2818855" y="6420060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31" name="Line"/>
          <p:cNvSpPr/>
          <p:nvPr/>
        </p:nvSpPr>
        <p:spPr>
          <a:xfrm flipH="1" flipV="1">
            <a:off x="1814606" y="5177793"/>
            <a:ext cx="2516106" cy="315006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2" name="Line"/>
          <p:cNvSpPr/>
          <p:nvPr/>
        </p:nvSpPr>
        <p:spPr>
          <a:xfrm flipV="1">
            <a:off x="4330711" y="5815392"/>
            <a:ext cx="2225496" cy="251246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3" name="Line"/>
          <p:cNvSpPr/>
          <p:nvPr/>
        </p:nvSpPr>
        <p:spPr>
          <a:xfrm flipV="1">
            <a:off x="4330711" y="6373742"/>
            <a:ext cx="6182461" cy="195411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4" name="Circle"/>
          <p:cNvSpPr/>
          <p:nvPr/>
        </p:nvSpPr>
        <p:spPr>
          <a:xfrm rot="1241927">
            <a:off x="10408917" y="6273977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35" name="Circle"/>
          <p:cNvSpPr/>
          <p:nvPr/>
        </p:nvSpPr>
        <p:spPr>
          <a:xfrm rot="1241927">
            <a:off x="5893005" y="6332588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36" name="Circle"/>
          <p:cNvSpPr/>
          <p:nvPr/>
        </p:nvSpPr>
        <p:spPr>
          <a:xfrm rot="1241927">
            <a:off x="9578851" y="6530547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37" name="Circle"/>
          <p:cNvSpPr/>
          <p:nvPr/>
        </p:nvSpPr>
        <p:spPr>
          <a:xfrm rot="1241927">
            <a:off x="7616684" y="7160362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38" name="Circle"/>
          <p:cNvSpPr/>
          <p:nvPr/>
        </p:nvSpPr>
        <p:spPr>
          <a:xfrm rot="1241927">
            <a:off x="3267636" y="7064801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39" name="Circle"/>
          <p:cNvSpPr/>
          <p:nvPr/>
        </p:nvSpPr>
        <p:spPr>
          <a:xfrm rot="1241927">
            <a:off x="1753384" y="5107863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40" name="Line"/>
          <p:cNvSpPr/>
          <p:nvPr/>
        </p:nvSpPr>
        <p:spPr>
          <a:xfrm>
            <a:off x="593737" y="6576452"/>
            <a:ext cx="10187921" cy="20924"/>
          </a:xfrm>
          <a:prstGeom prst="line">
            <a:avLst/>
          </a:prstGeom>
          <a:ln w="63500">
            <a:solidFill>
              <a:srgbClr val="D834D6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1" name="Circle"/>
          <p:cNvSpPr/>
          <p:nvPr/>
        </p:nvSpPr>
        <p:spPr>
          <a:xfrm rot="1241927">
            <a:off x="2817463" y="6470699"/>
            <a:ext cx="215901" cy="215901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42" name="Circle"/>
          <p:cNvSpPr/>
          <p:nvPr/>
        </p:nvSpPr>
        <p:spPr>
          <a:xfrm rot="1241927">
            <a:off x="5775225" y="6479152"/>
            <a:ext cx="215901" cy="215901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43" name="Circle"/>
          <p:cNvSpPr/>
          <p:nvPr/>
        </p:nvSpPr>
        <p:spPr>
          <a:xfrm rot="1241927">
            <a:off x="9760931" y="6494819"/>
            <a:ext cx="215901" cy="215901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roup"/>
          <p:cNvGrpSpPr/>
          <p:nvPr/>
        </p:nvGrpSpPr>
        <p:grpSpPr>
          <a:xfrm>
            <a:off x="762000" y="3797300"/>
            <a:ext cx="11008573" cy="5740400"/>
            <a:chOff x="0" y="0"/>
            <a:chExt cx="11008572" cy="5740400"/>
          </a:xfrm>
        </p:grpSpPr>
        <p:sp>
          <p:nvSpPr>
            <p:cNvPr id="345" name="Line"/>
            <p:cNvSpPr/>
            <p:nvPr/>
          </p:nvSpPr>
          <p:spPr>
            <a:xfrm>
              <a:off x="0" y="4546600"/>
              <a:ext cx="8128000" cy="225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346" name="Line"/>
            <p:cNvSpPr/>
            <p:nvPr/>
          </p:nvSpPr>
          <p:spPr>
            <a:xfrm>
              <a:off x="3568700" y="0"/>
              <a:ext cx="2259" cy="57404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347" name="x"/>
            <p:cNvSpPr txBox="1"/>
            <p:nvPr/>
          </p:nvSpPr>
          <p:spPr>
            <a:xfrm>
              <a:off x="7480300" y="4660900"/>
              <a:ext cx="38800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348" name="z"/>
            <p:cNvSpPr txBox="1"/>
            <p:nvPr/>
          </p:nvSpPr>
          <p:spPr>
            <a:xfrm>
              <a:off x="2921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</a:t>
              </a:r>
            </a:p>
          </p:txBody>
        </p:sp>
        <p:sp>
          <p:nvSpPr>
            <p:cNvPr id="349" name="z=1"/>
            <p:cNvSpPr txBox="1"/>
            <p:nvPr/>
          </p:nvSpPr>
          <p:spPr>
            <a:xfrm>
              <a:off x="10185400" y="2590800"/>
              <a:ext cx="82317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z=1</a:t>
              </a:r>
            </a:p>
          </p:txBody>
        </p:sp>
      </p:grpSp>
      <p:sp>
        <p:nvSpPr>
          <p:cNvPr id="351" name="Square"/>
          <p:cNvSpPr/>
          <p:nvPr/>
        </p:nvSpPr>
        <p:spPr>
          <a:xfrm>
            <a:off x="3517900" y="3683000"/>
            <a:ext cx="1270000" cy="1270000"/>
          </a:xfrm>
          <a:prstGeom prst="rect">
            <a:avLst/>
          </a:prstGeom>
          <a:solidFill>
            <a:srgbClr val="FFFFFF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52" name="Line"/>
          <p:cNvSpPr/>
          <p:nvPr/>
        </p:nvSpPr>
        <p:spPr>
          <a:xfrm>
            <a:off x="1566942" y="5545810"/>
            <a:ext cx="9123223" cy="3449572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3" name="Circle"/>
          <p:cNvSpPr/>
          <p:nvPr/>
        </p:nvSpPr>
        <p:spPr>
          <a:xfrm rot="1241927">
            <a:off x="6456441" y="5703746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54" name="Circle"/>
          <p:cNvSpPr/>
          <p:nvPr/>
        </p:nvSpPr>
        <p:spPr>
          <a:xfrm rot="1241927">
            <a:off x="2818855" y="6420060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55" name="Line"/>
          <p:cNvSpPr/>
          <p:nvPr/>
        </p:nvSpPr>
        <p:spPr>
          <a:xfrm flipH="1" flipV="1">
            <a:off x="1814606" y="5177793"/>
            <a:ext cx="2516106" cy="315006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6" name="Line"/>
          <p:cNvSpPr/>
          <p:nvPr/>
        </p:nvSpPr>
        <p:spPr>
          <a:xfrm flipV="1">
            <a:off x="4330711" y="5815392"/>
            <a:ext cx="2225496" cy="251246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7" name="Line"/>
          <p:cNvSpPr/>
          <p:nvPr/>
        </p:nvSpPr>
        <p:spPr>
          <a:xfrm flipV="1">
            <a:off x="4330711" y="6373742"/>
            <a:ext cx="6182461" cy="195411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8" name="Circle"/>
          <p:cNvSpPr/>
          <p:nvPr/>
        </p:nvSpPr>
        <p:spPr>
          <a:xfrm rot="1241927">
            <a:off x="10408917" y="6273977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59" name="Circle"/>
          <p:cNvSpPr/>
          <p:nvPr/>
        </p:nvSpPr>
        <p:spPr>
          <a:xfrm rot="1241927">
            <a:off x="5893005" y="6332588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60" name="Circle"/>
          <p:cNvSpPr/>
          <p:nvPr/>
        </p:nvSpPr>
        <p:spPr>
          <a:xfrm rot="1241927">
            <a:off x="9578851" y="6530547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61" name="Circle"/>
          <p:cNvSpPr/>
          <p:nvPr/>
        </p:nvSpPr>
        <p:spPr>
          <a:xfrm rot="1241927">
            <a:off x="7616684" y="7160362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62" name="Circle"/>
          <p:cNvSpPr/>
          <p:nvPr/>
        </p:nvSpPr>
        <p:spPr>
          <a:xfrm rot="1241927">
            <a:off x="3267636" y="7064801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63" name="Circle"/>
          <p:cNvSpPr/>
          <p:nvPr/>
        </p:nvSpPr>
        <p:spPr>
          <a:xfrm rot="1241927">
            <a:off x="1753384" y="5107863"/>
            <a:ext cx="215901" cy="215901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64" name="Line"/>
          <p:cNvSpPr/>
          <p:nvPr/>
        </p:nvSpPr>
        <p:spPr>
          <a:xfrm>
            <a:off x="593737" y="6576452"/>
            <a:ext cx="10187921" cy="20924"/>
          </a:xfrm>
          <a:prstGeom prst="line">
            <a:avLst/>
          </a:prstGeom>
          <a:ln w="63500">
            <a:solidFill>
              <a:srgbClr val="D834D6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5" name="Circle"/>
          <p:cNvSpPr/>
          <p:nvPr/>
        </p:nvSpPr>
        <p:spPr>
          <a:xfrm rot="1241927">
            <a:off x="2817463" y="6470699"/>
            <a:ext cx="215901" cy="215901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66" name="Circle"/>
          <p:cNvSpPr/>
          <p:nvPr/>
        </p:nvSpPr>
        <p:spPr>
          <a:xfrm rot="1241927">
            <a:off x="5775225" y="6479152"/>
            <a:ext cx="215901" cy="215901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67" name="Circle"/>
          <p:cNvSpPr/>
          <p:nvPr/>
        </p:nvSpPr>
        <p:spPr>
          <a:xfrm rot="1241927">
            <a:off x="9760931" y="6494819"/>
            <a:ext cx="215901" cy="215901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6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6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Project to different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Project to different image</a:t>
            </a:r>
          </a:p>
        </p:txBody>
      </p:sp>
      <p:pic>
        <p:nvPicPr>
          <p:cNvPr id="371" name="Rectangle Rectangle" descr="Rectangle Rectangl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9400" y="1358900"/>
            <a:ext cx="12458700" cy="3009900"/>
          </a:xfrm>
          <a:prstGeom prst="rect">
            <a:avLst/>
          </a:prstGeom>
        </p:spPr>
      </p:pic>
      <p:sp>
        <p:nvSpPr>
          <p:cNvPr id="373" name="It doesn’t depend on z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57177" indent="-285750">
              <a:buChar char="–"/>
            </a:pPr>
            <a:r>
              <a:t>It doesn’t depend on z</a:t>
            </a:r>
          </a:p>
          <a:p>
            <a:pPr marL="557177" indent="-285750">
              <a:buChar char="–"/>
            </a:pPr>
            <a:r>
              <a:t>All points that project to the same x,y reproject onto the same x’,y’</a:t>
            </a:r>
          </a:p>
          <a:p>
            <a:pPr lvl="1" marL="842927"/>
            <a:r>
              <a:t>after perspective division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7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77" name="Back to pano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Back to pano problem</a:t>
            </a:r>
          </a:p>
        </p:txBody>
      </p:sp>
      <p:sp>
        <p:nvSpPr>
          <p:cNvPr id="378" name="We want to know how points at x,y in the first image get reprojected onto the rotated second imag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want to know how points at x,y in the first image get reprojected onto the rotated second image</a:t>
            </a:r>
          </a:p>
          <a:p>
            <a:pPr lvl="1"/>
            <a:r>
              <a:t>problem: we don’t know their z</a:t>
            </a:r>
          </a:p>
        </p:txBody>
      </p:sp>
      <p:sp>
        <p:nvSpPr>
          <p:cNvPr id="379" name="Line"/>
          <p:cNvSpPr/>
          <p:nvPr/>
        </p:nvSpPr>
        <p:spPr>
          <a:xfrm>
            <a:off x="762000" y="8343900"/>
            <a:ext cx="8128000" cy="2258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0" name="Line"/>
          <p:cNvSpPr/>
          <p:nvPr/>
        </p:nvSpPr>
        <p:spPr>
          <a:xfrm>
            <a:off x="4330700" y="3797300"/>
            <a:ext cx="2259" cy="5740400"/>
          </a:xfrm>
          <a:prstGeom prst="line">
            <a:avLst/>
          </a:prstGeom>
          <a:ln w="254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1" name="Line"/>
          <p:cNvSpPr/>
          <p:nvPr/>
        </p:nvSpPr>
        <p:spPr>
          <a:xfrm>
            <a:off x="762000" y="6718300"/>
            <a:ext cx="9753600" cy="2258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2" name="Circle"/>
          <p:cNvSpPr/>
          <p:nvPr/>
        </p:nvSpPr>
        <p:spPr>
          <a:xfrm>
            <a:off x="5422900" y="5092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83" name="Circle"/>
          <p:cNvSpPr/>
          <p:nvPr/>
        </p:nvSpPr>
        <p:spPr>
          <a:xfrm>
            <a:off x="2273300" y="70485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84" name="Line"/>
          <p:cNvSpPr/>
          <p:nvPr/>
        </p:nvSpPr>
        <p:spPr>
          <a:xfrm flipH="1" flipV="1">
            <a:off x="863600" y="6286500"/>
            <a:ext cx="3467100" cy="20574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5" name="Circle"/>
          <p:cNvSpPr/>
          <p:nvPr/>
        </p:nvSpPr>
        <p:spPr>
          <a:xfrm>
            <a:off x="1511300" y="6616700"/>
            <a:ext cx="215900" cy="215900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86" name="Line"/>
          <p:cNvSpPr/>
          <p:nvPr/>
        </p:nvSpPr>
        <p:spPr>
          <a:xfrm flipV="1">
            <a:off x="4330700" y="5207000"/>
            <a:ext cx="1193800" cy="3136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7" name="Circle"/>
          <p:cNvSpPr/>
          <p:nvPr/>
        </p:nvSpPr>
        <p:spPr>
          <a:xfrm>
            <a:off x="4876800" y="6616700"/>
            <a:ext cx="215900" cy="215900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88" name="x"/>
          <p:cNvSpPr txBox="1"/>
          <p:nvPr/>
        </p:nvSpPr>
        <p:spPr>
          <a:xfrm>
            <a:off x="8242300" y="84582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389" name="z"/>
          <p:cNvSpPr txBox="1"/>
          <p:nvPr/>
        </p:nvSpPr>
        <p:spPr>
          <a:xfrm>
            <a:off x="3683000" y="37973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z</a:t>
            </a:r>
          </a:p>
        </p:txBody>
      </p:sp>
      <p:sp>
        <p:nvSpPr>
          <p:cNvPr id="390" name="Line"/>
          <p:cNvSpPr/>
          <p:nvPr/>
        </p:nvSpPr>
        <p:spPr>
          <a:xfrm flipV="1">
            <a:off x="4330700" y="4330700"/>
            <a:ext cx="5092700" cy="4013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1" name="Circle"/>
          <p:cNvSpPr/>
          <p:nvPr/>
        </p:nvSpPr>
        <p:spPr>
          <a:xfrm>
            <a:off x="6286500" y="6616700"/>
            <a:ext cx="215900" cy="215900"/>
          </a:xfrm>
          <a:prstGeom prst="ellipse">
            <a:avLst/>
          </a:prstGeom>
          <a:solidFill>
            <a:srgbClr val="669C35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92" name="Circle"/>
          <p:cNvSpPr/>
          <p:nvPr/>
        </p:nvSpPr>
        <p:spPr>
          <a:xfrm>
            <a:off x="9321800" y="42291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93" name="z=1"/>
          <p:cNvSpPr txBox="1"/>
          <p:nvPr/>
        </p:nvSpPr>
        <p:spPr>
          <a:xfrm>
            <a:off x="10947400" y="6388100"/>
            <a:ext cx="82317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z=1</a:t>
            </a:r>
          </a:p>
        </p:txBody>
      </p:sp>
      <p:sp>
        <p:nvSpPr>
          <p:cNvPr id="394" name="Circle"/>
          <p:cNvSpPr/>
          <p:nvPr/>
        </p:nvSpPr>
        <p:spPr>
          <a:xfrm>
            <a:off x="5118100" y="58801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95" name="Circle"/>
          <p:cNvSpPr/>
          <p:nvPr/>
        </p:nvSpPr>
        <p:spPr>
          <a:xfrm>
            <a:off x="8636000" y="47625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96" name="Circle"/>
          <p:cNvSpPr/>
          <p:nvPr/>
        </p:nvSpPr>
        <p:spPr>
          <a:xfrm>
            <a:off x="7023100" y="60452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97" name="Circle"/>
          <p:cNvSpPr/>
          <p:nvPr/>
        </p:nvSpPr>
        <p:spPr>
          <a:xfrm>
            <a:off x="2921000" y="74930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398" name="Circle"/>
          <p:cNvSpPr/>
          <p:nvPr/>
        </p:nvSpPr>
        <p:spPr>
          <a:xfrm>
            <a:off x="812800" y="61976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0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Back to pano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Back to pano problem</a:t>
            </a:r>
          </a:p>
        </p:txBody>
      </p:sp>
      <p:sp>
        <p:nvSpPr>
          <p:cNvPr id="403" name="Line"/>
          <p:cNvSpPr/>
          <p:nvPr/>
        </p:nvSpPr>
        <p:spPr>
          <a:xfrm>
            <a:off x="762000" y="8343900"/>
            <a:ext cx="8128000" cy="2258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4" name="Line"/>
          <p:cNvSpPr/>
          <p:nvPr/>
        </p:nvSpPr>
        <p:spPr>
          <a:xfrm>
            <a:off x="4330700" y="3797300"/>
            <a:ext cx="2259" cy="5740400"/>
          </a:xfrm>
          <a:prstGeom prst="line">
            <a:avLst/>
          </a:prstGeom>
          <a:ln w="254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5" name="Line"/>
          <p:cNvSpPr/>
          <p:nvPr/>
        </p:nvSpPr>
        <p:spPr>
          <a:xfrm>
            <a:off x="762000" y="6718300"/>
            <a:ext cx="9753600" cy="2258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6" name="Circle"/>
          <p:cNvSpPr/>
          <p:nvPr/>
        </p:nvSpPr>
        <p:spPr>
          <a:xfrm>
            <a:off x="5422900" y="5092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407" name="Circle"/>
          <p:cNvSpPr/>
          <p:nvPr/>
        </p:nvSpPr>
        <p:spPr>
          <a:xfrm>
            <a:off x="2273300" y="70485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408" name="Line"/>
          <p:cNvSpPr/>
          <p:nvPr/>
        </p:nvSpPr>
        <p:spPr>
          <a:xfrm flipH="1" flipV="1">
            <a:off x="863600" y="6286500"/>
            <a:ext cx="3467100" cy="20574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9" name="Line"/>
          <p:cNvSpPr/>
          <p:nvPr/>
        </p:nvSpPr>
        <p:spPr>
          <a:xfrm flipV="1">
            <a:off x="4330700" y="5207000"/>
            <a:ext cx="1193800" cy="3136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2" name="Circle"/>
          <p:cNvGrpSpPr/>
          <p:nvPr/>
        </p:nvGrpSpPr>
        <p:grpSpPr>
          <a:xfrm>
            <a:off x="4673599" y="6413499"/>
            <a:ext cx="622301" cy="622301"/>
            <a:chOff x="0" y="0"/>
            <a:chExt cx="622300" cy="622300"/>
          </a:xfrm>
        </p:grpSpPr>
        <p:sp>
          <p:nvSpPr>
            <p:cNvPr id="411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410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sp>
        <p:nvSpPr>
          <p:cNvPr id="413" name="x"/>
          <p:cNvSpPr txBox="1"/>
          <p:nvPr/>
        </p:nvSpPr>
        <p:spPr>
          <a:xfrm>
            <a:off x="8242300" y="84582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414" name="z"/>
          <p:cNvSpPr txBox="1"/>
          <p:nvPr/>
        </p:nvSpPr>
        <p:spPr>
          <a:xfrm>
            <a:off x="3683000" y="37973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z</a:t>
            </a:r>
          </a:p>
        </p:txBody>
      </p:sp>
      <p:sp>
        <p:nvSpPr>
          <p:cNvPr id="415" name="Line"/>
          <p:cNvSpPr/>
          <p:nvPr/>
        </p:nvSpPr>
        <p:spPr>
          <a:xfrm flipV="1">
            <a:off x="4330700" y="4330700"/>
            <a:ext cx="5092700" cy="4013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6" name="Circle"/>
          <p:cNvSpPr/>
          <p:nvPr/>
        </p:nvSpPr>
        <p:spPr>
          <a:xfrm>
            <a:off x="9321800" y="42291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417" name="z=1"/>
          <p:cNvSpPr txBox="1"/>
          <p:nvPr/>
        </p:nvSpPr>
        <p:spPr>
          <a:xfrm>
            <a:off x="10947400" y="6388100"/>
            <a:ext cx="82317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z=1</a:t>
            </a:r>
          </a:p>
        </p:txBody>
      </p:sp>
      <p:sp>
        <p:nvSpPr>
          <p:cNvPr id="418" name="Circle"/>
          <p:cNvSpPr/>
          <p:nvPr/>
        </p:nvSpPr>
        <p:spPr>
          <a:xfrm>
            <a:off x="5118100" y="58801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419" name="Circle"/>
          <p:cNvSpPr/>
          <p:nvPr/>
        </p:nvSpPr>
        <p:spPr>
          <a:xfrm>
            <a:off x="8636000" y="47625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420" name="Circle"/>
          <p:cNvSpPr/>
          <p:nvPr/>
        </p:nvSpPr>
        <p:spPr>
          <a:xfrm>
            <a:off x="7023100" y="60452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421" name="Circle"/>
          <p:cNvSpPr/>
          <p:nvPr/>
        </p:nvSpPr>
        <p:spPr>
          <a:xfrm>
            <a:off x="2921000" y="74930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422" name="Circle"/>
          <p:cNvSpPr/>
          <p:nvPr/>
        </p:nvSpPr>
        <p:spPr>
          <a:xfrm>
            <a:off x="812800" y="61976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grpSp>
        <p:nvGrpSpPr>
          <p:cNvPr id="425" name="Circle"/>
          <p:cNvGrpSpPr/>
          <p:nvPr/>
        </p:nvGrpSpPr>
        <p:grpSpPr>
          <a:xfrm>
            <a:off x="6146799" y="6413499"/>
            <a:ext cx="622301" cy="622301"/>
            <a:chOff x="0" y="0"/>
            <a:chExt cx="622300" cy="622300"/>
          </a:xfrm>
        </p:grpSpPr>
        <p:sp>
          <p:nvSpPr>
            <p:cNvPr id="424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423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grpSp>
        <p:nvGrpSpPr>
          <p:cNvPr id="428" name="Circle"/>
          <p:cNvGrpSpPr/>
          <p:nvPr/>
        </p:nvGrpSpPr>
        <p:grpSpPr>
          <a:xfrm>
            <a:off x="1219199" y="6413499"/>
            <a:ext cx="622301" cy="622301"/>
            <a:chOff x="0" y="0"/>
            <a:chExt cx="622300" cy="622300"/>
          </a:xfrm>
        </p:grpSpPr>
        <p:sp>
          <p:nvSpPr>
            <p:cNvPr id="427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426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sp>
        <p:nvSpPr>
          <p:cNvPr id="429" name="Square"/>
          <p:cNvSpPr/>
          <p:nvPr/>
        </p:nvSpPr>
        <p:spPr>
          <a:xfrm>
            <a:off x="3695700" y="3594100"/>
            <a:ext cx="1270000" cy="1270000"/>
          </a:xfrm>
          <a:prstGeom prst="rect">
            <a:avLst/>
          </a:prstGeom>
          <a:solidFill>
            <a:srgbClr val="FFFFFF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430" name="We want to know how points at x,y in the first image get reprojected onto the rotated second image…"/>
          <p:cNvSpPr txBox="1"/>
          <p:nvPr>
            <p:ph type="body" sz="half" idx="1"/>
          </p:nvPr>
        </p:nvSpPr>
        <p:spPr>
          <a:xfrm>
            <a:off x="431800" y="1409700"/>
            <a:ext cx="12357100" cy="3517900"/>
          </a:xfrm>
          <a:prstGeom prst="rect">
            <a:avLst/>
          </a:prstGeom>
        </p:spPr>
        <p:txBody>
          <a:bodyPr/>
          <a:lstStyle/>
          <a:p>
            <a:pPr/>
            <a:r>
              <a:t>We want to know how points at x,y in the first image get reprojected onto the rotated second image</a:t>
            </a:r>
          </a:p>
          <a:p>
            <a:pPr lvl="1"/>
            <a:r>
              <a:t>problem: we don’t know their z</a:t>
            </a:r>
          </a:p>
          <a:p>
            <a:pPr lvl="1"/>
            <a:r>
              <a:t>BUT ID DOESN’T DEPEND ON Z!!!!!!</a:t>
            </a:r>
          </a:p>
          <a:p>
            <a:pPr lvl="1"/>
            <a:r>
              <a:t>LET”S PICK AN ARBITRARY Z=1</a:t>
            </a:r>
          </a:p>
        </p:txBody>
      </p:sp>
      <p:sp>
        <p:nvSpPr>
          <p:cNvPr id="431" name="(x,y,1)"/>
          <p:cNvSpPr txBox="1"/>
          <p:nvPr/>
        </p:nvSpPr>
        <p:spPr>
          <a:xfrm>
            <a:off x="685800" y="5168900"/>
            <a:ext cx="2550522" cy="111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72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(x,y,1)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3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35" name="Project to different imag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Project to different image?</a:t>
            </a:r>
          </a:p>
        </p:txBody>
      </p:sp>
      <p:grpSp>
        <p:nvGrpSpPr>
          <p:cNvPr id="441" name="Group"/>
          <p:cNvGrpSpPr/>
          <p:nvPr/>
        </p:nvGrpSpPr>
        <p:grpSpPr>
          <a:xfrm>
            <a:off x="762000" y="3797300"/>
            <a:ext cx="11008573" cy="5740400"/>
            <a:chOff x="0" y="0"/>
            <a:chExt cx="11008572" cy="5740400"/>
          </a:xfrm>
        </p:grpSpPr>
        <p:sp>
          <p:nvSpPr>
            <p:cNvPr id="436" name="Line"/>
            <p:cNvSpPr/>
            <p:nvPr/>
          </p:nvSpPr>
          <p:spPr>
            <a:xfrm>
              <a:off x="0" y="4546600"/>
              <a:ext cx="8128000" cy="225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437" name="Line"/>
            <p:cNvSpPr/>
            <p:nvPr/>
          </p:nvSpPr>
          <p:spPr>
            <a:xfrm>
              <a:off x="3568700" y="0"/>
              <a:ext cx="2259" cy="57404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438" name="x"/>
            <p:cNvSpPr txBox="1"/>
            <p:nvPr/>
          </p:nvSpPr>
          <p:spPr>
            <a:xfrm>
              <a:off x="7480300" y="4660900"/>
              <a:ext cx="38800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439" name="z"/>
            <p:cNvSpPr txBox="1"/>
            <p:nvPr/>
          </p:nvSpPr>
          <p:spPr>
            <a:xfrm>
              <a:off x="2921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</a:t>
              </a:r>
            </a:p>
          </p:txBody>
        </p:sp>
        <p:sp>
          <p:nvSpPr>
            <p:cNvPr id="440" name="z=1"/>
            <p:cNvSpPr txBox="1"/>
            <p:nvPr/>
          </p:nvSpPr>
          <p:spPr>
            <a:xfrm>
              <a:off x="10185400" y="2590800"/>
              <a:ext cx="82317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z=1</a:t>
              </a:r>
            </a:p>
          </p:txBody>
        </p:sp>
      </p:grpSp>
      <p:sp>
        <p:nvSpPr>
          <p:cNvPr id="442" name="Line"/>
          <p:cNvSpPr/>
          <p:nvPr/>
        </p:nvSpPr>
        <p:spPr>
          <a:xfrm>
            <a:off x="762000" y="6718300"/>
            <a:ext cx="9753600" cy="2258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3" name="Line"/>
          <p:cNvSpPr/>
          <p:nvPr/>
        </p:nvSpPr>
        <p:spPr>
          <a:xfrm flipH="1" flipV="1">
            <a:off x="863600" y="6286500"/>
            <a:ext cx="3467100" cy="20574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4" name="Line"/>
          <p:cNvSpPr/>
          <p:nvPr/>
        </p:nvSpPr>
        <p:spPr>
          <a:xfrm flipV="1">
            <a:off x="4330700" y="5207000"/>
            <a:ext cx="1193800" cy="3136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5" name="Line"/>
          <p:cNvSpPr/>
          <p:nvPr/>
        </p:nvSpPr>
        <p:spPr>
          <a:xfrm flipV="1">
            <a:off x="4330700" y="4330700"/>
            <a:ext cx="5092700" cy="4013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6" name="Line"/>
          <p:cNvSpPr/>
          <p:nvPr/>
        </p:nvSpPr>
        <p:spPr>
          <a:xfrm flipV="1">
            <a:off x="215900" y="4445000"/>
            <a:ext cx="9537700" cy="3581400"/>
          </a:xfrm>
          <a:prstGeom prst="line">
            <a:avLst/>
          </a:prstGeom>
          <a:ln w="63500">
            <a:solidFill>
              <a:srgbClr val="D834D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9" name="Circle"/>
          <p:cNvGrpSpPr/>
          <p:nvPr/>
        </p:nvGrpSpPr>
        <p:grpSpPr>
          <a:xfrm>
            <a:off x="4673599" y="6413499"/>
            <a:ext cx="622301" cy="622301"/>
            <a:chOff x="0" y="0"/>
            <a:chExt cx="622300" cy="622300"/>
          </a:xfrm>
        </p:grpSpPr>
        <p:sp>
          <p:nvSpPr>
            <p:cNvPr id="448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447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grpSp>
        <p:nvGrpSpPr>
          <p:cNvPr id="452" name="Circle"/>
          <p:cNvGrpSpPr/>
          <p:nvPr/>
        </p:nvGrpSpPr>
        <p:grpSpPr>
          <a:xfrm>
            <a:off x="6146799" y="6413499"/>
            <a:ext cx="622301" cy="622301"/>
            <a:chOff x="0" y="0"/>
            <a:chExt cx="622300" cy="622300"/>
          </a:xfrm>
        </p:grpSpPr>
        <p:sp>
          <p:nvSpPr>
            <p:cNvPr id="451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450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grpSp>
        <p:nvGrpSpPr>
          <p:cNvPr id="455" name="Circle"/>
          <p:cNvGrpSpPr/>
          <p:nvPr/>
        </p:nvGrpSpPr>
        <p:grpSpPr>
          <a:xfrm>
            <a:off x="1219199" y="6413499"/>
            <a:ext cx="622301" cy="622301"/>
            <a:chOff x="0" y="0"/>
            <a:chExt cx="622300" cy="622300"/>
          </a:xfrm>
        </p:grpSpPr>
        <p:sp>
          <p:nvSpPr>
            <p:cNvPr id="454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453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5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59" name="Rota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Rotate</a:t>
            </a:r>
          </a:p>
        </p:txBody>
      </p:sp>
      <p:grpSp>
        <p:nvGrpSpPr>
          <p:cNvPr id="465" name="Group"/>
          <p:cNvGrpSpPr/>
          <p:nvPr/>
        </p:nvGrpSpPr>
        <p:grpSpPr>
          <a:xfrm>
            <a:off x="762000" y="3797300"/>
            <a:ext cx="11008573" cy="5740400"/>
            <a:chOff x="0" y="0"/>
            <a:chExt cx="11008572" cy="5740400"/>
          </a:xfrm>
        </p:grpSpPr>
        <p:sp>
          <p:nvSpPr>
            <p:cNvPr id="460" name="Line"/>
            <p:cNvSpPr/>
            <p:nvPr/>
          </p:nvSpPr>
          <p:spPr>
            <a:xfrm>
              <a:off x="0" y="4546600"/>
              <a:ext cx="8128000" cy="225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461" name="Line"/>
            <p:cNvSpPr/>
            <p:nvPr/>
          </p:nvSpPr>
          <p:spPr>
            <a:xfrm>
              <a:off x="3568700" y="0"/>
              <a:ext cx="2259" cy="57404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462" name="x"/>
            <p:cNvSpPr txBox="1"/>
            <p:nvPr/>
          </p:nvSpPr>
          <p:spPr>
            <a:xfrm>
              <a:off x="7480300" y="4660900"/>
              <a:ext cx="38800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463" name="z"/>
            <p:cNvSpPr txBox="1"/>
            <p:nvPr/>
          </p:nvSpPr>
          <p:spPr>
            <a:xfrm>
              <a:off x="2921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</a:t>
              </a:r>
            </a:p>
          </p:txBody>
        </p:sp>
        <p:sp>
          <p:nvSpPr>
            <p:cNvPr id="464" name="z=1"/>
            <p:cNvSpPr txBox="1"/>
            <p:nvPr/>
          </p:nvSpPr>
          <p:spPr>
            <a:xfrm>
              <a:off x="10185400" y="2590800"/>
              <a:ext cx="82317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z=1</a:t>
              </a:r>
            </a:p>
          </p:txBody>
        </p:sp>
      </p:grpSp>
      <p:sp>
        <p:nvSpPr>
          <p:cNvPr id="466" name="Line"/>
          <p:cNvSpPr/>
          <p:nvPr/>
        </p:nvSpPr>
        <p:spPr>
          <a:xfrm>
            <a:off x="1099860" y="6140908"/>
            <a:ext cx="9605029" cy="1695919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7" name="Line"/>
          <p:cNvSpPr/>
          <p:nvPr/>
        </p:nvSpPr>
        <p:spPr>
          <a:xfrm flipH="1" flipV="1">
            <a:off x="1274898" y="5733310"/>
            <a:ext cx="3057164" cy="2628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8" name="Line"/>
          <p:cNvSpPr/>
          <p:nvPr/>
        </p:nvSpPr>
        <p:spPr>
          <a:xfrm flipV="1">
            <a:off x="4332061" y="5479566"/>
            <a:ext cx="1720382" cy="288194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9" name="Line"/>
          <p:cNvSpPr/>
          <p:nvPr/>
        </p:nvSpPr>
        <p:spPr>
          <a:xfrm flipV="1">
            <a:off x="4332062" y="5293616"/>
            <a:ext cx="5712216" cy="306789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70" name="Line"/>
          <p:cNvSpPr/>
          <p:nvPr/>
        </p:nvSpPr>
        <p:spPr>
          <a:xfrm flipV="1">
            <a:off x="334907" y="5463519"/>
            <a:ext cx="10014706" cy="1870787"/>
          </a:xfrm>
          <a:prstGeom prst="line">
            <a:avLst/>
          </a:prstGeom>
          <a:ln w="63500">
            <a:solidFill>
              <a:srgbClr val="D834D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3" name="Circle"/>
          <p:cNvGrpSpPr/>
          <p:nvPr/>
        </p:nvGrpSpPr>
        <p:grpSpPr>
          <a:xfrm>
            <a:off x="4978399" y="6578599"/>
            <a:ext cx="622301" cy="622301"/>
            <a:chOff x="0" y="0"/>
            <a:chExt cx="622300" cy="622300"/>
          </a:xfrm>
        </p:grpSpPr>
        <p:sp>
          <p:nvSpPr>
            <p:cNvPr id="472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471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grpSp>
        <p:nvGrpSpPr>
          <p:cNvPr id="476" name="Circle"/>
          <p:cNvGrpSpPr/>
          <p:nvPr/>
        </p:nvGrpSpPr>
        <p:grpSpPr>
          <a:xfrm>
            <a:off x="6388099" y="6832599"/>
            <a:ext cx="622301" cy="622301"/>
            <a:chOff x="0" y="0"/>
            <a:chExt cx="622300" cy="622300"/>
          </a:xfrm>
        </p:grpSpPr>
        <p:sp>
          <p:nvSpPr>
            <p:cNvPr id="475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474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grpSp>
        <p:nvGrpSpPr>
          <p:cNvPr id="479" name="Circle"/>
          <p:cNvGrpSpPr/>
          <p:nvPr/>
        </p:nvGrpSpPr>
        <p:grpSpPr>
          <a:xfrm>
            <a:off x="1612899" y="5981699"/>
            <a:ext cx="622301" cy="622301"/>
            <a:chOff x="0" y="0"/>
            <a:chExt cx="622300" cy="622300"/>
          </a:xfrm>
        </p:grpSpPr>
        <p:sp>
          <p:nvSpPr>
            <p:cNvPr id="478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477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sp>
        <p:nvSpPr>
          <p:cNvPr id="480" name="Apply R to vector (x, y, 1)"/>
          <p:cNvSpPr txBox="1"/>
          <p:nvPr>
            <p:ph type="body" sz="half" idx="1"/>
          </p:nvPr>
        </p:nvSpPr>
        <p:spPr>
          <a:xfrm>
            <a:off x="431800" y="1409700"/>
            <a:ext cx="12357100" cy="3517900"/>
          </a:xfrm>
          <a:prstGeom prst="rect">
            <a:avLst/>
          </a:prstGeom>
        </p:spPr>
        <p:txBody>
          <a:bodyPr/>
          <a:lstStyle/>
          <a:p>
            <a:pPr/>
            <a:r>
              <a:t>Apply R to vector (x, y, 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8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84" name="Rota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Rotate</a:t>
            </a:r>
          </a:p>
        </p:txBody>
      </p:sp>
      <p:grpSp>
        <p:nvGrpSpPr>
          <p:cNvPr id="490" name="Group"/>
          <p:cNvGrpSpPr/>
          <p:nvPr/>
        </p:nvGrpSpPr>
        <p:grpSpPr>
          <a:xfrm>
            <a:off x="762000" y="3797300"/>
            <a:ext cx="11008573" cy="5740400"/>
            <a:chOff x="0" y="0"/>
            <a:chExt cx="11008572" cy="5740400"/>
          </a:xfrm>
        </p:grpSpPr>
        <p:sp>
          <p:nvSpPr>
            <p:cNvPr id="485" name="Line"/>
            <p:cNvSpPr/>
            <p:nvPr/>
          </p:nvSpPr>
          <p:spPr>
            <a:xfrm>
              <a:off x="0" y="4546600"/>
              <a:ext cx="8128000" cy="225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486" name="Line"/>
            <p:cNvSpPr/>
            <p:nvPr/>
          </p:nvSpPr>
          <p:spPr>
            <a:xfrm>
              <a:off x="3568700" y="0"/>
              <a:ext cx="2259" cy="57404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487" name="x"/>
            <p:cNvSpPr txBox="1"/>
            <p:nvPr/>
          </p:nvSpPr>
          <p:spPr>
            <a:xfrm>
              <a:off x="7480300" y="4660900"/>
              <a:ext cx="38800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488" name="z"/>
            <p:cNvSpPr txBox="1"/>
            <p:nvPr/>
          </p:nvSpPr>
          <p:spPr>
            <a:xfrm>
              <a:off x="2921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</a:t>
              </a:r>
            </a:p>
          </p:txBody>
        </p:sp>
        <p:sp>
          <p:nvSpPr>
            <p:cNvPr id="489" name="z=1"/>
            <p:cNvSpPr txBox="1"/>
            <p:nvPr/>
          </p:nvSpPr>
          <p:spPr>
            <a:xfrm>
              <a:off x="10185400" y="2590800"/>
              <a:ext cx="82317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z=1</a:t>
              </a:r>
            </a:p>
          </p:txBody>
        </p:sp>
      </p:grpSp>
      <p:sp>
        <p:nvSpPr>
          <p:cNvPr id="491" name="Line"/>
          <p:cNvSpPr/>
          <p:nvPr/>
        </p:nvSpPr>
        <p:spPr>
          <a:xfrm>
            <a:off x="1566942" y="5545810"/>
            <a:ext cx="9123223" cy="3449572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2" name="Line"/>
          <p:cNvSpPr/>
          <p:nvPr/>
        </p:nvSpPr>
        <p:spPr>
          <a:xfrm flipH="1" flipV="1">
            <a:off x="1814606" y="5177793"/>
            <a:ext cx="2516106" cy="315006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3" name="Line"/>
          <p:cNvSpPr/>
          <p:nvPr/>
        </p:nvSpPr>
        <p:spPr>
          <a:xfrm flipV="1">
            <a:off x="4330711" y="5815392"/>
            <a:ext cx="2225496" cy="251246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4" name="Line"/>
          <p:cNvSpPr/>
          <p:nvPr/>
        </p:nvSpPr>
        <p:spPr>
          <a:xfrm flipV="1">
            <a:off x="4330711" y="6373742"/>
            <a:ext cx="6182461" cy="195411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5" name="Line"/>
          <p:cNvSpPr/>
          <p:nvPr/>
        </p:nvSpPr>
        <p:spPr>
          <a:xfrm>
            <a:off x="593737" y="6576452"/>
            <a:ext cx="10187921" cy="20924"/>
          </a:xfrm>
          <a:prstGeom prst="line">
            <a:avLst/>
          </a:prstGeom>
          <a:ln w="63500">
            <a:solidFill>
              <a:srgbClr val="D834D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8" name="Circle"/>
          <p:cNvGrpSpPr/>
          <p:nvPr/>
        </p:nvGrpSpPr>
        <p:grpSpPr>
          <a:xfrm>
            <a:off x="5181599" y="6705599"/>
            <a:ext cx="622301" cy="622301"/>
            <a:chOff x="0" y="0"/>
            <a:chExt cx="622300" cy="622300"/>
          </a:xfrm>
        </p:grpSpPr>
        <p:sp>
          <p:nvSpPr>
            <p:cNvPr id="497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496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grpSp>
        <p:nvGrpSpPr>
          <p:cNvPr id="501" name="Circle"/>
          <p:cNvGrpSpPr/>
          <p:nvPr/>
        </p:nvGrpSpPr>
        <p:grpSpPr>
          <a:xfrm>
            <a:off x="6553199" y="7226299"/>
            <a:ext cx="622301" cy="622301"/>
            <a:chOff x="0" y="0"/>
            <a:chExt cx="622300" cy="622300"/>
          </a:xfrm>
        </p:grpSpPr>
        <p:sp>
          <p:nvSpPr>
            <p:cNvPr id="500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499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grpSp>
        <p:nvGrpSpPr>
          <p:cNvPr id="504" name="Circle"/>
          <p:cNvGrpSpPr/>
          <p:nvPr/>
        </p:nvGrpSpPr>
        <p:grpSpPr>
          <a:xfrm>
            <a:off x="2006599" y="5511799"/>
            <a:ext cx="622301" cy="622301"/>
            <a:chOff x="0" y="0"/>
            <a:chExt cx="622300" cy="622300"/>
          </a:xfrm>
        </p:grpSpPr>
        <p:sp>
          <p:nvSpPr>
            <p:cNvPr id="503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502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sp>
        <p:nvSpPr>
          <p:cNvPr id="505" name="Apply R to vector (x, y, 1)"/>
          <p:cNvSpPr txBox="1"/>
          <p:nvPr>
            <p:ph type="body" sz="half" idx="1"/>
          </p:nvPr>
        </p:nvSpPr>
        <p:spPr>
          <a:xfrm>
            <a:off x="431800" y="1409700"/>
            <a:ext cx="12357100" cy="3517900"/>
          </a:xfrm>
          <a:prstGeom prst="rect">
            <a:avLst/>
          </a:prstGeom>
        </p:spPr>
        <p:txBody>
          <a:bodyPr/>
          <a:lstStyle/>
          <a:p>
            <a:pPr/>
            <a:r>
              <a:t>Apply R to vector (x, y, 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0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09" name="Rota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Rotate</a:t>
            </a:r>
          </a:p>
        </p:txBody>
      </p:sp>
      <p:grpSp>
        <p:nvGrpSpPr>
          <p:cNvPr id="515" name="Group"/>
          <p:cNvGrpSpPr/>
          <p:nvPr/>
        </p:nvGrpSpPr>
        <p:grpSpPr>
          <a:xfrm>
            <a:off x="762000" y="3797300"/>
            <a:ext cx="11008573" cy="5740400"/>
            <a:chOff x="0" y="0"/>
            <a:chExt cx="11008572" cy="5740400"/>
          </a:xfrm>
        </p:grpSpPr>
        <p:sp>
          <p:nvSpPr>
            <p:cNvPr id="510" name="Line"/>
            <p:cNvSpPr/>
            <p:nvPr/>
          </p:nvSpPr>
          <p:spPr>
            <a:xfrm>
              <a:off x="0" y="4546600"/>
              <a:ext cx="8128000" cy="225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11" name="Line"/>
            <p:cNvSpPr/>
            <p:nvPr/>
          </p:nvSpPr>
          <p:spPr>
            <a:xfrm>
              <a:off x="3568700" y="0"/>
              <a:ext cx="2259" cy="57404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12" name="x"/>
            <p:cNvSpPr txBox="1"/>
            <p:nvPr/>
          </p:nvSpPr>
          <p:spPr>
            <a:xfrm>
              <a:off x="7480300" y="4660900"/>
              <a:ext cx="38800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513" name="z"/>
            <p:cNvSpPr txBox="1"/>
            <p:nvPr/>
          </p:nvSpPr>
          <p:spPr>
            <a:xfrm>
              <a:off x="2921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</a:t>
              </a:r>
            </a:p>
          </p:txBody>
        </p:sp>
        <p:sp>
          <p:nvSpPr>
            <p:cNvPr id="514" name="z=1"/>
            <p:cNvSpPr txBox="1"/>
            <p:nvPr/>
          </p:nvSpPr>
          <p:spPr>
            <a:xfrm>
              <a:off x="10185400" y="2590800"/>
              <a:ext cx="82317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z=1</a:t>
              </a:r>
            </a:p>
          </p:txBody>
        </p:sp>
      </p:grpSp>
      <p:sp>
        <p:nvSpPr>
          <p:cNvPr id="516" name="Line"/>
          <p:cNvSpPr/>
          <p:nvPr/>
        </p:nvSpPr>
        <p:spPr>
          <a:xfrm>
            <a:off x="1566942" y="5545810"/>
            <a:ext cx="9123223" cy="3449572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17" name="Line"/>
          <p:cNvSpPr/>
          <p:nvPr/>
        </p:nvSpPr>
        <p:spPr>
          <a:xfrm flipH="1" flipV="1">
            <a:off x="1814606" y="5177793"/>
            <a:ext cx="2516106" cy="315006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18" name="Line"/>
          <p:cNvSpPr/>
          <p:nvPr/>
        </p:nvSpPr>
        <p:spPr>
          <a:xfrm flipV="1">
            <a:off x="4330711" y="5815392"/>
            <a:ext cx="2225496" cy="251246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19" name="Line"/>
          <p:cNvSpPr/>
          <p:nvPr/>
        </p:nvSpPr>
        <p:spPr>
          <a:xfrm flipV="1">
            <a:off x="4330711" y="6373742"/>
            <a:ext cx="6182461" cy="195411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20" name="Line"/>
          <p:cNvSpPr/>
          <p:nvPr/>
        </p:nvSpPr>
        <p:spPr>
          <a:xfrm>
            <a:off x="593737" y="6576452"/>
            <a:ext cx="10187921" cy="20924"/>
          </a:xfrm>
          <a:prstGeom prst="line">
            <a:avLst/>
          </a:prstGeom>
          <a:ln w="63500">
            <a:solidFill>
              <a:srgbClr val="D834D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3" name="Circle"/>
          <p:cNvGrpSpPr/>
          <p:nvPr/>
        </p:nvGrpSpPr>
        <p:grpSpPr>
          <a:xfrm>
            <a:off x="5181599" y="6705599"/>
            <a:ext cx="622301" cy="622301"/>
            <a:chOff x="0" y="0"/>
            <a:chExt cx="622300" cy="622300"/>
          </a:xfrm>
        </p:grpSpPr>
        <p:sp>
          <p:nvSpPr>
            <p:cNvPr id="522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521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grpSp>
        <p:nvGrpSpPr>
          <p:cNvPr id="526" name="Circle"/>
          <p:cNvGrpSpPr/>
          <p:nvPr/>
        </p:nvGrpSpPr>
        <p:grpSpPr>
          <a:xfrm>
            <a:off x="6553199" y="7226299"/>
            <a:ext cx="622301" cy="622301"/>
            <a:chOff x="0" y="0"/>
            <a:chExt cx="622300" cy="622300"/>
          </a:xfrm>
        </p:grpSpPr>
        <p:sp>
          <p:nvSpPr>
            <p:cNvPr id="525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524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grpSp>
        <p:nvGrpSpPr>
          <p:cNvPr id="529" name="Circle"/>
          <p:cNvGrpSpPr/>
          <p:nvPr/>
        </p:nvGrpSpPr>
        <p:grpSpPr>
          <a:xfrm>
            <a:off x="2006599" y="5511799"/>
            <a:ext cx="622301" cy="622301"/>
            <a:chOff x="0" y="0"/>
            <a:chExt cx="622300" cy="622300"/>
          </a:xfrm>
        </p:grpSpPr>
        <p:sp>
          <p:nvSpPr>
            <p:cNvPr id="528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B51A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527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sp>
        <p:nvSpPr>
          <p:cNvPr id="530" name="Apply R to vector (x, y, 1)…"/>
          <p:cNvSpPr txBox="1"/>
          <p:nvPr>
            <p:ph type="body" sz="half" idx="1"/>
          </p:nvPr>
        </p:nvSpPr>
        <p:spPr>
          <a:xfrm>
            <a:off x="431800" y="1409700"/>
            <a:ext cx="12357100" cy="3517900"/>
          </a:xfrm>
          <a:prstGeom prst="rect">
            <a:avLst/>
          </a:prstGeom>
        </p:spPr>
        <p:txBody>
          <a:bodyPr/>
          <a:lstStyle/>
          <a:p>
            <a:pPr/>
            <a:r>
              <a:t>Apply R to vector (x, y, 1)</a:t>
            </a:r>
          </a:p>
          <a:p>
            <a:pPr/>
            <a:r>
              <a:t>divide resulting x’, y’ by resulting z’</a:t>
            </a:r>
          </a:p>
        </p:txBody>
      </p:sp>
      <p:grpSp>
        <p:nvGrpSpPr>
          <p:cNvPr id="533" name="Circle"/>
          <p:cNvGrpSpPr/>
          <p:nvPr/>
        </p:nvGrpSpPr>
        <p:grpSpPr>
          <a:xfrm>
            <a:off x="2628899" y="6273799"/>
            <a:ext cx="622301" cy="622301"/>
            <a:chOff x="0" y="0"/>
            <a:chExt cx="622300" cy="622300"/>
          </a:xfrm>
        </p:grpSpPr>
        <p:sp>
          <p:nvSpPr>
            <p:cNvPr id="532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669C35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531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grpSp>
        <p:nvGrpSpPr>
          <p:cNvPr id="536" name="Circle"/>
          <p:cNvGrpSpPr/>
          <p:nvPr/>
        </p:nvGrpSpPr>
        <p:grpSpPr>
          <a:xfrm>
            <a:off x="5575299" y="6273799"/>
            <a:ext cx="622301" cy="622301"/>
            <a:chOff x="0" y="0"/>
            <a:chExt cx="622300" cy="622300"/>
          </a:xfrm>
        </p:grpSpPr>
        <p:sp>
          <p:nvSpPr>
            <p:cNvPr id="535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669C35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534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  <p:grpSp>
        <p:nvGrpSpPr>
          <p:cNvPr id="539" name="Circle"/>
          <p:cNvGrpSpPr/>
          <p:nvPr/>
        </p:nvGrpSpPr>
        <p:grpSpPr>
          <a:xfrm>
            <a:off x="9613899" y="6273799"/>
            <a:ext cx="622301" cy="622301"/>
            <a:chOff x="0" y="0"/>
            <a:chExt cx="622300" cy="622300"/>
          </a:xfrm>
        </p:grpSpPr>
        <p:sp>
          <p:nvSpPr>
            <p:cNvPr id="538" name="Circle"/>
            <p:cNvSpPr/>
            <p:nvPr/>
          </p:nvSpPr>
          <p:spPr>
            <a:xfrm>
              <a:off x="50800" y="50800"/>
              <a:ext cx="520701" cy="520701"/>
            </a:xfrm>
            <a:prstGeom prst="ellipse">
              <a:avLst/>
            </a:prstGeom>
            <a:solidFill>
              <a:srgbClr val="669C35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pic>
          <p:nvPicPr>
            <p:cNvPr id="537" name="Circle Circle" descr="Circle Circ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622301" cy="6223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4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43" name="Bottom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Bottomline</a:t>
            </a:r>
          </a:p>
        </p:txBody>
      </p:sp>
      <p:sp>
        <p:nvSpPr>
          <p:cNvPr id="544" name="The transformation from one 2D image to a rotated image of the same scene is a 3x3 matrix H applied to x,y,1 followed by a  division by z’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transformation from one 2D image to a rotated image of the same scene is a 3x3 matrix H applied to x,y,1 followed by a  division by z’</a:t>
            </a:r>
          </a:p>
          <a:p>
            <a:pPr lvl="1"/>
            <a:r>
              <a:t>called a homography</a:t>
            </a:r>
          </a:p>
          <a:p>
            <a:pPr lvl="1"/>
          </a:p>
          <a:p>
            <a:pPr lvl="1"/>
          </a:p>
          <a:p>
            <a:pPr lvl="1"/>
          </a:p>
          <a:p>
            <a:pPr lvl="1"/>
          </a:p>
          <a:p>
            <a:pPr lvl="1"/>
          </a:p>
          <a:p>
            <a:pPr lvl="1"/>
          </a:p>
          <a:p>
            <a:pPr lvl="1"/>
          </a:p>
          <a:p>
            <a:pPr/>
            <a:r>
              <a:t>Now the only problem is that we usually don’t know H</a:t>
            </a:r>
          </a:p>
        </p:txBody>
      </p:sp>
      <p:pic>
        <p:nvPicPr>
          <p:cNvPr id="545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68694" y="3860800"/>
            <a:ext cx="9613901" cy="4065959"/>
          </a:xfrm>
          <a:prstGeom prst="rect">
            <a:avLst/>
          </a:prstGeom>
          <a:ln w="76200"/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45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Tod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Today</a:t>
            </a:r>
          </a:p>
        </p:txBody>
      </p:sp>
      <p:sp>
        <p:nvSpPr>
          <p:cNvPr id="548" name="The user gives us 4 correspondenc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user gives us 4 correspondences</a:t>
            </a:r>
          </a:p>
          <a:p>
            <a:pPr/>
            <a:r>
              <a:t>Use regression to compute the matrix </a:t>
            </a:r>
          </a:p>
        </p:txBody>
      </p:sp>
      <p:pic>
        <p:nvPicPr>
          <p:cNvPr id="549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9085" y="4080494"/>
            <a:ext cx="5848518" cy="5499103"/>
          </a:xfrm>
          <a:prstGeom prst="rect">
            <a:avLst/>
          </a:prstGeom>
          <a:ln w="12700">
            <a:miter lim="400000"/>
          </a:ln>
        </p:spPr>
      </p:pic>
      <p:pic>
        <p:nvPicPr>
          <p:cNvPr id="550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100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551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65116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sp>
        <p:nvSpPr>
          <p:cNvPr id="552" name="Arrow"/>
          <p:cNvSpPr/>
          <p:nvPr/>
        </p:nvSpPr>
        <p:spPr>
          <a:xfrm>
            <a:off x="6159500" y="6527800"/>
            <a:ext cx="1270000" cy="1270000"/>
          </a:xfrm>
          <a:prstGeom prst="rightArrow">
            <a:avLst>
              <a:gd name="adj1" fmla="val 68000"/>
              <a:gd name="adj2" fmla="val 49004"/>
            </a:avLst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553" name="Circle"/>
          <p:cNvSpPr/>
          <p:nvPr/>
        </p:nvSpPr>
        <p:spPr>
          <a:xfrm>
            <a:off x="3378200" y="90043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554" name="Circle"/>
          <p:cNvSpPr/>
          <p:nvPr/>
        </p:nvSpPr>
        <p:spPr>
          <a:xfrm>
            <a:off x="2108200" y="86868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555" name="Circle"/>
          <p:cNvSpPr/>
          <p:nvPr/>
        </p:nvSpPr>
        <p:spPr>
          <a:xfrm>
            <a:off x="3276600" y="74930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556" name="Circle"/>
          <p:cNvSpPr/>
          <p:nvPr/>
        </p:nvSpPr>
        <p:spPr>
          <a:xfrm>
            <a:off x="1828800" y="72771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557" name="Circle"/>
          <p:cNvSpPr/>
          <p:nvPr/>
        </p:nvSpPr>
        <p:spPr>
          <a:xfrm>
            <a:off x="4292600" y="7505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558" name="Circle"/>
          <p:cNvSpPr/>
          <p:nvPr/>
        </p:nvSpPr>
        <p:spPr>
          <a:xfrm>
            <a:off x="2794000" y="71755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559" name="Circle"/>
          <p:cNvSpPr/>
          <p:nvPr/>
        </p:nvSpPr>
        <p:spPr>
          <a:xfrm>
            <a:off x="4076700" y="89027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560" name="Circle"/>
          <p:cNvSpPr/>
          <p:nvPr/>
        </p:nvSpPr>
        <p:spPr>
          <a:xfrm>
            <a:off x="2692400" y="85979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56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64" name="20241008at22h04m35s-DSC01046.jpg" descr="20241008at22h04m35s-DSC0104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04243"/>
            <a:ext cx="13004800" cy="8667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Homogenous coordinat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000"/>
            </a:lvl1pPr>
          </a:lstStyle>
          <a:p>
            <a:pPr/>
            <a:r>
              <a:t>Homogenous coordinates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6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70" name="1D homogeneous coordinat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1D homogeneous coordinates</a:t>
            </a:r>
          </a:p>
        </p:txBody>
      </p:sp>
      <p:sp>
        <p:nvSpPr>
          <p:cNvPr id="571" name="Add one dimension to make life simpl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Add one dimension to make life simpler</a:t>
            </a:r>
          </a:p>
          <a:p>
            <a:pPr/>
            <a:r>
              <a:t>(x, w) represent point x/w</a:t>
            </a:r>
          </a:p>
        </p:txBody>
      </p:sp>
      <p:sp>
        <p:nvSpPr>
          <p:cNvPr id="572" name="Line"/>
          <p:cNvSpPr/>
          <p:nvPr/>
        </p:nvSpPr>
        <p:spPr>
          <a:xfrm>
            <a:off x="762000" y="8343900"/>
            <a:ext cx="8128000" cy="2258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3" name="Line"/>
          <p:cNvSpPr/>
          <p:nvPr/>
        </p:nvSpPr>
        <p:spPr>
          <a:xfrm>
            <a:off x="4330700" y="3797300"/>
            <a:ext cx="2259" cy="5740400"/>
          </a:xfrm>
          <a:prstGeom prst="line">
            <a:avLst/>
          </a:prstGeom>
          <a:ln w="254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4" name="Line"/>
          <p:cNvSpPr/>
          <p:nvPr/>
        </p:nvSpPr>
        <p:spPr>
          <a:xfrm>
            <a:off x="762000" y="6718300"/>
            <a:ext cx="9753600" cy="2258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5" name="Circle"/>
          <p:cNvSpPr/>
          <p:nvPr/>
        </p:nvSpPr>
        <p:spPr>
          <a:xfrm>
            <a:off x="5422900" y="5092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576" name="Circle"/>
          <p:cNvSpPr/>
          <p:nvPr/>
        </p:nvSpPr>
        <p:spPr>
          <a:xfrm>
            <a:off x="2273300" y="70485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577" name="Line"/>
          <p:cNvSpPr/>
          <p:nvPr/>
        </p:nvSpPr>
        <p:spPr>
          <a:xfrm flipH="1" flipV="1">
            <a:off x="863600" y="6286500"/>
            <a:ext cx="3467100" cy="20574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8" name="Circle"/>
          <p:cNvSpPr/>
          <p:nvPr/>
        </p:nvSpPr>
        <p:spPr>
          <a:xfrm>
            <a:off x="1511300" y="6616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579" name="Line"/>
          <p:cNvSpPr/>
          <p:nvPr/>
        </p:nvSpPr>
        <p:spPr>
          <a:xfrm flipV="1">
            <a:off x="4330700" y="5207000"/>
            <a:ext cx="1193800" cy="3136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0" name="Circle"/>
          <p:cNvSpPr/>
          <p:nvPr/>
        </p:nvSpPr>
        <p:spPr>
          <a:xfrm>
            <a:off x="4876800" y="6616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581" name="x"/>
          <p:cNvSpPr txBox="1"/>
          <p:nvPr/>
        </p:nvSpPr>
        <p:spPr>
          <a:xfrm>
            <a:off x="8242300" y="84582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582" name="w"/>
          <p:cNvSpPr txBox="1"/>
          <p:nvPr/>
        </p:nvSpPr>
        <p:spPr>
          <a:xfrm>
            <a:off x="3683000" y="3797300"/>
            <a:ext cx="48393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w</a:t>
            </a:r>
          </a:p>
        </p:txBody>
      </p:sp>
      <p:sp>
        <p:nvSpPr>
          <p:cNvPr id="583" name="Line"/>
          <p:cNvSpPr/>
          <p:nvPr/>
        </p:nvSpPr>
        <p:spPr>
          <a:xfrm flipV="1">
            <a:off x="4330700" y="4330700"/>
            <a:ext cx="5092700" cy="4013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4" name="Circle"/>
          <p:cNvSpPr/>
          <p:nvPr/>
        </p:nvSpPr>
        <p:spPr>
          <a:xfrm>
            <a:off x="6286500" y="6616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585" name="Circle"/>
          <p:cNvSpPr/>
          <p:nvPr/>
        </p:nvSpPr>
        <p:spPr>
          <a:xfrm>
            <a:off x="9321800" y="42291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586" name="w=1"/>
          <p:cNvSpPr txBox="1"/>
          <p:nvPr/>
        </p:nvSpPr>
        <p:spPr>
          <a:xfrm>
            <a:off x="10947400" y="6388100"/>
            <a:ext cx="94335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w=1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8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90" name="Line"/>
          <p:cNvSpPr/>
          <p:nvPr/>
        </p:nvSpPr>
        <p:spPr>
          <a:xfrm>
            <a:off x="762000" y="6718300"/>
            <a:ext cx="9753600" cy="2258"/>
          </a:xfrm>
          <a:prstGeom prst="line">
            <a:avLst/>
          </a:prstGeom>
          <a:ln w="63500">
            <a:solidFill>
              <a:srgbClr val="0433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1" name="Other illustration: 1D 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Other illustration: 1D homography</a:t>
            </a:r>
          </a:p>
        </p:txBody>
      </p:sp>
      <p:sp>
        <p:nvSpPr>
          <p:cNvPr id="592" name="Reproject to different lin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Reproject to different line</a:t>
            </a:r>
          </a:p>
        </p:txBody>
      </p:sp>
      <p:sp>
        <p:nvSpPr>
          <p:cNvPr id="593" name="Line"/>
          <p:cNvSpPr/>
          <p:nvPr/>
        </p:nvSpPr>
        <p:spPr>
          <a:xfrm>
            <a:off x="762000" y="8343900"/>
            <a:ext cx="8128000" cy="2258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4" name="Line"/>
          <p:cNvSpPr/>
          <p:nvPr/>
        </p:nvSpPr>
        <p:spPr>
          <a:xfrm>
            <a:off x="4330700" y="3797300"/>
            <a:ext cx="2259" cy="5740400"/>
          </a:xfrm>
          <a:prstGeom prst="line">
            <a:avLst/>
          </a:prstGeom>
          <a:ln w="254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5" name="Circle"/>
          <p:cNvSpPr/>
          <p:nvPr/>
        </p:nvSpPr>
        <p:spPr>
          <a:xfrm>
            <a:off x="5422900" y="5092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596" name="Line"/>
          <p:cNvSpPr/>
          <p:nvPr/>
        </p:nvSpPr>
        <p:spPr>
          <a:xfrm flipH="1" flipV="1">
            <a:off x="863600" y="6286500"/>
            <a:ext cx="3467100" cy="20574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7" name="Circle"/>
          <p:cNvSpPr/>
          <p:nvPr/>
        </p:nvSpPr>
        <p:spPr>
          <a:xfrm>
            <a:off x="1511300" y="6616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598" name="Line"/>
          <p:cNvSpPr/>
          <p:nvPr/>
        </p:nvSpPr>
        <p:spPr>
          <a:xfrm flipV="1">
            <a:off x="4330700" y="5207000"/>
            <a:ext cx="1193800" cy="3136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9" name="Circle"/>
          <p:cNvSpPr/>
          <p:nvPr/>
        </p:nvSpPr>
        <p:spPr>
          <a:xfrm>
            <a:off x="4876800" y="6616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600" name="x"/>
          <p:cNvSpPr txBox="1"/>
          <p:nvPr/>
        </p:nvSpPr>
        <p:spPr>
          <a:xfrm>
            <a:off x="8242300" y="84582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01" name="w"/>
          <p:cNvSpPr txBox="1"/>
          <p:nvPr/>
        </p:nvSpPr>
        <p:spPr>
          <a:xfrm>
            <a:off x="3683000" y="3797300"/>
            <a:ext cx="48393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w</a:t>
            </a:r>
          </a:p>
        </p:txBody>
      </p:sp>
      <p:sp>
        <p:nvSpPr>
          <p:cNvPr id="602" name="Line"/>
          <p:cNvSpPr/>
          <p:nvPr/>
        </p:nvSpPr>
        <p:spPr>
          <a:xfrm flipV="1">
            <a:off x="4330700" y="4330700"/>
            <a:ext cx="5092700" cy="4013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3" name="Circle"/>
          <p:cNvSpPr/>
          <p:nvPr/>
        </p:nvSpPr>
        <p:spPr>
          <a:xfrm>
            <a:off x="6286500" y="66167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604" name="Circle"/>
          <p:cNvSpPr/>
          <p:nvPr/>
        </p:nvSpPr>
        <p:spPr>
          <a:xfrm>
            <a:off x="9321800" y="4229100"/>
            <a:ext cx="215900" cy="215900"/>
          </a:xfrm>
          <a:prstGeom prst="ellipse">
            <a:avLst/>
          </a:prstGeom>
          <a:solidFill>
            <a:srgbClr val="FF26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605" name="Line"/>
          <p:cNvSpPr/>
          <p:nvPr/>
        </p:nvSpPr>
        <p:spPr>
          <a:xfrm flipV="1">
            <a:off x="215900" y="4445000"/>
            <a:ext cx="9537700" cy="3581400"/>
          </a:xfrm>
          <a:prstGeom prst="line">
            <a:avLst/>
          </a:prstGeom>
          <a:ln w="63500">
            <a:solidFill>
              <a:srgbClr val="D834D6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6" name="Circle"/>
          <p:cNvSpPr/>
          <p:nvPr/>
        </p:nvSpPr>
        <p:spPr>
          <a:xfrm>
            <a:off x="5034844" y="6053102"/>
            <a:ext cx="215901" cy="215901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607" name="Circle"/>
          <p:cNvSpPr/>
          <p:nvPr/>
        </p:nvSpPr>
        <p:spPr>
          <a:xfrm>
            <a:off x="8762435" y="4673600"/>
            <a:ext cx="215901" cy="2159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608" name="Circle"/>
          <p:cNvSpPr/>
          <p:nvPr/>
        </p:nvSpPr>
        <p:spPr>
          <a:xfrm>
            <a:off x="2289386" y="7112000"/>
            <a:ext cx="215901" cy="2159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609" name="w=1"/>
          <p:cNvSpPr txBox="1"/>
          <p:nvPr/>
        </p:nvSpPr>
        <p:spPr>
          <a:xfrm>
            <a:off x="10947400" y="6388100"/>
            <a:ext cx="94335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w=1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1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13" name="1D 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1D homography</a:t>
            </a:r>
          </a:p>
        </p:txBody>
      </p:sp>
      <p:sp>
        <p:nvSpPr>
          <p:cNvPr id="614" name="Reproject to different lin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Reproject to different line</a:t>
            </a:r>
          </a:p>
        </p:txBody>
      </p:sp>
      <p:sp>
        <p:nvSpPr>
          <p:cNvPr id="615" name="Line"/>
          <p:cNvSpPr/>
          <p:nvPr/>
        </p:nvSpPr>
        <p:spPr>
          <a:xfrm>
            <a:off x="762000" y="8343900"/>
            <a:ext cx="8128000" cy="2258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6" name="Line"/>
          <p:cNvSpPr/>
          <p:nvPr/>
        </p:nvSpPr>
        <p:spPr>
          <a:xfrm>
            <a:off x="4330700" y="3797300"/>
            <a:ext cx="2259" cy="5740400"/>
          </a:xfrm>
          <a:prstGeom prst="line">
            <a:avLst/>
          </a:prstGeom>
          <a:ln w="254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7" name="w=1"/>
          <p:cNvSpPr txBox="1"/>
          <p:nvPr/>
        </p:nvSpPr>
        <p:spPr>
          <a:xfrm>
            <a:off x="10947400" y="6388100"/>
            <a:ext cx="94335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w=1</a:t>
            </a:r>
          </a:p>
        </p:txBody>
      </p:sp>
      <p:sp>
        <p:nvSpPr>
          <p:cNvPr id="618" name="x"/>
          <p:cNvSpPr txBox="1"/>
          <p:nvPr/>
        </p:nvSpPr>
        <p:spPr>
          <a:xfrm>
            <a:off x="8242300" y="84582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19" name="w"/>
          <p:cNvSpPr txBox="1"/>
          <p:nvPr/>
        </p:nvSpPr>
        <p:spPr>
          <a:xfrm>
            <a:off x="3683000" y="3797300"/>
            <a:ext cx="48393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w</a:t>
            </a:r>
          </a:p>
        </p:txBody>
      </p:sp>
      <p:grpSp>
        <p:nvGrpSpPr>
          <p:cNvPr id="633" name="Group"/>
          <p:cNvGrpSpPr/>
          <p:nvPr/>
        </p:nvGrpSpPr>
        <p:grpSpPr>
          <a:xfrm rot="480000">
            <a:off x="529165" y="4362951"/>
            <a:ext cx="9559625" cy="4085885"/>
            <a:chOff x="0" y="0"/>
            <a:chExt cx="9559623" cy="4085883"/>
          </a:xfrm>
        </p:grpSpPr>
        <p:sp>
          <p:nvSpPr>
            <p:cNvPr id="620" name="Line"/>
            <p:cNvSpPr/>
            <p:nvPr/>
          </p:nvSpPr>
          <p:spPr>
            <a:xfrm>
              <a:off x="550370" y="2437340"/>
              <a:ext cx="8127820" cy="54453"/>
            </a:xfrm>
            <a:prstGeom prst="line">
              <a:avLst/>
            </a:prstGeom>
            <a:noFill/>
            <a:ln w="63500" cap="flat">
              <a:solidFill>
                <a:srgbClr val="0433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21" name="Circle"/>
            <p:cNvSpPr/>
            <p:nvPr/>
          </p:nvSpPr>
          <p:spPr>
            <a:xfrm>
              <a:off x="5219121" y="841916"/>
              <a:ext cx="215901" cy="215901"/>
            </a:xfrm>
            <a:prstGeom prst="ellipse">
              <a:avLst/>
            </a:prstGeom>
            <a:solidFill>
              <a:srgbClr val="FF2600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22" name="Line"/>
            <p:cNvSpPr/>
            <p:nvPr/>
          </p:nvSpPr>
          <p:spPr>
            <a:xfrm flipH="1" flipV="1">
              <a:off x="661360" y="2004561"/>
              <a:ext cx="3454654" cy="208132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23" name="Circle"/>
            <p:cNvSpPr/>
            <p:nvPr/>
          </p:nvSpPr>
          <p:spPr>
            <a:xfrm>
              <a:off x="1308018" y="2334059"/>
              <a:ext cx="215901" cy="215901"/>
            </a:xfrm>
            <a:prstGeom prst="ellipse">
              <a:avLst/>
            </a:prstGeom>
            <a:solidFill>
              <a:srgbClr val="FF2600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24" name="Line"/>
            <p:cNvSpPr/>
            <p:nvPr/>
          </p:nvSpPr>
          <p:spPr>
            <a:xfrm flipV="1">
              <a:off x="4116014" y="950775"/>
              <a:ext cx="1212265" cy="313510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25" name="Circle"/>
            <p:cNvSpPr/>
            <p:nvPr/>
          </p:nvSpPr>
          <p:spPr>
            <a:xfrm>
              <a:off x="4667524" y="2355632"/>
              <a:ext cx="215901" cy="215901"/>
            </a:xfrm>
            <a:prstGeom prst="ellipse">
              <a:avLst/>
            </a:prstGeom>
            <a:solidFill>
              <a:srgbClr val="FF2600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26" name="Line"/>
            <p:cNvSpPr/>
            <p:nvPr/>
          </p:nvSpPr>
          <p:spPr>
            <a:xfrm flipV="1">
              <a:off x="4116014" y="108858"/>
              <a:ext cx="5119191" cy="39770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27" name="Circle"/>
            <p:cNvSpPr/>
            <p:nvPr/>
          </p:nvSpPr>
          <p:spPr>
            <a:xfrm>
              <a:off x="6076347" y="2364678"/>
              <a:ext cx="215901" cy="215901"/>
            </a:xfrm>
            <a:prstGeom prst="ellipse">
              <a:avLst/>
            </a:prstGeom>
            <a:solidFill>
              <a:srgbClr val="FF2600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28" name="Circle"/>
            <p:cNvSpPr/>
            <p:nvPr/>
          </p:nvSpPr>
          <p:spPr>
            <a:xfrm>
              <a:off x="9126046" y="0"/>
              <a:ext cx="215901" cy="215900"/>
            </a:xfrm>
            <a:prstGeom prst="ellipse">
              <a:avLst/>
            </a:prstGeom>
            <a:solidFill>
              <a:srgbClr val="FF2600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29" name="Line"/>
            <p:cNvSpPr/>
            <p:nvPr/>
          </p:nvSpPr>
          <p:spPr>
            <a:xfrm flipV="1">
              <a:off x="0" y="219317"/>
              <a:ext cx="9559624" cy="3515006"/>
            </a:xfrm>
            <a:prstGeom prst="line">
              <a:avLst/>
            </a:prstGeom>
            <a:noFill/>
            <a:ln w="63500" cap="flat">
              <a:solidFill>
                <a:srgbClr val="D834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30" name="Circle"/>
            <p:cNvSpPr/>
            <p:nvPr/>
          </p:nvSpPr>
          <p:spPr>
            <a:xfrm>
              <a:off x="4829145" y="1798988"/>
              <a:ext cx="215901" cy="215901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31" name="Circle"/>
            <p:cNvSpPr/>
            <p:nvPr/>
          </p:nvSpPr>
          <p:spPr>
            <a:xfrm>
              <a:off x="8565519" y="443449"/>
              <a:ext cx="215901" cy="215901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32" name="Circle"/>
            <p:cNvSpPr/>
            <p:nvPr/>
          </p:nvSpPr>
          <p:spPr>
            <a:xfrm>
              <a:off x="2076944" y="2840233"/>
              <a:ext cx="215901" cy="215901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3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37" name="1D 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1D homography</a:t>
            </a:r>
          </a:p>
        </p:txBody>
      </p:sp>
      <p:sp>
        <p:nvSpPr>
          <p:cNvPr id="638" name="Reproject to different li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Reproject to different line</a:t>
            </a:r>
          </a:p>
          <a:p>
            <a:pPr/>
            <a:r>
              <a:t>Equivalent to rotating 2D points</a:t>
            </a:r>
          </a:p>
          <a:p>
            <a:pPr marL="546382" indent="-487679">
              <a:buSzTx/>
              <a:buNone/>
            </a:pPr>
            <a:r>
              <a:t>	</a:t>
            </a:r>
            <a:r>
              <a:rPr b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t> reprojection is linear in homogeneous coordinates</a:t>
            </a:r>
          </a:p>
          <a:p>
            <a:pPr lvl="1" marL="842927"/>
            <a:r>
              <a:t>and independent of depth</a:t>
            </a:r>
          </a:p>
        </p:txBody>
      </p:sp>
      <p:sp>
        <p:nvSpPr>
          <p:cNvPr id="639" name="Line"/>
          <p:cNvSpPr/>
          <p:nvPr/>
        </p:nvSpPr>
        <p:spPr>
          <a:xfrm>
            <a:off x="762000" y="8343900"/>
            <a:ext cx="8128000" cy="2258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0" name="Line"/>
          <p:cNvSpPr/>
          <p:nvPr/>
        </p:nvSpPr>
        <p:spPr>
          <a:xfrm>
            <a:off x="4330700" y="3797300"/>
            <a:ext cx="2259" cy="5740400"/>
          </a:xfrm>
          <a:prstGeom prst="line">
            <a:avLst/>
          </a:prstGeom>
          <a:ln w="254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1" name="w=1"/>
          <p:cNvSpPr txBox="1"/>
          <p:nvPr/>
        </p:nvSpPr>
        <p:spPr>
          <a:xfrm>
            <a:off x="10947400" y="6388100"/>
            <a:ext cx="94335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w=1</a:t>
            </a:r>
          </a:p>
        </p:txBody>
      </p:sp>
      <p:sp>
        <p:nvSpPr>
          <p:cNvPr id="642" name="x"/>
          <p:cNvSpPr txBox="1"/>
          <p:nvPr/>
        </p:nvSpPr>
        <p:spPr>
          <a:xfrm>
            <a:off x="8242300" y="84582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43" name="w"/>
          <p:cNvSpPr txBox="1"/>
          <p:nvPr/>
        </p:nvSpPr>
        <p:spPr>
          <a:xfrm>
            <a:off x="3683000" y="3797300"/>
            <a:ext cx="48393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w</a:t>
            </a:r>
          </a:p>
        </p:txBody>
      </p:sp>
      <p:grpSp>
        <p:nvGrpSpPr>
          <p:cNvPr id="657" name="Group"/>
          <p:cNvGrpSpPr/>
          <p:nvPr/>
        </p:nvGrpSpPr>
        <p:grpSpPr>
          <a:xfrm rot="1320000">
            <a:off x="989841" y="4635908"/>
            <a:ext cx="9516301" cy="4146870"/>
            <a:chOff x="0" y="0"/>
            <a:chExt cx="9516299" cy="4146868"/>
          </a:xfrm>
        </p:grpSpPr>
        <p:sp>
          <p:nvSpPr>
            <p:cNvPr id="644" name="Line"/>
            <p:cNvSpPr/>
            <p:nvPr/>
          </p:nvSpPr>
          <p:spPr>
            <a:xfrm flipV="1">
              <a:off x="534321" y="2497504"/>
              <a:ext cx="8128001" cy="44107"/>
            </a:xfrm>
            <a:prstGeom prst="line">
              <a:avLst/>
            </a:prstGeom>
            <a:noFill/>
            <a:ln w="63500" cap="flat">
              <a:solidFill>
                <a:srgbClr val="0433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45" name="Circle"/>
            <p:cNvSpPr/>
            <p:nvPr/>
          </p:nvSpPr>
          <p:spPr>
            <a:xfrm>
              <a:off x="5185378" y="889228"/>
              <a:ext cx="215901" cy="215901"/>
            </a:xfrm>
            <a:prstGeom prst="ellipse">
              <a:avLst/>
            </a:prstGeom>
            <a:solidFill>
              <a:srgbClr val="FF2600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46" name="Line"/>
            <p:cNvSpPr/>
            <p:nvPr/>
          </p:nvSpPr>
          <p:spPr>
            <a:xfrm flipH="1" flipV="1">
              <a:off x="639803" y="2107591"/>
              <a:ext cx="3479638" cy="2039277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47" name="Circle"/>
            <p:cNvSpPr/>
            <p:nvPr/>
          </p:nvSpPr>
          <p:spPr>
            <a:xfrm>
              <a:off x="1292657" y="2428685"/>
              <a:ext cx="215901" cy="215901"/>
            </a:xfrm>
            <a:prstGeom prst="ellipse">
              <a:avLst/>
            </a:prstGeom>
            <a:solidFill>
              <a:srgbClr val="FF2600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48" name="Line"/>
            <p:cNvSpPr/>
            <p:nvPr/>
          </p:nvSpPr>
          <p:spPr>
            <a:xfrm flipV="1">
              <a:off x="4119440" y="997291"/>
              <a:ext cx="1168401" cy="3149577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49" name="Circle"/>
            <p:cNvSpPr/>
            <p:nvPr/>
          </p:nvSpPr>
          <p:spPr>
            <a:xfrm>
              <a:off x="4652178" y="2409521"/>
              <a:ext cx="215901" cy="215901"/>
            </a:xfrm>
            <a:prstGeom prst="ellipse">
              <a:avLst/>
            </a:prstGeom>
            <a:solidFill>
              <a:srgbClr val="FF2600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50" name="Line"/>
            <p:cNvSpPr/>
            <p:nvPr/>
          </p:nvSpPr>
          <p:spPr>
            <a:xfrm flipV="1">
              <a:off x="4119441" y="108064"/>
              <a:ext cx="5070591" cy="403880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51" name="Circle"/>
            <p:cNvSpPr/>
            <p:nvPr/>
          </p:nvSpPr>
          <p:spPr>
            <a:xfrm>
              <a:off x="6061007" y="2401483"/>
              <a:ext cx="215901" cy="215901"/>
            </a:xfrm>
            <a:prstGeom prst="ellipse">
              <a:avLst/>
            </a:prstGeom>
            <a:solidFill>
              <a:srgbClr val="FF2600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52" name="Circle"/>
            <p:cNvSpPr/>
            <p:nvPr/>
          </p:nvSpPr>
          <p:spPr>
            <a:xfrm>
              <a:off x="9081810" y="0"/>
              <a:ext cx="215901" cy="215900"/>
            </a:xfrm>
            <a:prstGeom prst="ellipse">
              <a:avLst/>
            </a:prstGeom>
            <a:solidFill>
              <a:srgbClr val="FF2600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53" name="Line"/>
            <p:cNvSpPr/>
            <p:nvPr/>
          </p:nvSpPr>
          <p:spPr>
            <a:xfrm flipV="1">
              <a:off x="0" y="214364"/>
              <a:ext cx="9516300" cy="3632201"/>
            </a:xfrm>
            <a:prstGeom prst="line">
              <a:avLst/>
            </a:prstGeom>
            <a:noFill/>
            <a:ln w="63500" cap="flat">
              <a:solidFill>
                <a:srgbClr val="D834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54" name="Circle"/>
            <p:cNvSpPr/>
            <p:nvPr/>
          </p:nvSpPr>
          <p:spPr>
            <a:xfrm>
              <a:off x="4807036" y="1850957"/>
              <a:ext cx="215901" cy="215901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55" name="Circle"/>
            <p:cNvSpPr/>
            <p:nvPr/>
          </p:nvSpPr>
          <p:spPr>
            <a:xfrm>
              <a:off x="8526698" y="450212"/>
              <a:ext cx="215901" cy="215901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656" name="Circle"/>
            <p:cNvSpPr/>
            <p:nvPr/>
          </p:nvSpPr>
          <p:spPr>
            <a:xfrm>
              <a:off x="2067664" y="2925499"/>
              <a:ext cx="215901" cy="215901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Line"/>
          <p:cNvSpPr/>
          <p:nvPr/>
        </p:nvSpPr>
        <p:spPr>
          <a:xfrm>
            <a:off x="9706334" y="3135246"/>
            <a:ext cx="1" cy="3897626"/>
          </a:xfrm>
          <a:prstGeom prst="line">
            <a:avLst/>
          </a:prstGeom>
          <a:ln w="38100">
            <a:solidFill>
              <a:srgbClr val="0061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0" name="Line"/>
          <p:cNvSpPr/>
          <p:nvPr/>
        </p:nvSpPr>
        <p:spPr>
          <a:xfrm>
            <a:off x="546100" y="1295400"/>
            <a:ext cx="12242800" cy="2258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1" name="Camera rotation: unknown z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Camera rotation: unknown z</a:t>
            </a:r>
          </a:p>
        </p:txBody>
      </p:sp>
      <p:sp>
        <p:nvSpPr>
          <p:cNvPr id="662" name="Same thing but use (x’, y’, 1) instead of (x, y, z)…"/>
          <p:cNvSpPr txBox="1"/>
          <p:nvPr>
            <p:ph type="body" idx="1"/>
          </p:nvPr>
        </p:nvSpPr>
        <p:spPr>
          <a:xfrm>
            <a:off x="546100" y="1511300"/>
            <a:ext cx="7835900" cy="8242300"/>
          </a:xfrm>
          <a:prstGeom prst="rect">
            <a:avLst/>
          </a:prstGeom>
        </p:spPr>
        <p:txBody>
          <a:bodyPr/>
          <a:lstStyle/>
          <a:p>
            <a:pPr/>
            <a:r>
              <a:t>Same thing but use (x’, y’, 1) instead of (x, y, z)</a:t>
            </a:r>
          </a:p>
          <a:p>
            <a:pPr lvl="1"/>
            <a:r>
              <a:t>Rotate (x’, y’, 1) by R</a:t>
            </a:r>
          </a:p>
          <a:p>
            <a:pPr lvl="1"/>
            <a:r>
              <a:t>Perform division</a:t>
            </a:r>
          </a:p>
        </p:txBody>
      </p:sp>
      <p:sp>
        <p:nvSpPr>
          <p:cNvPr id="663" name="Line"/>
          <p:cNvSpPr/>
          <p:nvPr/>
        </p:nvSpPr>
        <p:spPr>
          <a:xfrm flipH="1">
            <a:off x="8470900" y="5727700"/>
            <a:ext cx="3581511" cy="0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4" name="Line"/>
          <p:cNvSpPr/>
          <p:nvPr/>
        </p:nvSpPr>
        <p:spPr>
          <a:xfrm>
            <a:off x="8528422" y="3037698"/>
            <a:ext cx="1" cy="2720081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5" name="Line"/>
          <p:cNvSpPr/>
          <p:nvPr/>
        </p:nvSpPr>
        <p:spPr>
          <a:xfrm flipH="1">
            <a:off x="8483393" y="3388574"/>
            <a:ext cx="2573486" cy="2320107"/>
          </a:xfrm>
          <a:prstGeom prst="line">
            <a:avLst/>
          </a:prstGeom>
          <a:ln w="38100">
            <a:solidFill>
              <a:srgbClr val="000000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6" name="Circle"/>
          <p:cNvSpPr/>
          <p:nvPr/>
        </p:nvSpPr>
        <p:spPr>
          <a:xfrm>
            <a:off x="10871200" y="3200400"/>
            <a:ext cx="292100" cy="292100"/>
          </a:xfrm>
          <a:prstGeom prst="ellipse">
            <a:avLst/>
          </a:prstGeom>
          <a:solidFill>
            <a:srgbClr val="00D2A9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667" name="(x’,y’,1)"/>
          <p:cNvSpPr txBox="1"/>
          <p:nvPr/>
        </p:nvSpPr>
        <p:spPr>
          <a:xfrm>
            <a:off x="9867900" y="4241800"/>
            <a:ext cx="161087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(x’,y’,1)</a:t>
            </a:r>
          </a:p>
        </p:txBody>
      </p:sp>
      <p:sp>
        <p:nvSpPr>
          <p:cNvPr id="668" name="(x,y,z)"/>
          <p:cNvSpPr txBox="1"/>
          <p:nvPr/>
        </p:nvSpPr>
        <p:spPr>
          <a:xfrm>
            <a:off x="11049000" y="3251200"/>
            <a:ext cx="1270997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(x,y,z)</a:t>
            </a:r>
          </a:p>
        </p:txBody>
      </p:sp>
      <p:sp>
        <p:nvSpPr>
          <p:cNvPr id="669" name="PP1"/>
          <p:cNvSpPr txBox="1"/>
          <p:nvPr/>
        </p:nvSpPr>
        <p:spPr>
          <a:xfrm>
            <a:off x="9448800" y="2425700"/>
            <a:ext cx="86829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PP1</a:t>
            </a:r>
          </a:p>
        </p:txBody>
      </p:sp>
      <p:sp>
        <p:nvSpPr>
          <p:cNvPr id="670" name="PP2"/>
          <p:cNvSpPr txBox="1"/>
          <p:nvPr/>
        </p:nvSpPr>
        <p:spPr>
          <a:xfrm>
            <a:off x="8382000" y="2349500"/>
            <a:ext cx="86829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PP2</a:t>
            </a:r>
          </a:p>
        </p:txBody>
      </p:sp>
      <p:grpSp>
        <p:nvGrpSpPr>
          <p:cNvPr id="681" name="Group"/>
          <p:cNvGrpSpPr/>
          <p:nvPr/>
        </p:nvGrpSpPr>
        <p:grpSpPr>
          <a:xfrm rot="21367927">
            <a:off x="7279135" y="5053621"/>
            <a:ext cx="1192108" cy="1196770"/>
            <a:chOff x="0" y="0"/>
            <a:chExt cx="1192106" cy="1196768"/>
          </a:xfrm>
        </p:grpSpPr>
        <p:grpSp>
          <p:nvGrpSpPr>
            <p:cNvPr id="673" name="Group"/>
            <p:cNvGrpSpPr/>
            <p:nvPr/>
          </p:nvGrpSpPr>
          <p:grpSpPr>
            <a:xfrm flipH="1" rot="10800000">
              <a:off x="314" y="0"/>
              <a:ext cx="1166256" cy="590441"/>
              <a:chOff x="0" y="0"/>
              <a:chExt cx="1166254" cy="590440"/>
            </a:xfrm>
          </p:grpSpPr>
          <p:sp>
            <p:nvSpPr>
              <p:cNvPr id="671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672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grpSp>
          <p:nvGrpSpPr>
            <p:cNvPr id="676" name="Group"/>
            <p:cNvGrpSpPr/>
            <p:nvPr/>
          </p:nvGrpSpPr>
          <p:grpSpPr>
            <a:xfrm>
              <a:off x="0" y="606327"/>
              <a:ext cx="1166255" cy="590442"/>
              <a:chOff x="0" y="0"/>
              <a:chExt cx="1166254" cy="590440"/>
            </a:xfrm>
          </p:grpSpPr>
          <p:sp>
            <p:nvSpPr>
              <p:cNvPr id="674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675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grpSp>
          <p:nvGrpSpPr>
            <p:cNvPr id="679" name="Group"/>
            <p:cNvGrpSpPr/>
            <p:nvPr/>
          </p:nvGrpSpPr>
          <p:grpSpPr>
            <a:xfrm>
              <a:off x="849945" y="357137"/>
              <a:ext cx="342162" cy="541040"/>
              <a:chOff x="0" y="0"/>
              <a:chExt cx="342161" cy="541039"/>
            </a:xfrm>
          </p:grpSpPr>
          <p:sp>
            <p:nvSpPr>
              <p:cNvPr id="677" name="Line"/>
              <p:cNvSpPr/>
              <p:nvPr/>
            </p:nvSpPr>
            <p:spPr>
              <a:xfrm>
                <a:off x="194280" y="0"/>
                <a:ext cx="147882" cy="541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411" h="21600" fill="norm" stroke="1" extrusionOk="0">
                    <a:moveTo>
                      <a:pt x="0" y="0"/>
                    </a:moveTo>
                    <a:cubicBezTo>
                      <a:pt x="17261" y="4476"/>
                      <a:pt x="21600" y="13365"/>
                      <a:pt x="9692" y="19853"/>
                    </a:cubicBezTo>
                    <a:cubicBezTo>
                      <a:pt x="8557" y="20472"/>
                      <a:pt x="7293" y="21056"/>
                      <a:pt x="5913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678" name="Shape"/>
              <p:cNvSpPr/>
              <p:nvPr/>
            </p:nvSpPr>
            <p:spPr>
              <a:xfrm>
                <a:off x="0" y="0"/>
                <a:ext cx="342162" cy="541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03" h="21600" fill="norm" stroke="1" extrusionOk="0">
                    <a:moveTo>
                      <a:pt x="10790" y="0"/>
                    </a:moveTo>
                    <a:cubicBezTo>
                      <a:pt x="19428" y="4476"/>
                      <a:pt x="21600" y="13365"/>
                      <a:pt x="15641" y="19853"/>
                    </a:cubicBezTo>
                    <a:cubicBezTo>
                      <a:pt x="15073" y="20472"/>
                      <a:pt x="14440" y="21056"/>
                      <a:pt x="13750" y="21600"/>
                    </a:cubicBezTo>
                    <a:lnTo>
                      <a:pt x="0" y="11748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sp>
          <p:nvSpPr>
            <p:cNvPr id="680" name="Oval"/>
            <p:cNvSpPr/>
            <p:nvPr/>
          </p:nvSpPr>
          <p:spPr>
            <a:xfrm>
              <a:off x="1054362" y="516526"/>
              <a:ext cx="120499" cy="231239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sp>
        <p:nvSpPr>
          <p:cNvPr id="682" name="Line"/>
          <p:cNvSpPr/>
          <p:nvPr/>
        </p:nvSpPr>
        <p:spPr>
          <a:xfrm>
            <a:off x="8953500" y="3120394"/>
            <a:ext cx="1771625" cy="3509714"/>
          </a:xfrm>
          <a:prstGeom prst="line">
            <a:avLst/>
          </a:prstGeom>
          <a:ln w="38100">
            <a:solidFill>
              <a:srgbClr val="9A244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3" name="Group"/>
          <p:cNvGrpSpPr/>
          <p:nvPr/>
        </p:nvGrpSpPr>
        <p:grpSpPr>
          <a:xfrm rot="19825329">
            <a:off x="7447720" y="5389135"/>
            <a:ext cx="1192108" cy="1192108"/>
            <a:chOff x="0" y="0"/>
            <a:chExt cx="1192107" cy="1192106"/>
          </a:xfrm>
        </p:grpSpPr>
        <p:grpSp>
          <p:nvGrpSpPr>
            <p:cNvPr id="685" name="Group"/>
            <p:cNvGrpSpPr/>
            <p:nvPr/>
          </p:nvGrpSpPr>
          <p:grpSpPr>
            <a:xfrm flipH="1" rot="10800000">
              <a:off x="0" y="0"/>
              <a:ext cx="1166255" cy="590441"/>
              <a:chOff x="0" y="0"/>
              <a:chExt cx="1166254" cy="590440"/>
            </a:xfrm>
          </p:grpSpPr>
          <p:sp>
            <p:nvSpPr>
              <p:cNvPr id="683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684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grpSp>
          <p:nvGrpSpPr>
            <p:cNvPr id="688" name="Group"/>
            <p:cNvGrpSpPr/>
            <p:nvPr/>
          </p:nvGrpSpPr>
          <p:grpSpPr>
            <a:xfrm>
              <a:off x="0" y="601665"/>
              <a:ext cx="1166255" cy="590442"/>
              <a:chOff x="0" y="0"/>
              <a:chExt cx="1166254" cy="590440"/>
            </a:xfrm>
          </p:grpSpPr>
          <p:sp>
            <p:nvSpPr>
              <p:cNvPr id="686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687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grpSp>
          <p:nvGrpSpPr>
            <p:cNvPr id="691" name="Group"/>
            <p:cNvGrpSpPr/>
            <p:nvPr/>
          </p:nvGrpSpPr>
          <p:grpSpPr>
            <a:xfrm>
              <a:off x="849945" y="352475"/>
              <a:ext cx="342163" cy="541041"/>
              <a:chOff x="0" y="0"/>
              <a:chExt cx="342161" cy="541039"/>
            </a:xfrm>
          </p:grpSpPr>
          <p:sp>
            <p:nvSpPr>
              <p:cNvPr id="689" name="Line"/>
              <p:cNvSpPr/>
              <p:nvPr/>
            </p:nvSpPr>
            <p:spPr>
              <a:xfrm>
                <a:off x="194281" y="0"/>
                <a:ext cx="147881" cy="541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411" h="21600" fill="norm" stroke="1" extrusionOk="0">
                    <a:moveTo>
                      <a:pt x="0" y="0"/>
                    </a:moveTo>
                    <a:cubicBezTo>
                      <a:pt x="17261" y="4476"/>
                      <a:pt x="21600" y="13365"/>
                      <a:pt x="9692" y="19853"/>
                    </a:cubicBezTo>
                    <a:cubicBezTo>
                      <a:pt x="8557" y="20472"/>
                      <a:pt x="7293" y="21056"/>
                      <a:pt x="5913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690" name="Shape"/>
              <p:cNvSpPr/>
              <p:nvPr/>
            </p:nvSpPr>
            <p:spPr>
              <a:xfrm>
                <a:off x="0" y="0"/>
                <a:ext cx="342162" cy="541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03" h="21600" fill="norm" stroke="1" extrusionOk="0">
                    <a:moveTo>
                      <a:pt x="10790" y="0"/>
                    </a:moveTo>
                    <a:cubicBezTo>
                      <a:pt x="19428" y="4476"/>
                      <a:pt x="21600" y="13365"/>
                      <a:pt x="15641" y="19853"/>
                    </a:cubicBezTo>
                    <a:cubicBezTo>
                      <a:pt x="15073" y="20472"/>
                      <a:pt x="14440" y="21056"/>
                      <a:pt x="13750" y="21600"/>
                    </a:cubicBezTo>
                    <a:lnTo>
                      <a:pt x="0" y="11748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sp>
          <p:nvSpPr>
            <p:cNvPr id="692" name="Oval"/>
            <p:cNvSpPr/>
            <p:nvPr/>
          </p:nvSpPr>
          <p:spPr>
            <a:xfrm>
              <a:off x="1054363" y="511864"/>
              <a:ext cx="120499" cy="231239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sp>
        <p:nvSpPr>
          <p:cNvPr id="694" name="Circle"/>
          <p:cNvSpPr/>
          <p:nvPr/>
        </p:nvSpPr>
        <p:spPr>
          <a:xfrm>
            <a:off x="9575800" y="4457700"/>
            <a:ext cx="292100" cy="292100"/>
          </a:xfrm>
          <a:prstGeom prst="ellipse">
            <a:avLst/>
          </a:prstGeom>
          <a:solidFill>
            <a:srgbClr val="00D2A9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Line"/>
          <p:cNvSpPr/>
          <p:nvPr/>
        </p:nvSpPr>
        <p:spPr>
          <a:xfrm>
            <a:off x="546100" y="1295400"/>
            <a:ext cx="12242800" cy="2258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97" name="3D rot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3D rotation</a:t>
            </a:r>
          </a:p>
        </p:txBody>
      </p:sp>
      <p:sp>
        <p:nvSpPr>
          <p:cNvPr id="698" name="Same thing but use (x’, y’, 1) instead of (x, y, z)…"/>
          <p:cNvSpPr txBox="1"/>
          <p:nvPr>
            <p:ph type="body" idx="1"/>
          </p:nvPr>
        </p:nvSpPr>
        <p:spPr>
          <a:xfrm>
            <a:off x="546100" y="1511300"/>
            <a:ext cx="7607300" cy="8242300"/>
          </a:xfrm>
          <a:prstGeom prst="rect">
            <a:avLst/>
          </a:prstGeom>
        </p:spPr>
        <p:txBody>
          <a:bodyPr/>
          <a:lstStyle/>
          <a:p>
            <a:pPr/>
            <a:r>
              <a:t>Same thing but use (x’, y’, 1) instead of (x, y, z)</a:t>
            </a:r>
          </a:p>
          <a:p>
            <a:pPr lvl="1"/>
            <a:r>
              <a:t>Rotate (x’, y’, 1) by R</a:t>
            </a:r>
          </a:p>
          <a:p>
            <a:pPr lvl="1"/>
            <a:r>
              <a:t>Perform division</a:t>
            </a:r>
          </a:p>
          <a:p>
            <a:pPr lvl="1"/>
          </a:p>
          <a:p>
            <a:pPr/>
            <a:r>
              <a:t>Makes sense: depth does </a:t>
            </a:r>
            <a:br/>
            <a:r>
              <a:t>not matter, all points along a light ray project to the same point. </a:t>
            </a:r>
          </a:p>
          <a:p>
            <a:pPr lvl="1"/>
            <a:r>
              <a:t>We arbitrarily </a:t>
            </a:r>
            <a:br/>
            <a:r>
              <a:t>(but conveniently) </a:t>
            </a:r>
            <a:br/>
            <a:r>
              <a:t>choose the point at depth 1</a:t>
            </a:r>
          </a:p>
        </p:txBody>
      </p:sp>
      <p:sp>
        <p:nvSpPr>
          <p:cNvPr id="699" name="Line"/>
          <p:cNvSpPr/>
          <p:nvPr/>
        </p:nvSpPr>
        <p:spPr>
          <a:xfrm flipH="1">
            <a:off x="8470900" y="5727700"/>
            <a:ext cx="3581511" cy="0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00" name="Line"/>
          <p:cNvSpPr/>
          <p:nvPr/>
        </p:nvSpPr>
        <p:spPr>
          <a:xfrm>
            <a:off x="8528422" y="3037698"/>
            <a:ext cx="1" cy="2720081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1" name="Group"/>
          <p:cNvGrpSpPr/>
          <p:nvPr/>
        </p:nvGrpSpPr>
        <p:grpSpPr>
          <a:xfrm rot="21367927">
            <a:off x="7279135" y="5053621"/>
            <a:ext cx="1192108" cy="1196770"/>
            <a:chOff x="0" y="0"/>
            <a:chExt cx="1192106" cy="1196768"/>
          </a:xfrm>
        </p:grpSpPr>
        <p:grpSp>
          <p:nvGrpSpPr>
            <p:cNvPr id="703" name="Group"/>
            <p:cNvGrpSpPr/>
            <p:nvPr/>
          </p:nvGrpSpPr>
          <p:grpSpPr>
            <a:xfrm flipH="1" rot="10800000">
              <a:off x="314" y="0"/>
              <a:ext cx="1166256" cy="590441"/>
              <a:chOff x="0" y="0"/>
              <a:chExt cx="1166254" cy="590440"/>
            </a:xfrm>
          </p:grpSpPr>
          <p:sp>
            <p:nvSpPr>
              <p:cNvPr id="701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702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grpSp>
          <p:nvGrpSpPr>
            <p:cNvPr id="706" name="Group"/>
            <p:cNvGrpSpPr/>
            <p:nvPr/>
          </p:nvGrpSpPr>
          <p:grpSpPr>
            <a:xfrm>
              <a:off x="0" y="606327"/>
              <a:ext cx="1166255" cy="590442"/>
              <a:chOff x="0" y="0"/>
              <a:chExt cx="1166254" cy="590440"/>
            </a:xfrm>
          </p:grpSpPr>
          <p:sp>
            <p:nvSpPr>
              <p:cNvPr id="704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705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grpSp>
          <p:nvGrpSpPr>
            <p:cNvPr id="709" name="Group"/>
            <p:cNvGrpSpPr/>
            <p:nvPr/>
          </p:nvGrpSpPr>
          <p:grpSpPr>
            <a:xfrm>
              <a:off x="849945" y="357137"/>
              <a:ext cx="342162" cy="541040"/>
              <a:chOff x="0" y="0"/>
              <a:chExt cx="342161" cy="541039"/>
            </a:xfrm>
          </p:grpSpPr>
          <p:sp>
            <p:nvSpPr>
              <p:cNvPr id="707" name="Line"/>
              <p:cNvSpPr/>
              <p:nvPr/>
            </p:nvSpPr>
            <p:spPr>
              <a:xfrm>
                <a:off x="194280" y="0"/>
                <a:ext cx="147882" cy="541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411" h="21600" fill="norm" stroke="1" extrusionOk="0">
                    <a:moveTo>
                      <a:pt x="0" y="0"/>
                    </a:moveTo>
                    <a:cubicBezTo>
                      <a:pt x="17261" y="4476"/>
                      <a:pt x="21600" y="13365"/>
                      <a:pt x="9692" y="19853"/>
                    </a:cubicBezTo>
                    <a:cubicBezTo>
                      <a:pt x="8557" y="20472"/>
                      <a:pt x="7293" y="21056"/>
                      <a:pt x="5913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708" name="Shape"/>
              <p:cNvSpPr/>
              <p:nvPr/>
            </p:nvSpPr>
            <p:spPr>
              <a:xfrm>
                <a:off x="0" y="0"/>
                <a:ext cx="342162" cy="541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03" h="21600" fill="norm" stroke="1" extrusionOk="0">
                    <a:moveTo>
                      <a:pt x="10790" y="0"/>
                    </a:moveTo>
                    <a:cubicBezTo>
                      <a:pt x="19428" y="4476"/>
                      <a:pt x="21600" y="13365"/>
                      <a:pt x="15641" y="19853"/>
                    </a:cubicBezTo>
                    <a:cubicBezTo>
                      <a:pt x="15073" y="20472"/>
                      <a:pt x="14440" y="21056"/>
                      <a:pt x="13750" y="21600"/>
                    </a:cubicBezTo>
                    <a:lnTo>
                      <a:pt x="0" y="11748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sp>
          <p:nvSpPr>
            <p:cNvPr id="710" name="Oval"/>
            <p:cNvSpPr/>
            <p:nvPr/>
          </p:nvSpPr>
          <p:spPr>
            <a:xfrm>
              <a:off x="1054362" y="516526"/>
              <a:ext cx="120499" cy="231239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sp>
        <p:nvSpPr>
          <p:cNvPr id="712" name="Line"/>
          <p:cNvSpPr/>
          <p:nvPr/>
        </p:nvSpPr>
        <p:spPr>
          <a:xfrm flipH="1">
            <a:off x="8391398" y="4621909"/>
            <a:ext cx="3325213" cy="974001"/>
          </a:xfrm>
          <a:prstGeom prst="line">
            <a:avLst/>
          </a:prstGeom>
          <a:ln w="38100">
            <a:solidFill>
              <a:srgbClr val="000000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3" name="Circle"/>
          <p:cNvSpPr/>
          <p:nvPr/>
        </p:nvSpPr>
        <p:spPr>
          <a:xfrm rot="1542598">
            <a:off x="11594104" y="4472829"/>
            <a:ext cx="292101" cy="292101"/>
          </a:xfrm>
          <a:prstGeom prst="ellipse">
            <a:avLst/>
          </a:prstGeom>
          <a:solidFill>
            <a:srgbClr val="00D2A9">
              <a:alpha val="50000"/>
            </a:srgbClr>
          </a:solidFill>
          <a:ln w="25400">
            <a:solidFill>
              <a:srgbClr val="000000">
                <a:alpha val="50000"/>
              </a:srgbClr>
            </a:solidFill>
            <a:custDash>
              <a:ds d="200000" sp="200000"/>
            </a:custDash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714" name="Circle"/>
          <p:cNvSpPr/>
          <p:nvPr/>
        </p:nvSpPr>
        <p:spPr>
          <a:xfrm rot="1542598">
            <a:off x="9837747" y="4993660"/>
            <a:ext cx="292101" cy="292101"/>
          </a:xfrm>
          <a:prstGeom prst="ellipse">
            <a:avLst/>
          </a:prstGeom>
          <a:solidFill>
            <a:srgbClr val="00D2A9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715" name="projection plane"/>
          <p:cNvSpPr txBox="1"/>
          <p:nvPr/>
        </p:nvSpPr>
        <p:spPr>
          <a:xfrm>
            <a:off x="9245600" y="2870200"/>
            <a:ext cx="2965728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projection plane</a:t>
            </a:r>
          </a:p>
        </p:txBody>
      </p:sp>
      <p:sp>
        <p:nvSpPr>
          <p:cNvPr id="716" name="R(x’,y’,1)"/>
          <p:cNvSpPr txBox="1"/>
          <p:nvPr/>
        </p:nvSpPr>
        <p:spPr>
          <a:xfrm>
            <a:off x="9207500" y="4318000"/>
            <a:ext cx="1898878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R(x’,y’,1)</a:t>
            </a:r>
          </a:p>
        </p:txBody>
      </p:sp>
      <p:sp>
        <p:nvSpPr>
          <p:cNvPr id="717" name="Line"/>
          <p:cNvSpPr/>
          <p:nvPr/>
        </p:nvSpPr>
        <p:spPr>
          <a:xfrm>
            <a:off x="9671701" y="3470127"/>
            <a:ext cx="73670" cy="3930817"/>
          </a:xfrm>
          <a:prstGeom prst="line">
            <a:avLst/>
          </a:prstGeom>
          <a:ln w="38100">
            <a:solidFill>
              <a:srgbClr val="9A244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8" name="Circle"/>
          <p:cNvSpPr/>
          <p:nvPr/>
        </p:nvSpPr>
        <p:spPr>
          <a:xfrm rot="1542598">
            <a:off x="9566813" y="5102033"/>
            <a:ext cx="292101" cy="292101"/>
          </a:xfrm>
          <a:prstGeom prst="ellipse">
            <a:avLst/>
          </a:prstGeom>
          <a:solidFill>
            <a:srgbClr val="00D2A9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719" name="(x’’,y’’, 1)"/>
          <p:cNvSpPr txBox="1"/>
          <p:nvPr/>
        </p:nvSpPr>
        <p:spPr>
          <a:xfrm>
            <a:off x="9613900" y="5105400"/>
            <a:ext cx="194231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(x’’,y’’, 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Homogenous coordinat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Homogenous coordinates</a:t>
            </a:r>
          </a:p>
        </p:txBody>
      </p:sp>
      <p:sp>
        <p:nvSpPr>
          <p:cNvPr id="722" name="Representation of 2D points using 3 coordinat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Representation of 2D points using 3 coordinates</a:t>
            </a:r>
          </a:p>
          <a:p>
            <a:pPr/>
          </a:p>
          <a:p>
            <a:pPr/>
            <a:r>
              <a:t>(x, y, w) represents (x/w, y/w)</a:t>
            </a:r>
          </a:p>
          <a:p>
            <a:pPr lvl="1"/>
            <a:r>
              <a:t>Homogenous points are interpreted as Euclidean coordinates by dividing by the last coordinate</a:t>
            </a:r>
          </a:p>
          <a:p>
            <a:pPr lvl="1"/>
          </a:p>
          <a:p>
            <a:pPr/>
            <a:r>
              <a:t>Motivations: </a:t>
            </a:r>
          </a:p>
          <a:p>
            <a:pPr lvl="1"/>
            <a:r>
              <a:t>perspective transforms</a:t>
            </a:r>
          </a:p>
          <a:p>
            <a:pPr lvl="1"/>
            <a:r>
              <a:t>Make translations linear</a:t>
            </a:r>
          </a:p>
          <a:p>
            <a:pPr lvl="1"/>
            <a:r>
              <a:t>Duality with hyperplanes.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Line"/>
          <p:cNvSpPr/>
          <p:nvPr/>
        </p:nvSpPr>
        <p:spPr>
          <a:xfrm>
            <a:off x="546100" y="1295400"/>
            <a:ext cx="12242800" cy="2258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25" name="Homogeneous coordina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Homogeneous coordinate</a:t>
            </a:r>
          </a:p>
        </p:txBody>
      </p:sp>
      <p:sp>
        <p:nvSpPr>
          <p:cNvPr id="726" name="represent 2D points with 3 number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represent 2D points with 3 numbers</a:t>
            </a:r>
          </a:p>
          <a:p>
            <a:pPr/>
            <a:r>
              <a:t>(x, y, w) represents (x/w, y/w)</a:t>
            </a:r>
          </a:p>
          <a:p>
            <a:pPr/>
            <a:r>
              <a:t>Allows us to represent projective transforms</a:t>
            </a:r>
          </a:p>
          <a:p>
            <a:pPr/>
            <a:r>
              <a:t>Nice thing: projecting onto plane </a:t>
            </a:r>
            <a:r>
              <a:rPr i="1"/>
              <a:t>z=1  </a:t>
            </a:r>
            <a:r>
              <a:t>is just the strict interpretation of homogeneous coordinates</a:t>
            </a:r>
          </a:p>
          <a:p>
            <a:pPr/>
          </a:p>
          <a:p>
            <a:pPr/>
            <a:r>
              <a:t>Yes, you can view this as a notation trick</a:t>
            </a:r>
          </a:p>
          <a:p>
            <a:pPr lvl="1"/>
            <a:r>
              <a:t>But math is all about smart notations</a:t>
            </a:r>
          </a:p>
          <a:p>
            <a:pPr/>
            <a:r>
              <a:t>Homogenous coordinates are central in computer graphics and machine vision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cale invaria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Scale invariant</a:t>
            </a:r>
          </a:p>
        </p:txBody>
      </p:sp>
      <p:sp>
        <p:nvSpPr>
          <p:cNvPr id="729" name="All points (wx, wy, w) for any non-zero w represent the same Euclidean poin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All points (wx, wy, w) for any non-zero w represent the same Euclidean point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Extra prof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Extra profit</a:t>
            </a:r>
          </a:p>
        </p:txBody>
      </p:sp>
      <p:sp>
        <p:nvSpPr>
          <p:cNvPr id="732" name="Homogenous coordinates allow us to represent 2D translations as matric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Homogenous coordinates allow us to represent 2D translations as matrices</a:t>
            </a:r>
          </a:p>
        </p:txBody>
      </p:sp>
      <p:pic>
        <p:nvPicPr>
          <p:cNvPr id="733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0400" y="3695700"/>
            <a:ext cx="6286500" cy="40531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Ques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</a:t>
            </a:r>
          </a:p>
        </p:txBody>
      </p:sp>
      <p:sp>
        <p:nvSpPr>
          <p:cNvPr id="73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37" name="20240928at13h56m36s-DSC08097.jpg" descr="20240928at13h56m36s-DSC0809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20564" y="1592188"/>
            <a:ext cx="13004801" cy="8667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3800"/>
            </a:lvl1pPr>
          </a:lstStyle>
          <a:p>
            <a:pPr/>
            <a:r>
              <a:t>Homographies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Line"/>
          <p:cNvSpPr/>
          <p:nvPr/>
        </p:nvSpPr>
        <p:spPr>
          <a:xfrm>
            <a:off x="546100" y="1295400"/>
            <a:ext cx="12242800" cy="2258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42" name="3D does not mat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3D does not matter</a:t>
            </a:r>
          </a:p>
        </p:txBody>
      </p:sp>
      <p:sp>
        <p:nvSpPr>
          <p:cNvPr id="743" name="Recall: no parallax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Recall: no parallax</a:t>
            </a:r>
          </a:p>
          <a:p>
            <a:pPr/>
            <a:r>
              <a:t>All points along a line going through the viewpoint will be reprojected the same. </a:t>
            </a:r>
          </a:p>
          <a:p>
            <a:pPr/>
            <a:r>
              <a:t>So just pick z=1</a:t>
            </a:r>
          </a:p>
          <a:p>
            <a:pPr lvl="1"/>
            <a:r>
              <a:t>pretend the geometry </a:t>
            </a:r>
            <a:br/>
            <a:r>
              <a:t>is planar</a:t>
            </a:r>
          </a:p>
        </p:txBody>
      </p:sp>
      <p:sp>
        <p:nvSpPr>
          <p:cNvPr id="744" name="Line"/>
          <p:cNvSpPr/>
          <p:nvPr/>
        </p:nvSpPr>
        <p:spPr>
          <a:xfrm flipV="1">
            <a:off x="9401386" y="5624124"/>
            <a:ext cx="4052712" cy="1143001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45" name="Line"/>
          <p:cNvSpPr/>
          <p:nvPr/>
        </p:nvSpPr>
        <p:spPr>
          <a:xfrm flipH="1" flipV="1">
            <a:off x="8367324" y="5768622"/>
            <a:ext cx="530579" cy="880534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46" name="Line"/>
          <p:cNvSpPr/>
          <p:nvPr/>
        </p:nvSpPr>
        <p:spPr>
          <a:xfrm flipH="1" flipV="1">
            <a:off x="6892995" y="6075680"/>
            <a:ext cx="1855894" cy="693139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47" name="Line"/>
          <p:cNvSpPr/>
          <p:nvPr/>
        </p:nvSpPr>
        <p:spPr>
          <a:xfrm>
            <a:off x="9116907" y="6938150"/>
            <a:ext cx="4879059" cy="652499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48" name="Line"/>
          <p:cNvSpPr/>
          <p:nvPr/>
        </p:nvSpPr>
        <p:spPr>
          <a:xfrm flipH="1">
            <a:off x="7827716" y="7060071"/>
            <a:ext cx="1016001" cy="1548836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49" name="Line"/>
          <p:cNvSpPr/>
          <p:nvPr/>
        </p:nvSpPr>
        <p:spPr>
          <a:xfrm>
            <a:off x="9410700" y="7071359"/>
            <a:ext cx="4203983" cy="1508197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0" name="Line"/>
          <p:cNvSpPr/>
          <p:nvPr/>
        </p:nvSpPr>
        <p:spPr>
          <a:xfrm flipV="1">
            <a:off x="9137226" y="4914900"/>
            <a:ext cx="2667001" cy="1803400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1" name="Line"/>
          <p:cNvSpPr/>
          <p:nvPr/>
        </p:nvSpPr>
        <p:spPr>
          <a:xfrm flipV="1">
            <a:off x="9499600" y="6549813"/>
            <a:ext cx="4612641" cy="298028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2" name="Line"/>
          <p:cNvSpPr/>
          <p:nvPr/>
        </p:nvSpPr>
        <p:spPr>
          <a:xfrm>
            <a:off x="9105617" y="7055555"/>
            <a:ext cx="2887699" cy="2950916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3" name="Line"/>
          <p:cNvSpPr/>
          <p:nvPr/>
        </p:nvSpPr>
        <p:spPr>
          <a:xfrm flipH="1">
            <a:off x="5610578" y="7012658"/>
            <a:ext cx="3099930" cy="1006969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4" name="Circle"/>
          <p:cNvSpPr/>
          <p:nvPr/>
        </p:nvSpPr>
        <p:spPr>
          <a:xfrm>
            <a:off x="8823395" y="6710116"/>
            <a:ext cx="330201" cy="330201"/>
          </a:xfrm>
          <a:prstGeom prst="ellipse">
            <a:avLst/>
          </a:prstGeom>
          <a:solidFill>
            <a:srgbClr val="AC39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755" name="viewpoint"/>
          <p:cNvSpPr txBox="1"/>
          <p:nvPr/>
        </p:nvSpPr>
        <p:spPr>
          <a:xfrm>
            <a:off x="6845300" y="6553200"/>
            <a:ext cx="189908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viewpoint</a:t>
            </a:r>
          </a:p>
        </p:txBody>
      </p:sp>
      <p:sp>
        <p:nvSpPr>
          <p:cNvPr id="756" name="Line"/>
          <p:cNvSpPr/>
          <p:nvPr/>
        </p:nvSpPr>
        <p:spPr>
          <a:xfrm flipH="1">
            <a:off x="10655299" y="4889500"/>
            <a:ext cx="1" cy="4605651"/>
          </a:xfrm>
          <a:prstGeom prst="line">
            <a:avLst/>
          </a:prstGeom>
          <a:ln w="88900">
            <a:solidFill>
              <a:srgbClr val="0056D6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7" name="Circle"/>
          <p:cNvSpPr/>
          <p:nvPr/>
        </p:nvSpPr>
        <p:spPr>
          <a:xfrm>
            <a:off x="6096000" y="3964658"/>
            <a:ext cx="5803900" cy="5803901"/>
          </a:xfrm>
          <a:prstGeom prst="ellipse">
            <a:avLst/>
          </a:prstGeom>
          <a:ln w="12700">
            <a:solidFill>
              <a:srgbClr val="9A244F"/>
            </a:solidFill>
            <a:prstDash val="sysDot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</a:t>
            </a:r>
          </a:p>
        </p:txBody>
      </p:sp>
      <p:sp>
        <p:nvSpPr>
          <p:cNvPr id="760" name="To reproject a 3D view:…"/>
          <p:cNvSpPr txBox="1"/>
          <p:nvPr>
            <p:ph type="body" idx="1"/>
          </p:nvPr>
        </p:nvSpPr>
        <p:spPr>
          <a:xfrm>
            <a:off x="304800" y="1651000"/>
            <a:ext cx="7200900" cy="8077200"/>
          </a:xfrm>
          <a:prstGeom prst="rect">
            <a:avLst/>
          </a:prstGeom>
        </p:spPr>
        <p:txBody>
          <a:bodyPr/>
          <a:lstStyle/>
          <a:p>
            <a:pPr/>
            <a:r>
              <a:t>To reproject a 3D view: </a:t>
            </a:r>
          </a:p>
          <a:p>
            <a:pPr lvl="1"/>
            <a:r>
              <a:t>pretend image is a 3D plane at distance 1: points x,y,1</a:t>
            </a:r>
          </a:p>
          <a:p>
            <a:pPr lvl="1"/>
            <a:r>
              <a:t>Apply a 3D rotation </a:t>
            </a:r>
            <a:br/>
            <a:r>
              <a:t>(3x3 matrix)</a:t>
            </a:r>
          </a:p>
          <a:p>
            <a:pPr lvl="1"/>
            <a:r>
              <a:t>Reproject by dividing by the new z (often called w)</a:t>
            </a:r>
          </a:p>
        </p:txBody>
      </p:sp>
      <p:sp>
        <p:nvSpPr>
          <p:cNvPr id="761" name="Line"/>
          <p:cNvSpPr/>
          <p:nvPr/>
        </p:nvSpPr>
        <p:spPr>
          <a:xfrm flipH="1">
            <a:off x="8470900" y="5727700"/>
            <a:ext cx="3581511" cy="0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2" name="Line"/>
          <p:cNvSpPr/>
          <p:nvPr/>
        </p:nvSpPr>
        <p:spPr>
          <a:xfrm>
            <a:off x="8528422" y="3037698"/>
            <a:ext cx="1" cy="2720081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3" name="Group"/>
          <p:cNvGrpSpPr/>
          <p:nvPr/>
        </p:nvGrpSpPr>
        <p:grpSpPr>
          <a:xfrm rot="21367927">
            <a:off x="7279135" y="5053621"/>
            <a:ext cx="1192108" cy="1196770"/>
            <a:chOff x="0" y="0"/>
            <a:chExt cx="1192106" cy="1196768"/>
          </a:xfrm>
        </p:grpSpPr>
        <p:grpSp>
          <p:nvGrpSpPr>
            <p:cNvPr id="765" name="Group"/>
            <p:cNvGrpSpPr/>
            <p:nvPr/>
          </p:nvGrpSpPr>
          <p:grpSpPr>
            <a:xfrm flipH="1" rot="10800000">
              <a:off x="314" y="0"/>
              <a:ext cx="1166256" cy="590441"/>
              <a:chOff x="0" y="0"/>
              <a:chExt cx="1166254" cy="590440"/>
            </a:xfrm>
          </p:grpSpPr>
          <p:sp>
            <p:nvSpPr>
              <p:cNvPr id="763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764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grpSp>
          <p:nvGrpSpPr>
            <p:cNvPr id="768" name="Group"/>
            <p:cNvGrpSpPr/>
            <p:nvPr/>
          </p:nvGrpSpPr>
          <p:grpSpPr>
            <a:xfrm>
              <a:off x="0" y="606327"/>
              <a:ext cx="1166255" cy="590442"/>
              <a:chOff x="0" y="0"/>
              <a:chExt cx="1166254" cy="590440"/>
            </a:xfrm>
          </p:grpSpPr>
          <p:sp>
            <p:nvSpPr>
              <p:cNvPr id="766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767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grpSp>
          <p:nvGrpSpPr>
            <p:cNvPr id="771" name="Group"/>
            <p:cNvGrpSpPr/>
            <p:nvPr/>
          </p:nvGrpSpPr>
          <p:grpSpPr>
            <a:xfrm>
              <a:off x="849945" y="357137"/>
              <a:ext cx="342162" cy="541040"/>
              <a:chOff x="0" y="0"/>
              <a:chExt cx="342161" cy="541039"/>
            </a:xfrm>
          </p:grpSpPr>
          <p:sp>
            <p:nvSpPr>
              <p:cNvPr id="769" name="Line"/>
              <p:cNvSpPr/>
              <p:nvPr/>
            </p:nvSpPr>
            <p:spPr>
              <a:xfrm>
                <a:off x="194280" y="0"/>
                <a:ext cx="147882" cy="541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411" h="21600" fill="norm" stroke="1" extrusionOk="0">
                    <a:moveTo>
                      <a:pt x="0" y="0"/>
                    </a:moveTo>
                    <a:cubicBezTo>
                      <a:pt x="17261" y="4476"/>
                      <a:pt x="21600" y="13365"/>
                      <a:pt x="9692" y="19853"/>
                    </a:cubicBezTo>
                    <a:cubicBezTo>
                      <a:pt x="8557" y="20472"/>
                      <a:pt x="7293" y="21056"/>
                      <a:pt x="5913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770" name="Shape"/>
              <p:cNvSpPr/>
              <p:nvPr/>
            </p:nvSpPr>
            <p:spPr>
              <a:xfrm>
                <a:off x="0" y="0"/>
                <a:ext cx="342162" cy="541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03" h="21600" fill="norm" stroke="1" extrusionOk="0">
                    <a:moveTo>
                      <a:pt x="10790" y="0"/>
                    </a:moveTo>
                    <a:cubicBezTo>
                      <a:pt x="19428" y="4476"/>
                      <a:pt x="21600" y="13365"/>
                      <a:pt x="15641" y="19853"/>
                    </a:cubicBezTo>
                    <a:cubicBezTo>
                      <a:pt x="15073" y="20472"/>
                      <a:pt x="14440" y="21056"/>
                      <a:pt x="13750" y="21600"/>
                    </a:cubicBezTo>
                    <a:lnTo>
                      <a:pt x="0" y="11748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sp>
          <p:nvSpPr>
            <p:cNvPr id="772" name="Oval"/>
            <p:cNvSpPr/>
            <p:nvPr/>
          </p:nvSpPr>
          <p:spPr>
            <a:xfrm>
              <a:off x="1054362" y="516526"/>
              <a:ext cx="120499" cy="231239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774" name="Line"/>
          <p:cNvSpPr/>
          <p:nvPr/>
        </p:nvSpPr>
        <p:spPr>
          <a:xfrm flipH="1">
            <a:off x="8391398" y="4621909"/>
            <a:ext cx="3325213" cy="974001"/>
          </a:xfrm>
          <a:prstGeom prst="line">
            <a:avLst/>
          </a:prstGeom>
          <a:ln w="38100">
            <a:solidFill>
              <a:srgbClr val="000000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5" name="Circle"/>
          <p:cNvSpPr/>
          <p:nvPr/>
        </p:nvSpPr>
        <p:spPr>
          <a:xfrm rot="1542598">
            <a:off x="11594104" y="4472829"/>
            <a:ext cx="292101" cy="292101"/>
          </a:xfrm>
          <a:prstGeom prst="ellipse">
            <a:avLst/>
          </a:prstGeom>
          <a:solidFill>
            <a:srgbClr val="00D2A9">
              <a:alpha val="50000"/>
            </a:srgbClr>
          </a:solidFill>
          <a:ln w="25400">
            <a:solidFill>
              <a:srgbClr val="000000">
                <a:alpha val="50000"/>
              </a:srgbClr>
            </a:solidFill>
            <a:custDash>
              <a:ds d="200000" sp="200000"/>
            </a:custDash>
          </a:ln>
        </p:spPr>
        <p:txBody>
          <a:bodyPr lIns="50800" tIns="50800" rIns="50800" bIns="50800" anchor="ctr"/>
          <a:lstStyle/>
          <a:p>
            <a:pPr marL="57799" marR="57799"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776" name="Circle"/>
          <p:cNvSpPr/>
          <p:nvPr/>
        </p:nvSpPr>
        <p:spPr>
          <a:xfrm rot="1542598">
            <a:off x="9837747" y="4993660"/>
            <a:ext cx="292101" cy="292101"/>
          </a:xfrm>
          <a:prstGeom prst="ellipse">
            <a:avLst/>
          </a:prstGeom>
          <a:solidFill>
            <a:srgbClr val="00D2A9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777" name="projection plane"/>
          <p:cNvSpPr txBox="1"/>
          <p:nvPr/>
        </p:nvSpPr>
        <p:spPr>
          <a:xfrm>
            <a:off x="8891283" y="2794000"/>
            <a:ext cx="367436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projection plane</a:t>
            </a:r>
          </a:p>
        </p:txBody>
      </p:sp>
      <p:sp>
        <p:nvSpPr>
          <p:cNvPr id="778" name="R(x’,y’,1)"/>
          <p:cNvSpPr txBox="1"/>
          <p:nvPr/>
        </p:nvSpPr>
        <p:spPr>
          <a:xfrm>
            <a:off x="9119989" y="4241800"/>
            <a:ext cx="20739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R(x’,y’,1)</a:t>
            </a:r>
          </a:p>
        </p:txBody>
      </p:sp>
      <p:sp>
        <p:nvSpPr>
          <p:cNvPr id="779" name="Line"/>
          <p:cNvSpPr/>
          <p:nvPr/>
        </p:nvSpPr>
        <p:spPr>
          <a:xfrm>
            <a:off x="9671701" y="3470127"/>
            <a:ext cx="73670" cy="3930817"/>
          </a:xfrm>
          <a:prstGeom prst="line">
            <a:avLst/>
          </a:prstGeom>
          <a:ln w="38100">
            <a:solidFill>
              <a:srgbClr val="9A244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0" name="Circle"/>
          <p:cNvSpPr/>
          <p:nvPr/>
        </p:nvSpPr>
        <p:spPr>
          <a:xfrm rot="1542598">
            <a:off x="9566813" y="5102033"/>
            <a:ext cx="292101" cy="292101"/>
          </a:xfrm>
          <a:prstGeom prst="ellipse">
            <a:avLst/>
          </a:prstGeom>
          <a:solidFill>
            <a:srgbClr val="00D2A9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781" name="(x’’,y’’, 1)"/>
          <p:cNvSpPr txBox="1"/>
          <p:nvPr/>
        </p:nvSpPr>
        <p:spPr>
          <a:xfrm>
            <a:off x="9544850" y="5029200"/>
            <a:ext cx="208041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(x’’,y’’, 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2D homogenous v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2D homogenous version</a:t>
            </a:r>
          </a:p>
        </p:txBody>
      </p:sp>
      <p:sp>
        <p:nvSpPr>
          <p:cNvPr id="784" name="2D points represented as homogenous coordinates (x, y, 1)…"/>
          <p:cNvSpPr txBox="1"/>
          <p:nvPr>
            <p:ph type="body" sz="half" idx="1"/>
          </p:nvPr>
        </p:nvSpPr>
        <p:spPr>
          <a:xfrm>
            <a:off x="304800" y="1651000"/>
            <a:ext cx="12484100" cy="3644900"/>
          </a:xfrm>
          <a:prstGeom prst="rect">
            <a:avLst/>
          </a:prstGeom>
        </p:spPr>
        <p:txBody>
          <a:bodyPr/>
          <a:lstStyle/>
          <a:p>
            <a:pPr/>
            <a:r>
              <a:t>2D points represented as homogenous coordinates (x, y, 1)</a:t>
            </a:r>
          </a:p>
          <a:p>
            <a:pPr/>
            <a:r>
              <a:t>Mapped into the other image by a 3x3 matrix  H, into homogenous coordinates (x’, y’, w’)</a:t>
            </a:r>
          </a:p>
          <a:p>
            <a:pPr/>
            <a:r>
              <a:t>get Euclidean coordinates by dividing by w’</a:t>
            </a:r>
          </a:p>
        </p:txBody>
      </p:sp>
      <p:grpSp>
        <p:nvGrpSpPr>
          <p:cNvPr id="794" name="Group"/>
          <p:cNvGrpSpPr/>
          <p:nvPr/>
        </p:nvGrpSpPr>
        <p:grpSpPr>
          <a:xfrm>
            <a:off x="177800" y="5286404"/>
            <a:ext cx="9174158" cy="4429096"/>
            <a:chOff x="0" y="0"/>
            <a:chExt cx="9174157" cy="4429095"/>
          </a:xfrm>
        </p:grpSpPr>
        <p:pic>
          <p:nvPicPr>
            <p:cNvPr id="785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19685" y="353264"/>
              <a:ext cx="4149754" cy="39018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86" name="droppedImage.tiff" descr="droppedImage.tif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741265" y="346937"/>
              <a:ext cx="2926375" cy="39018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87" name="Rectangle"/>
            <p:cNvSpPr/>
            <p:nvPr/>
          </p:nvSpPr>
          <p:spPr>
            <a:xfrm>
              <a:off x="0" y="199995"/>
              <a:ext cx="8928100" cy="4229101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788" name="Line"/>
            <p:cNvSpPr/>
            <p:nvPr/>
          </p:nvSpPr>
          <p:spPr>
            <a:xfrm>
              <a:off x="2946381" y="482412"/>
              <a:ext cx="4620897" cy="692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218" fill="norm" stroke="1" extrusionOk="0">
                  <a:moveTo>
                    <a:pt x="21600" y="7143"/>
                  </a:moveTo>
                  <a:cubicBezTo>
                    <a:pt x="19230" y="1743"/>
                    <a:pt x="7053" y="-8382"/>
                    <a:pt x="0" y="13218"/>
                  </a:cubicBezTo>
                </a:path>
              </a:pathLst>
            </a:custGeom>
            <a:noFill/>
            <a:ln w="76200" cap="flat">
              <a:solidFill>
                <a:srgbClr val="9929BD"/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2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789" name="(x, y, 1)"/>
            <p:cNvSpPr txBox="1"/>
            <p:nvPr/>
          </p:nvSpPr>
          <p:spPr>
            <a:xfrm>
              <a:off x="7205657" y="101600"/>
              <a:ext cx="1968501" cy="673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584200">
                <a:defRPr sz="4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(x, y, 1)</a:t>
              </a:r>
            </a:p>
          </p:txBody>
        </p:sp>
        <p:sp>
          <p:nvSpPr>
            <p:cNvPr id="790" name="(x’, y’, w’)"/>
            <p:cNvSpPr txBox="1"/>
            <p:nvPr/>
          </p:nvSpPr>
          <p:spPr>
            <a:xfrm>
              <a:off x="617412" y="666375"/>
              <a:ext cx="2235201" cy="673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584200">
                <a:defRPr sz="4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(x’, y’, w’)</a:t>
              </a:r>
            </a:p>
          </p:txBody>
        </p:sp>
        <p:sp>
          <p:nvSpPr>
            <p:cNvPr id="791" name="(x’/w’, y’/w’)"/>
            <p:cNvSpPr txBox="1"/>
            <p:nvPr/>
          </p:nvSpPr>
          <p:spPr>
            <a:xfrm>
              <a:off x="1677859" y="1300123"/>
              <a:ext cx="2794001" cy="673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584200">
                <a:defRPr sz="4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(x’/w’, y’/w’)</a:t>
              </a:r>
            </a:p>
          </p:txBody>
        </p:sp>
        <p:sp>
          <p:nvSpPr>
            <p:cNvPr id="792" name="H"/>
            <p:cNvSpPr txBox="1"/>
            <p:nvPr/>
          </p:nvSpPr>
          <p:spPr>
            <a:xfrm>
              <a:off x="4271957" y="0"/>
              <a:ext cx="1968501" cy="673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584200">
                <a:defRPr sz="4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793" name="Arrow"/>
            <p:cNvSpPr/>
            <p:nvPr/>
          </p:nvSpPr>
          <p:spPr>
            <a:xfrm>
              <a:off x="825500" y="1546195"/>
              <a:ext cx="825500" cy="393701"/>
            </a:xfrm>
            <a:prstGeom prst="rightArrow">
              <a:avLst>
                <a:gd name="adj1" fmla="val 48387"/>
                <a:gd name="adj2" fmla="val 87109"/>
              </a:avLst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Rectangle"/>
          <p:cNvSpPr/>
          <p:nvPr/>
        </p:nvSpPr>
        <p:spPr>
          <a:xfrm>
            <a:off x="-190500" y="-12700"/>
            <a:ext cx="13246100" cy="431800"/>
          </a:xfrm>
          <a:prstGeom prst="rect">
            <a:avLst/>
          </a:prstGeom>
          <a:solidFill>
            <a:srgbClr val="B51A00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797" name="Rectangle"/>
          <p:cNvSpPr/>
          <p:nvPr/>
        </p:nvSpPr>
        <p:spPr>
          <a:xfrm>
            <a:off x="12700" y="9486900"/>
            <a:ext cx="13042900" cy="406400"/>
          </a:xfrm>
          <a:prstGeom prst="rect">
            <a:avLst/>
          </a:prstGeom>
          <a:solidFill>
            <a:srgbClr val="B51A00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798" name="Rectangle"/>
          <p:cNvSpPr/>
          <p:nvPr/>
        </p:nvSpPr>
        <p:spPr>
          <a:xfrm>
            <a:off x="12611100" y="266700"/>
            <a:ext cx="444500" cy="9410700"/>
          </a:xfrm>
          <a:prstGeom prst="rect">
            <a:avLst/>
          </a:prstGeom>
          <a:solidFill>
            <a:srgbClr val="B51A00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799" name="Rectangle"/>
          <p:cNvSpPr/>
          <p:nvPr/>
        </p:nvSpPr>
        <p:spPr>
          <a:xfrm>
            <a:off x="-254000" y="266700"/>
            <a:ext cx="444500" cy="9410700"/>
          </a:xfrm>
          <a:prstGeom prst="rect">
            <a:avLst/>
          </a:prstGeom>
          <a:solidFill>
            <a:srgbClr val="B51A00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00" name="Warping with 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Warping with homography</a:t>
            </a:r>
          </a:p>
        </p:txBody>
      </p:sp>
      <p:sp>
        <p:nvSpPr>
          <p:cNvPr id="801" name="For each pixel y,x, in output"/>
          <p:cNvSpPr txBox="1"/>
          <p:nvPr>
            <p:ph type="body" sz="half" idx="1"/>
          </p:nvPr>
        </p:nvSpPr>
        <p:spPr>
          <a:xfrm>
            <a:off x="292100" y="1587500"/>
            <a:ext cx="12484100" cy="3644900"/>
          </a:xfrm>
          <a:prstGeom prst="rect">
            <a:avLst/>
          </a:prstGeom>
        </p:spPr>
        <p:txBody>
          <a:bodyPr/>
          <a:lstStyle/>
          <a:p>
            <a:pPr/>
            <a:r>
              <a:t>For each pixel y,x, in output</a:t>
            </a:r>
          </a:p>
        </p:txBody>
      </p:sp>
      <p:pic>
        <p:nvPicPr>
          <p:cNvPr id="80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7485" y="5639668"/>
            <a:ext cx="4149754" cy="3901832"/>
          </a:xfrm>
          <a:prstGeom prst="rect">
            <a:avLst/>
          </a:prstGeom>
          <a:ln w="12700">
            <a:miter lim="400000"/>
          </a:ln>
        </p:spPr>
      </p:pic>
      <p:pic>
        <p:nvPicPr>
          <p:cNvPr id="803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19065" y="5633341"/>
            <a:ext cx="2926375" cy="3901832"/>
          </a:xfrm>
          <a:prstGeom prst="rect">
            <a:avLst/>
          </a:prstGeom>
          <a:ln w="12700">
            <a:miter lim="400000"/>
          </a:ln>
        </p:spPr>
      </p:pic>
      <p:sp>
        <p:nvSpPr>
          <p:cNvPr id="804" name="Rectangle"/>
          <p:cNvSpPr/>
          <p:nvPr/>
        </p:nvSpPr>
        <p:spPr>
          <a:xfrm>
            <a:off x="177800" y="5486400"/>
            <a:ext cx="8928100" cy="3987800"/>
          </a:xfrm>
          <a:prstGeom prst="rect">
            <a:avLst/>
          </a:prstGeom>
          <a:solidFill>
            <a:srgbClr val="FFFFFF">
              <a:alpha val="7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05" name="Line"/>
          <p:cNvSpPr/>
          <p:nvPr/>
        </p:nvSpPr>
        <p:spPr>
          <a:xfrm flipH="1">
            <a:off x="3124181" y="5768816"/>
            <a:ext cx="4620897" cy="6924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218" fill="norm" stroke="1" extrusionOk="0">
                <a:moveTo>
                  <a:pt x="21600" y="7143"/>
                </a:moveTo>
                <a:cubicBezTo>
                  <a:pt x="19230" y="1743"/>
                  <a:pt x="7053" y="-8382"/>
                  <a:pt x="0" y="13218"/>
                </a:cubicBezTo>
              </a:path>
            </a:pathLst>
          </a:custGeom>
          <a:ln w="76200">
            <a:solidFill>
              <a:srgbClr val="9929BD"/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06" name="(x, y, 1)"/>
          <p:cNvSpPr txBox="1"/>
          <p:nvPr/>
        </p:nvSpPr>
        <p:spPr>
          <a:xfrm>
            <a:off x="1262057" y="5642004"/>
            <a:ext cx="19685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(x, y, 1)</a:t>
            </a:r>
          </a:p>
        </p:txBody>
      </p:sp>
      <p:pic>
        <p:nvPicPr>
          <p:cNvPr id="807" name="Rectangle Rectangle" descr="Rectangle Rectangl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2400" y="355600"/>
            <a:ext cx="12484100" cy="9169400"/>
          </a:xfrm>
          <a:prstGeom prst="rect">
            <a:avLst/>
          </a:prstGeom>
        </p:spPr>
      </p:pic>
      <p:grpSp>
        <p:nvGrpSpPr>
          <p:cNvPr id="813" name="Group"/>
          <p:cNvGrpSpPr/>
          <p:nvPr/>
        </p:nvGrpSpPr>
        <p:grpSpPr>
          <a:xfrm>
            <a:off x="10039062" y="1001221"/>
            <a:ext cx="3106703" cy="2833470"/>
            <a:chOff x="-90164" y="-78278"/>
            <a:chExt cx="3106702" cy="2833468"/>
          </a:xfrm>
        </p:grpSpPr>
        <p:grpSp>
          <p:nvGrpSpPr>
            <p:cNvPr id="811" name="Star"/>
            <p:cNvGrpSpPr/>
            <p:nvPr/>
          </p:nvGrpSpPr>
          <p:grpSpPr>
            <a:xfrm>
              <a:off x="-90165" y="-78279"/>
              <a:ext cx="3106703" cy="2833470"/>
              <a:chOff x="0" y="0"/>
              <a:chExt cx="3106702" cy="2833468"/>
            </a:xfrm>
          </p:grpSpPr>
          <p:sp>
            <p:nvSpPr>
              <p:cNvPr id="810" name="Star"/>
              <p:cNvSpPr/>
              <p:nvPr/>
            </p:nvSpPr>
            <p:spPr>
              <a:xfrm>
                <a:off x="90164" y="78278"/>
                <a:ext cx="2926374" cy="2676913"/>
              </a:xfrm>
              <a:prstGeom prst="star12">
                <a:avLst>
                  <a:gd name="adj" fmla="val 33927"/>
                </a:avLst>
              </a:prstGeom>
              <a:solidFill>
                <a:srgbClr val="FFF76B"/>
              </a:solidFill>
              <a:ln>
                <a:noFill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pic>
            <p:nvPicPr>
              <p:cNvPr id="809" name="Star Star" descr="Star Star"/>
              <p:cNvPicPr>
                <a:picLocks noChangeAspect="0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-1" y="-1"/>
                <a:ext cx="3106704" cy="2833470"/>
              </a:xfrm>
              <a:prstGeom prst="rect">
                <a:avLst/>
              </a:prstGeom>
              <a:effectLst/>
            </p:spPr>
          </p:pic>
        </p:grpSp>
        <p:sp>
          <p:nvSpPr>
            <p:cNvPr id="812" name="Important"/>
            <p:cNvSpPr txBox="1"/>
            <p:nvPr/>
          </p:nvSpPr>
          <p:spPr>
            <a:xfrm rot="20065948">
              <a:off x="422228" y="928174"/>
              <a:ext cx="2083613" cy="5902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584200">
                <a:defRPr sz="2400">
                  <a:solidFill>
                    <a:srgbClr val="B51A00"/>
                  </a:solidFill>
                  <a:latin typeface="Chalkduster"/>
                  <a:ea typeface="Chalkduster"/>
                  <a:cs typeface="Chalkduster"/>
                  <a:sym typeface="Chalkduster"/>
                </a:defRPr>
              </a:lvl1pPr>
            </a:lstStyle>
            <a:p>
              <a:pPr/>
              <a:r>
                <a:t>Important</a:t>
              </a:r>
            </a:p>
          </p:txBody>
        </p:sp>
      </p:grpSp>
      <p:sp>
        <p:nvSpPr>
          <p:cNvPr id="814" name="output  (in coordinate system of input 1)"/>
          <p:cNvSpPr txBox="1"/>
          <p:nvPr/>
        </p:nvSpPr>
        <p:spPr>
          <a:xfrm>
            <a:off x="487357" y="7483504"/>
            <a:ext cx="4152901" cy="217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output </a:t>
            </a:r>
            <a:br/>
            <a:r>
              <a:t>(in coordinate system of input 1)</a:t>
            </a:r>
          </a:p>
        </p:txBody>
      </p:sp>
      <p:sp>
        <p:nvSpPr>
          <p:cNvPr id="815" name="input 2"/>
          <p:cNvSpPr txBox="1"/>
          <p:nvPr/>
        </p:nvSpPr>
        <p:spPr>
          <a:xfrm>
            <a:off x="6075357" y="8702704"/>
            <a:ext cx="19685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input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Rectangle"/>
          <p:cNvSpPr/>
          <p:nvPr/>
        </p:nvSpPr>
        <p:spPr>
          <a:xfrm>
            <a:off x="-190500" y="-12700"/>
            <a:ext cx="13246100" cy="431800"/>
          </a:xfrm>
          <a:prstGeom prst="rect">
            <a:avLst/>
          </a:prstGeom>
          <a:solidFill>
            <a:srgbClr val="B51A00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18" name="Rectangle"/>
          <p:cNvSpPr/>
          <p:nvPr/>
        </p:nvSpPr>
        <p:spPr>
          <a:xfrm>
            <a:off x="12700" y="9486900"/>
            <a:ext cx="13042900" cy="406400"/>
          </a:xfrm>
          <a:prstGeom prst="rect">
            <a:avLst/>
          </a:prstGeom>
          <a:solidFill>
            <a:srgbClr val="B51A00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19" name="Rectangle"/>
          <p:cNvSpPr/>
          <p:nvPr/>
        </p:nvSpPr>
        <p:spPr>
          <a:xfrm>
            <a:off x="12611100" y="266700"/>
            <a:ext cx="444500" cy="9410700"/>
          </a:xfrm>
          <a:prstGeom prst="rect">
            <a:avLst/>
          </a:prstGeom>
          <a:solidFill>
            <a:srgbClr val="B51A00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20" name="Rectangle"/>
          <p:cNvSpPr/>
          <p:nvPr/>
        </p:nvSpPr>
        <p:spPr>
          <a:xfrm>
            <a:off x="-254000" y="266700"/>
            <a:ext cx="444500" cy="9410700"/>
          </a:xfrm>
          <a:prstGeom prst="rect">
            <a:avLst/>
          </a:prstGeom>
          <a:solidFill>
            <a:srgbClr val="B51A00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21" name="Warping with 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Warping with homography</a:t>
            </a:r>
          </a:p>
        </p:txBody>
      </p:sp>
      <p:sp>
        <p:nvSpPr>
          <p:cNvPr id="822" name="For each pixel y,x, in output…"/>
          <p:cNvSpPr txBox="1"/>
          <p:nvPr>
            <p:ph type="body" sz="half" idx="1"/>
          </p:nvPr>
        </p:nvSpPr>
        <p:spPr>
          <a:xfrm>
            <a:off x="292100" y="1587500"/>
            <a:ext cx="12484100" cy="3644900"/>
          </a:xfrm>
          <a:prstGeom prst="rect">
            <a:avLst/>
          </a:prstGeom>
        </p:spPr>
        <p:txBody>
          <a:bodyPr/>
          <a:lstStyle/>
          <a:p>
            <a:pPr/>
            <a:r>
              <a:t>For each pixel y,x, in output</a:t>
            </a:r>
          </a:p>
          <a:p>
            <a:pPr lvl="1"/>
            <a:r>
              <a:t>(y’,x’,w’)=H</a:t>
            </a:r>
            <a:r>
              <a:rPr baseline="31999">
                <a:latin typeface="Gill Sans"/>
                <a:ea typeface="Gill Sans"/>
                <a:cs typeface="Gill Sans"/>
                <a:sym typeface="Gill Sans"/>
              </a:rPr>
              <a:t> -1</a:t>
            </a:r>
            <a:r>
              <a:t>(y,x,1) </a:t>
            </a:r>
          </a:p>
          <a:p>
            <a:pPr lvl="1"/>
            <a:r>
              <a:t>(y’’, x’’)=(y’/w’ , x’/w’)</a:t>
            </a:r>
          </a:p>
          <a:p>
            <a:pPr lvl="1"/>
            <a:r>
              <a:t>out(y,x)=in(y’’, x’’)</a:t>
            </a:r>
          </a:p>
        </p:txBody>
      </p:sp>
      <p:pic>
        <p:nvPicPr>
          <p:cNvPr id="823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7485" y="5639668"/>
            <a:ext cx="4149754" cy="3901832"/>
          </a:xfrm>
          <a:prstGeom prst="rect">
            <a:avLst/>
          </a:prstGeom>
          <a:ln w="12700">
            <a:miter lim="400000"/>
          </a:ln>
        </p:spPr>
      </p:pic>
      <p:pic>
        <p:nvPicPr>
          <p:cNvPr id="824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19065" y="5633341"/>
            <a:ext cx="2926375" cy="3901832"/>
          </a:xfrm>
          <a:prstGeom prst="rect">
            <a:avLst/>
          </a:prstGeom>
          <a:ln w="12700">
            <a:miter lim="400000"/>
          </a:ln>
        </p:spPr>
      </p:pic>
      <p:sp>
        <p:nvSpPr>
          <p:cNvPr id="825" name="Rectangle"/>
          <p:cNvSpPr/>
          <p:nvPr/>
        </p:nvSpPr>
        <p:spPr>
          <a:xfrm>
            <a:off x="177800" y="5486400"/>
            <a:ext cx="8928100" cy="3987800"/>
          </a:xfrm>
          <a:prstGeom prst="rect">
            <a:avLst/>
          </a:prstGeom>
          <a:solidFill>
            <a:srgbClr val="FFFFFF">
              <a:alpha val="7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26" name="Line"/>
          <p:cNvSpPr/>
          <p:nvPr/>
        </p:nvSpPr>
        <p:spPr>
          <a:xfrm flipH="1">
            <a:off x="3124181" y="5768816"/>
            <a:ext cx="4620897" cy="6924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218" fill="norm" stroke="1" extrusionOk="0">
                <a:moveTo>
                  <a:pt x="21600" y="7143"/>
                </a:moveTo>
                <a:cubicBezTo>
                  <a:pt x="19230" y="1743"/>
                  <a:pt x="7053" y="-8382"/>
                  <a:pt x="0" y="13218"/>
                </a:cubicBezTo>
              </a:path>
            </a:pathLst>
          </a:custGeom>
          <a:ln w="76200">
            <a:solidFill>
              <a:srgbClr val="9929BD"/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27" name="(x, y, 1)"/>
          <p:cNvSpPr txBox="1"/>
          <p:nvPr/>
        </p:nvSpPr>
        <p:spPr>
          <a:xfrm>
            <a:off x="1262057" y="5642004"/>
            <a:ext cx="19685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(x, y, 1)</a:t>
            </a:r>
          </a:p>
        </p:txBody>
      </p:sp>
      <p:sp>
        <p:nvSpPr>
          <p:cNvPr id="828" name="(x’, y’, w’)"/>
          <p:cNvSpPr txBox="1"/>
          <p:nvPr/>
        </p:nvSpPr>
        <p:spPr>
          <a:xfrm>
            <a:off x="7678611" y="5635280"/>
            <a:ext cx="22352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(x’, y’, w’)</a:t>
            </a:r>
          </a:p>
        </p:txBody>
      </p:sp>
      <p:sp>
        <p:nvSpPr>
          <p:cNvPr id="829" name="(x’/w’, y’/w’)"/>
          <p:cNvSpPr txBox="1"/>
          <p:nvPr/>
        </p:nvSpPr>
        <p:spPr>
          <a:xfrm>
            <a:off x="8345359" y="6688128"/>
            <a:ext cx="27940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(x’/w’, y’/w’)</a:t>
            </a:r>
          </a:p>
        </p:txBody>
      </p:sp>
      <p:sp>
        <p:nvSpPr>
          <p:cNvPr id="830" name="H-1"/>
          <p:cNvSpPr txBox="1"/>
          <p:nvPr/>
        </p:nvSpPr>
        <p:spPr>
          <a:xfrm>
            <a:off x="4449757" y="5286404"/>
            <a:ext cx="19685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H</a:t>
            </a:r>
            <a:r>
              <a:rPr baseline="31999"/>
              <a:t>-1</a:t>
            </a:r>
          </a:p>
        </p:txBody>
      </p:sp>
      <p:sp>
        <p:nvSpPr>
          <p:cNvPr id="831" name="Arrow"/>
          <p:cNvSpPr/>
          <p:nvPr/>
        </p:nvSpPr>
        <p:spPr>
          <a:xfrm>
            <a:off x="7353300" y="6870700"/>
            <a:ext cx="825500" cy="393700"/>
          </a:xfrm>
          <a:prstGeom prst="rightArrow">
            <a:avLst>
              <a:gd name="adj1" fmla="val 48387"/>
              <a:gd name="adj2" fmla="val 87109"/>
            </a:avLst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832" name="Rectangle Rectangle" descr="Rectangle Rectangle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2400" y="355600"/>
            <a:ext cx="12484100" cy="9169400"/>
          </a:xfrm>
          <a:prstGeom prst="rect">
            <a:avLst/>
          </a:prstGeom>
        </p:spPr>
      </p:pic>
      <p:grpSp>
        <p:nvGrpSpPr>
          <p:cNvPr id="836" name="Star"/>
          <p:cNvGrpSpPr/>
          <p:nvPr/>
        </p:nvGrpSpPr>
        <p:grpSpPr>
          <a:xfrm>
            <a:off x="8202935" y="1801321"/>
            <a:ext cx="4053830" cy="3699858"/>
            <a:chOff x="0" y="0"/>
            <a:chExt cx="4053828" cy="3699856"/>
          </a:xfrm>
        </p:grpSpPr>
        <p:sp>
          <p:nvSpPr>
            <p:cNvPr id="835" name="Star"/>
            <p:cNvSpPr/>
            <p:nvPr/>
          </p:nvSpPr>
          <p:spPr>
            <a:xfrm>
              <a:off x="90164" y="78278"/>
              <a:ext cx="3873501" cy="3543301"/>
            </a:xfrm>
            <a:prstGeom prst="star12">
              <a:avLst>
                <a:gd name="adj" fmla="val 33927"/>
              </a:avLst>
            </a:prstGeom>
            <a:solidFill>
              <a:srgbClr val="FFF76B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pic>
          <p:nvPicPr>
            <p:cNvPr id="834" name="Star Star" descr="Star Star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" y="0"/>
              <a:ext cx="4053830" cy="3699857"/>
            </a:xfrm>
            <a:prstGeom prst="rect">
              <a:avLst/>
            </a:prstGeom>
            <a:effectLst/>
          </p:spPr>
        </p:pic>
      </p:grpSp>
      <p:sp>
        <p:nvSpPr>
          <p:cNvPr id="837" name="Important"/>
          <p:cNvSpPr txBox="1"/>
          <p:nvPr/>
        </p:nvSpPr>
        <p:spPr>
          <a:xfrm rot="20065948">
            <a:off x="8851997" y="3105142"/>
            <a:ext cx="2757978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solidFill>
                  <a:srgbClr val="B51A00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r>
              <a:t>Important</a:t>
            </a:r>
          </a:p>
        </p:txBody>
      </p:sp>
      <p:sp>
        <p:nvSpPr>
          <p:cNvPr id="838" name="output  (in coordinate system of input 1)"/>
          <p:cNvSpPr txBox="1"/>
          <p:nvPr/>
        </p:nvSpPr>
        <p:spPr>
          <a:xfrm>
            <a:off x="487357" y="7483504"/>
            <a:ext cx="4152901" cy="217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output </a:t>
            </a:r>
            <a:br/>
            <a:r>
              <a:t>(in coordinate system of input 1)</a:t>
            </a:r>
          </a:p>
        </p:txBody>
      </p:sp>
      <p:sp>
        <p:nvSpPr>
          <p:cNvPr id="839" name="input 2"/>
          <p:cNvSpPr txBox="1"/>
          <p:nvPr/>
        </p:nvSpPr>
        <p:spPr>
          <a:xfrm>
            <a:off x="6075357" y="8702704"/>
            <a:ext cx="19685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input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3D vs. homogenous: the sam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3D vs. homogenous: the same</a:t>
            </a:r>
          </a:p>
        </p:txBody>
      </p:sp>
      <p:sp>
        <p:nvSpPr>
          <p:cNvPr id="842" name="3 coordinates because viewed as plane in 3D…"/>
          <p:cNvSpPr txBox="1"/>
          <p:nvPr>
            <p:ph type="body" idx="1"/>
          </p:nvPr>
        </p:nvSpPr>
        <p:spPr>
          <a:xfrm>
            <a:off x="304800" y="1651000"/>
            <a:ext cx="6654800" cy="8077200"/>
          </a:xfrm>
          <a:prstGeom prst="rect">
            <a:avLst/>
          </a:prstGeom>
        </p:spPr>
        <p:txBody>
          <a:bodyPr/>
          <a:lstStyle/>
          <a:p>
            <a:pPr/>
            <a:r>
              <a:t>3 coordinates because viewed as plane in 3D</a:t>
            </a:r>
          </a:p>
          <a:p>
            <a:pPr/>
            <a:r>
              <a:t>3x3 matrix because rotation</a:t>
            </a:r>
          </a:p>
          <a:p>
            <a:pPr/>
            <a:r>
              <a:t>Divide because perspective</a:t>
            </a:r>
          </a:p>
          <a:p>
            <a:pPr/>
            <a:r>
              <a:t>weird extra coordinate</a:t>
            </a:r>
          </a:p>
          <a:p>
            <a:pPr/>
            <a:r>
              <a:t>3x3 homography matrix</a:t>
            </a:r>
          </a:p>
          <a:p>
            <a:pPr/>
            <a:r>
              <a:t>divide because it’s the rule</a:t>
            </a:r>
          </a:p>
        </p:txBody>
      </p:sp>
      <p:sp>
        <p:nvSpPr>
          <p:cNvPr id="843" name="Line"/>
          <p:cNvSpPr/>
          <p:nvPr/>
        </p:nvSpPr>
        <p:spPr>
          <a:xfrm flipH="1">
            <a:off x="8470900" y="4584700"/>
            <a:ext cx="3581511" cy="0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44" name="Line"/>
          <p:cNvSpPr/>
          <p:nvPr/>
        </p:nvSpPr>
        <p:spPr>
          <a:xfrm>
            <a:off x="8528422" y="1894698"/>
            <a:ext cx="1" cy="2720081"/>
          </a:xfrm>
          <a:prstGeom prst="line">
            <a:avLst/>
          </a:prstGeom>
          <a:ln w="762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5" name="Group"/>
          <p:cNvGrpSpPr/>
          <p:nvPr/>
        </p:nvGrpSpPr>
        <p:grpSpPr>
          <a:xfrm rot="21367927">
            <a:off x="7279135" y="3910621"/>
            <a:ext cx="1192108" cy="1196770"/>
            <a:chOff x="0" y="0"/>
            <a:chExt cx="1192106" cy="1196768"/>
          </a:xfrm>
        </p:grpSpPr>
        <p:grpSp>
          <p:nvGrpSpPr>
            <p:cNvPr id="847" name="Group"/>
            <p:cNvGrpSpPr/>
            <p:nvPr/>
          </p:nvGrpSpPr>
          <p:grpSpPr>
            <a:xfrm flipH="1" rot="10800000">
              <a:off x="314" y="0"/>
              <a:ext cx="1166256" cy="590441"/>
              <a:chOff x="0" y="0"/>
              <a:chExt cx="1166254" cy="590440"/>
            </a:xfrm>
          </p:grpSpPr>
          <p:sp>
            <p:nvSpPr>
              <p:cNvPr id="845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846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grpSp>
          <p:nvGrpSpPr>
            <p:cNvPr id="850" name="Group"/>
            <p:cNvGrpSpPr/>
            <p:nvPr/>
          </p:nvGrpSpPr>
          <p:grpSpPr>
            <a:xfrm>
              <a:off x="0" y="606327"/>
              <a:ext cx="1166255" cy="590442"/>
              <a:chOff x="0" y="0"/>
              <a:chExt cx="1166254" cy="590440"/>
            </a:xfrm>
          </p:grpSpPr>
          <p:sp>
            <p:nvSpPr>
              <p:cNvPr id="848" name="Lin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849" name="Shape"/>
              <p:cNvSpPr/>
              <p:nvPr/>
            </p:nvSpPr>
            <p:spPr>
              <a:xfrm>
                <a:off x="0" y="0"/>
                <a:ext cx="1166255" cy="590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grpSp>
          <p:nvGrpSpPr>
            <p:cNvPr id="853" name="Group"/>
            <p:cNvGrpSpPr/>
            <p:nvPr/>
          </p:nvGrpSpPr>
          <p:grpSpPr>
            <a:xfrm>
              <a:off x="849945" y="357137"/>
              <a:ext cx="342162" cy="541040"/>
              <a:chOff x="0" y="0"/>
              <a:chExt cx="342161" cy="541039"/>
            </a:xfrm>
          </p:grpSpPr>
          <p:sp>
            <p:nvSpPr>
              <p:cNvPr id="851" name="Line"/>
              <p:cNvSpPr/>
              <p:nvPr/>
            </p:nvSpPr>
            <p:spPr>
              <a:xfrm>
                <a:off x="194280" y="0"/>
                <a:ext cx="147882" cy="541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411" h="21600" fill="norm" stroke="1" extrusionOk="0">
                    <a:moveTo>
                      <a:pt x="0" y="0"/>
                    </a:moveTo>
                    <a:cubicBezTo>
                      <a:pt x="17261" y="4476"/>
                      <a:pt x="21600" y="13365"/>
                      <a:pt x="9692" y="19853"/>
                    </a:cubicBezTo>
                    <a:cubicBezTo>
                      <a:pt x="8557" y="20472"/>
                      <a:pt x="7293" y="21056"/>
                      <a:pt x="5913" y="2160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852" name="Shape"/>
              <p:cNvSpPr/>
              <p:nvPr/>
            </p:nvSpPr>
            <p:spPr>
              <a:xfrm>
                <a:off x="0" y="0"/>
                <a:ext cx="342162" cy="541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03" h="21600" fill="norm" stroke="1" extrusionOk="0">
                    <a:moveTo>
                      <a:pt x="10790" y="0"/>
                    </a:moveTo>
                    <a:cubicBezTo>
                      <a:pt x="19428" y="4476"/>
                      <a:pt x="21600" y="13365"/>
                      <a:pt x="15641" y="19853"/>
                    </a:cubicBezTo>
                    <a:cubicBezTo>
                      <a:pt x="15073" y="20472"/>
                      <a:pt x="14440" y="21056"/>
                      <a:pt x="13750" y="21600"/>
                    </a:cubicBezTo>
                    <a:lnTo>
                      <a:pt x="0" y="11748"/>
                    </a:lnTo>
                    <a:close/>
                  </a:path>
                </a:pathLst>
              </a:custGeom>
              <a:noFill/>
              <a:ln w="254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sp>
          <p:nvSpPr>
            <p:cNvPr id="854" name="Oval"/>
            <p:cNvSpPr/>
            <p:nvPr/>
          </p:nvSpPr>
          <p:spPr>
            <a:xfrm>
              <a:off x="1054362" y="516526"/>
              <a:ext cx="120499" cy="231239"/>
            </a:xfrm>
            <a:prstGeom prst="ellipse">
              <a:avLst/>
            </a:pr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856" name="Line"/>
          <p:cNvSpPr/>
          <p:nvPr/>
        </p:nvSpPr>
        <p:spPr>
          <a:xfrm flipH="1">
            <a:off x="8391398" y="3478909"/>
            <a:ext cx="3325213" cy="974002"/>
          </a:xfrm>
          <a:prstGeom prst="line">
            <a:avLst/>
          </a:prstGeom>
          <a:ln w="38100">
            <a:solidFill>
              <a:srgbClr val="000000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57" name="Circle"/>
          <p:cNvSpPr/>
          <p:nvPr/>
        </p:nvSpPr>
        <p:spPr>
          <a:xfrm rot="1542598">
            <a:off x="11594104" y="3329829"/>
            <a:ext cx="292101" cy="292101"/>
          </a:xfrm>
          <a:prstGeom prst="ellipse">
            <a:avLst/>
          </a:prstGeom>
          <a:solidFill>
            <a:srgbClr val="00D2A9">
              <a:alpha val="50000"/>
            </a:srgbClr>
          </a:solidFill>
          <a:ln w="25400">
            <a:solidFill>
              <a:srgbClr val="000000">
                <a:alpha val="50000"/>
              </a:srgbClr>
            </a:solidFill>
            <a:custDash>
              <a:ds d="200000" sp="200000"/>
            </a:custDash>
          </a:ln>
        </p:spPr>
        <p:txBody>
          <a:bodyPr lIns="50800" tIns="50800" rIns="50800" bIns="50800" anchor="ctr"/>
          <a:lstStyle/>
          <a:p>
            <a:pPr marL="57799" marR="57799"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58" name="Circle"/>
          <p:cNvSpPr/>
          <p:nvPr/>
        </p:nvSpPr>
        <p:spPr>
          <a:xfrm rot="1542598">
            <a:off x="9837747" y="3850660"/>
            <a:ext cx="292101" cy="292101"/>
          </a:xfrm>
          <a:prstGeom prst="ellipse">
            <a:avLst/>
          </a:prstGeom>
          <a:solidFill>
            <a:srgbClr val="00D2A9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59" name="projection plane"/>
          <p:cNvSpPr txBox="1"/>
          <p:nvPr/>
        </p:nvSpPr>
        <p:spPr>
          <a:xfrm>
            <a:off x="8891283" y="1651000"/>
            <a:ext cx="367436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projection plane</a:t>
            </a:r>
          </a:p>
        </p:txBody>
      </p:sp>
      <p:sp>
        <p:nvSpPr>
          <p:cNvPr id="860" name="R(x’,y’,1)"/>
          <p:cNvSpPr txBox="1"/>
          <p:nvPr/>
        </p:nvSpPr>
        <p:spPr>
          <a:xfrm>
            <a:off x="9119989" y="3098800"/>
            <a:ext cx="20739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R(x’,y’,1)</a:t>
            </a:r>
          </a:p>
        </p:txBody>
      </p:sp>
      <p:sp>
        <p:nvSpPr>
          <p:cNvPr id="861" name="Line"/>
          <p:cNvSpPr/>
          <p:nvPr/>
        </p:nvSpPr>
        <p:spPr>
          <a:xfrm>
            <a:off x="9671701" y="2327127"/>
            <a:ext cx="73670" cy="3930817"/>
          </a:xfrm>
          <a:prstGeom prst="line">
            <a:avLst/>
          </a:prstGeom>
          <a:ln w="38100">
            <a:solidFill>
              <a:srgbClr val="9A244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62" name="Circle"/>
          <p:cNvSpPr/>
          <p:nvPr/>
        </p:nvSpPr>
        <p:spPr>
          <a:xfrm rot="1542598">
            <a:off x="9566813" y="3959033"/>
            <a:ext cx="292101" cy="292101"/>
          </a:xfrm>
          <a:prstGeom prst="ellipse">
            <a:avLst/>
          </a:prstGeom>
          <a:solidFill>
            <a:srgbClr val="00D2A9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63" name="(x’’,y’’, 1)"/>
          <p:cNvSpPr txBox="1"/>
          <p:nvPr/>
        </p:nvSpPr>
        <p:spPr>
          <a:xfrm>
            <a:off x="9544850" y="3886200"/>
            <a:ext cx="208041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(x’’,y’’, 1)</a:t>
            </a:r>
          </a:p>
        </p:txBody>
      </p:sp>
      <p:pic>
        <p:nvPicPr>
          <p:cNvPr id="86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36646" y="7224600"/>
            <a:ext cx="2665381" cy="2506142"/>
          </a:xfrm>
          <a:prstGeom prst="rect">
            <a:avLst/>
          </a:prstGeom>
          <a:ln w="12700">
            <a:miter lim="400000"/>
          </a:ln>
        </p:spPr>
      </p:pic>
      <p:pic>
        <p:nvPicPr>
          <p:cNvPr id="865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18918" y="7220537"/>
            <a:ext cx="1879607" cy="2506142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Rectangle"/>
          <p:cNvSpPr/>
          <p:nvPr/>
        </p:nvSpPr>
        <p:spPr>
          <a:xfrm>
            <a:off x="7231312" y="7126156"/>
            <a:ext cx="5734503" cy="2716344"/>
          </a:xfrm>
          <a:prstGeom prst="rect">
            <a:avLst/>
          </a:prstGeom>
          <a:solidFill>
            <a:srgbClr val="FFFFFF">
              <a:alpha val="7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2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67" name="Line"/>
          <p:cNvSpPr/>
          <p:nvPr/>
        </p:nvSpPr>
        <p:spPr>
          <a:xfrm>
            <a:off x="9123767" y="7307552"/>
            <a:ext cx="2967994" cy="444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218" fill="norm" stroke="1" extrusionOk="0">
                <a:moveTo>
                  <a:pt x="21600" y="7143"/>
                </a:moveTo>
                <a:cubicBezTo>
                  <a:pt x="19230" y="1743"/>
                  <a:pt x="7053" y="-8382"/>
                  <a:pt x="0" y="13218"/>
                </a:cubicBezTo>
              </a:path>
            </a:pathLst>
          </a:custGeom>
          <a:ln w="76200">
            <a:solidFill>
              <a:srgbClr val="9929BD"/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 algn="ctr" defTabSz="584200">
              <a:defRPr sz="24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68" name="(x, y, 1)"/>
          <p:cNvSpPr txBox="1"/>
          <p:nvPr/>
        </p:nvSpPr>
        <p:spPr>
          <a:xfrm>
            <a:off x="11859493" y="7062957"/>
            <a:ext cx="1264365" cy="432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584200"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(x, y, 1)</a:t>
            </a:r>
          </a:p>
        </p:txBody>
      </p:sp>
      <p:sp>
        <p:nvSpPr>
          <p:cNvPr id="869" name="(x’, y’, w’)"/>
          <p:cNvSpPr txBox="1"/>
          <p:nvPr/>
        </p:nvSpPr>
        <p:spPr>
          <a:xfrm>
            <a:off x="7627875" y="7425711"/>
            <a:ext cx="1435666" cy="432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584200"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(x’, y’, w’)</a:t>
            </a:r>
          </a:p>
        </p:txBody>
      </p:sp>
      <p:sp>
        <p:nvSpPr>
          <p:cNvPr id="870" name="(x’/w’, y’/w’)"/>
          <p:cNvSpPr txBox="1"/>
          <p:nvPr/>
        </p:nvSpPr>
        <p:spPr>
          <a:xfrm>
            <a:off x="8308999" y="7832766"/>
            <a:ext cx="1794581" cy="432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584200"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(x’/w’, y’/w’)</a:t>
            </a:r>
          </a:p>
        </p:txBody>
      </p:sp>
      <p:sp>
        <p:nvSpPr>
          <p:cNvPr id="871" name="H"/>
          <p:cNvSpPr txBox="1"/>
          <p:nvPr/>
        </p:nvSpPr>
        <p:spPr>
          <a:xfrm>
            <a:off x="9975183" y="6997700"/>
            <a:ext cx="1264365" cy="432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584200"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872" name="Arrow"/>
          <p:cNvSpPr/>
          <p:nvPr/>
        </p:nvSpPr>
        <p:spPr>
          <a:xfrm>
            <a:off x="7761530" y="7990818"/>
            <a:ext cx="530218" cy="252874"/>
          </a:xfrm>
          <a:prstGeom prst="rightArrow">
            <a:avLst>
              <a:gd name="adj1" fmla="val 48387"/>
              <a:gd name="adj2" fmla="val 135621"/>
            </a:avLst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2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73" name="Line"/>
          <p:cNvSpPr/>
          <p:nvPr/>
        </p:nvSpPr>
        <p:spPr>
          <a:xfrm>
            <a:off x="419050" y="5918200"/>
            <a:ext cx="12082091" cy="2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7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77" name="Wrapping it up: 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Wrapping it up: Homography</a:t>
            </a:r>
          </a:p>
        </p:txBody>
      </p:sp>
      <p:sp>
        <p:nvSpPr>
          <p:cNvPr id="878" name="Projective mapping between any two planes…"/>
          <p:cNvSpPr txBox="1"/>
          <p:nvPr>
            <p:ph type="body" idx="1"/>
          </p:nvPr>
        </p:nvSpPr>
        <p:spPr>
          <a:xfrm>
            <a:off x="977900" y="1295400"/>
            <a:ext cx="11811000" cy="6985000"/>
          </a:xfrm>
          <a:prstGeom prst="rect">
            <a:avLst/>
          </a:prstGeom>
        </p:spPr>
        <p:txBody>
          <a:bodyPr/>
          <a:lstStyle/>
          <a:p>
            <a:pPr/>
            <a:r>
              <a:t>Projective mapping between any two planes</a:t>
            </a:r>
          </a:p>
          <a:p>
            <a:pPr/>
            <a:r>
              <a:t>represented as 3x3 matrix in homogenous coordinates</a:t>
            </a:r>
          </a:p>
          <a:p>
            <a:pPr lvl="1"/>
            <a:r>
              <a:t>corresponds to the 3D rotation</a:t>
            </a:r>
          </a:p>
        </p:txBody>
      </p:sp>
      <p:sp>
        <p:nvSpPr>
          <p:cNvPr id="879" name="Shape"/>
          <p:cNvSpPr/>
          <p:nvPr/>
        </p:nvSpPr>
        <p:spPr>
          <a:xfrm>
            <a:off x="10044853" y="3944337"/>
            <a:ext cx="2120304" cy="2171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5400"/>
                </a:moveTo>
                <a:lnTo>
                  <a:pt x="0" y="0"/>
                </a:lnTo>
                <a:lnTo>
                  <a:pt x="0" y="16200"/>
                </a:lnTo>
                <a:lnTo>
                  <a:pt x="21600" y="21600"/>
                </a:lnTo>
                <a:lnTo>
                  <a:pt x="21600" y="5400"/>
                </a:lnTo>
              </a:path>
            </a:pathLst>
          </a:custGeom>
          <a:solidFill>
            <a:srgbClr val="FFFFFF"/>
          </a:solidFill>
          <a:ln w="25400" cap="rnd">
            <a:solidFill>
              <a:srgbClr val="49494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880" name="Shape"/>
          <p:cNvSpPr/>
          <p:nvPr/>
        </p:nvSpPr>
        <p:spPr>
          <a:xfrm>
            <a:off x="9755858" y="6071164"/>
            <a:ext cx="1734224" cy="2844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4194"/>
                </a:moveTo>
                <a:lnTo>
                  <a:pt x="21600" y="21600"/>
                </a:lnTo>
                <a:lnTo>
                  <a:pt x="21600" y="7097"/>
                </a:lnTo>
                <a:lnTo>
                  <a:pt x="0" y="0"/>
                </a:lnTo>
                <a:lnTo>
                  <a:pt x="0" y="14194"/>
                </a:lnTo>
              </a:path>
            </a:pathLst>
          </a:custGeom>
          <a:solidFill>
            <a:srgbClr val="FFFFFF"/>
          </a:solidFill>
          <a:ln w="25400" cap="rnd">
            <a:solidFill>
              <a:srgbClr val="49494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881" name="Shape"/>
          <p:cNvSpPr/>
          <p:nvPr/>
        </p:nvSpPr>
        <p:spPr>
          <a:xfrm>
            <a:off x="9674577" y="8629226"/>
            <a:ext cx="404389" cy="688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19" y="21600"/>
                </a:moveTo>
                <a:lnTo>
                  <a:pt x="0" y="1558"/>
                </a:lnTo>
                <a:lnTo>
                  <a:pt x="967" y="921"/>
                </a:lnTo>
                <a:lnTo>
                  <a:pt x="1612" y="991"/>
                </a:lnTo>
                <a:lnTo>
                  <a:pt x="2257" y="921"/>
                </a:lnTo>
                <a:lnTo>
                  <a:pt x="2364" y="708"/>
                </a:lnTo>
                <a:lnTo>
                  <a:pt x="2901" y="779"/>
                </a:lnTo>
                <a:lnTo>
                  <a:pt x="3331" y="496"/>
                </a:lnTo>
                <a:lnTo>
                  <a:pt x="3976" y="637"/>
                </a:lnTo>
                <a:lnTo>
                  <a:pt x="4406" y="425"/>
                </a:lnTo>
                <a:lnTo>
                  <a:pt x="4943" y="354"/>
                </a:lnTo>
                <a:lnTo>
                  <a:pt x="5588" y="212"/>
                </a:lnTo>
                <a:lnTo>
                  <a:pt x="6125" y="283"/>
                </a:lnTo>
                <a:lnTo>
                  <a:pt x="6663" y="212"/>
                </a:lnTo>
                <a:lnTo>
                  <a:pt x="7093" y="0"/>
                </a:lnTo>
                <a:lnTo>
                  <a:pt x="7952" y="0"/>
                </a:lnTo>
                <a:lnTo>
                  <a:pt x="8597" y="71"/>
                </a:lnTo>
                <a:lnTo>
                  <a:pt x="8919" y="71"/>
                </a:lnTo>
                <a:lnTo>
                  <a:pt x="9242" y="212"/>
                </a:lnTo>
                <a:lnTo>
                  <a:pt x="9887" y="283"/>
                </a:lnTo>
                <a:lnTo>
                  <a:pt x="10531" y="496"/>
                </a:lnTo>
                <a:lnTo>
                  <a:pt x="11069" y="496"/>
                </a:lnTo>
                <a:lnTo>
                  <a:pt x="11928" y="708"/>
                </a:lnTo>
                <a:lnTo>
                  <a:pt x="12358" y="850"/>
                </a:lnTo>
                <a:lnTo>
                  <a:pt x="13003" y="779"/>
                </a:lnTo>
                <a:lnTo>
                  <a:pt x="13433" y="1133"/>
                </a:lnTo>
                <a:lnTo>
                  <a:pt x="14078" y="1204"/>
                </a:lnTo>
                <a:lnTo>
                  <a:pt x="14507" y="1346"/>
                </a:lnTo>
                <a:lnTo>
                  <a:pt x="15045" y="1487"/>
                </a:lnTo>
                <a:lnTo>
                  <a:pt x="15260" y="1700"/>
                </a:lnTo>
                <a:lnTo>
                  <a:pt x="15690" y="1912"/>
                </a:lnTo>
                <a:lnTo>
                  <a:pt x="16227" y="2195"/>
                </a:lnTo>
                <a:lnTo>
                  <a:pt x="16442" y="2479"/>
                </a:lnTo>
                <a:lnTo>
                  <a:pt x="16764" y="2550"/>
                </a:lnTo>
                <a:lnTo>
                  <a:pt x="17194" y="2904"/>
                </a:lnTo>
                <a:lnTo>
                  <a:pt x="17516" y="3116"/>
                </a:lnTo>
                <a:lnTo>
                  <a:pt x="18054" y="3258"/>
                </a:lnTo>
                <a:lnTo>
                  <a:pt x="18484" y="3541"/>
                </a:lnTo>
                <a:lnTo>
                  <a:pt x="18913" y="3753"/>
                </a:lnTo>
                <a:lnTo>
                  <a:pt x="19128" y="3895"/>
                </a:lnTo>
                <a:lnTo>
                  <a:pt x="19558" y="4178"/>
                </a:lnTo>
                <a:lnTo>
                  <a:pt x="19881" y="4391"/>
                </a:lnTo>
                <a:lnTo>
                  <a:pt x="19988" y="4745"/>
                </a:lnTo>
                <a:lnTo>
                  <a:pt x="20310" y="5170"/>
                </a:lnTo>
                <a:lnTo>
                  <a:pt x="20633" y="5382"/>
                </a:lnTo>
                <a:lnTo>
                  <a:pt x="21063" y="5666"/>
                </a:lnTo>
                <a:lnTo>
                  <a:pt x="21278" y="5949"/>
                </a:lnTo>
                <a:lnTo>
                  <a:pt x="21493" y="6374"/>
                </a:lnTo>
                <a:lnTo>
                  <a:pt x="21600" y="7011"/>
                </a:lnTo>
                <a:lnTo>
                  <a:pt x="1719" y="21600"/>
                </a:lnTo>
              </a:path>
            </a:pathLst>
          </a:custGeom>
          <a:solidFill>
            <a:srgbClr val="FFFFFF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grpSp>
        <p:nvGrpSpPr>
          <p:cNvPr id="884" name="Group"/>
          <p:cNvGrpSpPr/>
          <p:nvPr/>
        </p:nvGrpSpPr>
        <p:grpSpPr>
          <a:xfrm rot="20220000">
            <a:off x="9735536" y="8577297"/>
            <a:ext cx="298028" cy="336410"/>
            <a:chOff x="0" y="0"/>
            <a:chExt cx="298026" cy="336409"/>
          </a:xfrm>
        </p:grpSpPr>
        <p:sp>
          <p:nvSpPr>
            <p:cNvPr id="882" name="Line"/>
            <p:cNvSpPr/>
            <p:nvPr/>
          </p:nvSpPr>
          <p:spPr>
            <a:xfrm>
              <a:off x="0" y="-1"/>
              <a:ext cx="298027" cy="336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0" y="1"/>
                  </a:moveTo>
                  <a:cubicBezTo>
                    <a:pt x="11850" y="-79"/>
                    <a:pt x="21520" y="9491"/>
                    <a:pt x="21600" y="21377"/>
                  </a:cubicBezTo>
                  <a:cubicBezTo>
                    <a:pt x="21600" y="21425"/>
                    <a:pt x="21600" y="21473"/>
                    <a:pt x="21600" y="215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883" name="Shape"/>
            <p:cNvSpPr/>
            <p:nvPr/>
          </p:nvSpPr>
          <p:spPr>
            <a:xfrm>
              <a:off x="0" y="0"/>
              <a:ext cx="298027" cy="336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0" y="1"/>
                  </a:moveTo>
                  <a:cubicBezTo>
                    <a:pt x="11850" y="-79"/>
                    <a:pt x="21520" y="9491"/>
                    <a:pt x="21600" y="21377"/>
                  </a:cubicBezTo>
                  <a:cubicBezTo>
                    <a:pt x="21600" y="21425"/>
                    <a:pt x="21600" y="21473"/>
                    <a:pt x="21600" y="21521"/>
                  </a:cubicBezTo>
                  <a:lnTo>
                    <a:pt x="144" y="2152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sp>
        <p:nvSpPr>
          <p:cNvPr id="885" name="Line"/>
          <p:cNvSpPr/>
          <p:nvPr/>
        </p:nvSpPr>
        <p:spPr>
          <a:xfrm>
            <a:off x="9664700" y="8394700"/>
            <a:ext cx="45156" cy="918916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86" name="Oval"/>
          <p:cNvSpPr/>
          <p:nvPr/>
        </p:nvSpPr>
        <p:spPr>
          <a:xfrm rot="17640000">
            <a:off x="9816817" y="8584071"/>
            <a:ext cx="160303" cy="250614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887" name="Line"/>
          <p:cNvSpPr/>
          <p:nvPr/>
        </p:nvSpPr>
        <p:spPr>
          <a:xfrm flipV="1">
            <a:off x="9708444" y="8640516"/>
            <a:ext cx="546101" cy="677334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88" name="PP2"/>
          <p:cNvSpPr txBox="1"/>
          <p:nvPr/>
        </p:nvSpPr>
        <p:spPr>
          <a:xfrm>
            <a:off x="12167165" y="4502008"/>
            <a:ext cx="844232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Arial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PP2</a:t>
            </a:r>
          </a:p>
        </p:txBody>
      </p:sp>
      <p:sp>
        <p:nvSpPr>
          <p:cNvPr id="889" name="PP1"/>
          <p:cNvSpPr txBox="1"/>
          <p:nvPr/>
        </p:nvSpPr>
        <p:spPr>
          <a:xfrm>
            <a:off x="11516924" y="6956213"/>
            <a:ext cx="844233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Arial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PP1</a:t>
            </a:r>
          </a:p>
        </p:txBody>
      </p:sp>
      <p:grpSp>
        <p:nvGrpSpPr>
          <p:cNvPr id="895" name="Group"/>
          <p:cNvGrpSpPr/>
          <p:nvPr/>
        </p:nvGrpSpPr>
        <p:grpSpPr>
          <a:xfrm>
            <a:off x="9891324" y="3136899"/>
            <a:ext cx="2311966" cy="5532968"/>
            <a:chOff x="0" y="0"/>
            <a:chExt cx="2311964" cy="5532966"/>
          </a:xfrm>
        </p:grpSpPr>
        <p:sp>
          <p:nvSpPr>
            <p:cNvPr id="890" name="Line"/>
            <p:cNvSpPr/>
            <p:nvPr/>
          </p:nvSpPr>
          <p:spPr>
            <a:xfrm flipV="1">
              <a:off x="1772355" y="0"/>
              <a:ext cx="539610" cy="127338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91" name="Line"/>
            <p:cNvSpPr/>
            <p:nvPr/>
          </p:nvSpPr>
          <p:spPr>
            <a:xfrm flipV="1">
              <a:off x="817315" y="1929553"/>
              <a:ext cx="675076" cy="161657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92" name="Line"/>
            <p:cNvSpPr/>
            <p:nvPr/>
          </p:nvSpPr>
          <p:spPr>
            <a:xfrm flipV="1">
              <a:off x="0" y="4422140"/>
              <a:ext cx="456072" cy="111082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93" name="Circle"/>
            <p:cNvSpPr/>
            <p:nvPr/>
          </p:nvSpPr>
          <p:spPr>
            <a:xfrm>
              <a:off x="1438204" y="1864078"/>
              <a:ext cx="114301" cy="114301"/>
            </a:xfrm>
            <a:prstGeom prst="ellipse">
              <a:avLst/>
            </a:prstGeom>
            <a:solidFill>
              <a:srgbClr val="008F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894" name="Circle"/>
            <p:cNvSpPr/>
            <p:nvPr/>
          </p:nvSpPr>
          <p:spPr>
            <a:xfrm>
              <a:off x="408657" y="4356664"/>
              <a:ext cx="114301" cy="114301"/>
            </a:xfrm>
            <a:prstGeom prst="ellipse">
              <a:avLst/>
            </a:prstGeom>
            <a:solidFill>
              <a:srgbClr val="008F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grpSp>
        <p:nvGrpSpPr>
          <p:cNvPr id="900" name="Group"/>
          <p:cNvGrpSpPr/>
          <p:nvPr/>
        </p:nvGrpSpPr>
        <p:grpSpPr>
          <a:xfrm>
            <a:off x="1574799" y="3376789"/>
            <a:ext cx="6705602" cy="3302000"/>
            <a:chOff x="0" y="0"/>
            <a:chExt cx="6705600" cy="3301999"/>
          </a:xfrm>
        </p:grpSpPr>
        <p:pic>
          <p:nvPicPr>
            <p:cNvPr id="896" name="image.pdf" descr="image.pdf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662938" cy="26116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97" name="H"/>
            <p:cNvSpPr txBox="1"/>
            <p:nvPr/>
          </p:nvSpPr>
          <p:spPr>
            <a:xfrm>
              <a:off x="3323353" y="2104094"/>
              <a:ext cx="1201007" cy="11979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b="1"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898" name="p"/>
            <p:cNvSpPr txBox="1"/>
            <p:nvPr/>
          </p:nvSpPr>
          <p:spPr>
            <a:xfrm>
              <a:off x="5504593" y="2104094"/>
              <a:ext cx="1201008" cy="11979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b="1"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899" name="p’"/>
            <p:cNvSpPr txBox="1"/>
            <p:nvPr/>
          </p:nvSpPr>
          <p:spPr>
            <a:xfrm>
              <a:off x="144217" y="2104094"/>
              <a:ext cx="1342303" cy="11979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  <a:r>
                <a:rPr b="1"/>
                <a:t>p’</a:t>
              </a:r>
              <a:r>
                <a:t>  </a:t>
              </a:r>
            </a:p>
          </p:txBody>
        </p:sp>
      </p:grpSp>
      <p:sp>
        <p:nvSpPr>
          <p:cNvPr id="901" name="To apply a homography H…"/>
          <p:cNvSpPr txBox="1"/>
          <p:nvPr/>
        </p:nvSpPr>
        <p:spPr>
          <a:xfrm>
            <a:off x="863600" y="6400800"/>
            <a:ext cx="9004300" cy="2171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45479" marR="57799" indent="-487680" defTabSz="1295400">
              <a:spcBef>
                <a:spcPts val="700"/>
              </a:spcBef>
              <a:buClr>
                <a:srgbClr val="000000"/>
              </a:buClr>
              <a:buFont typeface="Arial"/>
              <a:defRPr sz="37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To apply a homography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H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marL="737252" marR="57799" indent="-239412" defTabSz="12954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37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rPr sz="3100">
                <a:latin typeface="Arial"/>
                <a:ea typeface="Arial"/>
                <a:cs typeface="Arial"/>
                <a:sym typeface="Arial"/>
              </a:rPr>
              <a:t>Compute     </a:t>
            </a:r>
            <a:r>
              <a:rPr b="1" sz="3100">
                <a:latin typeface="Arial"/>
                <a:ea typeface="Arial"/>
                <a:cs typeface="Arial"/>
                <a:sym typeface="Arial"/>
              </a:rPr>
              <a:t>p’</a:t>
            </a:r>
            <a:r>
              <a:rPr sz="3100"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b="1" sz="3100">
                <a:latin typeface="Arial"/>
                <a:ea typeface="Arial"/>
                <a:cs typeface="Arial"/>
                <a:sym typeface="Arial"/>
              </a:rPr>
              <a:t>Hp   </a:t>
            </a:r>
            <a:r>
              <a:rPr sz="3100">
                <a:latin typeface="Arial"/>
                <a:ea typeface="Arial"/>
                <a:cs typeface="Arial"/>
                <a:sym typeface="Arial"/>
              </a:rPr>
              <a:t>(regular matrix multiply)</a:t>
            </a:r>
            <a:endParaRPr sz="3100">
              <a:latin typeface="Arial"/>
              <a:ea typeface="Arial"/>
              <a:cs typeface="Arial"/>
              <a:sym typeface="Arial"/>
            </a:endParaRPr>
          </a:p>
          <a:p>
            <a:pPr marL="737252" marR="57799" indent="-239412" defTabSz="12954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37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rPr sz="3100">
                <a:latin typeface="Arial"/>
                <a:ea typeface="Arial"/>
                <a:cs typeface="Arial"/>
                <a:sym typeface="Arial"/>
              </a:rPr>
              <a:t>Convert </a:t>
            </a:r>
            <a:r>
              <a:rPr b="1" sz="3100">
                <a:latin typeface="Arial"/>
                <a:ea typeface="Arial"/>
                <a:cs typeface="Arial"/>
                <a:sym typeface="Arial"/>
              </a:rPr>
              <a:t>p’</a:t>
            </a:r>
            <a:r>
              <a:rPr sz="3100">
                <a:latin typeface="Arial"/>
                <a:ea typeface="Arial"/>
                <a:cs typeface="Arial"/>
                <a:sym typeface="Arial"/>
              </a:rPr>
              <a:t> from homogeneous to  image coordinates (divide by w)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00" grpId="2"/>
      <p:bldP build="whole" bldLvl="1" animBg="1" rev="0" advAuto="0" spid="901" grpId="3"/>
      <p:bldP build="p" bldLvl="1" animBg="1" rev="0" advAuto="0" spid="878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Careful: coordinate ord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Careful: coordinate order</a:t>
            </a:r>
          </a:p>
        </p:txBody>
      </p:sp>
      <p:sp>
        <p:nvSpPr>
          <p:cNvPr id="904" name="In these slides, I use x,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these slides, I use x,y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0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08" name="Wrapping it up: 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Wrapping it up: Homography</a:t>
            </a:r>
          </a:p>
        </p:txBody>
      </p:sp>
      <p:sp>
        <p:nvSpPr>
          <p:cNvPr id="909" name="rectangles map to arbitrary quadrilateral…"/>
          <p:cNvSpPr txBox="1"/>
          <p:nvPr>
            <p:ph type="body" idx="1"/>
          </p:nvPr>
        </p:nvSpPr>
        <p:spPr>
          <a:xfrm>
            <a:off x="977900" y="1295400"/>
            <a:ext cx="11811000" cy="6985000"/>
          </a:xfrm>
          <a:prstGeom prst="rect">
            <a:avLst/>
          </a:prstGeom>
        </p:spPr>
        <p:txBody>
          <a:bodyPr/>
          <a:lstStyle/>
          <a:p>
            <a:pPr/>
            <a:r>
              <a:t>rectangles map to arbitrary quadrilateral </a:t>
            </a:r>
          </a:p>
          <a:p>
            <a:pPr/>
            <a:r>
              <a:t>parallel lines aren’t parallel anymore</a:t>
            </a:r>
          </a:p>
          <a:p>
            <a:pPr/>
            <a:r>
              <a:t>but straight lines remain straight</a:t>
            </a:r>
          </a:p>
          <a:p>
            <a:pPr/>
          </a:p>
          <a:p>
            <a:pPr/>
            <a:r>
              <a:t>same as: project, rotate, reproject </a:t>
            </a:r>
          </a:p>
        </p:txBody>
      </p:sp>
      <p:sp>
        <p:nvSpPr>
          <p:cNvPr id="910" name="Shape"/>
          <p:cNvSpPr/>
          <p:nvPr/>
        </p:nvSpPr>
        <p:spPr>
          <a:xfrm>
            <a:off x="10044853" y="3944337"/>
            <a:ext cx="2120304" cy="2171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5400"/>
                </a:moveTo>
                <a:lnTo>
                  <a:pt x="0" y="0"/>
                </a:lnTo>
                <a:lnTo>
                  <a:pt x="0" y="16200"/>
                </a:lnTo>
                <a:lnTo>
                  <a:pt x="21600" y="21600"/>
                </a:lnTo>
                <a:lnTo>
                  <a:pt x="21600" y="5400"/>
                </a:lnTo>
              </a:path>
            </a:pathLst>
          </a:custGeom>
          <a:solidFill>
            <a:srgbClr val="FFFFFF"/>
          </a:solidFill>
          <a:ln w="25400" cap="rnd">
            <a:solidFill>
              <a:srgbClr val="49494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911" name="Shape"/>
          <p:cNvSpPr/>
          <p:nvPr/>
        </p:nvSpPr>
        <p:spPr>
          <a:xfrm>
            <a:off x="9755858" y="6071164"/>
            <a:ext cx="1734224" cy="2844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4194"/>
                </a:moveTo>
                <a:lnTo>
                  <a:pt x="21600" y="21600"/>
                </a:lnTo>
                <a:lnTo>
                  <a:pt x="21600" y="7097"/>
                </a:lnTo>
                <a:lnTo>
                  <a:pt x="0" y="0"/>
                </a:lnTo>
                <a:lnTo>
                  <a:pt x="0" y="14194"/>
                </a:lnTo>
              </a:path>
            </a:pathLst>
          </a:custGeom>
          <a:solidFill>
            <a:srgbClr val="FFFFFF"/>
          </a:solidFill>
          <a:ln w="25400" cap="rnd">
            <a:solidFill>
              <a:srgbClr val="49494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912" name="Shape"/>
          <p:cNvSpPr/>
          <p:nvPr/>
        </p:nvSpPr>
        <p:spPr>
          <a:xfrm>
            <a:off x="9674577" y="8629226"/>
            <a:ext cx="404389" cy="688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19" y="21600"/>
                </a:moveTo>
                <a:lnTo>
                  <a:pt x="0" y="1558"/>
                </a:lnTo>
                <a:lnTo>
                  <a:pt x="967" y="921"/>
                </a:lnTo>
                <a:lnTo>
                  <a:pt x="1612" y="991"/>
                </a:lnTo>
                <a:lnTo>
                  <a:pt x="2257" y="921"/>
                </a:lnTo>
                <a:lnTo>
                  <a:pt x="2364" y="708"/>
                </a:lnTo>
                <a:lnTo>
                  <a:pt x="2901" y="779"/>
                </a:lnTo>
                <a:lnTo>
                  <a:pt x="3331" y="496"/>
                </a:lnTo>
                <a:lnTo>
                  <a:pt x="3976" y="637"/>
                </a:lnTo>
                <a:lnTo>
                  <a:pt x="4406" y="425"/>
                </a:lnTo>
                <a:lnTo>
                  <a:pt x="4943" y="354"/>
                </a:lnTo>
                <a:lnTo>
                  <a:pt x="5588" y="212"/>
                </a:lnTo>
                <a:lnTo>
                  <a:pt x="6125" y="283"/>
                </a:lnTo>
                <a:lnTo>
                  <a:pt x="6663" y="212"/>
                </a:lnTo>
                <a:lnTo>
                  <a:pt x="7093" y="0"/>
                </a:lnTo>
                <a:lnTo>
                  <a:pt x="7952" y="0"/>
                </a:lnTo>
                <a:lnTo>
                  <a:pt x="8597" y="71"/>
                </a:lnTo>
                <a:lnTo>
                  <a:pt x="8919" y="71"/>
                </a:lnTo>
                <a:lnTo>
                  <a:pt x="9242" y="212"/>
                </a:lnTo>
                <a:lnTo>
                  <a:pt x="9887" y="283"/>
                </a:lnTo>
                <a:lnTo>
                  <a:pt x="10531" y="496"/>
                </a:lnTo>
                <a:lnTo>
                  <a:pt x="11069" y="496"/>
                </a:lnTo>
                <a:lnTo>
                  <a:pt x="11928" y="708"/>
                </a:lnTo>
                <a:lnTo>
                  <a:pt x="12358" y="850"/>
                </a:lnTo>
                <a:lnTo>
                  <a:pt x="13003" y="779"/>
                </a:lnTo>
                <a:lnTo>
                  <a:pt x="13433" y="1133"/>
                </a:lnTo>
                <a:lnTo>
                  <a:pt x="14078" y="1204"/>
                </a:lnTo>
                <a:lnTo>
                  <a:pt x="14507" y="1346"/>
                </a:lnTo>
                <a:lnTo>
                  <a:pt x="15045" y="1487"/>
                </a:lnTo>
                <a:lnTo>
                  <a:pt x="15260" y="1700"/>
                </a:lnTo>
                <a:lnTo>
                  <a:pt x="15690" y="1912"/>
                </a:lnTo>
                <a:lnTo>
                  <a:pt x="16227" y="2195"/>
                </a:lnTo>
                <a:lnTo>
                  <a:pt x="16442" y="2479"/>
                </a:lnTo>
                <a:lnTo>
                  <a:pt x="16764" y="2550"/>
                </a:lnTo>
                <a:lnTo>
                  <a:pt x="17194" y="2904"/>
                </a:lnTo>
                <a:lnTo>
                  <a:pt x="17516" y="3116"/>
                </a:lnTo>
                <a:lnTo>
                  <a:pt x="18054" y="3258"/>
                </a:lnTo>
                <a:lnTo>
                  <a:pt x="18484" y="3541"/>
                </a:lnTo>
                <a:lnTo>
                  <a:pt x="18913" y="3753"/>
                </a:lnTo>
                <a:lnTo>
                  <a:pt x="19128" y="3895"/>
                </a:lnTo>
                <a:lnTo>
                  <a:pt x="19558" y="4178"/>
                </a:lnTo>
                <a:lnTo>
                  <a:pt x="19881" y="4391"/>
                </a:lnTo>
                <a:lnTo>
                  <a:pt x="19988" y="4745"/>
                </a:lnTo>
                <a:lnTo>
                  <a:pt x="20310" y="5170"/>
                </a:lnTo>
                <a:lnTo>
                  <a:pt x="20633" y="5382"/>
                </a:lnTo>
                <a:lnTo>
                  <a:pt x="21063" y="5666"/>
                </a:lnTo>
                <a:lnTo>
                  <a:pt x="21278" y="5949"/>
                </a:lnTo>
                <a:lnTo>
                  <a:pt x="21493" y="6374"/>
                </a:lnTo>
                <a:lnTo>
                  <a:pt x="21600" y="7011"/>
                </a:lnTo>
                <a:lnTo>
                  <a:pt x="1719" y="21600"/>
                </a:lnTo>
              </a:path>
            </a:pathLst>
          </a:custGeom>
          <a:solidFill>
            <a:srgbClr val="FFFFFF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grpSp>
        <p:nvGrpSpPr>
          <p:cNvPr id="915" name="Group"/>
          <p:cNvGrpSpPr/>
          <p:nvPr/>
        </p:nvGrpSpPr>
        <p:grpSpPr>
          <a:xfrm rot="20220000">
            <a:off x="9735536" y="8577297"/>
            <a:ext cx="298028" cy="336410"/>
            <a:chOff x="0" y="0"/>
            <a:chExt cx="298026" cy="336409"/>
          </a:xfrm>
        </p:grpSpPr>
        <p:sp>
          <p:nvSpPr>
            <p:cNvPr id="913" name="Line"/>
            <p:cNvSpPr/>
            <p:nvPr/>
          </p:nvSpPr>
          <p:spPr>
            <a:xfrm>
              <a:off x="0" y="-1"/>
              <a:ext cx="298027" cy="336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0" y="1"/>
                  </a:moveTo>
                  <a:cubicBezTo>
                    <a:pt x="11850" y="-79"/>
                    <a:pt x="21520" y="9491"/>
                    <a:pt x="21600" y="21377"/>
                  </a:cubicBezTo>
                  <a:cubicBezTo>
                    <a:pt x="21600" y="21425"/>
                    <a:pt x="21600" y="21473"/>
                    <a:pt x="21600" y="215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914" name="Shape"/>
            <p:cNvSpPr/>
            <p:nvPr/>
          </p:nvSpPr>
          <p:spPr>
            <a:xfrm>
              <a:off x="0" y="0"/>
              <a:ext cx="298027" cy="336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0" y="1"/>
                  </a:moveTo>
                  <a:cubicBezTo>
                    <a:pt x="11850" y="-79"/>
                    <a:pt x="21520" y="9491"/>
                    <a:pt x="21600" y="21377"/>
                  </a:cubicBezTo>
                  <a:cubicBezTo>
                    <a:pt x="21600" y="21425"/>
                    <a:pt x="21600" y="21473"/>
                    <a:pt x="21600" y="21521"/>
                  </a:cubicBezTo>
                  <a:lnTo>
                    <a:pt x="144" y="2152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sp>
        <p:nvSpPr>
          <p:cNvPr id="916" name="Line"/>
          <p:cNvSpPr/>
          <p:nvPr/>
        </p:nvSpPr>
        <p:spPr>
          <a:xfrm>
            <a:off x="9664700" y="8394700"/>
            <a:ext cx="45156" cy="918916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17" name="Oval"/>
          <p:cNvSpPr/>
          <p:nvPr/>
        </p:nvSpPr>
        <p:spPr>
          <a:xfrm rot="17640000">
            <a:off x="9816817" y="8584071"/>
            <a:ext cx="160303" cy="250614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918" name="Line"/>
          <p:cNvSpPr/>
          <p:nvPr/>
        </p:nvSpPr>
        <p:spPr>
          <a:xfrm flipV="1">
            <a:off x="9708444" y="8640516"/>
            <a:ext cx="546101" cy="677334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19" name="PP2"/>
          <p:cNvSpPr txBox="1"/>
          <p:nvPr/>
        </p:nvSpPr>
        <p:spPr>
          <a:xfrm>
            <a:off x="12167165" y="4502008"/>
            <a:ext cx="844232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Arial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PP2</a:t>
            </a:r>
          </a:p>
        </p:txBody>
      </p:sp>
      <p:sp>
        <p:nvSpPr>
          <p:cNvPr id="920" name="PP1"/>
          <p:cNvSpPr txBox="1"/>
          <p:nvPr/>
        </p:nvSpPr>
        <p:spPr>
          <a:xfrm>
            <a:off x="11516924" y="6956213"/>
            <a:ext cx="844233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Arial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PP1</a:t>
            </a:r>
          </a:p>
        </p:txBody>
      </p:sp>
      <p:grpSp>
        <p:nvGrpSpPr>
          <p:cNvPr id="926" name="Group"/>
          <p:cNvGrpSpPr/>
          <p:nvPr/>
        </p:nvGrpSpPr>
        <p:grpSpPr>
          <a:xfrm>
            <a:off x="9891324" y="3136899"/>
            <a:ext cx="2311966" cy="5532968"/>
            <a:chOff x="0" y="0"/>
            <a:chExt cx="2311964" cy="5532966"/>
          </a:xfrm>
        </p:grpSpPr>
        <p:sp>
          <p:nvSpPr>
            <p:cNvPr id="921" name="Line"/>
            <p:cNvSpPr/>
            <p:nvPr/>
          </p:nvSpPr>
          <p:spPr>
            <a:xfrm flipV="1">
              <a:off x="1772355" y="0"/>
              <a:ext cx="539610" cy="127338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22" name="Line"/>
            <p:cNvSpPr/>
            <p:nvPr/>
          </p:nvSpPr>
          <p:spPr>
            <a:xfrm flipV="1">
              <a:off x="817315" y="1929553"/>
              <a:ext cx="675076" cy="161657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23" name="Line"/>
            <p:cNvSpPr/>
            <p:nvPr/>
          </p:nvSpPr>
          <p:spPr>
            <a:xfrm flipV="1">
              <a:off x="0" y="4422140"/>
              <a:ext cx="456072" cy="111082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24" name="Circle"/>
            <p:cNvSpPr/>
            <p:nvPr/>
          </p:nvSpPr>
          <p:spPr>
            <a:xfrm>
              <a:off x="1438204" y="1864078"/>
              <a:ext cx="114301" cy="114301"/>
            </a:xfrm>
            <a:prstGeom prst="ellipse">
              <a:avLst/>
            </a:prstGeom>
            <a:solidFill>
              <a:srgbClr val="008F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925" name="Circle"/>
            <p:cNvSpPr/>
            <p:nvPr/>
          </p:nvSpPr>
          <p:spPr>
            <a:xfrm>
              <a:off x="408657" y="4356664"/>
              <a:ext cx="114301" cy="114301"/>
            </a:xfrm>
            <a:prstGeom prst="ellipse">
              <a:avLst/>
            </a:prstGeom>
            <a:solidFill>
              <a:srgbClr val="008F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Class="entr" nodeType="afterEffect" presetSubtype="0" presetID="1" grpId="1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9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Class="entr" nodeType="afterEffect" presetSubtype="0" presetID="1" grpId="1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909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2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30" name="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Recap</a:t>
            </a:r>
          </a:p>
        </p:txBody>
      </p:sp>
      <p:sp>
        <p:nvSpPr>
          <p:cNvPr id="931" name="Reprojection = homograph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Reprojection = homography</a:t>
            </a:r>
          </a:p>
          <a:p>
            <a:pPr/>
            <a:r>
              <a:t>3x3 matrix in homogeneous coordinate</a:t>
            </a:r>
          </a:p>
          <a:p>
            <a:pPr lvl="1"/>
            <a:r>
              <a:t>(the matrix can be constrained to be a rotation)</a:t>
            </a:r>
          </a:p>
        </p:txBody>
      </p:sp>
      <p:grpSp>
        <p:nvGrpSpPr>
          <p:cNvPr id="936" name="Group"/>
          <p:cNvGrpSpPr/>
          <p:nvPr/>
        </p:nvGrpSpPr>
        <p:grpSpPr>
          <a:xfrm>
            <a:off x="1739900" y="4445000"/>
            <a:ext cx="5706610" cy="2366514"/>
            <a:chOff x="0" y="0"/>
            <a:chExt cx="5706609" cy="2366513"/>
          </a:xfrm>
        </p:grpSpPr>
        <p:pic>
          <p:nvPicPr>
            <p:cNvPr id="932" name="image.pdf" descr="image.pdf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663389" cy="22266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33" name="H"/>
            <p:cNvSpPr txBox="1"/>
            <p:nvPr/>
          </p:nvSpPr>
          <p:spPr>
            <a:xfrm>
              <a:off x="2823890" y="1800656"/>
              <a:ext cx="102870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b="1"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934" name="p"/>
            <p:cNvSpPr txBox="1"/>
            <p:nvPr/>
          </p:nvSpPr>
          <p:spPr>
            <a:xfrm>
              <a:off x="4677909" y="1800656"/>
              <a:ext cx="102870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b="1"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935" name="p’"/>
            <p:cNvSpPr txBox="1"/>
            <p:nvPr/>
          </p:nvSpPr>
          <p:spPr>
            <a:xfrm>
              <a:off x="121677" y="1800656"/>
              <a:ext cx="114300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  <a:r>
                <a:rPr b="1"/>
                <a:t>p’</a:t>
              </a:r>
              <a:r>
                <a:t>  </a:t>
              </a:r>
            </a:p>
          </p:txBody>
        </p:sp>
      </p:grpSp>
      <p:sp>
        <p:nvSpPr>
          <p:cNvPr id="937" name="Shape"/>
          <p:cNvSpPr/>
          <p:nvPr/>
        </p:nvSpPr>
        <p:spPr>
          <a:xfrm>
            <a:off x="10044853" y="3944337"/>
            <a:ext cx="2120304" cy="2171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5400"/>
                </a:moveTo>
                <a:lnTo>
                  <a:pt x="0" y="0"/>
                </a:lnTo>
                <a:lnTo>
                  <a:pt x="0" y="16200"/>
                </a:lnTo>
                <a:lnTo>
                  <a:pt x="21600" y="21600"/>
                </a:lnTo>
                <a:lnTo>
                  <a:pt x="21600" y="5400"/>
                </a:lnTo>
              </a:path>
            </a:pathLst>
          </a:custGeom>
          <a:solidFill>
            <a:srgbClr val="FFFFFF"/>
          </a:solidFill>
          <a:ln w="25400" cap="rnd">
            <a:solidFill>
              <a:srgbClr val="49494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938" name="Shape"/>
          <p:cNvSpPr/>
          <p:nvPr/>
        </p:nvSpPr>
        <p:spPr>
          <a:xfrm>
            <a:off x="9755858" y="6071164"/>
            <a:ext cx="1734224" cy="2844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4194"/>
                </a:moveTo>
                <a:lnTo>
                  <a:pt x="21600" y="21600"/>
                </a:lnTo>
                <a:lnTo>
                  <a:pt x="21600" y="7097"/>
                </a:lnTo>
                <a:lnTo>
                  <a:pt x="0" y="0"/>
                </a:lnTo>
                <a:lnTo>
                  <a:pt x="0" y="14194"/>
                </a:lnTo>
              </a:path>
            </a:pathLst>
          </a:custGeom>
          <a:solidFill>
            <a:srgbClr val="FFFFFF"/>
          </a:solidFill>
          <a:ln w="25400" cap="rnd">
            <a:solidFill>
              <a:srgbClr val="49494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939" name="Shape"/>
          <p:cNvSpPr/>
          <p:nvPr/>
        </p:nvSpPr>
        <p:spPr>
          <a:xfrm>
            <a:off x="9674577" y="8629226"/>
            <a:ext cx="404389" cy="688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19" y="21600"/>
                </a:moveTo>
                <a:lnTo>
                  <a:pt x="0" y="1558"/>
                </a:lnTo>
                <a:lnTo>
                  <a:pt x="967" y="921"/>
                </a:lnTo>
                <a:lnTo>
                  <a:pt x="1612" y="991"/>
                </a:lnTo>
                <a:lnTo>
                  <a:pt x="2257" y="921"/>
                </a:lnTo>
                <a:lnTo>
                  <a:pt x="2364" y="708"/>
                </a:lnTo>
                <a:lnTo>
                  <a:pt x="2901" y="779"/>
                </a:lnTo>
                <a:lnTo>
                  <a:pt x="3331" y="496"/>
                </a:lnTo>
                <a:lnTo>
                  <a:pt x="3976" y="637"/>
                </a:lnTo>
                <a:lnTo>
                  <a:pt x="4406" y="425"/>
                </a:lnTo>
                <a:lnTo>
                  <a:pt x="4943" y="354"/>
                </a:lnTo>
                <a:lnTo>
                  <a:pt x="5588" y="212"/>
                </a:lnTo>
                <a:lnTo>
                  <a:pt x="6125" y="283"/>
                </a:lnTo>
                <a:lnTo>
                  <a:pt x="6663" y="212"/>
                </a:lnTo>
                <a:lnTo>
                  <a:pt x="7093" y="0"/>
                </a:lnTo>
                <a:lnTo>
                  <a:pt x="7952" y="0"/>
                </a:lnTo>
                <a:lnTo>
                  <a:pt x="8597" y="71"/>
                </a:lnTo>
                <a:lnTo>
                  <a:pt x="8919" y="71"/>
                </a:lnTo>
                <a:lnTo>
                  <a:pt x="9242" y="212"/>
                </a:lnTo>
                <a:lnTo>
                  <a:pt x="9887" y="283"/>
                </a:lnTo>
                <a:lnTo>
                  <a:pt x="10531" y="496"/>
                </a:lnTo>
                <a:lnTo>
                  <a:pt x="11069" y="496"/>
                </a:lnTo>
                <a:lnTo>
                  <a:pt x="11928" y="708"/>
                </a:lnTo>
                <a:lnTo>
                  <a:pt x="12358" y="850"/>
                </a:lnTo>
                <a:lnTo>
                  <a:pt x="13003" y="779"/>
                </a:lnTo>
                <a:lnTo>
                  <a:pt x="13433" y="1133"/>
                </a:lnTo>
                <a:lnTo>
                  <a:pt x="14078" y="1204"/>
                </a:lnTo>
                <a:lnTo>
                  <a:pt x="14507" y="1346"/>
                </a:lnTo>
                <a:lnTo>
                  <a:pt x="15045" y="1487"/>
                </a:lnTo>
                <a:lnTo>
                  <a:pt x="15260" y="1700"/>
                </a:lnTo>
                <a:lnTo>
                  <a:pt x="15690" y="1912"/>
                </a:lnTo>
                <a:lnTo>
                  <a:pt x="16227" y="2195"/>
                </a:lnTo>
                <a:lnTo>
                  <a:pt x="16442" y="2479"/>
                </a:lnTo>
                <a:lnTo>
                  <a:pt x="16764" y="2550"/>
                </a:lnTo>
                <a:lnTo>
                  <a:pt x="17194" y="2904"/>
                </a:lnTo>
                <a:lnTo>
                  <a:pt x="17516" y="3116"/>
                </a:lnTo>
                <a:lnTo>
                  <a:pt x="18054" y="3258"/>
                </a:lnTo>
                <a:lnTo>
                  <a:pt x="18484" y="3541"/>
                </a:lnTo>
                <a:lnTo>
                  <a:pt x="18913" y="3753"/>
                </a:lnTo>
                <a:lnTo>
                  <a:pt x="19128" y="3895"/>
                </a:lnTo>
                <a:lnTo>
                  <a:pt x="19558" y="4178"/>
                </a:lnTo>
                <a:lnTo>
                  <a:pt x="19881" y="4391"/>
                </a:lnTo>
                <a:lnTo>
                  <a:pt x="19988" y="4745"/>
                </a:lnTo>
                <a:lnTo>
                  <a:pt x="20310" y="5170"/>
                </a:lnTo>
                <a:lnTo>
                  <a:pt x="20633" y="5382"/>
                </a:lnTo>
                <a:lnTo>
                  <a:pt x="21063" y="5666"/>
                </a:lnTo>
                <a:lnTo>
                  <a:pt x="21278" y="5949"/>
                </a:lnTo>
                <a:lnTo>
                  <a:pt x="21493" y="6374"/>
                </a:lnTo>
                <a:lnTo>
                  <a:pt x="21600" y="7011"/>
                </a:lnTo>
                <a:lnTo>
                  <a:pt x="1719" y="21600"/>
                </a:lnTo>
              </a:path>
            </a:pathLst>
          </a:custGeom>
          <a:solidFill>
            <a:srgbClr val="FFFFFF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grpSp>
        <p:nvGrpSpPr>
          <p:cNvPr id="942" name="Group"/>
          <p:cNvGrpSpPr/>
          <p:nvPr/>
        </p:nvGrpSpPr>
        <p:grpSpPr>
          <a:xfrm rot="20220000">
            <a:off x="9735536" y="8577297"/>
            <a:ext cx="298028" cy="336410"/>
            <a:chOff x="0" y="0"/>
            <a:chExt cx="298026" cy="336409"/>
          </a:xfrm>
        </p:grpSpPr>
        <p:sp>
          <p:nvSpPr>
            <p:cNvPr id="940" name="Line"/>
            <p:cNvSpPr/>
            <p:nvPr/>
          </p:nvSpPr>
          <p:spPr>
            <a:xfrm>
              <a:off x="0" y="-1"/>
              <a:ext cx="298027" cy="336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0" y="1"/>
                  </a:moveTo>
                  <a:cubicBezTo>
                    <a:pt x="11850" y="-79"/>
                    <a:pt x="21520" y="9491"/>
                    <a:pt x="21600" y="21377"/>
                  </a:cubicBezTo>
                  <a:cubicBezTo>
                    <a:pt x="21600" y="21425"/>
                    <a:pt x="21600" y="21473"/>
                    <a:pt x="21600" y="215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941" name="Shape"/>
            <p:cNvSpPr/>
            <p:nvPr/>
          </p:nvSpPr>
          <p:spPr>
            <a:xfrm>
              <a:off x="0" y="0"/>
              <a:ext cx="298027" cy="336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0" y="1"/>
                  </a:moveTo>
                  <a:cubicBezTo>
                    <a:pt x="11850" y="-79"/>
                    <a:pt x="21520" y="9491"/>
                    <a:pt x="21600" y="21377"/>
                  </a:cubicBezTo>
                  <a:cubicBezTo>
                    <a:pt x="21600" y="21425"/>
                    <a:pt x="21600" y="21473"/>
                    <a:pt x="21600" y="21521"/>
                  </a:cubicBezTo>
                  <a:lnTo>
                    <a:pt x="144" y="2152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sp>
        <p:nvSpPr>
          <p:cNvPr id="943" name="Line"/>
          <p:cNvSpPr/>
          <p:nvPr/>
        </p:nvSpPr>
        <p:spPr>
          <a:xfrm>
            <a:off x="9664700" y="8394700"/>
            <a:ext cx="45156" cy="918916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44" name="Oval"/>
          <p:cNvSpPr/>
          <p:nvPr/>
        </p:nvSpPr>
        <p:spPr>
          <a:xfrm rot="17640000">
            <a:off x="9816817" y="8584071"/>
            <a:ext cx="160303" cy="250614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945" name="Line"/>
          <p:cNvSpPr/>
          <p:nvPr/>
        </p:nvSpPr>
        <p:spPr>
          <a:xfrm flipV="1">
            <a:off x="9708444" y="8640516"/>
            <a:ext cx="546101" cy="677334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46" name="PP2"/>
          <p:cNvSpPr txBox="1"/>
          <p:nvPr/>
        </p:nvSpPr>
        <p:spPr>
          <a:xfrm>
            <a:off x="12167165" y="4502008"/>
            <a:ext cx="844232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Arial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PP2</a:t>
            </a:r>
          </a:p>
        </p:txBody>
      </p:sp>
      <p:sp>
        <p:nvSpPr>
          <p:cNvPr id="947" name="PP1"/>
          <p:cNvSpPr txBox="1"/>
          <p:nvPr/>
        </p:nvSpPr>
        <p:spPr>
          <a:xfrm>
            <a:off x="11516924" y="6956213"/>
            <a:ext cx="844233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Arial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PP1</a:t>
            </a:r>
          </a:p>
        </p:txBody>
      </p:sp>
      <p:grpSp>
        <p:nvGrpSpPr>
          <p:cNvPr id="953" name="Group"/>
          <p:cNvGrpSpPr/>
          <p:nvPr/>
        </p:nvGrpSpPr>
        <p:grpSpPr>
          <a:xfrm>
            <a:off x="9891324" y="3136899"/>
            <a:ext cx="2311966" cy="5532968"/>
            <a:chOff x="0" y="0"/>
            <a:chExt cx="2311964" cy="5532966"/>
          </a:xfrm>
        </p:grpSpPr>
        <p:sp>
          <p:nvSpPr>
            <p:cNvPr id="948" name="Line"/>
            <p:cNvSpPr/>
            <p:nvPr/>
          </p:nvSpPr>
          <p:spPr>
            <a:xfrm flipV="1">
              <a:off x="1772355" y="0"/>
              <a:ext cx="539610" cy="127338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49" name="Line"/>
            <p:cNvSpPr/>
            <p:nvPr/>
          </p:nvSpPr>
          <p:spPr>
            <a:xfrm flipV="1">
              <a:off x="817315" y="1929553"/>
              <a:ext cx="675076" cy="161657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0" name="Line"/>
            <p:cNvSpPr/>
            <p:nvPr/>
          </p:nvSpPr>
          <p:spPr>
            <a:xfrm flipV="1">
              <a:off x="0" y="4422140"/>
              <a:ext cx="456072" cy="111082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1" name="Circle"/>
            <p:cNvSpPr/>
            <p:nvPr/>
          </p:nvSpPr>
          <p:spPr>
            <a:xfrm>
              <a:off x="1438204" y="1864078"/>
              <a:ext cx="114301" cy="114301"/>
            </a:xfrm>
            <a:prstGeom prst="ellipse">
              <a:avLst/>
            </a:prstGeom>
            <a:solidFill>
              <a:srgbClr val="008F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952" name="Circle"/>
            <p:cNvSpPr/>
            <p:nvPr/>
          </p:nvSpPr>
          <p:spPr>
            <a:xfrm>
              <a:off x="408657" y="4356664"/>
              <a:ext cx="114301" cy="114301"/>
            </a:xfrm>
            <a:prstGeom prst="ellipse">
              <a:avLst/>
            </a:prstGeom>
            <a:solidFill>
              <a:srgbClr val="008F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36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5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57" name="Sca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Scale</a:t>
            </a:r>
          </a:p>
        </p:txBody>
      </p:sp>
      <p:sp>
        <p:nvSpPr>
          <p:cNvPr id="958" name="Homographies are defined up to a sca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Homographies are defined up to a scale</a:t>
            </a:r>
          </a:p>
          <a:p>
            <a:pPr lvl="1"/>
            <a:r>
              <a:t>H and kH represent the same 2D transformation</a:t>
            </a:r>
          </a:p>
          <a:p>
            <a:pPr lvl="1"/>
            <a:r>
              <a:t>because (w’x’, w’y’, w’) and (kw’x’, kw’y’, kw’) represent the same point</a:t>
            </a:r>
          </a:p>
        </p:txBody>
      </p:sp>
      <p:grpSp>
        <p:nvGrpSpPr>
          <p:cNvPr id="963" name="Group"/>
          <p:cNvGrpSpPr/>
          <p:nvPr/>
        </p:nvGrpSpPr>
        <p:grpSpPr>
          <a:xfrm>
            <a:off x="1739900" y="4445000"/>
            <a:ext cx="5706610" cy="2366514"/>
            <a:chOff x="0" y="0"/>
            <a:chExt cx="5706609" cy="2366513"/>
          </a:xfrm>
        </p:grpSpPr>
        <p:pic>
          <p:nvPicPr>
            <p:cNvPr id="959" name="image.pdf" descr="image.pdf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663389" cy="22266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60" name="H"/>
            <p:cNvSpPr txBox="1"/>
            <p:nvPr/>
          </p:nvSpPr>
          <p:spPr>
            <a:xfrm>
              <a:off x="2823890" y="1800656"/>
              <a:ext cx="102870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b="1"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961" name="p"/>
            <p:cNvSpPr txBox="1"/>
            <p:nvPr/>
          </p:nvSpPr>
          <p:spPr>
            <a:xfrm>
              <a:off x="4677909" y="1800656"/>
              <a:ext cx="102870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b="1"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962" name="p’"/>
            <p:cNvSpPr txBox="1"/>
            <p:nvPr/>
          </p:nvSpPr>
          <p:spPr>
            <a:xfrm>
              <a:off x="121677" y="1800656"/>
              <a:ext cx="114300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  <a:r>
                <a:rPr b="1"/>
                <a:t>p’</a:t>
              </a:r>
              <a:r>
                <a:t> 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63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6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67" name="General pairs of pla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General pairs of plane</a:t>
            </a:r>
          </a:p>
        </p:txBody>
      </p:sp>
      <p:sp>
        <p:nvSpPr>
          <p:cNvPr id="968" name="Homographies can project from any plane to any plan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Homographies can project from any plane to any plane</a:t>
            </a:r>
          </a:p>
        </p:txBody>
      </p:sp>
      <p:pic>
        <p:nvPicPr>
          <p:cNvPr id="969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439" y="5854700"/>
            <a:ext cx="12886362" cy="3314700"/>
          </a:xfrm>
          <a:prstGeom prst="rect">
            <a:avLst/>
          </a:prstGeom>
          <a:ln w="762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7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73" name="General pairs of pla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General pairs of plane</a:t>
            </a:r>
          </a:p>
        </p:txBody>
      </p:sp>
      <p:sp>
        <p:nvSpPr>
          <p:cNvPr id="974" name="Homographies can project from any plane to any pla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Homographies can project from any plane to any plane</a:t>
            </a:r>
          </a:p>
          <a:p>
            <a:pPr/>
          </a:p>
          <a:p>
            <a:pPr/>
            <a:r>
              <a:t>Note: here we only warped the image rectangle, but the homography is defined for the whole plane, any x,y</a:t>
            </a:r>
          </a:p>
        </p:txBody>
      </p:sp>
      <p:pic>
        <p:nvPicPr>
          <p:cNvPr id="975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439" y="5854700"/>
            <a:ext cx="12886362" cy="3314700"/>
          </a:xfrm>
          <a:prstGeom prst="rect">
            <a:avLst/>
          </a:prstGeom>
          <a:ln w="76200"/>
        </p:spPr>
      </p:pic>
      <p:pic>
        <p:nvPicPr>
          <p:cNvPr id="976" name="Rectangle Rectangle" descr="Rectangle Rectangl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1300" y="2489200"/>
            <a:ext cx="12357100" cy="17145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8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81" name="Correct perspective (perspective crop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Correct perspective (perspective crop)</a:t>
            </a:r>
          </a:p>
        </p:txBody>
      </p:sp>
      <p:sp>
        <p:nvSpPr>
          <p:cNvPr id="982" name="Recall from last time. Its a homograph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546382" indent="-487679">
              <a:buSzTx/>
              <a:buNone/>
            </a:lvl1pPr>
          </a:lstStyle>
          <a:p>
            <a:pPr/>
            <a:r>
              <a:t>Recall from last time. Its a homography</a:t>
            </a:r>
          </a:p>
        </p:txBody>
      </p:sp>
      <p:pic>
        <p:nvPicPr>
          <p:cNvPr id="98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18862" y="2273300"/>
            <a:ext cx="4836161" cy="7480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8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5500" y="2273300"/>
            <a:ext cx="4989689" cy="7480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8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95" name="Group"/>
          <p:cNvGrpSpPr/>
          <p:nvPr/>
        </p:nvGrpSpPr>
        <p:grpSpPr>
          <a:xfrm rot="9780000">
            <a:off x="8703487" y="5978474"/>
            <a:ext cx="647845" cy="845709"/>
            <a:chOff x="0" y="0"/>
            <a:chExt cx="647844" cy="845707"/>
          </a:xfrm>
        </p:grpSpPr>
        <p:sp>
          <p:nvSpPr>
            <p:cNvPr id="988" name="Shape"/>
            <p:cNvSpPr/>
            <p:nvPr/>
          </p:nvSpPr>
          <p:spPr>
            <a:xfrm>
              <a:off x="18045" y="210115"/>
              <a:ext cx="446383" cy="629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19" y="21600"/>
                  </a:moveTo>
                  <a:lnTo>
                    <a:pt x="0" y="1558"/>
                  </a:lnTo>
                  <a:lnTo>
                    <a:pt x="967" y="921"/>
                  </a:lnTo>
                  <a:lnTo>
                    <a:pt x="1612" y="991"/>
                  </a:lnTo>
                  <a:lnTo>
                    <a:pt x="2257" y="921"/>
                  </a:lnTo>
                  <a:lnTo>
                    <a:pt x="2364" y="708"/>
                  </a:lnTo>
                  <a:lnTo>
                    <a:pt x="2901" y="779"/>
                  </a:lnTo>
                  <a:lnTo>
                    <a:pt x="3331" y="496"/>
                  </a:lnTo>
                  <a:lnTo>
                    <a:pt x="3976" y="637"/>
                  </a:lnTo>
                  <a:lnTo>
                    <a:pt x="4406" y="425"/>
                  </a:lnTo>
                  <a:lnTo>
                    <a:pt x="4943" y="354"/>
                  </a:lnTo>
                  <a:lnTo>
                    <a:pt x="5588" y="212"/>
                  </a:lnTo>
                  <a:lnTo>
                    <a:pt x="6125" y="283"/>
                  </a:lnTo>
                  <a:lnTo>
                    <a:pt x="6663" y="212"/>
                  </a:lnTo>
                  <a:lnTo>
                    <a:pt x="7093" y="0"/>
                  </a:lnTo>
                  <a:lnTo>
                    <a:pt x="7952" y="0"/>
                  </a:lnTo>
                  <a:lnTo>
                    <a:pt x="8597" y="71"/>
                  </a:lnTo>
                  <a:lnTo>
                    <a:pt x="8919" y="71"/>
                  </a:lnTo>
                  <a:lnTo>
                    <a:pt x="9242" y="212"/>
                  </a:lnTo>
                  <a:lnTo>
                    <a:pt x="9887" y="283"/>
                  </a:lnTo>
                  <a:lnTo>
                    <a:pt x="10531" y="496"/>
                  </a:lnTo>
                  <a:lnTo>
                    <a:pt x="11069" y="496"/>
                  </a:lnTo>
                  <a:lnTo>
                    <a:pt x="11928" y="708"/>
                  </a:lnTo>
                  <a:lnTo>
                    <a:pt x="12358" y="850"/>
                  </a:lnTo>
                  <a:lnTo>
                    <a:pt x="13003" y="779"/>
                  </a:lnTo>
                  <a:lnTo>
                    <a:pt x="13433" y="1133"/>
                  </a:lnTo>
                  <a:lnTo>
                    <a:pt x="14078" y="1204"/>
                  </a:lnTo>
                  <a:lnTo>
                    <a:pt x="14507" y="1346"/>
                  </a:lnTo>
                  <a:lnTo>
                    <a:pt x="15045" y="1487"/>
                  </a:lnTo>
                  <a:lnTo>
                    <a:pt x="15260" y="1700"/>
                  </a:lnTo>
                  <a:lnTo>
                    <a:pt x="15690" y="1912"/>
                  </a:lnTo>
                  <a:lnTo>
                    <a:pt x="16227" y="2195"/>
                  </a:lnTo>
                  <a:lnTo>
                    <a:pt x="16442" y="2479"/>
                  </a:lnTo>
                  <a:lnTo>
                    <a:pt x="16764" y="2550"/>
                  </a:lnTo>
                  <a:lnTo>
                    <a:pt x="17194" y="2904"/>
                  </a:lnTo>
                  <a:lnTo>
                    <a:pt x="17516" y="3116"/>
                  </a:lnTo>
                  <a:lnTo>
                    <a:pt x="18054" y="3258"/>
                  </a:lnTo>
                  <a:lnTo>
                    <a:pt x="18484" y="3541"/>
                  </a:lnTo>
                  <a:lnTo>
                    <a:pt x="18913" y="3753"/>
                  </a:lnTo>
                  <a:lnTo>
                    <a:pt x="19128" y="3895"/>
                  </a:lnTo>
                  <a:lnTo>
                    <a:pt x="19558" y="4178"/>
                  </a:lnTo>
                  <a:lnTo>
                    <a:pt x="19881" y="4391"/>
                  </a:lnTo>
                  <a:lnTo>
                    <a:pt x="19988" y="4745"/>
                  </a:lnTo>
                  <a:lnTo>
                    <a:pt x="20310" y="5170"/>
                  </a:lnTo>
                  <a:lnTo>
                    <a:pt x="20633" y="5382"/>
                  </a:lnTo>
                  <a:lnTo>
                    <a:pt x="21063" y="5666"/>
                  </a:lnTo>
                  <a:lnTo>
                    <a:pt x="21278" y="5949"/>
                  </a:lnTo>
                  <a:lnTo>
                    <a:pt x="21493" y="6374"/>
                  </a:lnTo>
                  <a:lnTo>
                    <a:pt x="21600" y="7011"/>
                  </a:lnTo>
                  <a:lnTo>
                    <a:pt x="171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grpSp>
          <p:nvGrpSpPr>
            <p:cNvPr id="991" name="Group"/>
            <p:cNvGrpSpPr/>
            <p:nvPr/>
          </p:nvGrpSpPr>
          <p:grpSpPr>
            <a:xfrm rot="20220000">
              <a:off x="82245" y="161365"/>
              <a:ext cx="328976" cy="307551"/>
              <a:chOff x="0" y="0"/>
              <a:chExt cx="328975" cy="307550"/>
            </a:xfrm>
          </p:grpSpPr>
          <p:sp>
            <p:nvSpPr>
              <p:cNvPr id="989" name="Line"/>
              <p:cNvSpPr/>
              <p:nvPr/>
            </p:nvSpPr>
            <p:spPr>
              <a:xfrm>
                <a:off x="0" y="0"/>
                <a:ext cx="328976" cy="3075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1" fill="norm" stroke="1" extrusionOk="0">
                    <a:moveTo>
                      <a:pt x="0" y="1"/>
                    </a:moveTo>
                    <a:cubicBezTo>
                      <a:pt x="11850" y="-79"/>
                      <a:pt x="21520" y="9491"/>
                      <a:pt x="21600" y="21377"/>
                    </a:cubicBezTo>
                    <a:cubicBezTo>
                      <a:pt x="21600" y="21425"/>
                      <a:pt x="21600" y="21473"/>
                      <a:pt x="21600" y="21521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  <p:sp>
            <p:nvSpPr>
              <p:cNvPr id="990" name="Shape"/>
              <p:cNvSpPr/>
              <p:nvPr/>
            </p:nvSpPr>
            <p:spPr>
              <a:xfrm>
                <a:off x="0" y="0"/>
                <a:ext cx="328976" cy="3075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1" fill="norm" stroke="1" extrusionOk="0">
                    <a:moveTo>
                      <a:pt x="0" y="1"/>
                    </a:moveTo>
                    <a:cubicBezTo>
                      <a:pt x="11850" y="-79"/>
                      <a:pt x="21520" y="9491"/>
                      <a:pt x="21600" y="21377"/>
                    </a:cubicBezTo>
                    <a:cubicBezTo>
                      <a:pt x="21600" y="21425"/>
                      <a:pt x="21600" y="21473"/>
                      <a:pt x="21600" y="21521"/>
                    </a:cubicBezTo>
                    <a:lnTo>
                      <a:pt x="144" y="2152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Times New Roman"/>
                  </a:defRPr>
                </a:pPr>
              </a:p>
            </p:txBody>
          </p:sp>
        </p:grpSp>
        <p:sp>
          <p:nvSpPr>
            <p:cNvPr id="992" name="Line"/>
            <p:cNvSpPr/>
            <p:nvPr/>
          </p:nvSpPr>
          <p:spPr>
            <a:xfrm>
              <a:off x="0" y="0"/>
              <a:ext cx="56416" cy="83967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93" name="Oval"/>
            <p:cNvSpPr/>
            <p:nvPr/>
          </p:nvSpPr>
          <p:spPr>
            <a:xfrm rot="17640000">
              <a:off x="186756" y="142375"/>
              <a:ext cx="146552" cy="276640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994" name="Line"/>
            <p:cNvSpPr/>
            <p:nvPr/>
          </p:nvSpPr>
          <p:spPr>
            <a:xfrm flipV="1">
              <a:off x="54569" y="221818"/>
              <a:ext cx="593276" cy="62389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996" name="Line"/>
          <p:cNvSpPr/>
          <p:nvPr/>
        </p:nvSpPr>
        <p:spPr>
          <a:xfrm flipV="1">
            <a:off x="11709400" y="6502400"/>
            <a:ext cx="2258" cy="762000"/>
          </a:xfrm>
          <a:prstGeom prst="line">
            <a:avLst/>
          </a:prstGeom>
          <a:ln w="25400">
            <a:solidFill>
              <a:srgbClr val="008F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97" name="Line"/>
          <p:cNvSpPr/>
          <p:nvPr/>
        </p:nvSpPr>
        <p:spPr>
          <a:xfrm>
            <a:off x="10617200" y="7264400"/>
            <a:ext cx="1079500" cy="2258"/>
          </a:xfrm>
          <a:prstGeom prst="line">
            <a:avLst/>
          </a:prstGeom>
          <a:ln w="25400">
            <a:solidFill>
              <a:srgbClr val="008F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98" name="Image warping with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Image warping with homographies</a:t>
            </a:r>
          </a:p>
        </p:txBody>
      </p:sp>
      <p:pic>
        <p:nvPicPr>
          <p:cNvPr id="99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300" y="1295400"/>
            <a:ext cx="4384605" cy="444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0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66000" y="1295400"/>
            <a:ext cx="4384605" cy="4445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05" name="Group"/>
          <p:cNvGrpSpPr/>
          <p:nvPr/>
        </p:nvGrpSpPr>
        <p:grpSpPr>
          <a:xfrm rot="16200000">
            <a:off x="8726171" y="6445531"/>
            <a:ext cx="653063" cy="1630399"/>
            <a:chOff x="0" y="0"/>
            <a:chExt cx="653062" cy="1630397"/>
          </a:xfrm>
        </p:grpSpPr>
        <p:sp>
          <p:nvSpPr>
            <p:cNvPr id="1001" name="Line"/>
            <p:cNvSpPr/>
            <p:nvPr/>
          </p:nvSpPr>
          <p:spPr>
            <a:xfrm>
              <a:off x="0" y="0"/>
              <a:ext cx="2259" cy="10795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02" name="Line"/>
            <p:cNvSpPr/>
            <p:nvPr/>
          </p:nvSpPr>
          <p:spPr>
            <a:xfrm>
              <a:off x="5362" y="4797"/>
              <a:ext cx="647701" cy="54610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03" name="Line"/>
            <p:cNvSpPr/>
            <p:nvPr/>
          </p:nvSpPr>
          <p:spPr>
            <a:xfrm>
              <a:off x="5361" y="1084297"/>
              <a:ext cx="647701" cy="54610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04" name="Line"/>
            <p:cNvSpPr/>
            <p:nvPr/>
          </p:nvSpPr>
          <p:spPr>
            <a:xfrm>
              <a:off x="650240" y="541866"/>
              <a:ext cx="2259" cy="107950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1006" name="image plane below"/>
          <p:cNvSpPr txBox="1"/>
          <p:nvPr/>
        </p:nvSpPr>
        <p:spPr>
          <a:xfrm>
            <a:off x="8013700" y="7581900"/>
            <a:ext cx="3137401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Arial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image plane below</a:t>
            </a:r>
          </a:p>
        </p:txBody>
      </p:sp>
      <p:sp>
        <p:nvSpPr>
          <p:cNvPr id="1007" name="Line"/>
          <p:cNvSpPr/>
          <p:nvPr/>
        </p:nvSpPr>
        <p:spPr>
          <a:xfrm>
            <a:off x="4330700" y="3733800"/>
            <a:ext cx="2799399" cy="0"/>
          </a:xfrm>
          <a:prstGeom prst="line">
            <a:avLst/>
          </a:prstGeom>
          <a:ln w="38100">
            <a:solidFill>
              <a:srgbClr val="FF26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0" name="Group"/>
          <p:cNvGrpSpPr/>
          <p:nvPr/>
        </p:nvGrpSpPr>
        <p:grpSpPr>
          <a:xfrm>
            <a:off x="5536071" y="5740400"/>
            <a:ext cx="2160129" cy="3432278"/>
            <a:chOff x="0" y="0"/>
            <a:chExt cx="2160128" cy="3432277"/>
          </a:xfrm>
        </p:grpSpPr>
        <p:sp>
          <p:nvSpPr>
            <p:cNvPr id="1008" name="black area…"/>
            <p:cNvSpPr txBox="1"/>
            <p:nvPr/>
          </p:nvSpPr>
          <p:spPr>
            <a:xfrm>
              <a:off x="0" y="2349217"/>
              <a:ext cx="1973738" cy="1083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defTabSz="1295400">
                <a:buClr>
                  <a:srgbClr val="000000"/>
                </a:buClr>
                <a:buFont typeface="Arial"/>
                <a:defRPr sz="22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r>
                <a:t>black area</a:t>
              </a:r>
            </a:p>
            <a:p>
              <a:pPr marL="57799" marR="57799" defTabSz="1295400">
                <a:buClr>
                  <a:srgbClr val="000000"/>
                </a:buClr>
                <a:buFont typeface="Arial"/>
                <a:defRPr sz="22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r>
                <a:t>where no pixel</a:t>
              </a:r>
            </a:p>
            <a:p>
              <a:pPr marL="57799" marR="57799" defTabSz="1295400">
                <a:buClr>
                  <a:srgbClr val="000000"/>
                </a:buClr>
                <a:buFont typeface="Arial"/>
                <a:defRPr sz="22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r>
                <a:t>maps to</a:t>
              </a:r>
            </a:p>
          </p:txBody>
        </p:sp>
        <p:sp>
          <p:nvSpPr>
            <p:cNvPr id="1009" name="Line"/>
            <p:cNvSpPr/>
            <p:nvPr/>
          </p:nvSpPr>
          <p:spPr>
            <a:xfrm flipV="1">
              <a:off x="1512428" y="0"/>
              <a:ext cx="647701" cy="23876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14" name="Group"/>
          <p:cNvGrpSpPr/>
          <p:nvPr/>
        </p:nvGrpSpPr>
        <p:grpSpPr>
          <a:xfrm>
            <a:off x="5956300" y="5308600"/>
            <a:ext cx="6070600" cy="4114800"/>
            <a:chOff x="0" y="0"/>
            <a:chExt cx="6070599" cy="4114800"/>
          </a:xfrm>
        </p:grpSpPr>
        <p:pic>
          <p:nvPicPr>
            <p:cNvPr id="1011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rcRect l="5194" t="2563" r="0" b="0"/>
            <a:stretch>
              <a:fillRect/>
            </a:stretch>
          </p:blipFill>
          <p:spPr>
            <a:xfrm>
              <a:off x="2120900" y="0"/>
              <a:ext cx="3949700" cy="4114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12" name="Line"/>
            <p:cNvSpPr/>
            <p:nvPr/>
          </p:nvSpPr>
          <p:spPr>
            <a:xfrm>
              <a:off x="0" y="0"/>
              <a:ext cx="1079500" cy="1079500"/>
            </a:xfrm>
            <a:prstGeom prst="line">
              <a:avLst/>
            </a:prstGeom>
            <a:noFill/>
            <a:ln w="38100" cap="flat">
              <a:solidFill>
                <a:srgbClr val="FF26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13" name="Line"/>
            <p:cNvSpPr/>
            <p:nvPr/>
          </p:nvSpPr>
          <p:spPr>
            <a:xfrm>
              <a:off x="1409700" y="3035300"/>
              <a:ext cx="4114800" cy="8636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1015" name="homography so that image is parallel to floor"/>
          <p:cNvSpPr txBox="1"/>
          <p:nvPr/>
        </p:nvSpPr>
        <p:spPr>
          <a:xfrm>
            <a:off x="4546600" y="1676400"/>
            <a:ext cx="30353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homography so that image is parallel to floor</a:t>
            </a:r>
          </a:p>
        </p:txBody>
      </p:sp>
      <p:sp>
        <p:nvSpPr>
          <p:cNvPr id="1016" name="homography so that image is parallel to right wall"/>
          <p:cNvSpPr txBox="1"/>
          <p:nvPr/>
        </p:nvSpPr>
        <p:spPr>
          <a:xfrm>
            <a:off x="3937000" y="5918200"/>
            <a:ext cx="3035300" cy="201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homography so that image is parallel to right wall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10" grpId="1"/>
      <p:bldP build="whole" bldLvl="1" animBg="1" rev="0" advAuto="0" spid="1014" grpId="2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01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020" name="Demo with project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Demo with projector</a:t>
            </a:r>
          </a:p>
        </p:txBody>
      </p:sp>
      <p:sp>
        <p:nvSpPr>
          <p:cNvPr id="102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024" name="http://news.nationalgeographic.com/news/2012/04/120416-nasa-space-shuttle-discovery-smithsonian-360-tour-panorama-science/?source=link_tw20120417news-discoveryshuttl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/>
            </a:pPr>
            <a:r>
              <a:rPr u="sng">
                <a:hlinkClick r:id="rId2" invalidUrl="" action="" tgtFrame="" tooltip="" history="1" highlightClick="0" endSnd="0"/>
              </a:rPr>
              <a:t>http://news.nationalgeographic.com/news/2012/04/120416-nasa-space-shuttle-discovery-smithsonian-360-tour-panorama-science/?source=link_tw20120417news-discoveryshuttle</a:t>
            </a:r>
          </a:p>
          <a:p>
            <a:pPr>
              <a:defRPr sz="3000"/>
            </a:pPr>
          </a:p>
          <a:p>
            <a:pPr>
              <a:defRPr sz="3000"/>
            </a:pPr>
          </a:p>
        </p:txBody>
      </p:sp>
      <p:pic>
        <p:nvPicPr>
          <p:cNvPr id="1025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000" y="3149600"/>
            <a:ext cx="12852400" cy="47277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olving for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100"/>
            </a:lvl1pPr>
          </a:lstStyle>
          <a:p>
            <a:pPr/>
            <a:r>
              <a:t>Solving for homographies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0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65116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sp>
        <p:nvSpPr>
          <p:cNvPr id="1031" name="Rectangle"/>
          <p:cNvSpPr/>
          <p:nvPr/>
        </p:nvSpPr>
        <p:spPr>
          <a:xfrm>
            <a:off x="12700" y="5321300"/>
            <a:ext cx="6337300" cy="4241800"/>
          </a:xfrm>
          <a:prstGeom prst="rect">
            <a:avLst/>
          </a:prstGeom>
          <a:solidFill>
            <a:srgbClr val="FFFFFF">
              <a:alpha val="2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32" name="Goa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Goal</a:t>
            </a:r>
          </a:p>
        </p:txBody>
      </p:sp>
      <p:sp>
        <p:nvSpPr>
          <p:cNvPr id="1033" name="Given correspondenc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Given correspondences</a:t>
            </a:r>
          </a:p>
          <a:p>
            <a:pPr/>
            <a:r>
              <a:t>Find homography matrix H </a:t>
            </a:r>
            <a:br/>
            <a:r>
              <a:t>that maps the p</a:t>
            </a:r>
            <a:r>
              <a:rPr baseline="-5999"/>
              <a:t>i</a:t>
            </a:r>
            <a:r>
              <a:t> to p</a:t>
            </a:r>
            <a:r>
              <a:rPr baseline="-5999"/>
              <a:t>i</a:t>
            </a:r>
            <a:r>
              <a:t>’</a:t>
            </a:r>
          </a:p>
        </p:txBody>
      </p:sp>
      <p:pic>
        <p:nvPicPr>
          <p:cNvPr id="1034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49085" y="4080494"/>
            <a:ext cx="5848518" cy="5499103"/>
          </a:xfrm>
          <a:prstGeom prst="rect">
            <a:avLst/>
          </a:prstGeom>
          <a:ln w="12700">
            <a:miter lim="400000"/>
          </a:ln>
        </p:spPr>
      </p:pic>
      <p:sp>
        <p:nvSpPr>
          <p:cNvPr id="1035" name="Arrow"/>
          <p:cNvSpPr/>
          <p:nvPr/>
        </p:nvSpPr>
        <p:spPr>
          <a:xfrm>
            <a:off x="6159500" y="6527800"/>
            <a:ext cx="1270000" cy="1270000"/>
          </a:xfrm>
          <a:prstGeom prst="rightArrow">
            <a:avLst>
              <a:gd name="adj1" fmla="val 68000"/>
              <a:gd name="adj2" fmla="val 49004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36" name="Circle"/>
          <p:cNvSpPr/>
          <p:nvPr/>
        </p:nvSpPr>
        <p:spPr>
          <a:xfrm>
            <a:off x="3378200" y="90043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37" name="Circle"/>
          <p:cNvSpPr/>
          <p:nvPr/>
        </p:nvSpPr>
        <p:spPr>
          <a:xfrm>
            <a:off x="2108200" y="86868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38" name="Circle"/>
          <p:cNvSpPr/>
          <p:nvPr/>
        </p:nvSpPr>
        <p:spPr>
          <a:xfrm>
            <a:off x="3276600" y="74930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39" name="Circle"/>
          <p:cNvSpPr/>
          <p:nvPr/>
        </p:nvSpPr>
        <p:spPr>
          <a:xfrm>
            <a:off x="1828800" y="72771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40" name="Circle"/>
          <p:cNvSpPr/>
          <p:nvPr/>
        </p:nvSpPr>
        <p:spPr>
          <a:xfrm>
            <a:off x="4292600" y="7505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41" name="Circle"/>
          <p:cNvSpPr/>
          <p:nvPr/>
        </p:nvSpPr>
        <p:spPr>
          <a:xfrm>
            <a:off x="2794000" y="71755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42" name="Circle"/>
          <p:cNvSpPr/>
          <p:nvPr/>
        </p:nvSpPr>
        <p:spPr>
          <a:xfrm>
            <a:off x="4076700" y="89027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43" name="Circle"/>
          <p:cNvSpPr/>
          <p:nvPr/>
        </p:nvSpPr>
        <p:spPr>
          <a:xfrm>
            <a:off x="2692400" y="85979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44" name="p"/>
          <p:cNvSpPr txBox="1"/>
          <p:nvPr/>
        </p:nvSpPr>
        <p:spPr>
          <a:xfrm>
            <a:off x="1620372" y="64643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</a:t>
            </a:r>
          </a:p>
        </p:txBody>
      </p:sp>
      <p:sp>
        <p:nvSpPr>
          <p:cNvPr id="1045" name="p’"/>
          <p:cNvSpPr txBox="1"/>
          <p:nvPr/>
        </p:nvSpPr>
        <p:spPr>
          <a:xfrm>
            <a:off x="3251001" y="6769100"/>
            <a:ext cx="49794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p’</a:t>
            </a:r>
          </a:p>
        </p:txBody>
      </p:sp>
      <p:sp>
        <p:nvSpPr>
          <p:cNvPr id="1046" name="H"/>
          <p:cNvSpPr txBox="1"/>
          <p:nvPr/>
        </p:nvSpPr>
        <p:spPr>
          <a:xfrm>
            <a:off x="6254855" y="6769100"/>
            <a:ext cx="586235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b="1"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iven 4 pairs, deduce 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Given 4 pairs, deduce H</a:t>
            </a:r>
          </a:p>
        </p:txBody>
      </p:sp>
      <p:sp>
        <p:nvSpPr>
          <p:cNvPr id="104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War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Warning</a:t>
            </a:r>
          </a:p>
        </p:txBody>
      </p:sp>
      <p:sp>
        <p:nvSpPr>
          <p:cNvPr id="1052" name="In what follows I use the order y, x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what follows I use the order y, x</a:t>
            </a:r>
          </a:p>
          <a:p>
            <a:pPr lvl="1"/>
            <a:r>
              <a:t>At least I will try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Homography equ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Homography equation</a:t>
            </a:r>
          </a:p>
        </p:txBody>
      </p:sp>
      <p:sp>
        <p:nvSpPr>
          <p:cNvPr id="1055" name="We are given pairs of corresponding points…"/>
          <p:cNvSpPr txBox="1"/>
          <p:nvPr>
            <p:ph type="body" idx="1"/>
          </p:nvPr>
        </p:nvSpPr>
        <p:spPr>
          <a:xfrm>
            <a:off x="304800" y="5219700"/>
            <a:ext cx="12484100" cy="4508500"/>
          </a:xfrm>
          <a:prstGeom prst="rect">
            <a:avLst/>
          </a:prstGeom>
        </p:spPr>
        <p:txBody>
          <a:bodyPr/>
          <a:lstStyle/>
          <a:p>
            <a:pPr/>
            <a:r>
              <a:t>We are given pairs of corresponding points</a:t>
            </a:r>
          </a:p>
          <a:p>
            <a:pPr lvl="1"/>
            <a:r>
              <a:t>x, y, x’, y’ are known</a:t>
            </a:r>
          </a:p>
          <a:p>
            <a:pPr/>
            <a:r>
              <a:t>Unknowns: matrix coefficients and w’</a:t>
            </a:r>
          </a:p>
        </p:txBody>
      </p:sp>
      <p:pic>
        <p:nvPicPr>
          <p:cNvPr id="1056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1905000"/>
            <a:ext cx="10858500" cy="2566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Homography equ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Homography equation</a:t>
            </a:r>
          </a:p>
        </p:txBody>
      </p:sp>
      <p:sp>
        <p:nvSpPr>
          <p:cNvPr id="1059" name="We are given pairs of corresponding points…"/>
          <p:cNvSpPr txBox="1"/>
          <p:nvPr>
            <p:ph type="body" idx="1"/>
          </p:nvPr>
        </p:nvSpPr>
        <p:spPr>
          <a:xfrm>
            <a:off x="304800" y="5219700"/>
            <a:ext cx="12484100" cy="4508500"/>
          </a:xfrm>
          <a:prstGeom prst="rect">
            <a:avLst/>
          </a:prstGeom>
        </p:spPr>
        <p:txBody>
          <a:bodyPr/>
          <a:lstStyle/>
          <a:p>
            <a:pPr/>
            <a:r>
              <a:t>We are given pairs of corresponding points</a:t>
            </a:r>
          </a:p>
          <a:p>
            <a:pPr lvl="1"/>
            <a:r>
              <a:t>x, y, x’, y’ are known</a:t>
            </a:r>
          </a:p>
          <a:p>
            <a:pPr/>
            <a:r>
              <a:t>Unknowns: matrix coefficients and w’</a:t>
            </a:r>
          </a:p>
          <a:p>
            <a:pPr lvl="1"/>
            <a:r>
              <a:t>but w’ is easy to get: </a:t>
            </a:r>
          </a:p>
        </p:txBody>
      </p:sp>
      <p:pic>
        <p:nvPicPr>
          <p:cNvPr id="1060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1905000"/>
            <a:ext cx="10858500" cy="25665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1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10200" y="8419565"/>
            <a:ext cx="5499100" cy="8006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64" name="For a pair of points (x, y)-&gt;(x’,y’) we have"/>
          <p:cNvSpPr txBox="1"/>
          <p:nvPr>
            <p:ph type="body" idx="1"/>
          </p:nvPr>
        </p:nvSpPr>
        <p:spPr>
          <a:xfrm>
            <a:off x="304800" y="4876800"/>
            <a:ext cx="12484100" cy="4254500"/>
          </a:xfrm>
          <a:prstGeom prst="rect">
            <a:avLst/>
          </a:prstGeom>
        </p:spPr>
        <p:txBody>
          <a:bodyPr/>
          <a:lstStyle/>
          <a:p>
            <a:pPr/>
            <a:r>
              <a:t>For a pair of points (x, y)-&gt;(x’,y’) we have</a:t>
            </a:r>
          </a:p>
        </p:txBody>
      </p:sp>
      <p:pic>
        <p:nvPicPr>
          <p:cNvPr id="1065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1905000"/>
            <a:ext cx="8153542" cy="192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6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6197" y="4186711"/>
            <a:ext cx="4129221" cy="6011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69" name="Group"/>
          <p:cNvGrpSpPr/>
          <p:nvPr/>
        </p:nvGrpSpPr>
        <p:grpSpPr>
          <a:xfrm>
            <a:off x="2336800" y="5829300"/>
            <a:ext cx="9842513" cy="2184867"/>
            <a:chOff x="0" y="0"/>
            <a:chExt cx="9842512" cy="2184866"/>
          </a:xfrm>
        </p:grpSpPr>
        <p:pic>
          <p:nvPicPr>
            <p:cNvPr id="1067" name="droppedImage.pdf" descr="dropped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48486" y="0"/>
              <a:ext cx="9672815" cy="8272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68" name="droppedImage.pdf" descr="droppedImage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1357586"/>
              <a:ext cx="9842513" cy="8272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72" name="For a pair of points (x, y)-&gt;(x’,y’) we have…"/>
          <p:cNvSpPr txBox="1"/>
          <p:nvPr>
            <p:ph type="body" idx="1"/>
          </p:nvPr>
        </p:nvSpPr>
        <p:spPr>
          <a:xfrm>
            <a:off x="304800" y="4876800"/>
            <a:ext cx="12484100" cy="4622800"/>
          </a:xfrm>
          <a:prstGeom prst="rect">
            <a:avLst/>
          </a:prstGeom>
        </p:spPr>
        <p:txBody>
          <a:bodyPr/>
          <a:lstStyle/>
          <a:p>
            <a:pPr/>
            <a:r>
              <a:t>For a pair of points (x, y)-&gt;(x’,y’) we have</a:t>
            </a:r>
          </a:p>
          <a:p>
            <a:pPr/>
          </a:p>
          <a:p>
            <a:pPr/>
          </a:p>
          <a:p>
            <a:pPr/>
          </a:p>
          <a:p>
            <a:pPr/>
            <a:r>
              <a:t>Unknowns: a, b, c, d, e, f, g, h, i</a:t>
            </a:r>
          </a:p>
          <a:p>
            <a:pPr lvl="1"/>
            <a:r>
              <a:t>Linear!</a:t>
            </a:r>
          </a:p>
        </p:txBody>
      </p:sp>
      <p:pic>
        <p:nvPicPr>
          <p:cNvPr id="1073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1905000"/>
            <a:ext cx="8153542" cy="192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4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6197" y="4186711"/>
            <a:ext cx="4129221" cy="6011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77" name="Group"/>
          <p:cNvGrpSpPr/>
          <p:nvPr/>
        </p:nvGrpSpPr>
        <p:grpSpPr>
          <a:xfrm>
            <a:off x="2336800" y="5829300"/>
            <a:ext cx="9842513" cy="2184867"/>
            <a:chOff x="0" y="0"/>
            <a:chExt cx="9842512" cy="2184866"/>
          </a:xfrm>
        </p:grpSpPr>
        <p:pic>
          <p:nvPicPr>
            <p:cNvPr id="1075" name="droppedImage.pdf" descr="dropped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48486" y="0"/>
              <a:ext cx="9672815" cy="8272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76" name="droppedImage.pdf" descr="droppedImage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1357586"/>
              <a:ext cx="9842513" cy="8272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78" name="Oval"/>
          <p:cNvSpPr/>
          <p:nvPr/>
        </p:nvSpPr>
        <p:spPr>
          <a:xfrm>
            <a:off x="2336800" y="58674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79" name="Oval"/>
          <p:cNvSpPr/>
          <p:nvPr/>
        </p:nvSpPr>
        <p:spPr>
          <a:xfrm>
            <a:off x="4038600" y="58674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80" name="Oval"/>
          <p:cNvSpPr/>
          <p:nvPr/>
        </p:nvSpPr>
        <p:spPr>
          <a:xfrm>
            <a:off x="5740400" y="58674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81" name="Oval"/>
          <p:cNvSpPr/>
          <p:nvPr/>
        </p:nvSpPr>
        <p:spPr>
          <a:xfrm>
            <a:off x="8013700" y="58674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82" name="Oval"/>
          <p:cNvSpPr/>
          <p:nvPr/>
        </p:nvSpPr>
        <p:spPr>
          <a:xfrm>
            <a:off x="9842500" y="58674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83" name="Oval"/>
          <p:cNvSpPr/>
          <p:nvPr/>
        </p:nvSpPr>
        <p:spPr>
          <a:xfrm>
            <a:off x="11544300" y="58674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84" name="Oval"/>
          <p:cNvSpPr/>
          <p:nvPr/>
        </p:nvSpPr>
        <p:spPr>
          <a:xfrm>
            <a:off x="2336800" y="72390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85" name="Oval"/>
          <p:cNvSpPr/>
          <p:nvPr/>
        </p:nvSpPr>
        <p:spPr>
          <a:xfrm>
            <a:off x="4038600" y="72390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86" name="Oval"/>
          <p:cNvSpPr/>
          <p:nvPr/>
        </p:nvSpPr>
        <p:spPr>
          <a:xfrm>
            <a:off x="5740400" y="72390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87" name="Oval"/>
          <p:cNvSpPr/>
          <p:nvPr/>
        </p:nvSpPr>
        <p:spPr>
          <a:xfrm>
            <a:off x="8013700" y="72390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88" name="Oval"/>
          <p:cNvSpPr/>
          <p:nvPr/>
        </p:nvSpPr>
        <p:spPr>
          <a:xfrm>
            <a:off x="9842500" y="72390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89" name="Oval"/>
          <p:cNvSpPr/>
          <p:nvPr/>
        </p:nvSpPr>
        <p:spPr>
          <a:xfrm>
            <a:off x="11544300" y="7239000"/>
            <a:ext cx="533400" cy="736600"/>
          </a:xfrm>
          <a:prstGeom prst="ellipse">
            <a:avLst/>
          </a:prstGeom>
          <a:solidFill>
            <a:srgbClr val="F5EC00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How many pair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many pairs?</a:t>
            </a:r>
          </a:p>
        </p:txBody>
      </p:sp>
      <p:sp>
        <p:nvSpPr>
          <p:cNvPr id="1092" name="Each correspondence pair gives us two equations…"/>
          <p:cNvSpPr txBox="1"/>
          <p:nvPr>
            <p:ph type="body" idx="1"/>
          </p:nvPr>
        </p:nvSpPr>
        <p:spPr>
          <a:xfrm>
            <a:off x="304800" y="3708400"/>
            <a:ext cx="12484100" cy="6019800"/>
          </a:xfrm>
          <a:prstGeom prst="rect">
            <a:avLst/>
          </a:prstGeom>
        </p:spPr>
        <p:txBody>
          <a:bodyPr/>
          <a:lstStyle/>
          <a:p>
            <a:pPr/>
            <a:r>
              <a:t>Each correspondence pair gives us two equations</a:t>
            </a:r>
          </a:p>
          <a:p>
            <a:pPr/>
          </a:p>
          <a:p>
            <a:pPr/>
          </a:p>
          <a:p>
            <a:pPr/>
          </a:p>
          <a:p>
            <a:pPr/>
            <a:r>
              <a:t>How many unknowns? </a:t>
            </a:r>
          </a:p>
          <a:p>
            <a:pPr lvl="1"/>
            <a:r>
              <a:t>9</a:t>
            </a:r>
          </a:p>
          <a:p>
            <a:pPr lvl="1"/>
            <a:r>
              <a:t>but H is defined up to scale. Four pairs are enough!</a:t>
            </a:r>
          </a:p>
        </p:txBody>
      </p:sp>
      <p:pic>
        <p:nvPicPr>
          <p:cNvPr id="1093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6600" y="1905000"/>
            <a:ext cx="6340232" cy="14986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96" name="Group"/>
          <p:cNvGrpSpPr/>
          <p:nvPr/>
        </p:nvGrpSpPr>
        <p:grpSpPr>
          <a:xfrm>
            <a:off x="736600" y="5410200"/>
            <a:ext cx="7037050" cy="1562101"/>
            <a:chOff x="0" y="0"/>
            <a:chExt cx="7037049" cy="1562100"/>
          </a:xfrm>
        </p:grpSpPr>
        <p:pic>
          <p:nvPicPr>
            <p:cNvPr id="1094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06162" y="0"/>
              <a:ext cx="6915723" cy="5914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95" name="droppedImage.pdf" descr="dropped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970624"/>
              <a:ext cx="7037050" cy="5914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Forming the linear syst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Forming the linear system</a:t>
            </a:r>
          </a:p>
        </p:txBody>
      </p:sp>
      <p:sp>
        <p:nvSpPr>
          <p:cNvPr id="1099" name="We have 4x2 linear equations in our 8 unknown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have 4x2 linear equations in our 8 unknowns</a:t>
            </a:r>
          </a:p>
          <a:p>
            <a:pPr/>
            <a:r>
              <a:t>Represent as a matrix systemAx=B: 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Now we need to fill matrix  A and vector B</a:t>
            </a:r>
          </a:p>
        </p:txBody>
      </p:sp>
      <p:sp>
        <p:nvSpPr>
          <p:cNvPr id="1100" name="("/>
          <p:cNvSpPr txBox="1"/>
          <p:nvPr/>
        </p:nvSpPr>
        <p:spPr>
          <a:xfrm>
            <a:off x="718077" y="4248150"/>
            <a:ext cx="1296591" cy="429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8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</a:t>
            </a:r>
          </a:p>
        </p:txBody>
      </p:sp>
      <p:sp>
        <p:nvSpPr>
          <p:cNvPr id="1101" name=")"/>
          <p:cNvSpPr txBox="1"/>
          <p:nvPr/>
        </p:nvSpPr>
        <p:spPr>
          <a:xfrm>
            <a:off x="7690377" y="4248150"/>
            <a:ext cx="1296591" cy="429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8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)</a:t>
            </a:r>
          </a:p>
        </p:txBody>
      </p:sp>
      <p:sp>
        <p:nvSpPr>
          <p:cNvPr id="1102" name="B"/>
          <p:cNvSpPr txBox="1"/>
          <p:nvPr/>
        </p:nvSpPr>
        <p:spPr>
          <a:xfrm>
            <a:off x="11877873" y="5638800"/>
            <a:ext cx="4145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B</a:t>
            </a:r>
          </a:p>
        </p:txBody>
      </p:sp>
      <p:sp>
        <p:nvSpPr>
          <p:cNvPr id="1103" name="="/>
          <p:cNvSpPr txBox="1"/>
          <p:nvPr/>
        </p:nvSpPr>
        <p:spPr>
          <a:xfrm>
            <a:off x="11186473" y="56769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=</a:t>
            </a:r>
          </a:p>
        </p:txBody>
      </p:sp>
      <p:sp>
        <p:nvSpPr>
          <p:cNvPr id="1104" name="A"/>
          <p:cNvSpPr txBox="1"/>
          <p:nvPr/>
        </p:nvSpPr>
        <p:spPr>
          <a:xfrm>
            <a:off x="4395123" y="5899150"/>
            <a:ext cx="927498" cy="149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9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A</a:t>
            </a:r>
          </a:p>
        </p:txBody>
      </p:sp>
      <p:pic>
        <p:nvPicPr>
          <p:cNvPr id="1105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18600" y="4113417"/>
            <a:ext cx="1193800" cy="45860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Forming the matrix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Forming the matrix</a:t>
            </a:r>
          </a:p>
        </p:txBody>
      </p:sp>
      <p:grpSp>
        <p:nvGrpSpPr>
          <p:cNvPr id="1110" name="Group"/>
          <p:cNvGrpSpPr/>
          <p:nvPr/>
        </p:nvGrpSpPr>
        <p:grpSpPr>
          <a:xfrm>
            <a:off x="381000" y="1625600"/>
            <a:ext cx="6178872" cy="1371601"/>
            <a:chOff x="0" y="0"/>
            <a:chExt cx="6178871" cy="1371600"/>
          </a:xfrm>
        </p:grpSpPr>
        <p:pic>
          <p:nvPicPr>
            <p:cNvPr id="1108" name="droppedImage.pdf" descr="dropped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3215" y="0"/>
              <a:ext cx="6072344" cy="5193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09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852255"/>
              <a:ext cx="6178872" cy="5193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11" name="("/>
          <p:cNvSpPr txBox="1"/>
          <p:nvPr/>
        </p:nvSpPr>
        <p:spPr>
          <a:xfrm>
            <a:off x="718077" y="4248150"/>
            <a:ext cx="1296591" cy="429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8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</a:t>
            </a:r>
          </a:p>
        </p:txBody>
      </p:sp>
      <p:sp>
        <p:nvSpPr>
          <p:cNvPr id="1112" name=")"/>
          <p:cNvSpPr txBox="1"/>
          <p:nvPr/>
        </p:nvSpPr>
        <p:spPr>
          <a:xfrm>
            <a:off x="7690377" y="4248150"/>
            <a:ext cx="1296591" cy="429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8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)</a:t>
            </a:r>
          </a:p>
        </p:txBody>
      </p:sp>
      <p:sp>
        <p:nvSpPr>
          <p:cNvPr id="1113" name="="/>
          <p:cNvSpPr txBox="1"/>
          <p:nvPr/>
        </p:nvSpPr>
        <p:spPr>
          <a:xfrm>
            <a:off x="11186473" y="56769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=</a:t>
            </a:r>
          </a:p>
        </p:txBody>
      </p:sp>
      <p:sp>
        <p:nvSpPr>
          <p:cNvPr id="1114" name=".…"/>
          <p:cNvSpPr txBox="1"/>
          <p:nvPr/>
        </p:nvSpPr>
        <p:spPr>
          <a:xfrm>
            <a:off x="11969551" y="3797300"/>
            <a:ext cx="231243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</p:txBody>
      </p:sp>
      <p:sp>
        <p:nvSpPr>
          <p:cNvPr id="1115" name=".…"/>
          <p:cNvSpPr txBox="1"/>
          <p:nvPr/>
        </p:nvSpPr>
        <p:spPr>
          <a:xfrm>
            <a:off x="11969551" y="6400800"/>
            <a:ext cx="231243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</p:txBody>
      </p:sp>
      <p:pic>
        <p:nvPicPr>
          <p:cNvPr id="1116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118600" y="4113417"/>
            <a:ext cx="1193800" cy="45860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7" name="droppedImage.pdf" descr="droppedImage.pdf"/>
          <p:cNvPicPr>
            <a:picLocks noChangeAspect="1"/>
          </p:cNvPicPr>
          <p:nvPr/>
        </p:nvPicPr>
        <p:blipFill>
          <a:blip r:embed="rId4">
            <a:alphaModFix amt="60000"/>
            <a:extLst/>
          </a:blip>
          <a:stretch>
            <a:fillRect/>
          </a:stretch>
        </p:blipFill>
        <p:spPr>
          <a:xfrm rot="16200000">
            <a:off x="4172201" y="1644398"/>
            <a:ext cx="1511301" cy="58057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Forming the matrix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Forming the matrix</a:t>
            </a:r>
          </a:p>
        </p:txBody>
      </p:sp>
      <p:sp>
        <p:nvSpPr>
          <p:cNvPr id="1120" name="("/>
          <p:cNvSpPr txBox="1"/>
          <p:nvPr/>
        </p:nvSpPr>
        <p:spPr>
          <a:xfrm>
            <a:off x="718077" y="4248150"/>
            <a:ext cx="1296591" cy="429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8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</a:t>
            </a:r>
          </a:p>
        </p:txBody>
      </p:sp>
      <p:sp>
        <p:nvSpPr>
          <p:cNvPr id="1121" name=")"/>
          <p:cNvSpPr txBox="1"/>
          <p:nvPr/>
        </p:nvSpPr>
        <p:spPr>
          <a:xfrm>
            <a:off x="7690377" y="4248150"/>
            <a:ext cx="1296591" cy="429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8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)</a:t>
            </a:r>
          </a:p>
        </p:txBody>
      </p:sp>
      <p:sp>
        <p:nvSpPr>
          <p:cNvPr id="1122" name="y"/>
          <p:cNvSpPr txBox="1"/>
          <p:nvPr/>
        </p:nvSpPr>
        <p:spPr>
          <a:xfrm>
            <a:off x="2017910" y="5816600"/>
            <a:ext cx="347924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1123" name="x"/>
          <p:cNvSpPr txBox="1"/>
          <p:nvPr/>
        </p:nvSpPr>
        <p:spPr>
          <a:xfrm>
            <a:off x="2687172" y="58166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1124" name="1"/>
          <p:cNvSpPr txBox="1"/>
          <p:nvPr/>
        </p:nvSpPr>
        <p:spPr>
          <a:xfrm>
            <a:off x="3398372" y="58166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125" name="0"/>
          <p:cNvSpPr txBox="1"/>
          <p:nvPr/>
        </p:nvSpPr>
        <p:spPr>
          <a:xfrm>
            <a:off x="4109572" y="58166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126" name="0"/>
          <p:cNvSpPr txBox="1"/>
          <p:nvPr/>
        </p:nvSpPr>
        <p:spPr>
          <a:xfrm>
            <a:off x="4795372" y="58166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127" name="0"/>
          <p:cNvSpPr txBox="1"/>
          <p:nvPr/>
        </p:nvSpPr>
        <p:spPr>
          <a:xfrm>
            <a:off x="5379572" y="58166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128" name="-yy’"/>
          <p:cNvSpPr txBox="1"/>
          <p:nvPr/>
        </p:nvSpPr>
        <p:spPr>
          <a:xfrm>
            <a:off x="5756919" y="5816600"/>
            <a:ext cx="870906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-yy’</a:t>
            </a:r>
          </a:p>
        </p:txBody>
      </p:sp>
      <p:sp>
        <p:nvSpPr>
          <p:cNvPr id="1129" name="-xy’"/>
          <p:cNvSpPr txBox="1"/>
          <p:nvPr/>
        </p:nvSpPr>
        <p:spPr>
          <a:xfrm>
            <a:off x="6515081" y="5816600"/>
            <a:ext cx="90398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-xy’</a:t>
            </a:r>
          </a:p>
        </p:txBody>
      </p:sp>
      <p:sp>
        <p:nvSpPr>
          <p:cNvPr id="1130" name="-y’"/>
          <p:cNvSpPr txBox="1"/>
          <p:nvPr/>
        </p:nvSpPr>
        <p:spPr>
          <a:xfrm>
            <a:off x="7321531" y="5816600"/>
            <a:ext cx="63728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-y’</a:t>
            </a:r>
          </a:p>
        </p:txBody>
      </p:sp>
      <p:sp>
        <p:nvSpPr>
          <p:cNvPr id="1131" name="0"/>
          <p:cNvSpPr txBox="1"/>
          <p:nvPr/>
        </p:nvSpPr>
        <p:spPr>
          <a:xfrm>
            <a:off x="11894672" y="58166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132" name="="/>
          <p:cNvSpPr txBox="1"/>
          <p:nvPr/>
        </p:nvSpPr>
        <p:spPr>
          <a:xfrm>
            <a:off x="11186473" y="56769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=</a:t>
            </a:r>
          </a:p>
        </p:txBody>
      </p:sp>
      <p:sp>
        <p:nvSpPr>
          <p:cNvPr id="1133" name="....."/>
          <p:cNvSpPr txBox="1"/>
          <p:nvPr/>
        </p:nvSpPr>
        <p:spPr>
          <a:xfrm>
            <a:off x="4331568" y="5118100"/>
            <a:ext cx="69900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.....</a:t>
            </a:r>
          </a:p>
        </p:txBody>
      </p:sp>
      <p:sp>
        <p:nvSpPr>
          <p:cNvPr id="1134" name="....."/>
          <p:cNvSpPr txBox="1"/>
          <p:nvPr/>
        </p:nvSpPr>
        <p:spPr>
          <a:xfrm>
            <a:off x="4331568" y="6400800"/>
            <a:ext cx="69900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.....</a:t>
            </a:r>
          </a:p>
        </p:txBody>
      </p:sp>
      <p:sp>
        <p:nvSpPr>
          <p:cNvPr id="1135" name="....."/>
          <p:cNvSpPr txBox="1"/>
          <p:nvPr/>
        </p:nvSpPr>
        <p:spPr>
          <a:xfrm>
            <a:off x="4331568" y="7099300"/>
            <a:ext cx="69900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.....</a:t>
            </a:r>
          </a:p>
        </p:txBody>
      </p:sp>
      <p:sp>
        <p:nvSpPr>
          <p:cNvPr id="1136" name=".…"/>
          <p:cNvSpPr txBox="1"/>
          <p:nvPr/>
        </p:nvSpPr>
        <p:spPr>
          <a:xfrm>
            <a:off x="11969551" y="3797300"/>
            <a:ext cx="231243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</p:txBody>
      </p:sp>
      <p:sp>
        <p:nvSpPr>
          <p:cNvPr id="1137" name=".…"/>
          <p:cNvSpPr txBox="1"/>
          <p:nvPr/>
        </p:nvSpPr>
        <p:spPr>
          <a:xfrm>
            <a:off x="11969551" y="6400800"/>
            <a:ext cx="231243" cy="19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.</a:t>
            </a:r>
          </a:p>
        </p:txBody>
      </p:sp>
      <p:sp>
        <p:nvSpPr>
          <p:cNvPr id="1138" name="I’ll let you do the x case for pset 6"/>
          <p:cNvSpPr txBox="1"/>
          <p:nvPr/>
        </p:nvSpPr>
        <p:spPr>
          <a:xfrm>
            <a:off x="1122" y="8915399"/>
            <a:ext cx="8877301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I’ll let you do the x case for pset 6</a:t>
            </a:r>
          </a:p>
        </p:txBody>
      </p:sp>
      <p:grpSp>
        <p:nvGrpSpPr>
          <p:cNvPr id="1141" name="Group"/>
          <p:cNvGrpSpPr/>
          <p:nvPr/>
        </p:nvGrpSpPr>
        <p:grpSpPr>
          <a:xfrm>
            <a:off x="381000" y="1625600"/>
            <a:ext cx="6178872" cy="1371601"/>
            <a:chOff x="0" y="0"/>
            <a:chExt cx="6178871" cy="1371600"/>
          </a:xfrm>
        </p:grpSpPr>
        <p:pic>
          <p:nvPicPr>
            <p:cNvPr id="1139" name="droppedImage.pdf" descr="dropped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3215" y="0"/>
              <a:ext cx="6072344" cy="5193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40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852255"/>
              <a:ext cx="6178872" cy="5193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142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118600" y="4113417"/>
            <a:ext cx="1193800" cy="45860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3" name="droppedImage.pdf" descr="droppedImage.pdf"/>
          <p:cNvPicPr>
            <a:picLocks noChangeAspect="1"/>
          </p:cNvPicPr>
          <p:nvPr/>
        </p:nvPicPr>
        <p:blipFill>
          <a:blip r:embed="rId4">
            <a:alphaModFix amt="60000"/>
            <a:extLst/>
          </a:blip>
          <a:stretch>
            <a:fillRect/>
          </a:stretch>
        </p:blipFill>
        <p:spPr>
          <a:xfrm rot="16200000">
            <a:off x="4172201" y="1644398"/>
            <a:ext cx="1511301" cy="58057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5900" y="7199539"/>
            <a:ext cx="5067300" cy="2593976"/>
          </a:xfrm>
          <a:prstGeom prst="rect">
            <a:avLst/>
          </a:prstGeom>
          <a:ln w="12700">
            <a:miter lim="400000"/>
          </a:ln>
        </p:spPr>
      </p:pic>
      <p:sp>
        <p:nvSpPr>
          <p:cNvPr id="1146" name="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</a:t>
            </a:r>
          </a:p>
        </p:txBody>
      </p:sp>
      <p:sp>
        <p:nvSpPr>
          <p:cNvPr id="1147" name="We have four pairs of points…"/>
          <p:cNvSpPr txBox="1"/>
          <p:nvPr>
            <p:ph type="body" idx="1"/>
          </p:nvPr>
        </p:nvSpPr>
        <p:spPr>
          <a:xfrm>
            <a:off x="304800" y="1651000"/>
            <a:ext cx="12484100" cy="5994400"/>
          </a:xfrm>
          <a:prstGeom prst="rect">
            <a:avLst/>
          </a:prstGeom>
        </p:spPr>
        <p:txBody>
          <a:bodyPr/>
          <a:lstStyle/>
          <a:p>
            <a:pPr/>
            <a:r>
              <a:t>We have four pairs of points</a:t>
            </a:r>
          </a:p>
          <a:p>
            <a:pPr/>
          </a:p>
          <a:p>
            <a:pPr/>
          </a:p>
          <a:p>
            <a:pPr/>
            <a:r>
              <a:t>Looking for homography H</a:t>
            </a:r>
          </a:p>
          <a:p>
            <a:pPr lvl="1"/>
          </a:p>
          <a:p>
            <a:pPr lvl="1"/>
          </a:p>
          <a:p>
            <a:pPr/>
            <a:r>
              <a:t>Formed a big 8x9 linear system Ax=0</a:t>
            </a:r>
          </a:p>
          <a:p>
            <a:pPr lvl="1"/>
            <a:r>
              <a:t>where x is the 9 homography coefficients</a:t>
            </a:r>
          </a:p>
        </p:txBody>
      </p:sp>
      <p:pic>
        <p:nvPicPr>
          <p:cNvPr id="1148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68684" y="2010398"/>
            <a:ext cx="4335736" cy="40767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62" name="Group"/>
          <p:cNvGrpSpPr/>
          <p:nvPr/>
        </p:nvGrpSpPr>
        <p:grpSpPr>
          <a:xfrm>
            <a:off x="1117600" y="2180334"/>
            <a:ext cx="2794006" cy="1869487"/>
            <a:chOff x="0" y="0"/>
            <a:chExt cx="2794005" cy="1869485"/>
          </a:xfrm>
        </p:grpSpPr>
        <p:pic>
          <p:nvPicPr>
            <p:cNvPr id="1149" name="droppedImage.tiff" descr="droppedImage.tif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194" y="43447"/>
              <a:ext cx="1360571" cy="18140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50" name="droppedImage.tiff" descr="droppedImage.tif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433435" y="43447"/>
              <a:ext cx="1360571" cy="18140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51" name="Rectangle"/>
            <p:cNvSpPr/>
            <p:nvPr/>
          </p:nvSpPr>
          <p:spPr>
            <a:xfrm>
              <a:off x="0" y="0"/>
              <a:ext cx="2793036" cy="1869486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152" name="Circle"/>
            <p:cNvSpPr/>
            <p:nvPr/>
          </p:nvSpPr>
          <p:spPr>
            <a:xfrm>
              <a:off x="1483274" y="1623206"/>
              <a:ext cx="83960" cy="83960"/>
            </a:xfrm>
            <a:prstGeom prst="ellipse">
              <a:avLst/>
            </a:prstGeom>
            <a:blipFill rotWithShape="1">
              <a:blip r:embed="rId6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153" name="Circle"/>
            <p:cNvSpPr/>
            <p:nvPr/>
          </p:nvSpPr>
          <p:spPr>
            <a:xfrm>
              <a:off x="923547" y="1483273"/>
              <a:ext cx="83960" cy="83960"/>
            </a:xfrm>
            <a:prstGeom prst="ellipse">
              <a:avLst/>
            </a:prstGeom>
            <a:blipFill rotWithShape="1">
              <a:blip r:embed="rId6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154" name="Circle"/>
            <p:cNvSpPr/>
            <p:nvPr/>
          </p:nvSpPr>
          <p:spPr>
            <a:xfrm>
              <a:off x="1438496" y="957130"/>
              <a:ext cx="83960" cy="83960"/>
            </a:xfrm>
            <a:prstGeom prst="ellipse">
              <a:avLst/>
            </a:prstGeom>
            <a:solidFill>
              <a:srgbClr val="B51A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155" name="Circle"/>
            <p:cNvSpPr/>
            <p:nvPr/>
          </p:nvSpPr>
          <p:spPr>
            <a:xfrm>
              <a:off x="800408" y="861977"/>
              <a:ext cx="83960" cy="83960"/>
            </a:xfrm>
            <a:prstGeom prst="ellipse">
              <a:avLst/>
            </a:prstGeom>
            <a:solidFill>
              <a:srgbClr val="B51A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156" name="Circle"/>
            <p:cNvSpPr/>
            <p:nvPr/>
          </p:nvSpPr>
          <p:spPr>
            <a:xfrm>
              <a:off x="1886275" y="962728"/>
              <a:ext cx="83960" cy="83960"/>
            </a:xfrm>
            <a:prstGeom prst="ellipse">
              <a:avLst/>
            </a:prstGeom>
            <a:solidFill>
              <a:srgbClr val="669C35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157" name="Circle"/>
            <p:cNvSpPr/>
            <p:nvPr/>
          </p:nvSpPr>
          <p:spPr>
            <a:xfrm>
              <a:off x="1225800" y="817200"/>
              <a:ext cx="83960" cy="83960"/>
            </a:xfrm>
            <a:prstGeom prst="ellipse">
              <a:avLst/>
            </a:prstGeom>
            <a:solidFill>
              <a:srgbClr val="669C35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158" name="Circle"/>
            <p:cNvSpPr/>
            <p:nvPr/>
          </p:nvSpPr>
          <p:spPr>
            <a:xfrm>
              <a:off x="1791122" y="1578427"/>
              <a:ext cx="83960" cy="83960"/>
            </a:xfrm>
            <a:prstGeom prst="ellipse">
              <a:avLst/>
            </a:prstGeom>
            <a:solidFill>
              <a:srgbClr val="D29D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159" name="Circle"/>
            <p:cNvSpPr/>
            <p:nvPr/>
          </p:nvSpPr>
          <p:spPr>
            <a:xfrm>
              <a:off x="1181023" y="1444092"/>
              <a:ext cx="83960" cy="83960"/>
            </a:xfrm>
            <a:prstGeom prst="ellipse">
              <a:avLst/>
            </a:prstGeom>
            <a:solidFill>
              <a:srgbClr val="D29D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160" name="p"/>
            <p:cNvSpPr txBox="1"/>
            <p:nvPr/>
          </p:nvSpPr>
          <p:spPr>
            <a:xfrm>
              <a:off x="708547" y="503752"/>
              <a:ext cx="167919" cy="3190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584200">
                <a:defRPr sz="4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1161" name="p’"/>
            <p:cNvSpPr txBox="1"/>
            <p:nvPr/>
          </p:nvSpPr>
          <p:spPr>
            <a:xfrm>
              <a:off x="1427214" y="638087"/>
              <a:ext cx="219459" cy="3190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584200">
                <a:defRPr sz="4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p’</a:t>
              </a:r>
            </a:p>
          </p:txBody>
        </p:sp>
      </p:grpSp>
      <p:pic>
        <p:nvPicPr>
          <p:cNvPr id="1163" name="droppedImage.pdf" descr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17600" y="4876800"/>
            <a:ext cx="4620847" cy="1092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Solve for scale invari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Solve for scale invariance</a:t>
            </a:r>
          </a:p>
        </p:txBody>
      </p:sp>
      <p:sp>
        <p:nvSpPr>
          <p:cNvPr id="1166" name="We know that there exists a full family of solutions kH, for any non-zero k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know that there exists a full family of solutions kH, for any non-zero k</a:t>
            </a:r>
          </a:p>
          <a:p>
            <a:pPr/>
            <a:r>
              <a:t>i.e., if (a, b, c, d, e, f, g, h, i) is a solution, </a:t>
            </a:r>
            <a:br/>
            <a:r>
              <a:t>so is (ka, kb, kc, kd, ke, kf, kg, kh, ki)</a:t>
            </a:r>
          </a:p>
          <a:p>
            <a:pPr/>
          </a:p>
          <a:p>
            <a:pPr/>
            <a:r>
              <a:t>Adding more correspondences won’t help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Dirty s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Dirty solution</a:t>
            </a:r>
          </a:p>
        </p:txBody>
      </p:sp>
      <p:sp>
        <p:nvSpPr>
          <p:cNvPr id="1169" name="Hope that i is not 0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Hope that </a:t>
            </a:r>
            <a:r>
              <a:rPr i="1">
                <a:latin typeface="+mj-lt"/>
                <a:ea typeface="+mj-ea"/>
                <a:cs typeface="+mj-cs"/>
                <a:sym typeface="Helvetica Neue"/>
              </a:rPr>
              <a:t>i</a:t>
            </a:r>
            <a:r>
              <a:t> is not 0</a:t>
            </a:r>
          </a:p>
          <a:p>
            <a:pPr/>
            <a:r>
              <a:t>Set it arbitrarily to 1</a:t>
            </a:r>
          </a:p>
          <a:p>
            <a:pPr lvl="1"/>
            <a:r>
              <a:t>either create an 8x8 matrix</a:t>
            </a:r>
          </a:p>
          <a:p>
            <a:pPr lvl="1"/>
            <a:r>
              <a:t>or add a last row that says i should be 1</a:t>
            </a:r>
          </a:p>
          <a:p>
            <a:pPr lvl="1"/>
          </a:p>
          <a:p>
            <a:pPr/>
            <a:r>
              <a:t>In practice i is rarely zero</a:t>
            </a:r>
          </a:p>
          <a:p>
            <a:pPr lvl="1"/>
            <a:r>
              <a:t>But it’s still dirty</a:t>
            </a:r>
          </a:p>
          <a:p>
            <a:pPr/>
            <a:r>
              <a:t>You can use this solution for pset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Cleaner s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Cleaner solution</a:t>
            </a:r>
          </a:p>
        </p:txBody>
      </p:sp>
      <p:sp>
        <p:nvSpPr>
          <p:cNvPr id="1172" name="Use SV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Use SVD</a:t>
            </a:r>
          </a:p>
          <a:p>
            <a:pPr/>
            <a:r>
              <a:t>The singular vector with singular value 0 is a solution</a:t>
            </a:r>
          </a:p>
          <a:p>
            <a:pPr/>
          </a:p>
          <a:p>
            <a:pPr/>
            <a:r>
              <a:t>See your favorite linear algebra textbook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Dirty-clean: Three vers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Dirty-clean: Three versions</a:t>
            </a:r>
          </a:p>
        </p:txBody>
      </p:sp>
      <p:sp>
        <p:nvSpPr>
          <p:cNvPr id="1175" name="Dirty with i=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Dirty with i=1</a:t>
            </a:r>
          </a:p>
          <a:p>
            <a:pPr lvl="1"/>
            <a:r>
              <a:t>9x9: </a:t>
            </a:r>
          </a:p>
          <a:p>
            <a:pPr lvl="2"/>
            <a:r>
              <a:t>RHS is zero almost everywhere, except last row </a:t>
            </a:r>
          </a:p>
          <a:p>
            <a:pPr lvl="2"/>
            <a:r>
              <a:t>last row just says i=1</a:t>
            </a:r>
          </a:p>
          <a:p>
            <a:pPr lvl="1"/>
            <a:r>
              <a:t>8x8: </a:t>
            </a:r>
          </a:p>
          <a:p>
            <a:pPr lvl="2"/>
            <a:r>
              <a:t>substitute i=1 from beginning</a:t>
            </a:r>
          </a:p>
          <a:p>
            <a:pPr lvl="2"/>
            <a:r>
              <a:t>RHS is usually non-zero</a:t>
            </a:r>
          </a:p>
          <a:p>
            <a:pPr/>
            <a:r>
              <a:t>Clean with SVD: 8x9</a:t>
            </a:r>
          </a:p>
          <a:p>
            <a:pPr lvl="1"/>
            <a:r>
              <a:t>Ax=0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17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179" name="Back to Image rectific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 to Image rectification</a:t>
            </a:r>
          </a:p>
        </p:txBody>
      </p:sp>
      <p:sp>
        <p:nvSpPr>
          <p:cNvPr id="118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18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3600" y="1295400"/>
            <a:ext cx="4384605" cy="444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22900" y="1295400"/>
            <a:ext cx="4384605" cy="4445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3" name="Circle"/>
          <p:cNvSpPr/>
          <p:nvPr/>
        </p:nvSpPr>
        <p:spPr>
          <a:xfrm>
            <a:off x="1659466" y="5540586"/>
            <a:ext cx="114301" cy="114301"/>
          </a:xfrm>
          <a:prstGeom prst="ellipse">
            <a:avLst/>
          </a:prstGeom>
          <a:solidFill>
            <a:srgbClr val="38D142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184" name="Circle"/>
          <p:cNvSpPr/>
          <p:nvPr/>
        </p:nvSpPr>
        <p:spPr>
          <a:xfrm>
            <a:off x="2941884" y="5016782"/>
            <a:ext cx="114301" cy="114301"/>
          </a:xfrm>
          <a:prstGeom prst="ellipse">
            <a:avLst/>
          </a:prstGeom>
          <a:solidFill>
            <a:srgbClr val="0080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185" name="Circle"/>
          <p:cNvSpPr/>
          <p:nvPr/>
        </p:nvSpPr>
        <p:spPr>
          <a:xfrm>
            <a:off x="1745262" y="5077742"/>
            <a:ext cx="114301" cy="114301"/>
          </a:xfrm>
          <a:prstGeom prst="ellipse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186" name="Circle"/>
          <p:cNvSpPr/>
          <p:nvPr/>
        </p:nvSpPr>
        <p:spPr>
          <a:xfrm>
            <a:off x="3136900" y="5432213"/>
            <a:ext cx="114300" cy="114301"/>
          </a:xfrm>
          <a:prstGeom prst="ellipse">
            <a:avLst/>
          </a:prstGeom>
          <a:solidFill>
            <a:srgbClr val="FFFB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187" name="Circle"/>
          <p:cNvSpPr/>
          <p:nvPr/>
        </p:nvSpPr>
        <p:spPr>
          <a:xfrm>
            <a:off x="6854613" y="5572195"/>
            <a:ext cx="114301" cy="114301"/>
          </a:xfrm>
          <a:prstGeom prst="ellipse">
            <a:avLst/>
          </a:prstGeom>
          <a:solidFill>
            <a:srgbClr val="38D142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188" name="Circle"/>
          <p:cNvSpPr/>
          <p:nvPr/>
        </p:nvSpPr>
        <p:spPr>
          <a:xfrm>
            <a:off x="8216053" y="4572000"/>
            <a:ext cx="114301" cy="114300"/>
          </a:xfrm>
          <a:prstGeom prst="ellipse">
            <a:avLst/>
          </a:prstGeom>
          <a:solidFill>
            <a:srgbClr val="0080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189" name="Circle"/>
          <p:cNvSpPr/>
          <p:nvPr/>
        </p:nvSpPr>
        <p:spPr>
          <a:xfrm>
            <a:off x="6868159" y="4572000"/>
            <a:ext cx="114301" cy="114300"/>
          </a:xfrm>
          <a:prstGeom prst="ellipse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190" name="Circle"/>
          <p:cNvSpPr/>
          <p:nvPr/>
        </p:nvSpPr>
        <p:spPr>
          <a:xfrm>
            <a:off x="8222826" y="5572195"/>
            <a:ext cx="114301" cy="114301"/>
          </a:xfrm>
          <a:prstGeom prst="ellipse">
            <a:avLst/>
          </a:prstGeom>
          <a:solidFill>
            <a:srgbClr val="FFFB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191" name="To unwarp (rectify) an image…"/>
          <p:cNvSpPr txBox="1"/>
          <p:nvPr/>
        </p:nvSpPr>
        <p:spPr>
          <a:xfrm>
            <a:off x="977900" y="5854700"/>
            <a:ext cx="11049000" cy="255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45479" marR="57799" indent="-487680" defTabSz="1295400">
              <a:spcBef>
                <a:spcPts val="700"/>
              </a:spcBef>
              <a:buClr>
                <a:srgbClr val="000000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To unwarp (rectify) an image</a:t>
            </a:r>
          </a:p>
          <a:p>
            <a:pPr marL="733163" marR="57799" indent="-235323" defTabSz="12954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rPr sz="2800">
                <a:latin typeface="Arial"/>
                <a:ea typeface="Arial"/>
                <a:cs typeface="Arial"/>
                <a:sym typeface="Arial"/>
              </a:rPr>
              <a:t>Find the homography </a:t>
            </a:r>
            <a:r>
              <a:rPr b="1" sz="2800">
                <a:latin typeface="Arial"/>
                <a:ea typeface="Arial"/>
                <a:cs typeface="Arial"/>
                <a:sym typeface="Arial"/>
              </a:rPr>
              <a:t>H</a:t>
            </a:r>
            <a:r>
              <a:rPr sz="2800">
                <a:latin typeface="Arial"/>
                <a:ea typeface="Arial"/>
                <a:cs typeface="Arial"/>
                <a:sym typeface="Arial"/>
              </a:rPr>
              <a:t> given a set of </a:t>
            </a:r>
            <a:r>
              <a:rPr b="1" sz="2800">
                <a:latin typeface="Arial"/>
                <a:ea typeface="Arial"/>
                <a:cs typeface="Arial"/>
                <a:sym typeface="Arial"/>
              </a:rPr>
              <a:t>p</a:t>
            </a:r>
            <a:r>
              <a:rPr sz="2800"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sz="2800">
                <a:latin typeface="Arial"/>
                <a:ea typeface="Arial"/>
                <a:cs typeface="Arial"/>
                <a:sym typeface="Arial"/>
              </a:rPr>
              <a:t>p’ </a:t>
            </a:r>
            <a:r>
              <a:rPr sz="2800">
                <a:latin typeface="Arial"/>
                <a:ea typeface="Arial"/>
                <a:cs typeface="Arial"/>
                <a:sym typeface="Arial"/>
              </a:rPr>
              <a:t>pairs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733163" marR="57799" indent="-235323" defTabSz="12954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rPr sz="2800">
                <a:latin typeface="Arial"/>
                <a:ea typeface="Arial"/>
                <a:cs typeface="Arial"/>
                <a:sym typeface="Arial"/>
              </a:rPr>
              <a:t>How many correspondences are needed?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733163" marR="57799" indent="-235323" defTabSz="12954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rPr sz="2800">
                <a:latin typeface="Arial"/>
                <a:ea typeface="Arial"/>
                <a:cs typeface="Arial"/>
                <a:sym typeface="Arial"/>
              </a:rPr>
              <a:t>We can </a:t>
            </a:r>
            <a:r>
              <a:rPr sz="2800" u="sng">
                <a:latin typeface="Arial"/>
                <a:ea typeface="Arial"/>
                <a:cs typeface="Arial"/>
                <a:sym typeface="Arial"/>
              </a:rPr>
              <a:t>solve</a:t>
            </a:r>
            <a:r>
              <a:rPr sz="2800">
                <a:latin typeface="Arial"/>
                <a:ea typeface="Arial"/>
                <a:cs typeface="Arial"/>
                <a:sym typeface="Arial"/>
              </a:rPr>
              <a:t> for </a:t>
            </a:r>
            <a:r>
              <a:rPr b="1" sz="2800">
                <a:latin typeface="Arial"/>
                <a:ea typeface="Arial"/>
                <a:cs typeface="Arial"/>
                <a:sym typeface="Arial"/>
              </a:rPr>
              <a:t>H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1183639" marR="57799" indent="-228600" defTabSz="12954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Find such H that transforms points p into p’ </a:t>
            </a:r>
          </a:p>
        </p:txBody>
      </p:sp>
      <p:sp>
        <p:nvSpPr>
          <p:cNvPr id="1192" name="p"/>
          <p:cNvSpPr txBox="1"/>
          <p:nvPr/>
        </p:nvSpPr>
        <p:spPr>
          <a:xfrm>
            <a:off x="1792675" y="4745849"/>
            <a:ext cx="389315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2600"/>
              </a:buClr>
              <a:buFont typeface="Arial"/>
              <a:defRPr b="1" sz="2800"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</a:t>
            </a:r>
          </a:p>
        </p:txBody>
      </p:sp>
      <p:sp>
        <p:nvSpPr>
          <p:cNvPr id="1193" name="p’"/>
          <p:cNvSpPr txBox="1"/>
          <p:nvPr/>
        </p:nvSpPr>
        <p:spPr>
          <a:xfrm>
            <a:off x="6906542" y="4445000"/>
            <a:ext cx="488112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2600"/>
              </a:buClr>
              <a:buFont typeface="Arial"/>
              <a:defRPr b="1" sz="2800"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p’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19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197" name="Solving for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Solving for homographies</a:t>
            </a:r>
          </a:p>
        </p:txBody>
      </p:sp>
      <p:sp>
        <p:nvSpPr>
          <p:cNvPr id="1198" name="Quick’n dirty version:  Can set scale factor i=1. So, there are 8 unknowns.…"/>
          <p:cNvSpPr txBox="1"/>
          <p:nvPr>
            <p:ph type="body" idx="1"/>
          </p:nvPr>
        </p:nvSpPr>
        <p:spPr>
          <a:xfrm>
            <a:off x="546100" y="3898900"/>
            <a:ext cx="12242800" cy="5854700"/>
          </a:xfrm>
          <a:prstGeom prst="rect">
            <a:avLst/>
          </a:prstGeom>
        </p:spPr>
        <p:txBody>
          <a:bodyPr/>
          <a:lstStyle/>
          <a:p>
            <a:pPr marL="348080" indent="-306805"/>
            <a:r>
              <a:rPr sz="3400"/>
              <a:t>Quick’n dirty version: </a:t>
            </a:r>
            <a:br>
              <a:rPr sz="3400"/>
            </a:br>
            <a:r>
              <a:rPr sz="3400"/>
              <a:t>Can set scale factor </a:t>
            </a:r>
            <a:r>
              <a:rPr i="1" sz="3400"/>
              <a:t>i</a:t>
            </a:r>
            <a:r>
              <a:rPr sz="3400"/>
              <a:t>=1. So, there are 8 unknowns.</a:t>
            </a:r>
            <a:endParaRPr sz="3400"/>
          </a:p>
          <a:p>
            <a:pPr marL="348080" indent="-306805">
              <a:defRPr sz="3400"/>
            </a:pPr>
            <a:r>
              <a:t>Set up a system of linear equations:</a:t>
            </a:r>
          </a:p>
          <a:p>
            <a:pPr marL="384175" indent="-342900" algn="ctr">
              <a:defRPr b="0" sz="3400"/>
            </a:pPr>
            <a:r>
              <a:t>AX = B</a:t>
            </a:r>
          </a:p>
          <a:p>
            <a:pPr marL="348080" indent="-306805"/>
            <a:r>
              <a:rPr sz="3400"/>
              <a:t>where vector of unknowns X = [a,b,c,d,e,f,g,h]</a:t>
            </a:r>
            <a:r>
              <a:rPr baseline="30588" sz="3400"/>
              <a:t>T</a:t>
            </a:r>
            <a:endParaRPr baseline="30588" sz="3400"/>
          </a:p>
          <a:p>
            <a:pPr marL="348080" indent="-306805">
              <a:defRPr sz="3400"/>
            </a:pPr>
          </a:p>
          <a:p>
            <a:pPr marL="348080" indent="-306805">
              <a:defRPr sz="3400"/>
            </a:pPr>
            <a:r>
              <a:t>Note: we do not know w but we can compute it from x &amp; y</a:t>
            </a:r>
            <a:br/>
            <a:r>
              <a:t>w=gx+hy+1</a:t>
            </a:r>
          </a:p>
          <a:p>
            <a:pPr marL="348080" indent="-306805">
              <a:defRPr sz="3400"/>
            </a:pPr>
            <a:r>
              <a:t>The equations are linear in the unknown</a:t>
            </a:r>
          </a:p>
        </p:txBody>
      </p:sp>
      <p:pic>
        <p:nvPicPr>
          <p:cNvPr id="1199" name="image.pdf" descr="image.pd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67100" y="1841500"/>
            <a:ext cx="4635218" cy="2106507"/>
          </a:xfrm>
          <a:prstGeom prst="rect">
            <a:avLst/>
          </a:prstGeom>
          <a:ln w="12700">
            <a:miter lim="400000"/>
          </a:ln>
        </p:spPr>
      </p:pic>
      <p:sp>
        <p:nvSpPr>
          <p:cNvPr id="1200" name="p’ = Hp"/>
          <p:cNvSpPr txBox="1"/>
          <p:nvPr/>
        </p:nvSpPr>
        <p:spPr>
          <a:xfrm>
            <a:off x="4815840" y="1298222"/>
            <a:ext cx="162352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rPr b="1">
                <a:latin typeface="Arial"/>
                <a:ea typeface="Arial"/>
                <a:cs typeface="Arial"/>
                <a:sym typeface="Arial"/>
              </a:rPr>
              <a:t>p’</a:t>
            </a:r>
            <a:r>
              <a:rPr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Hp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198" grpId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0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04" name="Careful: two equ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Careful: two equations</a:t>
            </a:r>
          </a:p>
        </p:txBody>
      </p:sp>
      <p:sp>
        <p:nvSpPr>
          <p:cNvPr id="1205" name="Start from p’=Hp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Start from p’=Hp</a:t>
            </a:r>
          </a:p>
          <a:p>
            <a:pPr/>
            <a:r>
              <a:t>Say that the unknowns are the coefficients of H, put them into a vector h of 8 coordinates</a:t>
            </a:r>
          </a:p>
          <a:p>
            <a:pPr/>
            <a:r>
              <a:t>New equation AX=B where X encodes the coefficients of 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0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09" name="Solving for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Solving for homographies</a:t>
            </a:r>
          </a:p>
        </p:txBody>
      </p:sp>
      <p:sp>
        <p:nvSpPr>
          <p:cNvPr id="1210" name="Can set scale factor i=1. So, there are 8 unkowns.…"/>
          <p:cNvSpPr txBox="1"/>
          <p:nvPr>
            <p:ph type="body" idx="1"/>
          </p:nvPr>
        </p:nvSpPr>
        <p:spPr>
          <a:xfrm>
            <a:off x="546100" y="3898900"/>
            <a:ext cx="12242800" cy="5854700"/>
          </a:xfrm>
          <a:prstGeom prst="rect">
            <a:avLst/>
          </a:prstGeom>
        </p:spPr>
        <p:txBody>
          <a:bodyPr/>
          <a:lstStyle/>
          <a:p>
            <a:pPr marL="348080" indent="-306805"/>
            <a:r>
              <a:rPr sz="3400"/>
              <a:t>Can set scale factor </a:t>
            </a:r>
            <a:r>
              <a:rPr i="1" sz="3400"/>
              <a:t>i</a:t>
            </a:r>
            <a:r>
              <a:rPr sz="3400"/>
              <a:t>=1. So, there are 8 unkowns.</a:t>
            </a:r>
            <a:endParaRPr sz="3400"/>
          </a:p>
          <a:p>
            <a:pPr marL="348080" indent="-306805">
              <a:defRPr sz="3400"/>
            </a:pPr>
            <a:r>
              <a:t>Set up a system of linear equations:</a:t>
            </a:r>
          </a:p>
          <a:p>
            <a:pPr marL="384175" indent="-342900" algn="ctr">
              <a:defRPr b="0" sz="3400"/>
            </a:pPr>
            <a:r>
              <a:t>AX = B </a:t>
            </a:r>
          </a:p>
          <a:p>
            <a:pPr marL="348080" indent="-306805"/>
            <a:r>
              <a:rPr sz="3400"/>
              <a:t>where vector of unknowns X = [a,b,c,d,e,f,g,h]</a:t>
            </a:r>
            <a:r>
              <a:rPr baseline="30588" sz="3400"/>
              <a:t>T</a:t>
            </a:r>
            <a:endParaRPr baseline="30588" sz="3400"/>
          </a:p>
          <a:p>
            <a:pPr marL="348080" indent="-306805">
              <a:defRPr sz="3400"/>
            </a:pPr>
            <a:r>
              <a:t>Need at least 8 eqs, but the more the better…</a:t>
            </a:r>
          </a:p>
          <a:p>
            <a:pPr marL="348080" indent="-306805">
              <a:defRPr sz="3400"/>
            </a:pPr>
            <a:r>
              <a:t>Solve for h. If overconstrained, solve using least-squares: </a:t>
            </a:r>
          </a:p>
          <a:p>
            <a:pPr marL="348080" indent="-306805">
              <a:defRPr sz="3400"/>
            </a:pPr>
          </a:p>
          <a:p>
            <a:pPr marL="348080" indent="-306805">
              <a:defRPr sz="3400"/>
            </a:pPr>
            <a:r>
              <a:t>Can be done in Matlab using “\” command</a:t>
            </a:r>
          </a:p>
          <a:p>
            <a:pPr lvl="1" marL="754146" indent="-255671">
              <a:defRPr sz="3400"/>
            </a:pPr>
            <a:r>
              <a:t>see “help lmdivide”</a:t>
            </a:r>
          </a:p>
        </p:txBody>
      </p:sp>
      <p:pic>
        <p:nvPicPr>
          <p:cNvPr id="1211" name="image.pdf" descr="image.pd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67100" y="1841500"/>
            <a:ext cx="4635218" cy="2106507"/>
          </a:xfrm>
          <a:prstGeom prst="rect">
            <a:avLst/>
          </a:prstGeom>
          <a:ln w="12700">
            <a:miter lim="400000"/>
          </a:ln>
        </p:spPr>
      </p:pic>
      <p:sp>
        <p:nvSpPr>
          <p:cNvPr id="1212" name="p’ = Hp"/>
          <p:cNvSpPr txBox="1"/>
          <p:nvPr/>
        </p:nvSpPr>
        <p:spPr>
          <a:xfrm>
            <a:off x="4815840" y="1298222"/>
            <a:ext cx="162352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rPr b="1">
                <a:latin typeface="Arial"/>
                <a:ea typeface="Arial"/>
                <a:cs typeface="Arial"/>
                <a:sym typeface="Arial"/>
              </a:rPr>
              <a:t>p’</a:t>
            </a:r>
            <a:r>
              <a:rPr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Hp</a:t>
            </a:r>
          </a:p>
        </p:txBody>
      </p:sp>
      <p:sp>
        <p:nvSpPr>
          <p:cNvPr id="1213" name="argmin ||AX-B||2"/>
          <p:cNvSpPr txBox="1"/>
          <p:nvPr/>
        </p:nvSpPr>
        <p:spPr>
          <a:xfrm>
            <a:off x="5181600" y="7531100"/>
            <a:ext cx="3040505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t>argmin ||AX-B||</a:t>
            </a:r>
            <a:r>
              <a:rPr baseline="31999"/>
              <a:t>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1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17" name="Cleaner v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Cleaner version</a:t>
            </a:r>
          </a:p>
        </p:txBody>
      </p:sp>
      <p:sp>
        <p:nvSpPr>
          <p:cNvPr id="1218" name="AX = B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  <a:p>
            <a:pPr/>
          </a:p>
          <a:p>
            <a:pPr/>
          </a:p>
          <a:p>
            <a:pPr/>
          </a:p>
          <a:p>
            <a:pPr marL="384175" indent="-342900" algn="ctr">
              <a:defRPr b="0" sz="3400"/>
            </a:pPr>
            <a:r>
              <a:t>AX = B </a:t>
            </a:r>
          </a:p>
          <a:p>
            <a:pPr marL="348080" indent="-306805"/>
            <a:r>
              <a:rPr sz="3400"/>
              <a:t>where vector of unknowns X = [a,b,c,d,e,f,g,h]</a:t>
            </a:r>
            <a:r>
              <a:rPr baseline="30588" sz="3400"/>
              <a:t>T</a:t>
            </a:r>
            <a:endParaRPr baseline="30588" sz="3400"/>
          </a:p>
          <a:p>
            <a:pPr/>
            <a:endParaRPr baseline="30588" sz="3400"/>
          </a:p>
          <a:p>
            <a:pPr/>
            <a:r>
              <a:t>We know the solution is defined up to a scale</a:t>
            </a:r>
          </a:p>
          <a:p>
            <a:pPr lvl="1"/>
            <a:r>
              <a:t>1D family of solutions</a:t>
            </a:r>
          </a:p>
          <a:p>
            <a:pPr/>
            <a:r>
              <a:t>Solve using SVD</a:t>
            </a:r>
          </a:p>
          <a:p>
            <a:pPr lvl="1"/>
            <a:r>
              <a:t>the singular vector with singular value 0 is a solution</a:t>
            </a:r>
          </a:p>
        </p:txBody>
      </p:sp>
      <p:pic>
        <p:nvPicPr>
          <p:cNvPr id="1219" name="image.pdf" descr="image.pd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67100" y="1841500"/>
            <a:ext cx="4635218" cy="21065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2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23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1224" name="Julian Beev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Julian Beever</a:t>
            </a:r>
          </a:p>
          <a:p>
            <a:pPr/>
            <a:r>
              <a:t>e.g. </a:t>
            </a:r>
            <a:r>
              <a:rPr u="sng">
                <a:hlinkClick r:id="rId3" invalidUrl="" action="" tgtFrame="" tooltip="" history="1" highlightClick="0" endSnd="0"/>
              </a:rPr>
              <a:t>http://users.skynet.be/J.Beever/</a:t>
            </a:r>
            <a:r>
              <a:t> </a:t>
            </a:r>
            <a:br/>
            <a:r>
              <a:rPr u="sng">
                <a:hlinkClick r:id="rId4" invalidUrl="" action="" tgtFrame="" tooltip="" history="1" highlightClick="0" endSnd="0"/>
              </a:rPr>
              <a:t>http://www.crystalinks.com/julian_beever.html</a:t>
            </a:r>
          </a:p>
        </p:txBody>
      </p:sp>
      <p:pic>
        <p:nvPicPr>
          <p:cNvPr id="1225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96900" y="4660900"/>
            <a:ext cx="5695950" cy="3797300"/>
          </a:xfrm>
          <a:prstGeom prst="rect">
            <a:avLst/>
          </a:prstGeom>
          <a:ln w="76200"/>
        </p:spPr>
      </p:pic>
      <p:pic>
        <p:nvPicPr>
          <p:cNvPr id="1226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386801" y="4660900"/>
            <a:ext cx="5695951" cy="3797300"/>
          </a:xfrm>
          <a:prstGeom prst="rect">
            <a:avLst/>
          </a:prstGeom>
          <a:ln w="762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29" name="CSAIL.png" descr="CSAIL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3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3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3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35" name="Dem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Demo</a:t>
            </a:r>
          </a:p>
        </p:txBody>
      </p:sp>
      <p:sp>
        <p:nvSpPr>
          <p:cNvPr id="1236" name="http://openphotovr.org/edit.html?id=33RwaQH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3" invalidUrl="" action="" tgtFrame="" tooltip="" history="1" highlightClick="0" endSnd="0"/>
              </a:rPr>
              <a:t>http://openphotovr.org/edit.html?id=33RwaQHm</a:t>
            </a:r>
          </a:p>
          <a:p>
            <a:pPr/>
            <a:r>
              <a:t>If we change the p’, we get a different homography</a:t>
            </a:r>
          </a:p>
        </p:txBody>
      </p:sp>
      <p:pic>
        <p:nvPicPr>
          <p:cNvPr id="1237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10100" y="4470400"/>
            <a:ext cx="4572000" cy="3949700"/>
          </a:xfrm>
          <a:prstGeom prst="rect">
            <a:avLst/>
          </a:prstGeom>
          <a:ln w="762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0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65116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sp>
        <p:nvSpPr>
          <p:cNvPr id="1241" name="Rectangle"/>
          <p:cNvSpPr/>
          <p:nvPr/>
        </p:nvSpPr>
        <p:spPr>
          <a:xfrm>
            <a:off x="12700" y="5321300"/>
            <a:ext cx="6337300" cy="4241800"/>
          </a:xfrm>
          <a:prstGeom prst="rect">
            <a:avLst/>
          </a:prstGeom>
          <a:solidFill>
            <a:srgbClr val="FFFFFF">
              <a:alpha val="2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42" name="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Homography</a:t>
            </a:r>
          </a:p>
        </p:txBody>
      </p:sp>
      <p:sp>
        <p:nvSpPr>
          <p:cNvPr id="1243" name="Different sets of p, p’ correspondences can yield the same homograph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Different sets of p, p’ correspondences can yield the same homography</a:t>
            </a:r>
          </a:p>
        </p:txBody>
      </p:sp>
      <p:pic>
        <p:nvPicPr>
          <p:cNvPr id="1244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49085" y="4080494"/>
            <a:ext cx="5848518" cy="5499103"/>
          </a:xfrm>
          <a:prstGeom prst="rect">
            <a:avLst/>
          </a:prstGeom>
          <a:ln w="12700">
            <a:miter lim="400000"/>
          </a:ln>
        </p:spPr>
      </p:pic>
      <p:sp>
        <p:nvSpPr>
          <p:cNvPr id="1245" name="Arrow"/>
          <p:cNvSpPr/>
          <p:nvPr/>
        </p:nvSpPr>
        <p:spPr>
          <a:xfrm>
            <a:off x="6159500" y="6527800"/>
            <a:ext cx="1270000" cy="1270000"/>
          </a:xfrm>
          <a:prstGeom prst="rightArrow">
            <a:avLst>
              <a:gd name="adj1" fmla="val 68000"/>
              <a:gd name="adj2" fmla="val 49004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46" name="Circle"/>
          <p:cNvSpPr/>
          <p:nvPr/>
        </p:nvSpPr>
        <p:spPr>
          <a:xfrm>
            <a:off x="3378200" y="90043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47" name="Circle"/>
          <p:cNvSpPr/>
          <p:nvPr/>
        </p:nvSpPr>
        <p:spPr>
          <a:xfrm>
            <a:off x="2108200" y="86868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48" name="Circle"/>
          <p:cNvSpPr/>
          <p:nvPr/>
        </p:nvSpPr>
        <p:spPr>
          <a:xfrm>
            <a:off x="3276600" y="74930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49" name="Circle"/>
          <p:cNvSpPr/>
          <p:nvPr/>
        </p:nvSpPr>
        <p:spPr>
          <a:xfrm>
            <a:off x="1828800" y="72771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50" name="Circle"/>
          <p:cNvSpPr/>
          <p:nvPr/>
        </p:nvSpPr>
        <p:spPr>
          <a:xfrm>
            <a:off x="4292600" y="7505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51" name="Circle"/>
          <p:cNvSpPr/>
          <p:nvPr/>
        </p:nvSpPr>
        <p:spPr>
          <a:xfrm>
            <a:off x="2794000" y="71755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52" name="Circle"/>
          <p:cNvSpPr/>
          <p:nvPr/>
        </p:nvSpPr>
        <p:spPr>
          <a:xfrm>
            <a:off x="4076700" y="89027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53" name="Circle"/>
          <p:cNvSpPr/>
          <p:nvPr/>
        </p:nvSpPr>
        <p:spPr>
          <a:xfrm>
            <a:off x="2692400" y="85979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54" name="p"/>
          <p:cNvSpPr txBox="1"/>
          <p:nvPr/>
        </p:nvSpPr>
        <p:spPr>
          <a:xfrm>
            <a:off x="1620372" y="64643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</a:t>
            </a:r>
          </a:p>
        </p:txBody>
      </p:sp>
      <p:sp>
        <p:nvSpPr>
          <p:cNvPr id="1255" name="p’"/>
          <p:cNvSpPr txBox="1"/>
          <p:nvPr/>
        </p:nvSpPr>
        <p:spPr>
          <a:xfrm>
            <a:off x="3251001" y="6769100"/>
            <a:ext cx="49794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p’</a:t>
            </a:r>
          </a:p>
        </p:txBody>
      </p:sp>
      <p:sp>
        <p:nvSpPr>
          <p:cNvPr id="1256" name="H"/>
          <p:cNvSpPr txBox="1"/>
          <p:nvPr/>
        </p:nvSpPr>
        <p:spPr>
          <a:xfrm>
            <a:off x="6254855" y="6769100"/>
            <a:ext cx="586235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b="1"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1257" name="Circle"/>
          <p:cNvSpPr/>
          <p:nvPr/>
        </p:nvSpPr>
        <p:spPr>
          <a:xfrm>
            <a:off x="8801100" y="73025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58" name="Circle"/>
          <p:cNvSpPr/>
          <p:nvPr/>
        </p:nvSpPr>
        <p:spPr>
          <a:xfrm>
            <a:off x="9677400" y="72390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59" name="Circle"/>
          <p:cNvSpPr/>
          <p:nvPr/>
        </p:nvSpPr>
        <p:spPr>
          <a:xfrm>
            <a:off x="9029700" y="86741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60" name="Circle"/>
          <p:cNvSpPr/>
          <p:nvPr/>
        </p:nvSpPr>
        <p:spPr>
          <a:xfrm>
            <a:off x="9690100" y="86741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2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3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65116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sp>
        <p:nvSpPr>
          <p:cNvPr id="1264" name="Rectangle"/>
          <p:cNvSpPr/>
          <p:nvPr/>
        </p:nvSpPr>
        <p:spPr>
          <a:xfrm>
            <a:off x="12700" y="5321300"/>
            <a:ext cx="6337300" cy="4241800"/>
          </a:xfrm>
          <a:prstGeom prst="rect">
            <a:avLst/>
          </a:prstGeom>
          <a:solidFill>
            <a:srgbClr val="FFFFFF">
              <a:alpha val="2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65" name="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Homography</a:t>
            </a:r>
          </a:p>
        </p:txBody>
      </p:sp>
      <p:sp>
        <p:nvSpPr>
          <p:cNvPr id="1266" name="Different sets of p, p’ correspondences can yield the same homograph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Different sets of p, p’ correspondences can yield the same homography</a:t>
            </a:r>
          </a:p>
        </p:txBody>
      </p:sp>
      <p:pic>
        <p:nvPicPr>
          <p:cNvPr id="1267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49085" y="4080494"/>
            <a:ext cx="5848518" cy="5499103"/>
          </a:xfrm>
          <a:prstGeom prst="rect">
            <a:avLst/>
          </a:prstGeom>
          <a:ln w="12700">
            <a:miter lim="400000"/>
          </a:ln>
        </p:spPr>
      </p:pic>
      <p:sp>
        <p:nvSpPr>
          <p:cNvPr id="1268" name="Arrow"/>
          <p:cNvSpPr/>
          <p:nvPr/>
        </p:nvSpPr>
        <p:spPr>
          <a:xfrm>
            <a:off x="6159500" y="6527800"/>
            <a:ext cx="1270000" cy="1270000"/>
          </a:xfrm>
          <a:prstGeom prst="rightArrow">
            <a:avLst>
              <a:gd name="adj1" fmla="val 68000"/>
              <a:gd name="adj2" fmla="val 49004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69" name="Circle"/>
          <p:cNvSpPr/>
          <p:nvPr/>
        </p:nvSpPr>
        <p:spPr>
          <a:xfrm>
            <a:off x="3378200" y="90043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70" name="Circle"/>
          <p:cNvSpPr/>
          <p:nvPr/>
        </p:nvSpPr>
        <p:spPr>
          <a:xfrm>
            <a:off x="2108200" y="86868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71" name="Circle"/>
          <p:cNvSpPr/>
          <p:nvPr/>
        </p:nvSpPr>
        <p:spPr>
          <a:xfrm>
            <a:off x="3276600" y="74930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72" name="Circle"/>
          <p:cNvSpPr/>
          <p:nvPr/>
        </p:nvSpPr>
        <p:spPr>
          <a:xfrm>
            <a:off x="1828800" y="72771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73" name="Circle"/>
          <p:cNvSpPr/>
          <p:nvPr/>
        </p:nvSpPr>
        <p:spPr>
          <a:xfrm>
            <a:off x="4292600" y="75057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74" name="Circle"/>
          <p:cNvSpPr/>
          <p:nvPr/>
        </p:nvSpPr>
        <p:spPr>
          <a:xfrm>
            <a:off x="2794000" y="71755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75" name="Circle"/>
          <p:cNvSpPr/>
          <p:nvPr/>
        </p:nvSpPr>
        <p:spPr>
          <a:xfrm>
            <a:off x="4076700" y="89027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76" name="Circle"/>
          <p:cNvSpPr/>
          <p:nvPr/>
        </p:nvSpPr>
        <p:spPr>
          <a:xfrm>
            <a:off x="2692400" y="85979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77" name="p"/>
          <p:cNvSpPr txBox="1"/>
          <p:nvPr/>
        </p:nvSpPr>
        <p:spPr>
          <a:xfrm>
            <a:off x="1620372" y="64643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</a:t>
            </a:r>
          </a:p>
        </p:txBody>
      </p:sp>
      <p:sp>
        <p:nvSpPr>
          <p:cNvPr id="1278" name="p’"/>
          <p:cNvSpPr txBox="1"/>
          <p:nvPr/>
        </p:nvSpPr>
        <p:spPr>
          <a:xfrm>
            <a:off x="3251001" y="6769100"/>
            <a:ext cx="49794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p’</a:t>
            </a:r>
          </a:p>
        </p:txBody>
      </p:sp>
      <p:sp>
        <p:nvSpPr>
          <p:cNvPr id="1279" name="H"/>
          <p:cNvSpPr txBox="1"/>
          <p:nvPr/>
        </p:nvSpPr>
        <p:spPr>
          <a:xfrm>
            <a:off x="6254855" y="6769100"/>
            <a:ext cx="586235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b="1"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1280" name="Circle"/>
          <p:cNvSpPr/>
          <p:nvPr/>
        </p:nvSpPr>
        <p:spPr>
          <a:xfrm>
            <a:off x="2362200" y="7251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81" name="Circle"/>
          <p:cNvSpPr/>
          <p:nvPr/>
        </p:nvSpPr>
        <p:spPr>
          <a:xfrm>
            <a:off x="1943100" y="74930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82" name="Circle"/>
          <p:cNvSpPr/>
          <p:nvPr/>
        </p:nvSpPr>
        <p:spPr>
          <a:xfrm>
            <a:off x="3810000" y="7505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83" name="Circle"/>
          <p:cNvSpPr/>
          <p:nvPr/>
        </p:nvSpPr>
        <p:spPr>
          <a:xfrm>
            <a:off x="3416300" y="77089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84" name="Circle"/>
          <p:cNvSpPr/>
          <p:nvPr/>
        </p:nvSpPr>
        <p:spPr>
          <a:xfrm>
            <a:off x="8801100" y="73025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85" name="Circle"/>
          <p:cNvSpPr/>
          <p:nvPr/>
        </p:nvSpPr>
        <p:spPr>
          <a:xfrm>
            <a:off x="9677400" y="72390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86" name="Circle"/>
          <p:cNvSpPr/>
          <p:nvPr/>
        </p:nvSpPr>
        <p:spPr>
          <a:xfrm>
            <a:off x="9029700" y="86741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87" name="Circle"/>
          <p:cNvSpPr/>
          <p:nvPr/>
        </p:nvSpPr>
        <p:spPr>
          <a:xfrm>
            <a:off x="9690100" y="86741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88" name="Circle"/>
          <p:cNvSpPr/>
          <p:nvPr/>
        </p:nvSpPr>
        <p:spPr>
          <a:xfrm>
            <a:off x="9296400" y="7251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289" name="Circle"/>
          <p:cNvSpPr/>
          <p:nvPr/>
        </p:nvSpPr>
        <p:spPr>
          <a:xfrm>
            <a:off x="8890000" y="75057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In pset 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pset 5</a:t>
            </a:r>
          </a:p>
        </p:txBody>
      </p:sp>
      <p:sp>
        <p:nvSpPr>
          <p:cNvPr id="1292" name="First use to warp from a plane to a 3D pla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First use to warp from a plane to a 3D plane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Then use to warp pano inputs</a:t>
            </a:r>
          </a:p>
        </p:txBody>
      </p:sp>
      <p:pic>
        <p:nvPicPr>
          <p:cNvPr id="1293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7100" y="2552103"/>
            <a:ext cx="9626600" cy="247709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98" name="Group"/>
          <p:cNvGrpSpPr/>
          <p:nvPr/>
        </p:nvGrpSpPr>
        <p:grpSpPr>
          <a:xfrm>
            <a:off x="1968499" y="6390751"/>
            <a:ext cx="7251707" cy="3125348"/>
            <a:chOff x="0" y="0"/>
            <a:chExt cx="7251705" cy="3125346"/>
          </a:xfrm>
        </p:grpSpPr>
        <p:pic>
          <p:nvPicPr>
            <p:cNvPr id="1294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927771" y="0"/>
              <a:ext cx="3323935" cy="31253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297" name="Group"/>
            <p:cNvGrpSpPr/>
            <p:nvPr/>
          </p:nvGrpSpPr>
          <p:grpSpPr>
            <a:xfrm>
              <a:off x="-1" y="761222"/>
              <a:ext cx="3588538" cy="2339335"/>
              <a:chOff x="0" y="0"/>
              <a:chExt cx="3588536" cy="2339333"/>
            </a:xfrm>
          </p:grpSpPr>
          <p:pic>
            <p:nvPicPr>
              <p:cNvPr id="1295" name="droppedImage.tiff" descr="droppedImage.tiff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0"/>
                <a:ext cx="1754502" cy="233933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296" name="droppedImage.tiff" descr="droppedImage.tiff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1834035" y="0"/>
                <a:ext cx="1754502" cy="233933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Metaph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Metaphor</a:t>
            </a:r>
          </a:p>
        </p:txBody>
      </p:sp>
      <p:sp>
        <p:nvSpPr>
          <p:cNvPr id="1301" name="Example of fitting lines, p’=ap+b,  different pairs of correspondences  (p1-&gt;p’1, p2-&gt;p’2) define the same line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 of fitting lines, p’=ap+b, </a:t>
            </a:r>
            <a:br/>
            <a:r>
              <a:t>different pairs of correspondences </a:t>
            </a:r>
            <a:br/>
            <a:r>
              <a:t>(p1-&gt;p’1, p2-&gt;p’2) define the same line. </a:t>
            </a:r>
          </a:p>
        </p:txBody>
      </p:sp>
      <p:pic>
        <p:nvPicPr>
          <p:cNvPr id="130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642180"/>
            <a:ext cx="7556500" cy="51241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Bewa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Beware</a:t>
            </a:r>
          </a:p>
        </p:txBody>
      </p:sp>
      <p:sp>
        <p:nvSpPr>
          <p:cNvPr id="1305" name="Homographies are defined for the whole pla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Homographies are defined for the whole plane</a:t>
            </a:r>
          </a:p>
          <a:p>
            <a:pPr lvl="1"/>
            <a:r>
              <a:t>just apply the formula!</a:t>
            </a:r>
          </a:p>
          <a:p>
            <a:pPr/>
            <a:r>
              <a:t>But we often only want to apply it inside the rectangle of the input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And as usual, recall forward vs. inverse warp</a:t>
            </a:r>
          </a:p>
        </p:txBody>
      </p:sp>
      <p:pic>
        <p:nvPicPr>
          <p:cNvPr id="130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7100" y="4660303"/>
            <a:ext cx="9626600" cy="2477097"/>
          </a:xfrm>
          <a:prstGeom prst="rect">
            <a:avLst/>
          </a:prstGeom>
          <a:ln w="12700">
            <a:miter lim="400000"/>
          </a:ln>
        </p:spPr>
      </p:pic>
      <p:sp>
        <p:nvSpPr>
          <p:cNvPr id="1307" name="Circle"/>
          <p:cNvSpPr/>
          <p:nvPr/>
        </p:nvSpPr>
        <p:spPr>
          <a:xfrm>
            <a:off x="5549900" y="5486400"/>
            <a:ext cx="368300" cy="368300"/>
          </a:xfrm>
          <a:prstGeom prst="ellipse">
            <a:avLst/>
          </a:prstGeom>
          <a:blipFill>
            <a:blip r:embed="rId3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08" name="Circle"/>
          <p:cNvSpPr/>
          <p:nvPr/>
        </p:nvSpPr>
        <p:spPr>
          <a:xfrm>
            <a:off x="8089900" y="5295900"/>
            <a:ext cx="368300" cy="368300"/>
          </a:xfrm>
          <a:prstGeom prst="ellipse">
            <a:avLst/>
          </a:prstGeom>
          <a:blipFill>
            <a:blip r:embed="rId3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1309" name="Line Shape" descr="Line Shap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78492" y="4997777"/>
            <a:ext cx="2655124" cy="728067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31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14" name="20240926at17h13m37s-DSC07724-Enhanced-NR.jpg" descr="20240926at17h13m37s-DSC07724-Enhanced-N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2844" y="1655458"/>
            <a:ext cx="11806037" cy="78687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1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18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9" name="When is i ? When the camera is rotated by 90 degre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When is i ? When the camera is rotated by 90 degrees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2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23" name="Least Squares 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Least Squares Example</a:t>
            </a:r>
          </a:p>
        </p:txBody>
      </p:sp>
      <p:sp>
        <p:nvSpPr>
          <p:cNvPr id="1324" name="Say we have a set of data points (X1,X1’), (X2,X2’), (X3,X3’), etc.  (e.g. person’s height vs. weight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8080" indent="-306805">
              <a:defRPr sz="3400"/>
            </a:pPr>
            <a:r>
              <a:t>Say we have a set of data points (X1,X1’), (X2,X2’), (X3,X3’), etc.  (e.g. person’s height vs. weight)</a:t>
            </a:r>
          </a:p>
          <a:p>
            <a:pPr marL="348080" indent="-306805">
              <a:defRPr sz="3400"/>
            </a:pPr>
            <a:r>
              <a:t>We want a nice compact formula (line) to predict X’s from Xs:  		Xa + b = X’</a:t>
            </a:r>
          </a:p>
          <a:p>
            <a:pPr marL="348080" indent="-306805">
              <a:defRPr sz="3400"/>
            </a:pPr>
            <a:r>
              <a:t>We want to find a and b</a:t>
            </a:r>
          </a:p>
          <a:p>
            <a:pPr marL="348080" indent="-306805">
              <a:defRPr sz="3400"/>
            </a:pPr>
            <a:r>
              <a:t>How many (X,X’) pairs do we need?</a:t>
            </a:r>
          </a:p>
          <a:p>
            <a:pPr marL="348080" indent="-306805">
              <a:defRPr sz="3400"/>
            </a:pPr>
            <a:r>
              <a:t>	</a:t>
            </a:r>
          </a:p>
          <a:p>
            <a:pPr marL="348080" indent="-306805">
              <a:defRPr sz="3400"/>
            </a:pPr>
          </a:p>
          <a:p>
            <a:pPr marL="348080" indent="-306805">
              <a:defRPr sz="3400"/>
            </a:pPr>
            <a:r>
              <a:t>What if the data is noisy?</a:t>
            </a:r>
          </a:p>
        </p:txBody>
      </p:sp>
      <p:pic>
        <p:nvPicPr>
          <p:cNvPr id="1325" name="image.pdf" descr="image.pd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9900" y="4876800"/>
            <a:ext cx="2705100" cy="1370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6" name="image.pdf" descr="image.pdf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76249" y="4838417"/>
            <a:ext cx="3881121" cy="14472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7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105900" y="6832600"/>
            <a:ext cx="2819400" cy="1968500"/>
          </a:xfrm>
          <a:prstGeom prst="rect">
            <a:avLst/>
          </a:prstGeom>
          <a:ln w="12700">
            <a:miter lim="400000"/>
          </a:ln>
        </p:spPr>
      </p:pic>
      <p:sp>
        <p:nvSpPr>
          <p:cNvPr id="1328" name="Ax=B"/>
          <p:cNvSpPr txBox="1"/>
          <p:nvPr/>
        </p:nvSpPr>
        <p:spPr>
          <a:xfrm>
            <a:off x="11092462" y="5163537"/>
            <a:ext cx="121617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Ax=B</a:t>
            </a:r>
          </a:p>
        </p:txBody>
      </p:sp>
      <p:pic>
        <p:nvPicPr>
          <p:cNvPr id="1329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93800" y="6832600"/>
            <a:ext cx="3332480" cy="2323254"/>
          </a:xfrm>
          <a:prstGeom prst="rect">
            <a:avLst/>
          </a:prstGeom>
          <a:ln w="12700">
            <a:miter lim="400000"/>
          </a:ln>
        </p:spPr>
      </p:pic>
      <p:sp>
        <p:nvSpPr>
          <p:cNvPr id="1330" name="overconstrained"/>
          <p:cNvSpPr txBox="1"/>
          <p:nvPr/>
        </p:nvSpPr>
        <p:spPr>
          <a:xfrm>
            <a:off x="1248551" y="9101102"/>
            <a:ext cx="324445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overconstrained</a:t>
            </a:r>
          </a:p>
        </p:txBody>
      </p:sp>
      <p:pic>
        <p:nvPicPr>
          <p:cNvPr id="1331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816600" y="7581900"/>
            <a:ext cx="2349500" cy="7473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30" grpId="6"/>
      <p:bldP build="whole" bldLvl="1" animBg="1" rev="0" advAuto="0" spid="1331" grpId="7"/>
      <p:bldP build="whole" bldLvl="1" animBg="1" rev="0" advAuto="0" spid="1328" grpId="4"/>
      <p:bldP build="whole" bldLvl="1" animBg="1" rev="0" advAuto="0" spid="1325" grpId="2"/>
      <p:bldP build="whole" bldLvl="1" animBg="1" rev="0" advAuto="0" spid="1327" grpId="8"/>
      <p:bldP build="p" bldLvl="1" animBg="1" rev="0" advAuto="0" spid="1324" grpId="1"/>
      <p:bldP build="whole" bldLvl="1" animBg="1" rev="0" advAuto="0" spid="1326" grpId="3"/>
      <p:bldP build="whole" bldLvl="1" animBg="1" rev="0" advAuto="0" spid="1329" grpId="5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3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35" name="least squa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least square</a:t>
            </a:r>
          </a:p>
        </p:txBody>
      </p:sp>
      <p:sp>
        <p:nvSpPr>
          <p:cNvPr id="1336" name="Ax=b where A is rectangular (overconstrained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Ax=b where A is rectangular (overconstrained)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Solve A</a:t>
            </a:r>
            <a:r>
              <a:rPr baseline="31999"/>
              <a:t>T</a:t>
            </a:r>
            <a:r>
              <a:t>A x =A</a:t>
            </a:r>
            <a:r>
              <a:rPr baseline="31999"/>
              <a:t>T</a:t>
            </a:r>
            <a:r>
              <a:t>b</a:t>
            </a:r>
          </a:p>
        </p:txBody>
      </p:sp>
      <p:sp>
        <p:nvSpPr>
          <p:cNvPr id="1337" name="="/>
          <p:cNvSpPr txBox="1"/>
          <p:nvPr/>
        </p:nvSpPr>
        <p:spPr>
          <a:xfrm>
            <a:off x="8763000" y="3759200"/>
            <a:ext cx="41562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=</a:t>
            </a:r>
          </a:p>
        </p:txBody>
      </p:sp>
      <p:grpSp>
        <p:nvGrpSpPr>
          <p:cNvPr id="1341" name="Group"/>
          <p:cNvGrpSpPr/>
          <p:nvPr/>
        </p:nvGrpSpPr>
        <p:grpSpPr>
          <a:xfrm>
            <a:off x="8103553" y="2654300"/>
            <a:ext cx="1286699" cy="2813481"/>
            <a:chOff x="0" y="0"/>
            <a:chExt cx="1286697" cy="2813480"/>
          </a:xfrm>
        </p:grpSpPr>
        <p:sp>
          <p:nvSpPr>
            <p:cNvPr id="1338" name="Rectangle"/>
            <p:cNvSpPr/>
            <p:nvPr/>
          </p:nvSpPr>
          <p:spPr>
            <a:xfrm>
              <a:off x="0" y="395141"/>
              <a:ext cx="525183" cy="241834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339" name="Rectangle"/>
            <p:cNvSpPr/>
            <p:nvPr/>
          </p:nvSpPr>
          <p:spPr>
            <a:xfrm>
              <a:off x="1102883" y="395141"/>
              <a:ext cx="183815" cy="241834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340" name="Rectangle"/>
            <p:cNvSpPr/>
            <p:nvPr/>
          </p:nvSpPr>
          <p:spPr>
            <a:xfrm>
              <a:off x="617090" y="0"/>
              <a:ext cx="183815" cy="381152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grpSp>
        <p:nvGrpSpPr>
          <p:cNvPr id="1347" name="Group"/>
          <p:cNvGrpSpPr/>
          <p:nvPr/>
        </p:nvGrpSpPr>
        <p:grpSpPr>
          <a:xfrm>
            <a:off x="5461000" y="6213174"/>
            <a:ext cx="6532317" cy="3522365"/>
            <a:chOff x="0" y="0"/>
            <a:chExt cx="6532317" cy="3522363"/>
          </a:xfrm>
        </p:grpSpPr>
        <p:sp>
          <p:nvSpPr>
            <p:cNvPr id="1342" name="Rectangle"/>
            <p:cNvSpPr/>
            <p:nvPr/>
          </p:nvSpPr>
          <p:spPr>
            <a:xfrm rot="16199996">
              <a:off x="945057" y="-393046"/>
              <a:ext cx="525727" cy="2415842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343" name="Rectangle"/>
            <p:cNvSpPr/>
            <p:nvPr/>
          </p:nvSpPr>
          <p:spPr>
            <a:xfrm>
              <a:off x="2462150" y="1104024"/>
              <a:ext cx="525184" cy="241834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344" name="Rectangle"/>
            <p:cNvSpPr/>
            <p:nvPr/>
          </p:nvSpPr>
          <p:spPr>
            <a:xfrm>
              <a:off x="3197406" y="0"/>
              <a:ext cx="183815" cy="381152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345" name="Rectangle"/>
            <p:cNvSpPr/>
            <p:nvPr/>
          </p:nvSpPr>
          <p:spPr>
            <a:xfrm>
              <a:off x="6348503" y="1104024"/>
              <a:ext cx="183815" cy="241834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346" name="Rectangle"/>
            <p:cNvSpPr/>
            <p:nvPr/>
          </p:nvSpPr>
          <p:spPr>
            <a:xfrm rot="16199996">
              <a:off x="4785811" y="-393046"/>
              <a:ext cx="525727" cy="2415842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sp>
        <p:nvSpPr>
          <p:cNvPr id="1348" name="="/>
          <p:cNvSpPr txBox="1"/>
          <p:nvPr/>
        </p:nvSpPr>
        <p:spPr>
          <a:xfrm>
            <a:off x="8686800" y="8140700"/>
            <a:ext cx="41562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=</a:t>
            </a:r>
          </a:p>
        </p:txBody>
      </p:sp>
      <p:sp>
        <p:nvSpPr>
          <p:cNvPr id="1349" name="Square"/>
          <p:cNvSpPr/>
          <p:nvPr/>
        </p:nvSpPr>
        <p:spPr>
          <a:xfrm>
            <a:off x="7924800" y="6756400"/>
            <a:ext cx="508000" cy="508000"/>
          </a:xfrm>
          <a:prstGeom prst="rect">
            <a:avLst/>
          </a:prstGeom>
          <a:solidFill>
            <a:srgbClr val="FFF2D5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350" name="Rectangle"/>
          <p:cNvSpPr/>
          <p:nvPr/>
        </p:nvSpPr>
        <p:spPr>
          <a:xfrm>
            <a:off x="11772900" y="6756400"/>
            <a:ext cx="215900" cy="508000"/>
          </a:xfrm>
          <a:prstGeom prst="rect">
            <a:avLst/>
          </a:prstGeom>
          <a:solidFill>
            <a:srgbClr val="FFF2D5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351" name="Rectangle"/>
          <p:cNvSpPr/>
          <p:nvPr/>
        </p:nvSpPr>
        <p:spPr>
          <a:xfrm>
            <a:off x="8636000" y="6121400"/>
            <a:ext cx="215900" cy="508000"/>
          </a:xfrm>
          <a:prstGeom prst="rect">
            <a:avLst/>
          </a:prstGeom>
          <a:solidFill>
            <a:srgbClr val="FFF2D5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5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55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1356" name="http://openphotovr.org/edit.html?id=hWJwBO1U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http://openphotovr.org/edit.html?id=hWJwBO1U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5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6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1" name="Do a demo with camera projectors like the Nikon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 a demo with camera projectors like the Nikon. </a:t>
            </a:r>
          </a:p>
          <a:p>
            <a:pPr/>
            <a:r>
              <a:t>anf maybe an extra camera taking a new virtual image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6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65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6" name="http://da.vidr.cc/projects/pixelstruct/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3" invalidUrl="" action="" tgtFrame="" tooltip="" history="1" highlightClick="0" endSnd="0"/>
              </a:rPr>
              <a:t>http://da.vidr.cc/projects/pixelstruct/</a:t>
            </a:r>
          </a:p>
          <a:p>
            <a:pPr/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http://openphotovr.org/</a:t>
            </a:r>
          </a:p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Manual linear panoram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Manual linear panoramas</a:t>
            </a:r>
          </a:p>
        </p:txBody>
      </p:sp>
      <p:sp>
        <p:nvSpPr>
          <p:cNvPr id="1371" name="Create a virtual wide angle view from 2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Create a virtual wide angle view from 2 images</a:t>
            </a:r>
          </a:p>
          <a:p>
            <a:pPr/>
            <a:r>
              <a:t>Choose one image as reference</a:t>
            </a:r>
          </a:p>
          <a:p>
            <a:pPr/>
            <a:r>
              <a:t>User gives 4 correspondences </a:t>
            </a:r>
          </a:p>
          <a:p>
            <a:pPr/>
            <a:r>
              <a:t>Deduce homography matrix</a:t>
            </a:r>
          </a:p>
          <a:p>
            <a:pPr/>
            <a:r>
              <a:t>Reproject (warp) second image into first one</a:t>
            </a:r>
          </a:p>
        </p:txBody>
      </p:sp>
      <p:pic>
        <p:nvPicPr>
          <p:cNvPr id="1372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5623080"/>
            <a:ext cx="3087072" cy="4116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3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65116" y="5623080"/>
            <a:ext cx="3087072" cy="4116096"/>
          </a:xfrm>
          <a:prstGeom prst="rect">
            <a:avLst/>
          </a:prstGeom>
          <a:ln w="12700">
            <a:miter lim="400000"/>
          </a:ln>
        </p:spPr>
      </p:pic>
      <p:sp>
        <p:nvSpPr>
          <p:cNvPr id="1374" name="Rectangle"/>
          <p:cNvSpPr/>
          <p:nvPr/>
        </p:nvSpPr>
        <p:spPr>
          <a:xfrm>
            <a:off x="12700" y="5524500"/>
            <a:ext cx="6337300" cy="4241800"/>
          </a:xfrm>
          <a:prstGeom prst="rect">
            <a:avLst/>
          </a:prstGeom>
          <a:solidFill>
            <a:srgbClr val="FFFFFF">
              <a:alpha val="2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75" name="Arrow"/>
          <p:cNvSpPr/>
          <p:nvPr/>
        </p:nvSpPr>
        <p:spPr>
          <a:xfrm>
            <a:off x="7239000" y="6731000"/>
            <a:ext cx="1270000" cy="1270000"/>
          </a:xfrm>
          <a:prstGeom prst="rightArrow">
            <a:avLst>
              <a:gd name="adj1" fmla="val 68000"/>
              <a:gd name="adj2" fmla="val 49004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76" name="Circle"/>
          <p:cNvSpPr/>
          <p:nvPr/>
        </p:nvSpPr>
        <p:spPr>
          <a:xfrm>
            <a:off x="3378200" y="9207500"/>
            <a:ext cx="190500" cy="190500"/>
          </a:xfrm>
          <a:prstGeom prst="ellipse">
            <a:avLst/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77" name="Circle"/>
          <p:cNvSpPr/>
          <p:nvPr/>
        </p:nvSpPr>
        <p:spPr>
          <a:xfrm>
            <a:off x="2108200" y="8890000"/>
            <a:ext cx="190500" cy="190500"/>
          </a:xfrm>
          <a:prstGeom prst="ellipse">
            <a:avLst/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78" name="Circle"/>
          <p:cNvSpPr/>
          <p:nvPr/>
        </p:nvSpPr>
        <p:spPr>
          <a:xfrm>
            <a:off x="3276600" y="76962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79" name="Circle"/>
          <p:cNvSpPr/>
          <p:nvPr/>
        </p:nvSpPr>
        <p:spPr>
          <a:xfrm>
            <a:off x="1828800" y="74803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80" name="Circle"/>
          <p:cNvSpPr/>
          <p:nvPr/>
        </p:nvSpPr>
        <p:spPr>
          <a:xfrm>
            <a:off x="4292600" y="77089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81" name="Circle"/>
          <p:cNvSpPr/>
          <p:nvPr/>
        </p:nvSpPr>
        <p:spPr>
          <a:xfrm>
            <a:off x="2794000" y="7378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82" name="Circle"/>
          <p:cNvSpPr/>
          <p:nvPr/>
        </p:nvSpPr>
        <p:spPr>
          <a:xfrm>
            <a:off x="4076700" y="91059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83" name="Circle"/>
          <p:cNvSpPr/>
          <p:nvPr/>
        </p:nvSpPr>
        <p:spPr>
          <a:xfrm>
            <a:off x="2692400" y="88011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384" name="p"/>
          <p:cNvSpPr txBox="1"/>
          <p:nvPr/>
        </p:nvSpPr>
        <p:spPr>
          <a:xfrm>
            <a:off x="1620372" y="6667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</a:t>
            </a:r>
          </a:p>
        </p:txBody>
      </p:sp>
      <p:sp>
        <p:nvSpPr>
          <p:cNvPr id="1385" name="p’"/>
          <p:cNvSpPr txBox="1"/>
          <p:nvPr/>
        </p:nvSpPr>
        <p:spPr>
          <a:xfrm>
            <a:off x="3251001" y="6972300"/>
            <a:ext cx="49794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p’</a:t>
            </a:r>
          </a:p>
        </p:txBody>
      </p:sp>
      <p:sp>
        <p:nvSpPr>
          <p:cNvPr id="1386" name="H"/>
          <p:cNvSpPr txBox="1"/>
          <p:nvPr/>
        </p:nvSpPr>
        <p:spPr>
          <a:xfrm>
            <a:off x="7334355" y="6972300"/>
            <a:ext cx="586235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b="1"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</a:t>
            </a:r>
          </a:p>
        </p:txBody>
      </p:sp>
      <p:pic>
        <p:nvPicPr>
          <p:cNvPr id="1387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398000" y="5651500"/>
            <a:ext cx="3395873" cy="411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Under the hoo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Under the hood</a:t>
            </a:r>
          </a:p>
        </p:txBody>
      </p:sp>
      <p:sp>
        <p:nvSpPr>
          <p:cNvPr id="1390" name="Homogenous coordinat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Homogenous coordinates</a:t>
            </a:r>
          </a:p>
          <a:p>
            <a:pPr lvl="1"/>
            <a:r>
              <a:t>encode 2D points with 3 coordinates (x, y, w)</a:t>
            </a:r>
          </a:p>
          <a:p>
            <a:pPr lvl="1"/>
            <a:r>
              <a:t>represents Euclidean points (x/w, y/w)</a:t>
            </a:r>
          </a:p>
          <a:p>
            <a:pPr lvl="1"/>
            <a:r>
              <a:t>make it easy to express perspective and to go between 3D and 2D</a:t>
            </a:r>
          </a:p>
          <a:p>
            <a:pPr/>
            <a:r>
              <a:t>Homography </a:t>
            </a:r>
          </a:p>
          <a:p>
            <a:pPr lvl="1"/>
            <a:r>
              <a:t>3x3 matrix on homogenous coordinates</a:t>
            </a:r>
          </a:p>
          <a:p>
            <a:pPr lvl="1"/>
            <a:r>
              <a:t>represent any perspective mapping of a plane</a:t>
            </a:r>
          </a:p>
          <a:p>
            <a:pPr lvl="1"/>
            <a:r>
              <a:t>to apply a homography to a 2D point x, y: </a:t>
            </a:r>
            <a:br/>
            <a:r>
              <a:t>compute H(x, 1, y)</a:t>
            </a:r>
            <a:r>
              <a:rPr baseline="31999"/>
              <a:t>T</a:t>
            </a:r>
            <a:r>
              <a:t> and divide by third coordinate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9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94" name="Multiple im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Multiple images</a:t>
            </a:r>
          </a:p>
        </p:txBody>
      </p:sp>
      <p:sp>
        <p:nvSpPr>
          <p:cNvPr id="1395" name="Pick one image (red)…"/>
          <p:cNvSpPr txBox="1"/>
          <p:nvPr>
            <p:ph type="body" sz="half" idx="1"/>
          </p:nvPr>
        </p:nvSpPr>
        <p:spPr>
          <a:xfrm>
            <a:off x="977900" y="6502400"/>
            <a:ext cx="11709400" cy="3251200"/>
          </a:xfrm>
          <a:prstGeom prst="rect">
            <a:avLst/>
          </a:prstGeom>
        </p:spPr>
        <p:txBody>
          <a:bodyPr/>
          <a:lstStyle/>
          <a:p>
            <a:pPr marL="498475" indent="-457200">
              <a:buAutoNum type="arabicPeriod" startAt="1"/>
            </a:pPr>
            <a:r>
              <a:t>Pick one image (red)</a:t>
            </a:r>
          </a:p>
          <a:p>
            <a:pPr marL="498475" indent="-457200">
              <a:buAutoNum type="arabicPeriod" startAt="1"/>
            </a:pPr>
            <a:r>
              <a:t>Warp the other images towards it </a:t>
            </a:r>
            <a:br/>
            <a:r>
              <a:t>(usually, one by one)</a:t>
            </a:r>
          </a:p>
          <a:p>
            <a:pPr marL="498475" indent="-457200">
              <a:buAutoNum type="arabicPeriod" startAt="1"/>
            </a:pPr>
            <a:r>
              <a:t>blend</a:t>
            </a:r>
          </a:p>
        </p:txBody>
      </p:sp>
      <p:pic>
        <p:nvPicPr>
          <p:cNvPr id="139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3155" y="1409700"/>
            <a:ext cx="12018153" cy="4914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9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00" name="Homography war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Homography warp</a:t>
            </a:r>
          </a:p>
        </p:txBody>
      </p:sp>
      <p:sp>
        <p:nvSpPr>
          <p:cNvPr id="1401" name="For each output pixel…"/>
          <p:cNvSpPr txBox="1"/>
          <p:nvPr>
            <p:ph type="body" sz="half" idx="1"/>
          </p:nvPr>
        </p:nvSpPr>
        <p:spPr>
          <a:xfrm>
            <a:off x="977900" y="6502400"/>
            <a:ext cx="11709400" cy="3251200"/>
          </a:xfrm>
          <a:prstGeom prst="rect">
            <a:avLst/>
          </a:prstGeom>
        </p:spPr>
        <p:txBody>
          <a:bodyPr/>
          <a:lstStyle/>
          <a:p>
            <a:pPr marL="498475" indent="-457200">
              <a:buSzPct val="125000"/>
            </a:pPr>
            <a:r>
              <a:t>For each output pixel</a:t>
            </a:r>
          </a:p>
          <a:p>
            <a:pPr marL="498475" indent="-457200">
              <a:buSzPct val="125000"/>
            </a:pPr>
            <a:r>
              <a:t>compute input location with homography matrix</a:t>
            </a:r>
          </a:p>
          <a:p>
            <a:pPr lvl="1" marL="955675" indent="-457200">
              <a:buSzPct val="125000"/>
            </a:pPr>
            <a:r>
              <a:t>p’=Hp, followed by division</a:t>
            </a:r>
          </a:p>
          <a:p>
            <a:pPr marL="498475" indent="-457200">
              <a:buSzPct val="125000"/>
            </a:pPr>
            <a:r>
              <a:t>copy pixel color (with appropriate antialiasing)</a:t>
            </a:r>
          </a:p>
        </p:txBody>
      </p:sp>
      <p:pic>
        <p:nvPicPr>
          <p:cNvPr id="140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3155" y="1409700"/>
            <a:ext cx="12018153" cy="4914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La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Later</a:t>
            </a:r>
          </a:p>
        </p:txBody>
      </p:sp>
      <p:sp>
        <p:nvSpPr>
          <p:cNvPr id="1405" name="Automagic correspondences…"/>
          <p:cNvSpPr txBox="1"/>
          <p:nvPr>
            <p:ph type="body" idx="1"/>
          </p:nvPr>
        </p:nvSpPr>
        <p:spPr>
          <a:xfrm>
            <a:off x="304800" y="1651000"/>
            <a:ext cx="8051800" cy="8077200"/>
          </a:xfrm>
          <a:prstGeom prst="rect">
            <a:avLst/>
          </a:prstGeom>
        </p:spPr>
        <p:txBody>
          <a:bodyPr/>
          <a:lstStyle/>
          <a:p>
            <a:pPr/>
            <a:r>
              <a:t>Automagic correspondences</a:t>
            </a:r>
          </a:p>
          <a:p>
            <a:pPr lvl="1"/>
            <a:r>
              <a:t>corner detection</a:t>
            </a:r>
          </a:p>
          <a:p>
            <a:pPr lvl="1"/>
            <a:r>
              <a:t>patch descriptor</a:t>
            </a:r>
          </a:p>
          <a:p>
            <a:pPr lvl="1"/>
          </a:p>
          <a:p>
            <a:pPr/>
            <a:r>
              <a:t>Nice blending </a:t>
            </a:r>
          </a:p>
          <a:p>
            <a:pPr lvl="1"/>
            <a:r>
              <a:t>smooth transition</a:t>
            </a:r>
          </a:p>
          <a:p>
            <a:pPr lvl="1"/>
            <a:r>
              <a:t>2 scale</a:t>
            </a:r>
          </a:p>
          <a:p>
            <a:pPr lvl="1"/>
          </a:p>
          <a:p>
            <a:pPr/>
            <a:r>
              <a:t>Other projections</a:t>
            </a:r>
          </a:p>
          <a:p>
            <a:pPr lvl="1"/>
            <a:r>
              <a:t>spherical, cylindrical, miniplanets</a:t>
            </a:r>
          </a:p>
        </p:txBody>
      </p:sp>
      <p:grpSp>
        <p:nvGrpSpPr>
          <p:cNvPr id="1412" name="Group"/>
          <p:cNvGrpSpPr/>
          <p:nvPr/>
        </p:nvGrpSpPr>
        <p:grpSpPr>
          <a:xfrm>
            <a:off x="8609213" y="0"/>
            <a:ext cx="4181632" cy="9550400"/>
            <a:chOff x="0" y="0"/>
            <a:chExt cx="4181630" cy="9550400"/>
          </a:xfrm>
        </p:grpSpPr>
        <p:grpSp>
          <p:nvGrpSpPr>
            <p:cNvPr id="1410" name="Group"/>
            <p:cNvGrpSpPr/>
            <p:nvPr/>
          </p:nvGrpSpPr>
          <p:grpSpPr>
            <a:xfrm>
              <a:off x="1203" y="0"/>
              <a:ext cx="4180428" cy="5254377"/>
              <a:chOff x="0" y="0"/>
              <a:chExt cx="4180427" cy="5254376"/>
            </a:xfrm>
          </p:grpSpPr>
          <p:pic>
            <p:nvPicPr>
              <p:cNvPr id="1406" name="droppedImage.png" descr="droppedImage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rcRect l="871" t="45118" r="1370" b="8736"/>
              <a:stretch>
                <a:fillRect/>
              </a:stretch>
            </p:blipFill>
            <p:spPr>
              <a:xfrm>
                <a:off x="9204" y="2869344"/>
                <a:ext cx="4169823" cy="23850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1409" name="Group"/>
              <p:cNvGrpSpPr/>
              <p:nvPr/>
            </p:nvGrpSpPr>
            <p:grpSpPr>
              <a:xfrm>
                <a:off x="0" y="0"/>
                <a:ext cx="4180428" cy="2743066"/>
                <a:chOff x="0" y="0"/>
                <a:chExt cx="4180427" cy="2743065"/>
              </a:xfrm>
            </p:grpSpPr>
            <p:pic>
              <p:nvPicPr>
                <p:cNvPr id="1407" name="droppedImage.png" descr="droppedImage.png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tretch>
                  <a:fillRect/>
                </a:stretch>
              </p:blipFill>
              <p:spPr>
                <a:xfrm>
                  <a:off x="2123129" y="0"/>
                  <a:ext cx="2057299" cy="274306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408" name="droppedImage.png" descr="droppedImage.png"/>
                <p:cNvPicPr>
                  <a:picLocks noChangeAspect="1"/>
                </p:cNvPicPr>
                <p:nvPr/>
              </p:nvPicPr>
              <p:blipFill>
                <a:blip r:embed="rId4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2057299" cy="274306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  <p:pic>
          <p:nvPicPr>
            <p:cNvPr id="1411" name="droppedImage.tiff" descr="droppedImage.tif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5370033"/>
              <a:ext cx="4180367" cy="41803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13" name="http://designedbynatalie.com/tag/panoramas/"/>
          <p:cNvSpPr txBox="1"/>
          <p:nvPr/>
        </p:nvSpPr>
        <p:spPr>
          <a:xfrm>
            <a:off x="8608045" y="9448800"/>
            <a:ext cx="4206218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1800" u="sng">
                <a:latin typeface="Gill Sans"/>
                <a:ea typeface="Gill Sans"/>
                <a:cs typeface="Gill Sans"/>
                <a:sym typeface="Gill Sans"/>
                <a:hlinkClick r:id="rId6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6" invalidUrl="" action="" tgtFrame="" tooltip="" history="1" highlightClick="0" endSnd="0"/>
              </a:rPr>
              <a:t>http://designedbynatalie.com/tag/panoramas/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1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17" name="Magic: automatic pano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Magic: automatic panos</a:t>
            </a:r>
          </a:p>
        </p:txBody>
      </p:sp>
      <p:grpSp>
        <p:nvGrpSpPr>
          <p:cNvPr id="1445" name="Group"/>
          <p:cNvGrpSpPr/>
          <p:nvPr/>
        </p:nvGrpSpPr>
        <p:grpSpPr>
          <a:xfrm>
            <a:off x="2171699" y="1625599"/>
            <a:ext cx="8448888" cy="3513104"/>
            <a:chOff x="0" y="0"/>
            <a:chExt cx="8448886" cy="3513102"/>
          </a:xfrm>
        </p:grpSpPr>
        <p:grpSp>
          <p:nvGrpSpPr>
            <p:cNvPr id="1426" name="Group"/>
            <p:cNvGrpSpPr/>
            <p:nvPr/>
          </p:nvGrpSpPr>
          <p:grpSpPr>
            <a:xfrm>
              <a:off x="-1" y="2364354"/>
              <a:ext cx="8377459" cy="1148749"/>
              <a:chOff x="0" y="0"/>
              <a:chExt cx="8377457" cy="1148748"/>
            </a:xfrm>
          </p:grpSpPr>
          <p:pic>
            <p:nvPicPr>
              <p:cNvPr id="1418" name="13.jpg" descr="13.jpg"/>
              <p:cNvPicPr>
                <a:picLocks noChangeAspect="0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7249766" y="300862"/>
                <a:ext cx="1127692" cy="809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19" name="14.jpg" descr="14.jpg"/>
              <p:cNvPicPr>
                <a:picLocks noChangeAspect="0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325174"/>
                <a:ext cx="1127691" cy="809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20" name="15.jpg" descr="15.jpg"/>
              <p:cNvPicPr>
                <a:picLocks noChangeAspect="0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1042907" y="0"/>
                <a:ext cx="810054" cy="11487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21" name="16.jpg" descr="16.jpg"/>
              <p:cNvPicPr>
                <a:picLocks noChangeAspect="0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1852960" y="334291"/>
                <a:ext cx="1138330" cy="7992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22" name="17.jpg" descr="17.jpg"/>
              <p:cNvPicPr>
                <a:picLocks noChangeAspect="0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2991289" y="331253"/>
                <a:ext cx="1138330" cy="7992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23" name="18.jpg" descr="18.jpg"/>
              <p:cNvPicPr>
                <a:picLocks noChangeAspect="0"/>
              </p:cNvPicPr>
              <p:nvPr/>
            </p:nvPicPr>
            <p:blipFill>
              <a:blip r:embed="rId8">
                <a:extLst/>
              </a:blip>
              <a:stretch>
                <a:fillRect/>
              </a:stretch>
            </p:blipFill>
            <p:spPr>
              <a:xfrm>
                <a:off x="4114420" y="320616"/>
                <a:ext cx="1138331" cy="7992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24" name="19.jpg" descr="19.jpg"/>
              <p:cNvPicPr>
                <a:picLocks noChangeAspect="0"/>
              </p:cNvPicPr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>
                <a:off x="5246671" y="306940"/>
                <a:ext cx="1138330" cy="7992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25" name="20.jpg" descr="20.jpg"/>
              <p:cNvPicPr>
                <a:picLocks noChangeAspect="0"/>
              </p:cNvPicPr>
              <p:nvPr/>
            </p:nvPicPr>
            <p:blipFill>
              <a:blip r:embed="rId10">
                <a:extLst/>
              </a:blip>
              <a:stretch>
                <a:fillRect/>
              </a:stretch>
            </p:blipFill>
            <p:spPr>
              <a:xfrm>
                <a:off x="6378921" y="458891"/>
                <a:ext cx="875405" cy="65642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1434" name="Group"/>
            <p:cNvGrpSpPr/>
            <p:nvPr/>
          </p:nvGrpSpPr>
          <p:grpSpPr>
            <a:xfrm>
              <a:off x="-1" y="0"/>
              <a:ext cx="8170765" cy="1250556"/>
              <a:chOff x="0" y="0"/>
              <a:chExt cx="8170763" cy="1250555"/>
            </a:xfrm>
          </p:grpSpPr>
          <p:pic>
            <p:nvPicPr>
              <p:cNvPr id="1427" name="0.jpg" descr="0.jpg"/>
              <p:cNvPicPr>
                <a:picLocks noChangeAspect="0"/>
              </p:cNvPicPr>
              <p:nvPr/>
            </p:nvPicPr>
            <p:blipFill>
              <a:blip r:embed="rId11">
                <a:extLst/>
              </a:blip>
              <a:stretch>
                <a:fillRect/>
              </a:stretch>
            </p:blipFill>
            <p:spPr>
              <a:xfrm>
                <a:off x="0" y="437618"/>
                <a:ext cx="1127691" cy="809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28" name="1.jpg" descr="1.jpg"/>
              <p:cNvPicPr>
                <a:picLocks noChangeAspect="0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1112818" y="437618"/>
                <a:ext cx="1127692" cy="809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29" name="2.jpg" descr="2.jpg"/>
              <p:cNvPicPr>
                <a:picLocks noChangeAspect="0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2225311" y="25831"/>
                <a:ext cx="1696097" cy="122472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30" name="3.jpg" descr="3.jpg"/>
              <p:cNvPicPr>
                <a:picLocks noChangeAspect="0"/>
              </p:cNvPicPr>
              <p:nvPr/>
            </p:nvPicPr>
            <p:blipFill>
              <a:blip r:embed="rId14">
                <a:extLst/>
              </a:blip>
              <a:stretch>
                <a:fillRect/>
              </a:stretch>
            </p:blipFill>
            <p:spPr>
              <a:xfrm>
                <a:off x="3927485" y="440657"/>
                <a:ext cx="1127692" cy="8098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31" name="4.jpg" descr="4.jpg"/>
              <p:cNvPicPr>
                <a:picLocks noChangeAspect="0"/>
              </p:cNvPicPr>
              <p:nvPr/>
            </p:nvPicPr>
            <p:blipFill>
              <a:blip r:embed="rId15">
                <a:extLst/>
              </a:blip>
              <a:stretch>
                <a:fillRect/>
              </a:stretch>
            </p:blipFill>
            <p:spPr>
              <a:xfrm>
                <a:off x="5036939" y="426981"/>
                <a:ext cx="1127691" cy="809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32" name="12.jpg" descr="12.jpg"/>
              <p:cNvPicPr>
                <a:picLocks noChangeAspect="0"/>
              </p:cNvPicPr>
              <p:nvPr/>
            </p:nvPicPr>
            <p:blipFill>
              <a:blip r:embed="rId16">
                <a:extLst/>
              </a:blip>
              <a:stretch>
                <a:fillRect/>
              </a:stretch>
            </p:blipFill>
            <p:spPr>
              <a:xfrm>
                <a:off x="6149431" y="426981"/>
                <a:ext cx="1127692" cy="809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33" name="22.jpg" descr="22.jpg"/>
              <p:cNvPicPr>
                <a:picLocks noChangeAspect="0"/>
              </p:cNvPicPr>
              <p:nvPr/>
            </p:nvPicPr>
            <p:blipFill>
              <a:blip r:embed="rId17">
                <a:extLst/>
              </a:blip>
              <a:stretch>
                <a:fillRect/>
              </a:stretch>
            </p:blipFill>
            <p:spPr>
              <a:xfrm>
                <a:off x="7280161" y="0"/>
                <a:ext cx="890603" cy="124751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1444" name="Group"/>
            <p:cNvGrpSpPr/>
            <p:nvPr/>
          </p:nvGrpSpPr>
          <p:grpSpPr>
            <a:xfrm>
              <a:off x="-1" y="1230801"/>
              <a:ext cx="8448888" cy="1141152"/>
              <a:chOff x="0" y="0"/>
              <a:chExt cx="8448886" cy="1141150"/>
            </a:xfrm>
          </p:grpSpPr>
          <p:pic>
            <p:nvPicPr>
              <p:cNvPr id="1435" name="5.jpg" descr="5.jpg"/>
              <p:cNvPicPr>
                <a:picLocks noChangeAspect="0"/>
              </p:cNvPicPr>
              <p:nvPr/>
            </p:nvPicPr>
            <p:blipFill>
              <a:blip r:embed="rId18">
                <a:extLst/>
              </a:blip>
              <a:stretch>
                <a:fillRect/>
              </a:stretch>
            </p:blipFill>
            <p:spPr>
              <a:xfrm>
                <a:off x="5848512" y="323655"/>
                <a:ext cx="1127691" cy="8098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36" name="6.jpg" descr="6.jpg"/>
              <p:cNvPicPr>
                <a:picLocks noChangeAspect="0"/>
              </p:cNvPicPr>
              <p:nvPr/>
            </p:nvPicPr>
            <p:blipFill>
              <a:blip r:embed="rId19">
                <a:extLst/>
              </a:blip>
              <a:stretch>
                <a:fillRect/>
              </a:stretch>
            </p:blipFill>
            <p:spPr>
              <a:xfrm>
                <a:off x="6942766" y="317577"/>
                <a:ext cx="1127692" cy="809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37" name="7.jpg" descr="7.jpg"/>
              <p:cNvPicPr>
                <a:picLocks noChangeAspect="0"/>
              </p:cNvPicPr>
              <p:nvPr/>
            </p:nvPicPr>
            <p:blipFill>
              <a:blip r:embed="rId20">
                <a:extLst/>
              </a:blip>
              <a:stretch>
                <a:fillRect/>
              </a:stretch>
            </p:blipFill>
            <p:spPr>
              <a:xfrm>
                <a:off x="0" y="331252"/>
                <a:ext cx="1127691" cy="809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38" name="8.jpg" descr="8.jpg"/>
              <p:cNvPicPr>
                <a:picLocks noChangeAspect="0"/>
              </p:cNvPicPr>
              <p:nvPr/>
            </p:nvPicPr>
            <p:blipFill>
              <a:blip r:embed="rId21">
                <a:extLst/>
              </a:blip>
              <a:stretch>
                <a:fillRect/>
              </a:stretch>
            </p:blipFill>
            <p:spPr>
              <a:xfrm>
                <a:off x="1106739" y="328213"/>
                <a:ext cx="1127691" cy="809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39" name="9.jpg" descr="9.jpg"/>
              <p:cNvPicPr>
                <a:picLocks noChangeAspect="0"/>
              </p:cNvPicPr>
              <p:nvPr/>
            </p:nvPicPr>
            <p:blipFill>
              <a:blip r:embed="rId22">
                <a:extLst/>
              </a:blip>
              <a:stretch>
                <a:fillRect/>
              </a:stretch>
            </p:blipFill>
            <p:spPr>
              <a:xfrm>
                <a:off x="2225311" y="331252"/>
                <a:ext cx="1127692" cy="809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40" name="10.jpg" descr="10.jpg"/>
              <p:cNvPicPr>
                <a:picLocks noChangeAspect="0"/>
              </p:cNvPicPr>
              <p:nvPr/>
            </p:nvPicPr>
            <p:blipFill>
              <a:blip r:embed="rId23">
                <a:extLst/>
              </a:blip>
              <a:stretch>
                <a:fillRect/>
              </a:stretch>
            </p:blipFill>
            <p:spPr>
              <a:xfrm>
                <a:off x="4251202" y="12156"/>
                <a:ext cx="810054" cy="112747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41" name="11.jpg" descr="11.jpg"/>
              <p:cNvPicPr>
                <a:picLocks noChangeAspect="0"/>
              </p:cNvPicPr>
              <p:nvPr/>
            </p:nvPicPr>
            <p:blipFill>
              <a:blip r:embed="rId24">
                <a:extLst/>
              </a:blip>
              <a:stretch>
                <a:fillRect/>
              </a:stretch>
            </p:blipFill>
            <p:spPr>
              <a:xfrm>
                <a:off x="5047577" y="0"/>
                <a:ext cx="810054" cy="112747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42" name="21.jpg" descr="21.jpg"/>
              <p:cNvPicPr>
                <a:picLocks noChangeAspect="0"/>
              </p:cNvPicPr>
              <p:nvPr/>
            </p:nvPicPr>
            <p:blipFill>
              <a:blip r:embed="rId25">
                <a:extLst/>
              </a:blip>
              <a:stretch>
                <a:fillRect/>
              </a:stretch>
            </p:blipFill>
            <p:spPr>
              <a:xfrm>
                <a:off x="3342363" y="420903"/>
                <a:ext cx="911881" cy="71720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43" name="23.jpg" descr="23.jpg"/>
              <p:cNvPicPr>
                <a:picLocks noChangeAspect="0"/>
              </p:cNvPicPr>
              <p:nvPr/>
            </p:nvPicPr>
            <p:blipFill>
              <a:blip r:embed="rId26">
                <a:extLst/>
              </a:blip>
              <a:stretch>
                <a:fillRect/>
              </a:stretch>
            </p:blipFill>
            <p:spPr>
              <a:xfrm>
                <a:off x="8058298" y="550061"/>
                <a:ext cx="390589" cy="58349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1446" name="annapurnaSmall.jpg" descr="annapurnaSmall.jpg"/>
          <p:cNvPicPr>
            <a:picLocks noChangeAspect="0"/>
          </p:cNvPicPr>
          <p:nvPr/>
        </p:nvPicPr>
        <p:blipFill>
          <a:blip r:embed="rId27">
            <a:extLst/>
          </a:blip>
          <a:stretch>
            <a:fillRect/>
          </a:stretch>
        </p:blipFill>
        <p:spPr>
          <a:xfrm>
            <a:off x="83537" y="5740400"/>
            <a:ext cx="12817406" cy="1280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7" name="ffridd4.jpg" descr="ffridd4.jpg"/>
          <p:cNvPicPr>
            <a:picLocks noChangeAspect="0"/>
          </p:cNvPicPr>
          <p:nvPr/>
        </p:nvPicPr>
        <p:blipFill>
          <a:blip r:embed="rId28">
            <a:extLst/>
          </a:blip>
          <a:stretch>
            <a:fillRect/>
          </a:stretch>
        </p:blipFill>
        <p:spPr>
          <a:xfrm>
            <a:off x="4876800" y="7048500"/>
            <a:ext cx="3203787" cy="2135858"/>
          </a:xfrm>
          <a:prstGeom prst="rect">
            <a:avLst/>
          </a:prstGeom>
          <a:ln w="12700">
            <a:miter lim="400000"/>
          </a:ln>
        </p:spPr>
      </p:pic>
      <p:sp>
        <p:nvSpPr>
          <p:cNvPr id="1448" name="Shape"/>
          <p:cNvSpPr/>
          <p:nvPr/>
        </p:nvSpPr>
        <p:spPr>
          <a:xfrm>
            <a:off x="5956300" y="4762500"/>
            <a:ext cx="1052125" cy="1551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D5D5D5"/>
          </a:solidFill>
          <a:ln w="127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449" name="http://research.microsoft.com/~brown/papers/iccv2003.pdf"/>
          <p:cNvSpPr txBox="1"/>
          <p:nvPr/>
        </p:nvSpPr>
        <p:spPr>
          <a:xfrm>
            <a:off x="977900" y="9105900"/>
            <a:ext cx="1034617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http://research.microsoft.com/~brown/papers/iccv2003.pdf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5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53" name="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Recap</a:t>
            </a:r>
          </a:p>
        </p:txBody>
      </p:sp>
      <p:sp>
        <p:nvSpPr>
          <p:cNvPr id="1454" name="Panorama = reprojec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Panorama = reprojection</a:t>
            </a:r>
          </a:p>
          <a:p>
            <a:pPr/>
            <a:r>
              <a:t>3D rotation </a:t>
            </a:r>
            <a:r>
              <a:rPr b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t> homography</a:t>
            </a:r>
          </a:p>
          <a:p>
            <a:pPr lvl="1"/>
            <a:r>
              <a:t>Homogeneous coordinates are kewl</a:t>
            </a:r>
          </a:p>
          <a:p>
            <a:pPr/>
            <a:r>
              <a:t>Use feature correspondence</a:t>
            </a:r>
          </a:p>
          <a:p>
            <a:pPr/>
            <a:r>
              <a:t>Solve linear problem</a:t>
            </a:r>
          </a:p>
          <a:p>
            <a:pPr lvl="1"/>
            <a:r>
              <a:t>Se of linear equations</a:t>
            </a:r>
          </a:p>
          <a:p>
            <a:pPr/>
            <a:r>
              <a:t>Warp all images to a reference one</a:t>
            </a:r>
          </a:p>
          <a:p>
            <a:pPr/>
            <a:r>
              <a:t>Use your favorite blending</a:t>
            </a:r>
          </a:p>
        </p:txBody>
      </p:sp>
      <p:pic>
        <p:nvPicPr>
          <p:cNvPr id="145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7900" y="7143608"/>
            <a:ext cx="6382738" cy="26099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5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59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146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6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64" name="changing camera cen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changing camera center</a:t>
            </a:r>
          </a:p>
        </p:txBody>
      </p:sp>
      <p:sp>
        <p:nvSpPr>
          <p:cNvPr id="1465" name="Does it still work?"/>
          <p:cNvSpPr txBox="1"/>
          <p:nvPr>
            <p:ph type="body" sz="half" idx="1"/>
          </p:nvPr>
        </p:nvSpPr>
        <p:spPr>
          <a:xfrm>
            <a:off x="431800" y="1409700"/>
            <a:ext cx="12357100" cy="3219592"/>
          </a:xfrm>
          <a:prstGeom prst="rect">
            <a:avLst/>
          </a:prstGeom>
        </p:spPr>
        <p:txBody>
          <a:bodyPr/>
          <a:lstStyle/>
          <a:p>
            <a:pPr/>
            <a:r>
              <a:t>Does it still work?</a:t>
            </a:r>
          </a:p>
        </p:txBody>
      </p:sp>
      <p:sp>
        <p:nvSpPr>
          <p:cNvPr id="1466" name="Line"/>
          <p:cNvSpPr/>
          <p:nvPr/>
        </p:nvSpPr>
        <p:spPr>
          <a:xfrm flipV="1">
            <a:off x="5308035" y="2878666"/>
            <a:ext cx="4052712" cy="1143001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7" name="Line"/>
          <p:cNvSpPr/>
          <p:nvPr/>
        </p:nvSpPr>
        <p:spPr>
          <a:xfrm flipH="1" flipV="1">
            <a:off x="4273973" y="3023164"/>
            <a:ext cx="530579" cy="880534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8" name="Line"/>
          <p:cNvSpPr/>
          <p:nvPr/>
        </p:nvSpPr>
        <p:spPr>
          <a:xfrm flipH="1" flipV="1">
            <a:off x="2794000" y="3330222"/>
            <a:ext cx="1855894" cy="693139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9" name="Line"/>
          <p:cNvSpPr/>
          <p:nvPr/>
        </p:nvSpPr>
        <p:spPr>
          <a:xfrm>
            <a:off x="5023555" y="4192693"/>
            <a:ext cx="4879059" cy="652499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0" name="Line"/>
          <p:cNvSpPr/>
          <p:nvPr/>
        </p:nvSpPr>
        <p:spPr>
          <a:xfrm flipH="1">
            <a:off x="3734364" y="4314613"/>
            <a:ext cx="1016001" cy="1548836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1" name="Line"/>
          <p:cNvSpPr/>
          <p:nvPr/>
        </p:nvSpPr>
        <p:spPr>
          <a:xfrm>
            <a:off x="5317066" y="4325902"/>
            <a:ext cx="5303522" cy="2176498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2" name="Line"/>
          <p:cNvSpPr/>
          <p:nvPr/>
        </p:nvSpPr>
        <p:spPr>
          <a:xfrm flipV="1">
            <a:off x="5043875" y="2171700"/>
            <a:ext cx="2667001" cy="1803400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3" name="Line"/>
          <p:cNvSpPr/>
          <p:nvPr/>
        </p:nvSpPr>
        <p:spPr>
          <a:xfrm>
            <a:off x="4991100" y="4330700"/>
            <a:ext cx="2887698" cy="2950916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4" name="Line"/>
          <p:cNvSpPr/>
          <p:nvPr/>
        </p:nvSpPr>
        <p:spPr>
          <a:xfrm flipH="1">
            <a:off x="1511300" y="4267200"/>
            <a:ext cx="3099930" cy="1006969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5" name="Circle"/>
          <p:cNvSpPr/>
          <p:nvPr/>
        </p:nvSpPr>
        <p:spPr>
          <a:xfrm>
            <a:off x="4730044" y="3964658"/>
            <a:ext cx="330201" cy="330201"/>
          </a:xfrm>
          <a:prstGeom prst="ellipse">
            <a:avLst/>
          </a:prstGeom>
          <a:solidFill>
            <a:srgbClr val="AC39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476" name="Line"/>
          <p:cNvSpPr/>
          <p:nvPr/>
        </p:nvSpPr>
        <p:spPr>
          <a:xfrm flipV="1">
            <a:off x="5308035" y="4876800"/>
            <a:ext cx="5095806" cy="1957494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7" name="Line"/>
          <p:cNvSpPr/>
          <p:nvPr/>
        </p:nvSpPr>
        <p:spPr>
          <a:xfrm flipH="1" flipV="1">
            <a:off x="4273973" y="5840871"/>
            <a:ext cx="530579" cy="880534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8" name="Line"/>
          <p:cNvSpPr/>
          <p:nvPr/>
        </p:nvSpPr>
        <p:spPr>
          <a:xfrm flipH="1" flipV="1">
            <a:off x="2794000" y="6147929"/>
            <a:ext cx="1855894" cy="693138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9" name="Line"/>
          <p:cNvSpPr/>
          <p:nvPr/>
        </p:nvSpPr>
        <p:spPr>
          <a:xfrm>
            <a:off x="5023555" y="7010400"/>
            <a:ext cx="4879059" cy="652498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0" name="Line"/>
          <p:cNvSpPr/>
          <p:nvPr/>
        </p:nvSpPr>
        <p:spPr>
          <a:xfrm flipH="1">
            <a:off x="3734364" y="7132320"/>
            <a:ext cx="1016001" cy="1548837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1" name="Line"/>
          <p:cNvSpPr/>
          <p:nvPr/>
        </p:nvSpPr>
        <p:spPr>
          <a:xfrm>
            <a:off x="5317066" y="7143608"/>
            <a:ext cx="4203984" cy="1508197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2" name="Line"/>
          <p:cNvSpPr/>
          <p:nvPr/>
        </p:nvSpPr>
        <p:spPr>
          <a:xfrm flipV="1">
            <a:off x="5043875" y="4991100"/>
            <a:ext cx="2667001" cy="1803400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3" name="Line"/>
          <p:cNvSpPr/>
          <p:nvPr/>
        </p:nvSpPr>
        <p:spPr>
          <a:xfrm>
            <a:off x="5012266" y="7127804"/>
            <a:ext cx="2887699" cy="2950917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4" name="Line"/>
          <p:cNvSpPr/>
          <p:nvPr/>
        </p:nvSpPr>
        <p:spPr>
          <a:xfrm flipH="1">
            <a:off x="1511300" y="7084907"/>
            <a:ext cx="3099930" cy="1006969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5" name="Circle"/>
          <p:cNvSpPr/>
          <p:nvPr/>
        </p:nvSpPr>
        <p:spPr>
          <a:xfrm>
            <a:off x="4730044" y="6782364"/>
            <a:ext cx="330201" cy="330201"/>
          </a:xfrm>
          <a:prstGeom prst="ellipse">
            <a:avLst/>
          </a:prstGeom>
          <a:solidFill>
            <a:srgbClr val="AC39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486" name="Line"/>
          <p:cNvSpPr/>
          <p:nvPr/>
        </p:nvSpPr>
        <p:spPr>
          <a:xfrm>
            <a:off x="9717857" y="1625600"/>
            <a:ext cx="1869823" cy="79633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50" h="21497" fill="norm" stroke="1" extrusionOk="0">
                <a:moveTo>
                  <a:pt x="8966" y="0"/>
                </a:moveTo>
                <a:cubicBezTo>
                  <a:pt x="5122" y="756"/>
                  <a:pt x="1278" y="1512"/>
                  <a:pt x="1278" y="2340"/>
                </a:cubicBezTo>
                <a:cubicBezTo>
                  <a:pt x="1278" y="3169"/>
                  <a:pt x="9149" y="4096"/>
                  <a:pt x="8966" y="4973"/>
                </a:cubicBezTo>
                <a:cubicBezTo>
                  <a:pt x="8783" y="5851"/>
                  <a:pt x="-1468" y="6729"/>
                  <a:pt x="179" y="7606"/>
                </a:cubicBezTo>
                <a:cubicBezTo>
                  <a:pt x="1827" y="8484"/>
                  <a:pt x="17569" y="9167"/>
                  <a:pt x="18851" y="10239"/>
                </a:cubicBezTo>
                <a:cubicBezTo>
                  <a:pt x="20132" y="11312"/>
                  <a:pt x="8600" y="12921"/>
                  <a:pt x="7868" y="14042"/>
                </a:cubicBezTo>
                <a:cubicBezTo>
                  <a:pt x="7135" y="15164"/>
                  <a:pt x="15373" y="15993"/>
                  <a:pt x="14457" y="16968"/>
                </a:cubicBezTo>
                <a:cubicBezTo>
                  <a:pt x="13542" y="17943"/>
                  <a:pt x="2742" y="19162"/>
                  <a:pt x="2376" y="19893"/>
                </a:cubicBezTo>
                <a:cubicBezTo>
                  <a:pt x="2010" y="20625"/>
                  <a:pt x="9698" y="21112"/>
                  <a:pt x="12261" y="21356"/>
                </a:cubicBezTo>
                <a:cubicBezTo>
                  <a:pt x="14824" y="21600"/>
                  <a:pt x="16288" y="21478"/>
                  <a:pt x="17752" y="21356"/>
                </a:cubicBezTo>
              </a:path>
            </a:pathLst>
          </a:custGeom>
          <a:ln w="38100">
            <a:solidFill>
              <a:srgbClr val="FFFB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grpSp>
        <p:nvGrpSpPr>
          <p:cNvPr id="1489" name="Group"/>
          <p:cNvGrpSpPr/>
          <p:nvPr/>
        </p:nvGrpSpPr>
        <p:grpSpPr>
          <a:xfrm>
            <a:off x="7797799" y="1511300"/>
            <a:ext cx="2148563" cy="7162800"/>
            <a:chOff x="0" y="0"/>
            <a:chExt cx="2148561" cy="7162800"/>
          </a:xfrm>
        </p:grpSpPr>
        <p:sp>
          <p:nvSpPr>
            <p:cNvPr id="1487" name="Line"/>
            <p:cNvSpPr/>
            <p:nvPr/>
          </p:nvSpPr>
          <p:spPr>
            <a:xfrm>
              <a:off x="660400" y="546100"/>
              <a:ext cx="2258" cy="6616700"/>
            </a:xfrm>
            <a:prstGeom prst="line">
              <a:avLst/>
            </a:prstGeom>
            <a:noFill/>
            <a:ln w="63500" cap="flat">
              <a:solidFill>
                <a:srgbClr val="0433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88" name="synthetic PP"/>
            <p:cNvSpPr txBox="1"/>
            <p:nvPr/>
          </p:nvSpPr>
          <p:spPr>
            <a:xfrm>
              <a:off x="0" y="0"/>
              <a:ext cx="2148562" cy="496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Arial"/>
                <a:defRPr sz="28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synthetic PP</a:t>
              </a:r>
            </a:p>
          </p:txBody>
        </p:sp>
      </p:grpSp>
      <p:grpSp>
        <p:nvGrpSpPr>
          <p:cNvPr id="1494" name="Group"/>
          <p:cNvGrpSpPr/>
          <p:nvPr/>
        </p:nvGrpSpPr>
        <p:grpSpPr>
          <a:xfrm>
            <a:off x="4876799" y="2686755"/>
            <a:ext cx="3041051" cy="5657146"/>
            <a:chOff x="0" y="0"/>
            <a:chExt cx="3041049" cy="5657144"/>
          </a:xfrm>
        </p:grpSpPr>
        <p:sp>
          <p:nvSpPr>
            <p:cNvPr id="1490" name="Line"/>
            <p:cNvSpPr/>
            <p:nvPr/>
          </p:nvSpPr>
          <p:spPr>
            <a:xfrm flipH="1">
              <a:off x="1295400" y="450144"/>
              <a:ext cx="977900" cy="2603501"/>
            </a:xfrm>
            <a:prstGeom prst="line">
              <a:avLst/>
            </a:prstGeom>
            <a:noFill/>
            <a:ln w="63500" cap="flat">
              <a:solidFill>
                <a:srgbClr val="0433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91" name="Line"/>
            <p:cNvSpPr/>
            <p:nvPr/>
          </p:nvSpPr>
          <p:spPr>
            <a:xfrm>
              <a:off x="863600" y="2736144"/>
              <a:ext cx="977900" cy="2921001"/>
            </a:xfrm>
            <a:prstGeom prst="line">
              <a:avLst/>
            </a:prstGeom>
            <a:noFill/>
            <a:ln w="63500" cap="flat">
              <a:solidFill>
                <a:srgbClr val="0433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92" name="PP1"/>
            <p:cNvSpPr txBox="1"/>
            <p:nvPr/>
          </p:nvSpPr>
          <p:spPr>
            <a:xfrm>
              <a:off x="2196817" y="0"/>
              <a:ext cx="844233" cy="496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Arial"/>
                <a:defRPr sz="28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PP1</a:t>
              </a:r>
            </a:p>
          </p:txBody>
        </p:sp>
        <p:sp>
          <p:nvSpPr>
            <p:cNvPr id="1493" name="PP2"/>
            <p:cNvSpPr txBox="1"/>
            <p:nvPr/>
          </p:nvSpPr>
          <p:spPr>
            <a:xfrm>
              <a:off x="0" y="2709333"/>
              <a:ext cx="844232" cy="496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Arial"/>
                <a:defRPr sz="28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PP2</a:t>
              </a:r>
            </a:p>
          </p:txBody>
        </p:sp>
      </p:grpSp>
      <p:grpSp>
        <p:nvGrpSpPr>
          <p:cNvPr id="1498" name="Group"/>
          <p:cNvGrpSpPr/>
          <p:nvPr/>
        </p:nvGrpSpPr>
        <p:grpSpPr>
          <a:xfrm>
            <a:off x="6413500" y="4673600"/>
            <a:ext cx="4318000" cy="1930400"/>
            <a:chOff x="0" y="0"/>
            <a:chExt cx="4318000" cy="1930400"/>
          </a:xfrm>
        </p:grpSpPr>
        <p:sp>
          <p:nvSpPr>
            <p:cNvPr id="1495" name="Circle"/>
            <p:cNvSpPr/>
            <p:nvPr/>
          </p:nvSpPr>
          <p:spPr>
            <a:xfrm>
              <a:off x="0" y="0"/>
              <a:ext cx="215900" cy="215900"/>
            </a:xfrm>
            <a:prstGeom prst="ellipse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496" name="Circle"/>
            <p:cNvSpPr/>
            <p:nvPr/>
          </p:nvSpPr>
          <p:spPr>
            <a:xfrm>
              <a:off x="4102100" y="1714500"/>
              <a:ext cx="215900" cy="215900"/>
            </a:xfrm>
            <a:prstGeom prst="ellipse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497" name="Circle"/>
            <p:cNvSpPr/>
            <p:nvPr/>
          </p:nvSpPr>
          <p:spPr>
            <a:xfrm>
              <a:off x="1930400" y="850900"/>
              <a:ext cx="215900" cy="215900"/>
            </a:xfrm>
            <a:prstGeom prst="ellipse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  <p:grpSp>
        <p:nvGrpSpPr>
          <p:cNvPr id="1501" name="Group"/>
          <p:cNvGrpSpPr/>
          <p:nvPr/>
        </p:nvGrpSpPr>
        <p:grpSpPr>
          <a:xfrm>
            <a:off x="6032500" y="4762500"/>
            <a:ext cx="4483100" cy="1866900"/>
            <a:chOff x="0" y="0"/>
            <a:chExt cx="4483100" cy="1866900"/>
          </a:xfrm>
        </p:grpSpPr>
        <p:sp>
          <p:nvSpPr>
            <p:cNvPr id="1499" name="Circle"/>
            <p:cNvSpPr/>
            <p:nvPr/>
          </p:nvSpPr>
          <p:spPr>
            <a:xfrm>
              <a:off x="0" y="1651000"/>
              <a:ext cx="215900" cy="215900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D5D5D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500" name="Circle"/>
            <p:cNvSpPr/>
            <p:nvPr/>
          </p:nvSpPr>
          <p:spPr>
            <a:xfrm>
              <a:off x="4267200" y="0"/>
              <a:ext cx="215900" cy="215900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D5D5D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01" grpId="4"/>
      <p:bldP build="whole" bldLvl="1" animBg="1" rev="0" advAuto="0" spid="1498" grpId="3"/>
      <p:bldP build="whole" bldLvl="1" animBg="1" rev="0" advAuto="0" spid="1489" grpId="2"/>
      <p:bldP build="whole" bldLvl="1" animBg="1" rev="0" advAuto="0" spid="1494" grpId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0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05" name="Only for Planar mosai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Only for Planar mosaic</a:t>
            </a:r>
          </a:p>
        </p:txBody>
      </p:sp>
      <p:pic>
        <p:nvPicPr>
          <p:cNvPr id="150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1295400"/>
            <a:ext cx="5524500" cy="4762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72200" y="5524500"/>
            <a:ext cx="6286500" cy="4013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1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11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151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1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16" name="Applied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Applied homographies</a:t>
            </a:r>
          </a:p>
        </p:txBody>
      </p:sp>
      <p:sp>
        <p:nvSpPr>
          <p:cNvPr id="1517" name="https://www.youtube.com/watch?feature=player_embedded&amp;v=tBNHPk-Lnkk#!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257843" indent="-216568">
              <a:defRPr sz="2400"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https://www.youtube.com/watch?feature=player_embedded&amp;v=tBNHPk-Lnkk#!</a:t>
            </a:r>
          </a:p>
        </p:txBody>
      </p:sp>
      <p:pic>
        <p:nvPicPr>
          <p:cNvPr id="1518" name="Amazing Anamorphic Illusions!_640x480.mp4" descr="Amazing Anamorphic Illusions!_640x480.mp4"/>
          <p:cNvPicPr>
            <a:picLocks noChangeAspect="0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419100" y="1854200"/>
            <a:ext cx="10350500" cy="77628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38" fill="hold"/>
                                        <p:tgtEl>
                                          <p:spTgt spid="15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51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51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518"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Perspective corr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Perspective correction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2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24" name="Digression: perspective corr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Digression: perspective correction</a:t>
            </a:r>
          </a:p>
        </p:txBody>
      </p:sp>
      <p:sp>
        <p:nvSpPr>
          <p:cNvPr id="1525" name="Perspective makes  parallel lines converg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Perspective makes </a:t>
            </a:r>
            <a:br/>
            <a:r>
              <a:t>parallel lines converge</a:t>
            </a:r>
          </a:p>
          <a:p>
            <a:pPr/>
            <a:r>
              <a:t>Sometimes objectionable </a:t>
            </a:r>
          </a:p>
          <a:p>
            <a:pPr/>
            <a:r>
              <a:t>In particular, architecture </a:t>
            </a:r>
            <a:br/>
            <a:r>
              <a:t>photography</a:t>
            </a:r>
          </a:p>
          <a:p>
            <a:pPr lvl="1"/>
            <a:r>
              <a:t>photo looks more formal </a:t>
            </a:r>
            <a:br/>
            <a:r>
              <a:t>if verticals stay vertical</a:t>
            </a:r>
          </a:p>
          <a:p>
            <a:pPr lvl="1"/>
          </a:p>
          <a:p>
            <a:pPr lvl="1"/>
          </a:p>
          <a:p>
            <a:pPr/>
            <a:r>
              <a:t>But if lines are parallel </a:t>
            </a:r>
            <a:br/>
            <a:r>
              <a:t>to the image plane, </a:t>
            </a:r>
            <a:br/>
            <a:r>
              <a:t>parallel lines don’t converge</a:t>
            </a:r>
          </a:p>
        </p:txBody>
      </p:sp>
      <p:pic>
        <p:nvPicPr>
          <p:cNvPr id="1526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38761" y="1409700"/>
            <a:ext cx="4443949" cy="8344748"/>
          </a:xfrm>
          <a:prstGeom prst="rect">
            <a:avLst/>
          </a:prstGeom>
          <a:ln w="762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2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30" name="Perspective corr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			 Perspective correction</a:t>
            </a:r>
          </a:p>
        </p:txBody>
      </p:sp>
      <p:sp>
        <p:nvSpPr>
          <p:cNvPr id="153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3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0" r="50663" b="0"/>
          <a:stretch>
            <a:fillRect/>
          </a:stretch>
        </p:blipFill>
        <p:spPr>
          <a:xfrm>
            <a:off x="431800" y="0"/>
            <a:ext cx="411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33" name="From Photography, London et al."/>
          <p:cNvSpPr txBox="1"/>
          <p:nvPr/>
        </p:nvSpPr>
        <p:spPr>
          <a:xfrm>
            <a:off x="9311075" y="9105900"/>
            <a:ext cx="3262107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3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3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3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0"/>
            <a:ext cx="834023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0" name="From Photography, London et al."/>
          <p:cNvSpPr txBox="1"/>
          <p:nvPr/>
        </p:nvSpPr>
        <p:spPr>
          <a:xfrm>
            <a:off x="9311075" y="9105900"/>
            <a:ext cx="3262107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4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4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4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4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0"/>
            <a:ext cx="8340232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43058" y="0"/>
            <a:ext cx="4061743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8" name="From Photography, London et al."/>
          <p:cNvSpPr txBox="1"/>
          <p:nvPr/>
        </p:nvSpPr>
        <p:spPr>
          <a:xfrm>
            <a:off x="0" y="9321800"/>
            <a:ext cx="326210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5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52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53" name="Lecture stopped here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Lecture stopped here.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5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57" name="Til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Tilt</a:t>
            </a:r>
          </a:p>
        </p:txBody>
      </p:sp>
      <p:sp>
        <p:nvSpPr>
          <p:cNvPr id="1558" name="Equivalent to using a  wider-angle view  and cropping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Equivalent to using a </a:t>
            </a:r>
            <a:br/>
            <a:r>
              <a:t>wider-angle view </a:t>
            </a:r>
            <a:br/>
            <a:r>
              <a:t>and cropping</a:t>
            </a:r>
          </a:p>
        </p:txBody>
      </p:sp>
      <p:pic>
        <p:nvPicPr>
          <p:cNvPr id="1559" name="image.png" descr="image.png"/>
          <p:cNvPicPr>
            <a:picLocks noChangeAspect="0"/>
          </p:cNvPicPr>
          <p:nvPr/>
        </p:nvPicPr>
        <p:blipFill>
          <a:blip r:embed="rId3">
            <a:alphaModFix amt="44000"/>
            <a:extLst/>
          </a:blip>
          <a:stretch>
            <a:fillRect/>
          </a:stretch>
        </p:blipFill>
        <p:spPr>
          <a:xfrm>
            <a:off x="8943058" y="0"/>
            <a:ext cx="4061743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60" name="From Photography, London et al."/>
          <p:cNvSpPr txBox="1"/>
          <p:nvPr/>
        </p:nvSpPr>
        <p:spPr>
          <a:xfrm>
            <a:off x="0" y="9321800"/>
            <a:ext cx="326210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  <p:sp>
        <p:nvSpPr>
          <p:cNvPr id="1561" name="Rectangle"/>
          <p:cNvSpPr/>
          <p:nvPr/>
        </p:nvSpPr>
        <p:spPr>
          <a:xfrm>
            <a:off x="10490200" y="3479800"/>
            <a:ext cx="76200" cy="2476500"/>
          </a:xfrm>
          <a:prstGeom prst="rect">
            <a:avLst/>
          </a:prstGeom>
          <a:solidFill>
            <a:srgbClr val="002E7A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562" name="{"/>
          <p:cNvSpPr txBox="1"/>
          <p:nvPr/>
        </p:nvSpPr>
        <p:spPr>
          <a:xfrm>
            <a:off x="7797800" y="2921000"/>
            <a:ext cx="1427825" cy="3013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0600">
                <a:solidFill>
                  <a:srgbClr val="002E7A"/>
                </a:solidFill>
                <a:uFill>
                  <a:solidFill>
                    <a:srgbClr val="002E7A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{</a:t>
            </a:r>
          </a:p>
        </p:txBody>
      </p:sp>
      <p:sp>
        <p:nvSpPr>
          <p:cNvPr id="1563" name="virtual  centered sensor"/>
          <p:cNvSpPr txBox="1"/>
          <p:nvPr/>
        </p:nvSpPr>
        <p:spPr>
          <a:xfrm>
            <a:off x="6553200" y="3937000"/>
            <a:ext cx="1554043" cy="1308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800">
                <a:solidFill>
                  <a:srgbClr val="002E7A"/>
                </a:solidFill>
                <a:uFill>
                  <a:solidFill>
                    <a:srgbClr val="002E7A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t>virtual </a:t>
            </a:r>
            <a:br/>
            <a:r>
              <a:t>centered</a:t>
            </a:r>
            <a:br/>
            <a:r>
              <a:t>sensor</a:t>
            </a:r>
          </a:p>
        </p:txBody>
      </p:sp>
      <p:sp>
        <p:nvSpPr>
          <p:cNvPr id="1564" name="{"/>
          <p:cNvSpPr txBox="1"/>
          <p:nvPr/>
        </p:nvSpPr>
        <p:spPr>
          <a:xfrm>
            <a:off x="9677400" y="4178300"/>
            <a:ext cx="952356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12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{</a:t>
            </a:r>
          </a:p>
        </p:txBody>
      </p:sp>
      <p:sp>
        <p:nvSpPr>
          <p:cNvPr id="1565" name="physical  sensor =crop"/>
          <p:cNvSpPr txBox="1"/>
          <p:nvPr/>
        </p:nvSpPr>
        <p:spPr>
          <a:xfrm>
            <a:off x="8826500" y="4457700"/>
            <a:ext cx="1623844" cy="1308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  <a:r>
              <a:t>physical </a:t>
            </a:r>
            <a:br/>
            <a:r>
              <a:t>sensor</a:t>
            </a:r>
            <a:br/>
            <a:r>
              <a:t>=crop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6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69" name="Perspective corr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Perspective correction</a:t>
            </a:r>
          </a:p>
        </p:txBody>
      </p:sp>
      <p:sp>
        <p:nvSpPr>
          <p:cNvPr id="1570" name="The lens creates an image bigger than the sensor…"/>
          <p:cNvSpPr txBox="1"/>
          <p:nvPr>
            <p:ph type="body" sz="half" idx="1"/>
          </p:nvPr>
        </p:nvSpPr>
        <p:spPr>
          <a:xfrm>
            <a:off x="596900" y="1612900"/>
            <a:ext cx="4991100" cy="8343900"/>
          </a:xfrm>
          <a:prstGeom prst="rect">
            <a:avLst/>
          </a:prstGeom>
        </p:spPr>
        <p:txBody>
          <a:bodyPr/>
          <a:lstStyle/>
          <a:p>
            <a:pPr/>
            <a:r>
              <a:t>The lens creates an image bigger than the sensor</a:t>
            </a:r>
          </a:p>
          <a:p>
            <a:pPr/>
            <a:r>
              <a:t>Tilting and shifting aligns the sensor with the part we want</a:t>
            </a:r>
          </a:p>
        </p:txBody>
      </p:sp>
      <p:pic>
        <p:nvPicPr>
          <p:cNvPr id="157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22900" y="3718560"/>
            <a:ext cx="7480300" cy="6035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22900" y="1193800"/>
            <a:ext cx="7480300" cy="2222500"/>
          </a:xfrm>
          <a:prstGeom prst="rect">
            <a:avLst/>
          </a:prstGeom>
          <a:ln w="12700">
            <a:miter lim="400000"/>
          </a:ln>
        </p:spPr>
      </p:pic>
      <p:sp>
        <p:nvSpPr>
          <p:cNvPr id="1573" name="From Photography, London et al."/>
          <p:cNvSpPr txBox="1"/>
          <p:nvPr/>
        </p:nvSpPr>
        <p:spPr>
          <a:xfrm>
            <a:off x="9311075" y="9105900"/>
            <a:ext cx="3262107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7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7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8" name="The two images are related by a homography"/>
          <p:cNvSpPr txBox="1"/>
          <p:nvPr>
            <p:ph type="body" sz="half" idx="1"/>
          </p:nvPr>
        </p:nvSpPr>
        <p:spPr>
          <a:xfrm>
            <a:off x="431800" y="1409700"/>
            <a:ext cx="4330700" cy="8343900"/>
          </a:xfrm>
          <a:prstGeom prst="rect">
            <a:avLst/>
          </a:prstGeom>
        </p:spPr>
        <p:txBody>
          <a:bodyPr/>
          <a:lstStyle/>
          <a:p>
            <a:pPr/>
            <a:r>
              <a:t>The two images are related by a homography</a:t>
            </a:r>
          </a:p>
        </p:txBody>
      </p:sp>
      <p:pic>
        <p:nvPicPr>
          <p:cNvPr id="157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50250" t="4296" r="0" b="130"/>
          <a:stretch>
            <a:fillRect/>
          </a:stretch>
        </p:blipFill>
        <p:spPr>
          <a:xfrm>
            <a:off x="4622800" y="419100"/>
            <a:ext cx="4149232" cy="932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0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43058" y="0"/>
            <a:ext cx="4061743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81" name="From Photography, London et al."/>
          <p:cNvSpPr txBox="1"/>
          <p:nvPr/>
        </p:nvSpPr>
        <p:spPr>
          <a:xfrm>
            <a:off x="0" y="9321800"/>
            <a:ext cx="326210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8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85" name="Tilt-shift le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Tilt-shift lens</a:t>
            </a:r>
          </a:p>
        </p:txBody>
      </p:sp>
      <p:sp>
        <p:nvSpPr>
          <p:cNvPr id="1586" name="35mm SLR version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35mm SLR version</a:t>
            </a:r>
          </a:p>
        </p:txBody>
      </p:sp>
      <p:pic>
        <p:nvPicPr>
          <p:cNvPr id="158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89422" y="3506329"/>
            <a:ext cx="5621868" cy="57054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8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1800" y="3515360"/>
            <a:ext cx="6388100" cy="56941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9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92" name="Photoshop version (perspective crop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Photoshop version (perspective crop)</a:t>
            </a:r>
          </a:p>
        </p:txBody>
      </p:sp>
      <p:sp>
        <p:nvSpPr>
          <p:cNvPr id="1593" name="+ you control reflection and perspective independentl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546382" indent="-487679">
              <a:buSzTx/>
              <a:buNone/>
            </a:lvl1pPr>
          </a:lstStyle>
          <a:p>
            <a:pPr/>
            <a:r>
              <a:t>+ you control reflection and perspective independently</a:t>
            </a:r>
          </a:p>
        </p:txBody>
      </p:sp>
      <p:pic>
        <p:nvPicPr>
          <p:cNvPr id="159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18862" y="2273300"/>
            <a:ext cx="4836161" cy="7480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5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5500" y="2273300"/>
            <a:ext cx="4989689" cy="7480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9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99" name="Question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Question?</a:t>
            </a:r>
          </a:p>
        </p:txBody>
      </p:sp>
      <p:sp>
        <p:nvSpPr>
          <p:cNvPr id="1600" name="The Ambassadors, Hans Holbein the Younger, 1533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Ambassadors, Hans Holbein the Younger, 1533</a:t>
            </a:r>
          </a:p>
        </p:txBody>
      </p:sp>
      <p:pic>
        <p:nvPicPr>
          <p:cNvPr id="1601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6000" y="2482803"/>
            <a:ext cx="7099300" cy="7000699"/>
          </a:xfrm>
          <a:prstGeom prst="rect">
            <a:avLst/>
          </a:prstGeom>
          <a:ln w="762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0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05" name="Question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Question?</a:t>
            </a:r>
          </a:p>
        </p:txBody>
      </p:sp>
      <p:sp>
        <p:nvSpPr>
          <p:cNvPr id="1606" name="The Ambassadors, Hans Holbein the Younger, 1533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Ambassadors, Hans Holbein the Younger, 1533</a:t>
            </a:r>
          </a:p>
        </p:txBody>
      </p:sp>
      <p:pic>
        <p:nvPicPr>
          <p:cNvPr id="1607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6000" y="2482803"/>
            <a:ext cx="7099300" cy="7000699"/>
          </a:xfrm>
          <a:prstGeom prst="rect">
            <a:avLst/>
          </a:prstGeom>
          <a:ln w="76200"/>
        </p:spPr>
      </p:pic>
      <p:pic>
        <p:nvPicPr>
          <p:cNvPr id="1608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48800" y="6286500"/>
            <a:ext cx="2986402" cy="3022600"/>
          </a:xfrm>
          <a:prstGeom prst="rect">
            <a:avLst/>
          </a:prstGeom>
          <a:ln w="762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1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12" name="Cool applications of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Cool applications of homographies</a:t>
            </a:r>
          </a:p>
        </p:txBody>
      </p:sp>
      <p:sp>
        <p:nvSpPr>
          <p:cNvPr id="1613" name="With Mok Oh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With Mok Oh.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16" name="CSAIL.png" descr="CSAIL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7" name="phh.png" descr="phh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54700" y="260350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18" name="Limitations of 2D Clone Brus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Limitations of 2D Clone Brushing</a:t>
            </a:r>
          </a:p>
        </p:txBody>
      </p:sp>
      <p:sp>
        <p:nvSpPr>
          <p:cNvPr id="1619" name="Distortions due to foreshortening and surface orientation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Distortions due to foreshortening and surface orientation</a:t>
            </a:r>
          </a:p>
        </p:txBody>
      </p:sp>
      <p:pic>
        <p:nvPicPr>
          <p:cNvPr id="1620" name="phh.jpg" descr="phh.jp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849902" y="2598702"/>
            <a:ext cx="6858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2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26" name="Clone brush (Photoshop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Clone brush (Photoshop)</a:t>
            </a:r>
          </a:p>
        </p:txBody>
      </p:sp>
      <p:sp>
        <p:nvSpPr>
          <p:cNvPr id="1627" name="Click on a reference pixel (blue)…"/>
          <p:cNvSpPr txBox="1"/>
          <p:nvPr>
            <p:ph type="body" idx="1"/>
          </p:nvPr>
        </p:nvSpPr>
        <p:spPr>
          <a:xfrm>
            <a:off x="431800" y="1409700"/>
            <a:ext cx="12357100" cy="7721600"/>
          </a:xfrm>
          <a:prstGeom prst="rect">
            <a:avLst/>
          </a:prstGeom>
        </p:spPr>
        <p:txBody>
          <a:bodyPr/>
          <a:lstStyle/>
          <a:p>
            <a:pPr/>
            <a:r>
              <a:t>Click on a reference pixel (blue)</a:t>
            </a:r>
          </a:p>
          <a:p>
            <a:pPr/>
            <a:r>
              <a:t>Then start painting somewhere else</a:t>
            </a:r>
          </a:p>
          <a:p>
            <a:pPr/>
            <a:r>
              <a:t>Copy pixel color with a translation</a:t>
            </a:r>
          </a:p>
        </p:txBody>
      </p:sp>
      <p:pic>
        <p:nvPicPr>
          <p:cNvPr id="162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890151"/>
            <a:ext cx="12627752" cy="47210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3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32" name="Perspective clone brus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Perspective clone brush</a:t>
            </a:r>
          </a:p>
        </p:txBody>
      </p:sp>
      <p:sp>
        <p:nvSpPr>
          <p:cNvPr id="1633" name="Oh, Durand, Dorsey, unpublished…"/>
          <p:cNvSpPr txBox="1"/>
          <p:nvPr>
            <p:ph type="body" idx="1"/>
          </p:nvPr>
        </p:nvSpPr>
        <p:spPr>
          <a:xfrm>
            <a:off x="431800" y="1409700"/>
            <a:ext cx="12357100" cy="5041900"/>
          </a:xfrm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</a:pPr>
            <a:r>
              <a:t>Oh, Durand, Dorsey, unpublished</a:t>
            </a:r>
          </a:p>
          <a:p>
            <a:pPr/>
            <a:r>
              <a:t>Correct for perspective</a:t>
            </a:r>
          </a:p>
          <a:p>
            <a:pPr/>
            <a:r>
              <a:t>And other tricks</a:t>
            </a:r>
          </a:p>
        </p:txBody>
      </p:sp>
      <p:pic>
        <p:nvPicPr>
          <p:cNvPr id="163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890151"/>
            <a:ext cx="12627752" cy="47210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5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91600" y="330200"/>
            <a:ext cx="4229100" cy="304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6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705600" y="3251200"/>
            <a:ext cx="5974081" cy="6502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3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4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4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77084" y="0"/>
            <a:ext cx="7827717" cy="9317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3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5422" y="0"/>
            <a:ext cx="4474916" cy="94126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4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47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164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5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52" name="Other application: 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Other application: View morphing</a:t>
            </a:r>
          </a:p>
        </p:txBody>
      </p:sp>
      <p:sp>
        <p:nvSpPr>
          <p:cNvPr id="1653" name="We want to morph between two views of the same objec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want to morph between two views of the same object</a:t>
            </a:r>
          </a:p>
          <a:p>
            <a:pPr/>
            <a:r>
              <a:t>Standard morphing won’t give a realistic result</a:t>
            </a:r>
          </a:p>
          <a:p>
            <a:pPr lvl="1"/>
            <a:r>
              <a:t>Because it uses linear interpolation of image locations</a:t>
            </a:r>
          </a:p>
          <a:p>
            <a:pPr lvl="1"/>
            <a:r>
              <a:t>With perspective &amp; 3D, points don’t move linearly</a:t>
            </a:r>
          </a:p>
        </p:txBody>
      </p:sp>
      <p:pic>
        <p:nvPicPr>
          <p:cNvPr id="165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5010008"/>
            <a:ext cx="13004800" cy="40933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5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58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View morphing</a:t>
            </a:r>
          </a:p>
        </p:txBody>
      </p:sp>
      <p:sp>
        <p:nvSpPr>
          <p:cNvPr id="1659" name="Seitz &amp; Dyer http://www.cs.washington.edu/homes/seitz/vmorph/vmorph.ht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Seitz &amp; Dyer</a:t>
            </a:r>
            <a:br/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http://www.cs.washington.edu/homes/seitz/vmorph/vmorph.htm</a:t>
            </a:r>
            <a:r>
              <a:t> </a:t>
            </a:r>
          </a:p>
          <a:p>
            <a:pPr/>
            <a:r>
              <a:t>Interpolation consistent with 3D view interpolation</a:t>
            </a:r>
          </a:p>
        </p:txBody>
      </p:sp>
      <p:pic>
        <p:nvPicPr>
          <p:cNvPr id="1660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95400" y="3804355"/>
            <a:ext cx="5956300" cy="56444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6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64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View morphing</a:t>
            </a:r>
          </a:p>
        </p:txBody>
      </p:sp>
      <p:sp>
        <p:nvSpPr>
          <p:cNvPr id="1665" name="Given view 1 and view 2 (and no depth!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Given view 1 and view 2 (and no depth!)</a:t>
            </a:r>
          </a:p>
          <a:p>
            <a:pPr/>
            <a:r>
              <a:t>Compute intermediate views consistent with 3D</a:t>
            </a:r>
          </a:p>
        </p:txBody>
      </p:sp>
      <p:sp>
        <p:nvSpPr>
          <p:cNvPr id="1666" name="Circle"/>
          <p:cNvSpPr/>
          <p:nvPr/>
        </p:nvSpPr>
        <p:spPr>
          <a:xfrm>
            <a:off x="14097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667" name="Circle"/>
          <p:cNvSpPr/>
          <p:nvPr/>
        </p:nvSpPr>
        <p:spPr>
          <a:xfrm>
            <a:off x="40132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668" name="Circle"/>
          <p:cNvSpPr/>
          <p:nvPr/>
        </p:nvSpPr>
        <p:spPr>
          <a:xfrm>
            <a:off x="62865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669" name="Square"/>
          <p:cNvSpPr/>
          <p:nvPr/>
        </p:nvSpPr>
        <p:spPr>
          <a:xfrm rot="18240000">
            <a:off x="2383405" y="2708525"/>
            <a:ext cx="2273301" cy="22733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670" name="subject"/>
          <p:cNvSpPr txBox="1"/>
          <p:nvPr/>
        </p:nvSpPr>
        <p:spPr>
          <a:xfrm>
            <a:off x="6070600" y="3251200"/>
            <a:ext cx="139518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subject</a:t>
            </a:r>
          </a:p>
        </p:txBody>
      </p:sp>
      <p:sp>
        <p:nvSpPr>
          <p:cNvPr id="1671" name="viewpoint 1"/>
          <p:cNvSpPr txBox="1"/>
          <p:nvPr/>
        </p:nvSpPr>
        <p:spPr>
          <a:xfrm>
            <a:off x="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viewpoint 1</a:t>
            </a:r>
          </a:p>
        </p:txBody>
      </p:sp>
      <p:sp>
        <p:nvSpPr>
          <p:cNvPr id="1672" name="viewpoint 2"/>
          <p:cNvSpPr txBox="1"/>
          <p:nvPr/>
        </p:nvSpPr>
        <p:spPr>
          <a:xfrm>
            <a:off x="520700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viewpoint 2</a:t>
            </a:r>
          </a:p>
        </p:txBody>
      </p:sp>
      <p:sp>
        <p:nvSpPr>
          <p:cNvPr id="1673" name="Line"/>
          <p:cNvSpPr/>
          <p:nvPr/>
        </p:nvSpPr>
        <p:spPr>
          <a:xfrm flipV="1">
            <a:off x="1511300" y="4114800"/>
            <a:ext cx="4318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74" name="Line"/>
          <p:cNvSpPr/>
          <p:nvPr/>
        </p:nvSpPr>
        <p:spPr>
          <a:xfrm flipH="1" flipV="1">
            <a:off x="1955800" y="4114800"/>
            <a:ext cx="44450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75" name="Line"/>
          <p:cNvSpPr/>
          <p:nvPr/>
        </p:nvSpPr>
        <p:spPr>
          <a:xfrm flipH="1" flipV="1">
            <a:off x="1955800" y="4114800"/>
            <a:ext cx="21717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76" name="Circle"/>
          <p:cNvSpPr/>
          <p:nvPr/>
        </p:nvSpPr>
        <p:spPr>
          <a:xfrm>
            <a:off x="15113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677" name="Circle"/>
          <p:cNvSpPr/>
          <p:nvPr/>
        </p:nvSpPr>
        <p:spPr>
          <a:xfrm>
            <a:off x="3136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678" name="Circle"/>
          <p:cNvSpPr/>
          <p:nvPr/>
        </p:nvSpPr>
        <p:spPr>
          <a:xfrm>
            <a:off x="4660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679" name="Line"/>
          <p:cNvSpPr/>
          <p:nvPr/>
        </p:nvSpPr>
        <p:spPr>
          <a:xfrm>
            <a:off x="647700" y="6616700"/>
            <a:ext cx="2174318" cy="22582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80" name="Line"/>
          <p:cNvSpPr/>
          <p:nvPr/>
        </p:nvSpPr>
        <p:spPr>
          <a:xfrm flipV="1">
            <a:off x="4572000" y="6508371"/>
            <a:ext cx="1595512" cy="122226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81" name="Line"/>
          <p:cNvSpPr/>
          <p:nvPr/>
        </p:nvSpPr>
        <p:spPr>
          <a:xfrm flipV="1">
            <a:off x="2565400" y="6673167"/>
            <a:ext cx="1909313" cy="87684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8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85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View morphing</a:t>
            </a:r>
          </a:p>
        </p:txBody>
      </p:sp>
      <p:sp>
        <p:nvSpPr>
          <p:cNvPr id="1686" name="Reproject to a common view plane parallel to the 2 viewpoints: homographi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Reproject to a common view plane parallel to the 2 viewpoints: homographies</a:t>
            </a:r>
          </a:p>
        </p:txBody>
      </p:sp>
      <p:sp>
        <p:nvSpPr>
          <p:cNvPr id="1687" name="Line"/>
          <p:cNvSpPr/>
          <p:nvPr/>
        </p:nvSpPr>
        <p:spPr>
          <a:xfrm>
            <a:off x="0" y="6718300"/>
            <a:ext cx="97536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88" name="Circle"/>
          <p:cNvSpPr/>
          <p:nvPr/>
        </p:nvSpPr>
        <p:spPr>
          <a:xfrm>
            <a:off x="14097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689" name="Circle"/>
          <p:cNvSpPr/>
          <p:nvPr/>
        </p:nvSpPr>
        <p:spPr>
          <a:xfrm>
            <a:off x="40132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690" name="Circle"/>
          <p:cNvSpPr/>
          <p:nvPr/>
        </p:nvSpPr>
        <p:spPr>
          <a:xfrm>
            <a:off x="62865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691" name="Square"/>
          <p:cNvSpPr/>
          <p:nvPr/>
        </p:nvSpPr>
        <p:spPr>
          <a:xfrm rot="18240000">
            <a:off x="2383405" y="2708525"/>
            <a:ext cx="2273301" cy="22733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692" name="common view plane"/>
          <p:cNvSpPr txBox="1"/>
          <p:nvPr/>
        </p:nvSpPr>
        <p:spPr>
          <a:xfrm>
            <a:off x="7696200" y="6019235"/>
            <a:ext cx="3673517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common view plane</a:t>
            </a:r>
          </a:p>
        </p:txBody>
      </p:sp>
      <p:sp>
        <p:nvSpPr>
          <p:cNvPr id="1693" name="subject"/>
          <p:cNvSpPr txBox="1"/>
          <p:nvPr/>
        </p:nvSpPr>
        <p:spPr>
          <a:xfrm>
            <a:off x="6070600" y="3251200"/>
            <a:ext cx="139518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subject</a:t>
            </a:r>
          </a:p>
        </p:txBody>
      </p:sp>
      <p:sp>
        <p:nvSpPr>
          <p:cNvPr id="1694" name="viewpoint 1"/>
          <p:cNvSpPr txBox="1"/>
          <p:nvPr/>
        </p:nvSpPr>
        <p:spPr>
          <a:xfrm>
            <a:off x="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viewpoint 1</a:t>
            </a:r>
          </a:p>
        </p:txBody>
      </p:sp>
      <p:sp>
        <p:nvSpPr>
          <p:cNvPr id="1695" name="viewpoint 2"/>
          <p:cNvSpPr txBox="1"/>
          <p:nvPr/>
        </p:nvSpPr>
        <p:spPr>
          <a:xfrm>
            <a:off x="520700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viewpoint 2</a:t>
            </a:r>
          </a:p>
        </p:txBody>
      </p:sp>
      <p:sp>
        <p:nvSpPr>
          <p:cNvPr id="1696" name="Line"/>
          <p:cNvSpPr/>
          <p:nvPr/>
        </p:nvSpPr>
        <p:spPr>
          <a:xfrm flipV="1">
            <a:off x="1511300" y="4114800"/>
            <a:ext cx="4318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97" name="Line"/>
          <p:cNvSpPr/>
          <p:nvPr/>
        </p:nvSpPr>
        <p:spPr>
          <a:xfrm flipH="1" flipV="1">
            <a:off x="1955800" y="4114800"/>
            <a:ext cx="44450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98" name="Line"/>
          <p:cNvSpPr/>
          <p:nvPr/>
        </p:nvSpPr>
        <p:spPr>
          <a:xfrm flipH="1" flipV="1">
            <a:off x="1955800" y="4114800"/>
            <a:ext cx="21717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99" name="Circle"/>
          <p:cNvSpPr/>
          <p:nvPr/>
        </p:nvSpPr>
        <p:spPr>
          <a:xfrm>
            <a:off x="15113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00" name="Circle"/>
          <p:cNvSpPr/>
          <p:nvPr/>
        </p:nvSpPr>
        <p:spPr>
          <a:xfrm>
            <a:off x="3136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01" name="Circle"/>
          <p:cNvSpPr/>
          <p:nvPr/>
        </p:nvSpPr>
        <p:spPr>
          <a:xfrm>
            <a:off x="4660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02" name="Line"/>
          <p:cNvSpPr/>
          <p:nvPr/>
        </p:nvSpPr>
        <p:spPr>
          <a:xfrm>
            <a:off x="647700" y="6616700"/>
            <a:ext cx="2174318" cy="22582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03" name="Line"/>
          <p:cNvSpPr/>
          <p:nvPr/>
        </p:nvSpPr>
        <p:spPr>
          <a:xfrm flipV="1">
            <a:off x="4572000" y="6508371"/>
            <a:ext cx="1595512" cy="122226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04" name="Line"/>
          <p:cNvSpPr/>
          <p:nvPr/>
        </p:nvSpPr>
        <p:spPr>
          <a:xfrm flipV="1">
            <a:off x="2565400" y="6673167"/>
            <a:ext cx="1909313" cy="87684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05" name="Line"/>
          <p:cNvSpPr/>
          <p:nvPr/>
        </p:nvSpPr>
        <p:spPr>
          <a:xfrm>
            <a:off x="1511300" y="8128000"/>
            <a:ext cx="4889500" cy="8945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70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709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View morphing</a:t>
            </a:r>
          </a:p>
        </p:txBody>
      </p:sp>
      <p:sp>
        <p:nvSpPr>
          <p:cNvPr id="1710" name="Similar triangles: everything becomes linea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Similar triangles: everything becomes linear</a:t>
            </a:r>
          </a:p>
          <a:p>
            <a:pPr/>
            <a:r>
              <a:t>i.e. interpolate location of features linearly</a:t>
            </a:r>
          </a:p>
        </p:txBody>
      </p:sp>
      <p:sp>
        <p:nvSpPr>
          <p:cNvPr id="1711" name="Line"/>
          <p:cNvSpPr/>
          <p:nvPr/>
        </p:nvSpPr>
        <p:spPr>
          <a:xfrm>
            <a:off x="0" y="6718300"/>
            <a:ext cx="97536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12" name="Circle"/>
          <p:cNvSpPr/>
          <p:nvPr/>
        </p:nvSpPr>
        <p:spPr>
          <a:xfrm>
            <a:off x="14097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13" name="Circle"/>
          <p:cNvSpPr/>
          <p:nvPr/>
        </p:nvSpPr>
        <p:spPr>
          <a:xfrm>
            <a:off x="40132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14" name="Circle"/>
          <p:cNvSpPr/>
          <p:nvPr/>
        </p:nvSpPr>
        <p:spPr>
          <a:xfrm>
            <a:off x="62865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15" name="Square"/>
          <p:cNvSpPr/>
          <p:nvPr/>
        </p:nvSpPr>
        <p:spPr>
          <a:xfrm rot="18240000">
            <a:off x="2383405" y="2708525"/>
            <a:ext cx="2273301" cy="22733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16" name="common view plane"/>
          <p:cNvSpPr txBox="1"/>
          <p:nvPr/>
        </p:nvSpPr>
        <p:spPr>
          <a:xfrm>
            <a:off x="7696200" y="6019235"/>
            <a:ext cx="3673517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common view plane</a:t>
            </a:r>
          </a:p>
        </p:txBody>
      </p:sp>
      <p:sp>
        <p:nvSpPr>
          <p:cNvPr id="1717" name="subject"/>
          <p:cNvSpPr txBox="1"/>
          <p:nvPr/>
        </p:nvSpPr>
        <p:spPr>
          <a:xfrm>
            <a:off x="6070600" y="3251200"/>
            <a:ext cx="139518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subject</a:t>
            </a:r>
          </a:p>
        </p:txBody>
      </p:sp>
      <p:sp>
        <p:nvSpPr>
          <p:cNvPr id="1718" name="viewpoint 1"/>
          <p:cNvSpPr txBox="1"/>
          <p:nvPr/>
        </p:nvSpPr>
        <p:spPr>
          <a:xfrm>
            <a:off x="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viewpoint 1</a:t>
            </a:r>
          </a:p>
        </p:txBody>
      </p:sp>
      <p:sp>
        <p:nvSpPr>
          <p:cNvPr id="1719" name="viewpoint 2"/>
          <p:cNvSpPr txBox="1"/>
          <p:nvPr/>
        </p:nvSpPr>
        <p:spPr>
          <a:xfrm>
            <a:off x="520700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viewpoint 2</a:t>
            </a:r>
          </a:p>
        </p:txBody>
      </p:sp>
      <p:sp>
        <p:nvSpPr>
          <p:cNvPr id="1720" name="Line"/>
          <p:cNvSpPr/>
          <p:nvPr/>
        </p:nvSpPr>
        <p:spPr>
          <a:xfrm flipV="1">
            <a:off x="1511300" y="4114800"/>
            <a:ext cx="4318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21" name="Line"/>
          <p:cNvSpPr/>
          <p:nvPr/>
        </p:nvSpPr>
        <p:spPr>
          <a:xfrm flipH="1" flipV="1">
            <a:off x="1955800" y="4114800"/>
            <a:ext cx="44450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22" name="Line"/>
          <p:cNvSpPr/>
          <p:nvPr/>
        </p:nvSpPr>
        <p:spPr>
          <a:xfrm flipH="1" flipV="1">
            <a:off x="1955800" y="4114800"/>
            <a:ext cx="21717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23" name="Circle"/>
          <p:cNvSpPr/>
          <p:nvPr/>
        </p:nvSpPr>
        <p:spPr>
          <a:xfrm>
            <a:off x="15113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24" name="Circle"/>
          <p:cNvSpPr/>
          <p:nvPr/>
        </p:nvSpPr>
        <p:spPr>
          <a:xfrm>
            <a:off x="3136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25" name="Circle"/>
          <p:cNvSpPr/>
          <p:nvPr/>
        </p:nvSpPr>
        <p:spPr>
          <a:xfrm>
            <a:off x="4660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26" name="Line"/>
          <p:cNvSpPr/>
          <p:nvPr/>
        </p:nvSpPr>
        <p:spPr>
          <a:xfrm>
            <a:off x="1511300" y="8128000"/>
            <a:ext cx="4889500" cy="8945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27" name="P1"/>
          <p:cNvSpPr txBox="1"/>
          <p:nvPr/>
        </p:nvSpPr>
        <p:spPr>
          <a:xfrm>
            <a:off x="1066800" y="6070600"/>
            <a:ext cx="62814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P1</a:t>
            </a:r>
          </a:p>
        </p:txBody>
      </p:sp>
      <p:sp>
        <p:nvSpPr>
          <p:cNvPr id="1728" name="P2"/>
          <p:cNvSpPr txBox="1"/>
          <p:nvPr/>
        </p:nvSpPr>
        <p:spPr>
          <a:xfrm>
            <a:off x="4876800" y="6070600"/>
            <a:ext cx="62814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P2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73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732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View morphing</a:t>
            </a:r>
          </a:p>
        </p:txBody>
      </p:sp>
      <p:sp>
        <p:nvSpPr>
          <p:cNvPr id="1733" name="Similar triangles: everything becomes linea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Similar triangles: everything becomes linear</a:t>
            </a:r>
          </a:p>
          <a:p>
            <a:pPr/>
            <a:r>
              <a:t>Independent of depth</a:t>
            </a:r>
          </a:p>
        </p:txBody>
      </p:sp>
      <p:sp>
        <p:nvSpPr>
          <p:cNvPr id="1734" name="Line"/>
          <p:cNvSpPr/>
          <p:nvPr/>
        </p:nvSpPr>
        <p:spPr>
          <a:xfrm>
            <a:off x="0" y="6718300"/>
            <a:ext cx="97536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35" name="Circle"/>
          <p:cNvSpPr/>
          <p:nvPr/>
        </p:nvSpPr>
        <p:spPr>
          <a:xfrm>
            <a:off x="14097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36" name="Circle"/>
          <p:cNvSpPr/>
          <p:nvPr/>
        </p:nvSpPr>
        <p:spPr>
          <a:xfrm>
            <a:off x="40132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37" name="Circle"/>
          <p:cNvSpPr/>
          <p:nvPr/>
        </p:nvSpPr>
        <p:spPr>
          <a:xfrm>
            <a:off x="62865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38" name="Square"/>
          <p:cNvSpPr/>
          <p:nvPr/>
        </p:nvSpPr>
        <p:spPr>
          <a:xfrm rot="18240000">
            <a:off x="2383405" y="2708525"/>
            <a:ext cx="2273301" cy="22733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39" name="common view plane"/>
          <p:cNvSpPr txBox="1"/>
          <p:nvPr/>
        </p:nvSpPr>
        <p:spPr>
          <a:xfrm>
            <a:off x="7696200" y="6019235"/>
            <a:ext cx="3673517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common view plane</a:t>
            </a:r>
          </a:p>
        </p:txBody>
      </p:sp>
      <p:sp>
        <p:nvSpPr>
          <p:cNvPr id="1740" name="subject"/>
          <p:cNvSpPr txBox="1"/>
          <p:nvPr/>
        </p:nvSpPr>
        <p:spPr>
          <a:xfrm>
            <a:off x="6070600" y="3251200"/>
            <a:ext cx="139518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subject</a:t>
            </a:r>
          </a:p>
        </p:txBody>
      </p:sp>
      <p:sp>
        <p:nvSpPr>
          <p:cNvPr id="1741" name="viewpoint 1"/>
          <p:cNvSpPr txBox="1"/>
          <p:nvPr/>
        </p:nvSpPr>
        <p:spPr>
          <a:xfrm>
            <a:off x="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viewpoint 1</a:t>
            </a:r>
          </a:p>
        </p:txBody>
      </p:sp>
      <p:sp>
        <p:nvSpPr>
          <p:cNvPr id="1742" name="viewpoint 2"/>
          <p:cNvSpPr txBox="1"/>
          <p:nvPr/>
        </p:nvSpPr>
        <p:spPr>
          <a:xfrm>
            <a:off x="520700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viewpoint 2</a:t>
            </a:r>
          </a:p>
        </p:txBody>
      </p:sp>
      <p:sp>
        <p:nvSpPr>
          <p:cNvPr id="1743" name="Line"/>
          <p:cNvSpPr/>
          <p:nvPr/>
        </p:nvSpPr>
        <p:spPr>
          <a:xfrm flipV="1">
            <a:off x="1524011" y="5442581"/>
            <a:ext cx="2287742" cy="2679459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44" name="Line"/>
          <p:cNvSpPr/>
          <p:nvPr/>
        </p:nvSpPr>
        <p:spPr>
          <a:xfrm flipH="1" flipV="1">
            <a:off x="3817645" y="5442982"/>
            <a:ext cx="2576382" cy="2685019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45" name="Line"/>
          <p:cNvSpPr/>
          <p:nvPr/>
        </p:nvSpPr>
        <p:spPr>
          <a:xfrm flipH="1" flipV="1">
            <a:off x="3820104" y="5437723"/>
            <a:ext cx="298084" cy="2690278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46" name="Circle"/>
          <p:cNvSpPr/>
          <p:nvPr/>
        </p:nvSpPr>
        <p:spPr>
          <a:xfrm>
            <a:off x="2578100" y="65532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47" name="Circle"/>
          <p:cNvSpPr/>
          <p:nvPr/>
        </p:nvSpPr>
        <p:spPr>
          <a:xfrm>
            <a:off x="3771900" y="65405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48" name="Circle"/>
          <p:cNvSpPr/>
          <p:nvPr/>
        </p:nvSpPr>
        <p:spPr>
          <a:xfrm>
            <a:off x="4876800" y="65532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pPr>
          </a:p>
        </p:txBody>
      </p:sp>
      <p:sp>
        <p:nvSpPr>
          <p:cNvPr id="1749" name="Line"/>
          <p:cNvSpPr/>
          <p:nvPr/>
        </p:nvSpPr>
        <p:spPr>
          <a:xfrm>
            <a:off x="1511300" y="8128000"/>
            <a:ext cx="4889500" cy="8945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50" name="Q1"/>
          <p:cNvSpPr txBox="1"/>
          <p:nvPr/>
        </p:nvSpPr>
        <p:spPr>
          <a:xfrm>
            <a:off x="2273300" y="6019800"/>
            <a:ext cx="69983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Q1</a:t>
            </a:r>
          </a:p>
        </p:txBody>
      </p:sp>
      <p:sp>
        <p:nvSpPr>
          <p:cNvPr id="1751" name="Q2"/>
          <p:cNvSpPr txBox="1"/>
          <p:nvPr/>
        </p:nvSpPr>
        <p:spPr>
          <a:xfrm>
            <a:off x="5092700" y="6019800"/>
            <a:ext cx="69983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Q2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75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755" name="View morphing 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View morphing recap</a:t>
            </a:r>
          </a:p>
        </p:txBody>
      </p:sp>
      <p:sp>
        <p:nvSpPr>
          <p:cNvPr id="1756" name="When views are reprojected onto a common plane parallel to the line between the viewpoints: Interpolating the viewpoint results in linear interpolation of feature location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When views are reprojected onto a common plane parallel to the line between the viewpoints:</a:t>
            </a:r>
            <a:br/>
            <a:r>
              <a:t>Interpolating the viewpoint results in linear interpolation of feature locations</a:t>
            </a:r>
          </a:p>
          <a:p>
            <a:pPr/>
            <a:r>
              <a:t>i.e. </a:t>
            </a:r>
          </a:p>
          <a:p>
            <a:pPr lvl="1"/>
            <a:r>
              <a:t>for viewpoint (1-t)V1+tV2</a:t>
            </a:r>
          </a:p>
          <a:p>
            <a:pPr lvl="1"/>
            <a:r>
              <a:t>a 3D point that was at P1 from V1 and P2 from V2 is now at </a:t>
            </a:r>
            <a:br/>
            <a:r>
              <a:t>(1-t)P1+tP2</a:t>
            </a:r>
          </a:p>
          <a:p>
            <a:pPr lvl="1"/>
          </a:p>
          <a:p>
            <a:pPr/>
            <a:r>
              <a:t>That is, a simplistic </a:t>
            </a:r>
            <a:br/>
            <a:r>
              <a:t>warp works</a:t>
            </a:r>
          </a:p>
        </p:txBody>
      </p:sp>
      <p:grpSp>
        <p:nvGrpSpPr>
          <p:cNvPr id="1775" name="Group"/>
          <p:cNvGrpSpPr/>
          <p:nvPr/>
        </p:nvGrpSpPr>
        <p:grpSpPr>
          <a:xfrm>
            <a:off x="5905499" y="5817198"/>
            <a:ext cx="6611623" cy="3936403"/>
            <a:chOff x="0" y="0"/>
            <a:chExt cx="6611621" cy="3936401"/>
          </a:xfrm>
        </p:grpSpPr>
        <p:sp>
          <p:nvSpPr>
            <p:cNvPr id="1757" name="Line"/>
            <p:cNvSpPr/>
            <p:nvPr/>
          </p:nvSpPr>
          <p:spPr>
            <a:xfrm>
              <a:off x="0" y="2576730"/>
              <a:ext cx="5641186" cy="130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758" name="Circle"/>
            <p:cNvSpPr/>
            <p:nvPr/>
          </p:nvSpPr>
          <p:spPr>
            <a:xfrm>
              <a:off x="815684" y="3329778"/>
              <a:ext cx="125361" cy="125509"/>
            </a:xfrm>
            <a:prstGeom prst="ellipse">
              <a:avLst/>
            </a:prstGeom>
            <a:solidFill>
              <a:srgbClr val="0433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759" name="Circle"/>
            <p:cNvSpPr/>
            <p:nvPr/>
          </p:nvSpPr>
          <p:spPr>
            <a:xfrm>
              <a:off x="2320001" y="3329778"/>
              <a:ext cx="125360" cy="125509"/>
            </a:xfrm>
            <a:prstGeom prst="ellipse">
              <a:avLst/>
            </a:prstGeom>
            <a:solidFill>
              <a:srgbClr val="0433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760" name="Circle"/>
            <p:cNvSpPr/>
            <p:nvPr/>
          </p:nvSpPr>
          <p:spPr>
            <a:xfrm>
              <a:off x="3636278" y="3329778"/>
              <a:ext cx="125360" cy="125509"/>
            </a:xfrm>
            <a:prstGeom prst="ellipse">
              <a:avLst/>
            </a:prstGeom>
            <a:solidFill>
              <a:srgbClr val="0433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761" name="Square"/>
            <p:cNvSpPr/>
            <p:nvPr/>
          </p:nvSpPr>
          <p:spPr>
            <a:xfrm rot="18238118">
              <a:off x="1379086" y="255748"/>
              <a:ext cx="1317348" cy="1316765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762" name="common view plane"/>
            <p:cNvSpPr txBox="1"/>
            <p:nvPr/>
          </p:nvSpPr>
          <p:spPr>
            <a:xfrm>
              <a:off x="4451116" y="2171445"/>
              <a:ext cx="2160506" cy="3556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1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common view plane</a:t>
              </a:r>
            </a:p>
          </p:txBody>
        </p:sp>
        <p:sp>
          <p:nvSpPr>
            <p:cNvPr id="1763" name="subject"/>
            <p:cNvSpPr txBox="1"/>
            <p:nvPr/>
          </p:nvSpPr>
          <p:spPr>
            <a:xfrm>
              <a:off x="3510917" y="568601"/>
              <a:ext cx="837618" cy="3556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1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subject</a:t>
              </a:r>
            </a:p>
          </p:txBody>
        </p:sp>
        <p:sp>
          <p:nvSpPr>
            <p:cNvPr id="1764" name="viewpoint 1"/>
            <p:cNvSpPr txBox="1"/>
            <p:nvPr/>
          </p:nvSpPr>
          <p:spPr>
            <a:xfrm>
              <a:off x="0" y="3580795"/>
              <a:ext cx="1318244" cy="3556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1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viewpoint 1</a:t>
              </a:r>
            </a:p>
          </p:txBody>
        </p:sp>
        <p:sp>
          <p:nvSpPr>
            <p:cNvPr id="1765" name="viewpoint 2"/>
            <p:cNvSpPr txBox="1"/>
            <p:nvPr/>
          </p:nvSpPr>
          <p:spPr>
            <a:xfrm>
              <a:off x="3009479" y="3580795"/>
              <a:ext cx="1318244" cy="3556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1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viewpoint 2</a:t>
              </a:r>
            </a:p>
          </p:txBody>
        </p:sp>
        <p:sp>
          <p:nvSpPr>
            <p:cNvPr id="1766" name="Line"/>
            <p:cNvSpPr/>
            <p:nvPr/>
          </p:nvSpPr>
          <p:spPr>
            <a:xfrm flipV="1">
              <a:off x="882288" y="1837530"/>
              <a:ext cx="1323161" cy="1551552"/>
            </a:xfrm>
            <a:prstGeom prst="line">
              <a:avLst/>
            </a:prstGeom>
            <a:noFill/>
            <a:ln w="127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767" name="Line"/>
            <p:cNvSpPr/>
            <p:nvPr/>
          </p:nvSpPr>
          <p:spPr>
            <a:xfrm flipH="1" flipV="1">
              <a:off x="2208856" y="1837762"/>
              <a:ext cx="1490102" cy="1554772"/>
            </a:xfrm>
            <a:prstGeom prst="line">
              <a:avLst/>
            </a:prstGeom>
            <a:noFill/>
            <a:ln w="127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768" name="Line"/>
            <p:cNvSpPr/>
            <p:nvPr/>
          </p:nvSpPr>
          <p:spPr>
            <a:xfrm flipH="1" flipV="1">
              <a:off x="2210279" y="1834717"/>
              <a:ext cx="172403" cy="1557817"/>
            </a:xfrm>
            <a:prstGeom prst="line">
              <a:avLst/>
            </a:prstGeom>
            <a:noFill/>
            <a:ln w="127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769" name="Circle"/>
            <p:cNvSpPr/>
            <p:nvPr/>
          </p:nvSpPr>
          <p:spPr>
            <a:xfrm>
              <a:off x="1494716" y="2482599"/>
              <a:ext cx="188041" cy="188263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770" name="Circle"/>
            <p:cNvSpPr/>
            <p:nvPr/>
          </p:nvSpPr>
          <p:spPr>
            <a:xfrm>
              <a:off x="2184194" y="2472140"/>
              <a:ext cx="188041" cy="188263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771" name="Circle"/>
            <p:cNvSpPr/>
            <p:nvPr/>
          </p:nvSpPr>
          <p:spPr>
            <a:xfrm>
              <a:off x="2821439" y="2482599"/>
              <a:ext cx="188040" cy="188263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pPr>
            </a:p>
          </p:txBody>
        </p:sp>
        <p:sp>
          <p:nvSpPr>
            <p:cNvPr id="1772" name="Line"/>
            <p:cNvSpPr/>
            <p:nvPr/>
          </p:nvSpPr>
          <p:spPr>
            <a:xfrm>
              <a:off x="878364" y="3392533"/>
              <a:ext cx="2831031" cy="518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custDash>
                <a:ds d="200000" sp="200000"/>
              </a:custDash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773" name="Q1"/>
            <p:cNvSpPr txBox="1"/>
            <p:nvPr/>
          </p:nvSpPr>
          <p:spPr>
            <a:xfrm>
              <a:off x="1317123" y="2168829"/>
              <a:ext cx="433871" cy="355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defRPr sz="1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Q1</a:t>
              </a:r>
            </a:p>
          </p:txBody>
        </p:sp>
        <p:sp>
          <p:nvSpPr>
            <p:cNvPr id="1774" name="Q2"/>
            <p:cNvSpPr txBox="1"/>
            <p:nvPr/>
          </p:nvSpPr>
          <p:spPr>
            <a:xfrm>
              <a:off x="2946799" y="2168829"/>
              <a:ext cx="433871" cy="355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defRPr sz="1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Times New Roman"/>
                </a:defRPr>
              </a:lvl1pPr>
            </a:lstStyle>
            <a:p>
              <a:pPr/>
              <a:r>
                <a:t>Q2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77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779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View morphing</a:t>
            </a:r>
          </a:p>
        </p:txBody>
      </p:sp>
      <p:sp>
        <p:nvSpPr>
          <p:cNvPr id="1780" name="Prewarp with a homography to &quot;pre-align&quot; images…"/>
          <p:cNvSpPr txBox="1"/>
          <p:nvPr>
            <p:ph type="body" sz="half" idx="1"/>
          </p:nvPr>
        </p:nvSpPr>
        <p:spPr>
          <a:xfrm>
            <a:off x="431800" y="1409700"/>
            <a:ext cx="6070600" cy="8343900"/>
          </a:xfrm>
          <a:prstGeom prst="rect">
            <a:avLst/>
          </a:prstGeom>
        </p:spPr>
        <p:txBody>
          <a:bodyPr/>
          <a:lstStyle/>
          <a:p>
            <a:pPr/>
            <a:r>
              <a:t>Prewarp with a homography to "pre-align" images</a:t>
            </a:r>
          </a:p>
          <a:p>
            <a:pPr/>
            <a:r>
              <a:t>So that the two views are parallel</a:t>
            </a:r>
          </a:p>
          <a:p>
            <a:pPr lvl="1"/>
            <a:r>
              <a:t>Because linear interpolation works when views are parallel</a:t>
            </a:r>
          </a:p>
        </p:txBody>
      </p:sp>
      <p:pic>
        <p:nvPicPr>
          <p:cNvPr id="178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02400" y="1739900"/>
            <a:ext cx="6380481" cy="72881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78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785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8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8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409700"/>
            <a:ext cx="12674600" cy="7814169"/>
          </a:xfrm>
          <a:prstGeom prst="rect">
            <a:avLst/>
          </a:prstGeom>
          <a:ln w="12700">
            <a:miter lim="400000"/>
          </a:ln>
        </p:spPr>
      </p:pic>
      <p:sp>
        <p:nvSpPr>
          <p:cNvPr id="1788" name="prewarp"/>
          <p:cNvSpPr txBox="1"/>
          <p:nvPr/>
        </p:nvSpPr>
        <p:spPr>
          <a:xfrm>
            <a:off x="1291448" y="3136900"/>
            <a:ext cx="1747285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prewarp</a:t>
            </a:r>
          </a:p>
        </p:txBody>
      </p:sp>
      <p:sp>
        <p:nvSpPr>
          <p:cNvPr id="1789" name="prewarp"/>
          <p:cNvSpPr txBox="1"/>
          <p:nvPr/>
        </p:nvSpPr>
        <p:spPr>
          <a:xfrm>
            <a:off x="8985956" y="3136900"/>
            <a:ext cx="1747284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prewarp</a:t>
            </a:r>
          </a:p>
        </p:txBody>
      </p:sp>
      <p:sp>
        <p:nvSpPr>
          <p:cNvPr id="1790" name="morph"/>
          <p:cNvSpPr txBox="1"/>
          <p:nvPr/>
        </p:nvSpPr>
        <p:spPr>
          <a:xfrm>
            <a:off x="4660900" y="1295400"/>
            <a:ext cx="14196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morph</a:t>
            </a:r>
          </a:p>
        </p:txBody>
      </p:sp>
      <p:sp>
        <p:nvSpPr>
          <p:cNvPr id="1791" name="morph"/>
          <p:cNvSpPr txBox="1"/>
          <p:nvPr/>
        </p:nvSpPr>
        <p:spPr>
          <a:xfrm>
            <a:off x="8458200" y="1409700"/>
            <a:ext cx="14196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morph</a:t>
            </a:r>
          </a:p>
        </p:txBody>
      </p:sp>
      <p:sp>
        <p:nvSpPr>
          <p:cNvPr id="1792" name="homographies"/>
          <p:cNvSpPr txBox="1"/>
          <p:nvPr/>
        </p:nvSpPr>
        <p:spPr>
          <a:xfrm>
            <a:off x="215900" y="6718300"/>
            <a:ext cx="278714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homographies</a:t>
            </a:r>
          </a:p>
        </p:txBody>
      </p:sp>
      <p:sp>
        <p:nvSpPr>
          <p:cNvPr id="1793" name="input"/>
          <p:cNvSpPr txBox="1"/>
          <p:nvPr/>
        </p:nvSpPr>
        <p:spPr>
          <a:xfrm>
            <a:off x="2603500" y="5638800"/>
            <a:ext cx="11563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1794" name="input"/>
          <p:cNvSpPr txBox="1"/>
          <p:nvPr/>
        </p:nvSpPr>
        <p:spPr>
          <a:xfrm>
            <a:off x="10401300" y="5638800"/>
            <a:ext cx="11563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1795" name="output"/>
          <p:cNvSpPr txBox="1"/>
          <p:nvPr/>
        </p:nvSpPr>
        <p:spPr>
          <a:xfrm>
            <a:off x="6718300" y="5422900"/>
            <a:ext cx="1396025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r>
              <a:t>output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79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79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0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300" y="3948853"/>
            <a:ext cx="12674600" cy="45268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80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805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0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300" y="1955800"/>
            <a:ext cx="12890500" cy="7540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81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81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1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1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7900" y="3467100"/>
            <a:ext cx="10947400" cy="5865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81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81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1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19" name="mona-579.mov" descr="mona-579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051300" y="1117600"/>
            <a:ext cx="4915878" cy="7518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" fill="hold"/>
                                        <p:tgtEl>
                                          <p:spTgt spid="18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819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81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819"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82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823" name="Extens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Extensions</a:t>
            </a:r>
          </a:p>
        </p:txBody>
      </p:sp>
      <p:sp>
        <p:nvSpPr>
          <p:cNvPr id="1824" name="Vide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8080" indent="-306805">
              <a:lnSpc>
                <a:spcPct val="90000"/>
              </a:lnSpc>
              <a:defRPr sz="3400"/>
            </a:pPr>
            <a:r>
              <a:t>Video</a:t>
            </a:r>
          </a:p>
          <a:p>
            <a:pPr marL="348080" indent="-306805">
              <a:lnSpc>
                <a:spcPct val="90000"/>
              </a:lnSpc>
              <a:defRPr sz="3400"/>
            </a:pPr>
            <a:r>
              <a:t>Additional objects</a:t>
            </a:r>
          </a:p>
          <a:p>
            <a:pPr marL="348080" indent="-306805">
              <a:lnSpc>
                <a:spcPct val="90000"/>
              </a:lnSpc>
              <a:defRPr sz="3400"/>
            </a:pPr>
            <a:r>
              <a:t>Mok’s panomorph</a:t>
            </a:r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http://www.sarnoff.com/products_services/vision/tech_papers/kumarvb.pdf</a:t>
            </a:r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http://www.cs.huji.ac.il/~peleg/papers/pami00-manifold.pdf</a:t>
            </a:r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http://www.cs.huji.ac.il/~peleg/papers/cvpr00-rectified.pdf</a:t>
            </a:r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http://www.cs.huji.ac.il/~peleg/papers/cvpr05-dynmos.pdf</a:t>
            </a:r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7" invalidUrl="" action="" tgtFrame="" tooltip="" history="1" highlightClick="0" endSnd="0"/>
              </a:rPr>
              <a:t>http://citeseer.ist.psu.edu/cache/papers/cs/20590/http:zSzzSzwww.sarnoff.comzSzcareer_movezSztech_paperszSzpdfzSzvisrep95.pdf/kumar95representation.pdf</a:t>
            </a:r>
            <a:r>
              <a:rPr sz="3400"/>
              <a:t> </a:t>
            </a:r>
            <a:endParaRPr sz="3400"/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8" invalidUrl="" action="" tgtFrame="" tooltip="" history="1" highlightClick="0" endSnd="0"/>
              </a:rPr>
              <a:t>http://www.robots.ox.ac.uk/~vgg/publications/papers/schaffalitzky02.pdf</a:t>
            </a:r>
            <a:r>
              <a:rPr sz="3400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82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828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29" name="Dealing with parallax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Dealing with parallax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http://research.microsoft.com/en-us/UM/people/yasumat/papers/cvpr2010_Takamatsu.pdf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83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833" name="Softwa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Software</a:t>
            </a:r>
          </a:p>
        </p:txBody>
      </p:sp>
      <p:sp>
        <p:nvSpPr>
          <p:cNvPr id="1834" name="http://photocreations.ca/collage/circle.jpg  http://webuser.fh-furtwangen.de/%7Edersch/  http://www.ptgui.com/  http://hugin.sourceforge.net/  http://epaperpress.com/ptlens/  http://www.panotools.info/mediawiki/index.php?title=Tutorials   http://www.fdr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http://photocreations.ca/collage/circle.jpg</a:t>
            </a:r>
            <a:r>
              <a:t> </a:t>
            </a:r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http://webuser.fh-furtwangen.de/%7Edersch/</a:t>
            </a:r>
            <a:r>
              <a:t> </a:t>
            </a:r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http://www.ptgui.com/</a:t>
            </a:r>
            <a:r>
              <a:t> </a:t>
            </a:r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http://hugin.sourceforge.net/</a:t>
            </a:r>
            <a:r>
              <a:t> </a:t>
            </a:r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7" invalidUrl="" action="" tgtFrame="" tooltip="" history="1" highlightClick="0" endSnd="0"/>
              </a:rPr>
              <a:t>http://epaperpress.com/ptlens/</a:t>
            </a:r>
            <a:r>
              <a:t> </a:t>
            </a:r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8" invalidUrl="" action="" tgtFrame="" tooltip="" history="1" highlightClick="0" endSnd="0"/>
              </a:rPr>
              <a:t>http://www.panotools.info/mediawiki/index.php?title=Tutorials</a:t>
            </a:r>
            <a:r>
              <a:t> </a:t>
            </a:r>
            <a:br/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9" invalidUrl="" action="" tgtFrame="" tooltip="" history="1" highlightClick="0" endSnd="0"/>
              </a:rPr>
              <a:t>http://www.fdrtools.com/front_e.php</a:t>
            </a:r>
            <a:r>
              <a:t> </a:t>
            </a: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83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838" name="Ref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Refs</a:t>
            </a:r>
          </a:p>
        </p:txBody>
      </p:sp>
      <p:sp>
        <p:nvSpPr>
          <p:cNvPr id="1839" name="http://graphics.cs.cmu.edu/courses/15-463/2004_fall/www/Papers/MSR-TR-2004-92-Sep27.pdf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http://graphics.cs.cmu.edu/courses/15-463/2004_fall/www/Papers/MSR-TR-2004-92-Sep27.pdf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http://www.cs.ubc.ca/~mbrown/papers/iccv2003.pdf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http://www.cs.washington.edu/education/courses/csep576/05wi/readings/szeliskiShum97.pdf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http://portal.acm.org/citation.cfm?id=218395&amp;dl=ACM&amp;coll=portal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7" invalidUrl="" action="" tgtFrame="" tooltip="" history="1" highlightClick="0" endSnd="0"/>
              </a:rPr>
              <a:t>http://research.microsoft.com/~brown/papers/cvpr05.pdf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8" invalidUrl="" action="" tgtFrame="" tooltip="" history="1" highlightClick="0" endSnd="0"/>
              </a:rPr>
              <a:t>http://citeseer.ist.psu.edu/mann94virtual.html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9" invalidUrl="" action="" tgtFrame="" tooltip="" history="1" highlightClick="0" endSnd="0"/>
              </a:rPr>
              <a:t>http://grail.cs.washington.edu/projects/panovidtex/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0" invalidUrl="" action="" tgtFrame="" tooltip="" history="1" highlightClick="0" endSnd="0"/>
              </a:rPr>
              <a:t>http://research.microsoft.com/users/mattu/pubs/Deghosting.pdf</a:t>
            </a:r>
            <a:r>
              <a:rPr sz="2800"/>
              <a:t> </a:t>
            </a:r>
            <a:endParaRPr sz="2800"/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1" invalidUrl="" action="" tgtFrame="" tooltip="" history="1" highlightClick="0" endSnd="0"/>
              </a:rPr>
              <a:t>http://research.microsoft.com/vision/visionbasedmodeling/publications/Baudisch-OZCHI05.pdf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2" invalidUrl="" action="" tgtFrame="" tooltip="" history="1" highlightClick="0" endSnd="0"/>
              </a:rPr>
              <a:t>http://www.vision.caltech.edu/lihi/Demos/SquarePanorama.html</a:t>
            </a:r>
            <a:r>
              <a:rPr sz="2800"/>
              <a:t> </a:t>
            </a:r>
            <a:endParaRPr sz="2800"/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3" invalidUrl="" action="" tgtFrame="" tooltip="" history="1" highlightClick="0" endSnd="0"/>
              </a:rPr>
              <a:t>http://graphics.stanford.edu/papers/multi-cross-slits/</a:t>
            </a:r>
            <a:r>
              <a:rPr sz="2800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Line"/>
          <p:cNvSpPr/>
          <p:nvPr/>
        </p:nvSpPr>
        <p:spPr>
          <a:xfrm>
            <a:off x="546100" y="1295400"/>
            <a:ext cx="12242800" cy="2258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42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43" name="http://citeseerx.ist.psu.edu/viewdoc/download;jsessionid=4EF222075D195D4927EAB26FC444C025?doi=10.1.1.182.8540&amp;rep=rep1&amp;type=pdf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http://citeseerx.ist.psu.edu/viewdoc/download;jsessionid=4EF222075D195D4927EAB26FC444C025?doi=10.1.1.182.8540&amp;rep=rep1&amp;type=pdf</a:t>
            </a:r>
          </a:p>
        </p:txBody>
      </p:sp>
      <p:pic>
        <p:nvPicPr>
          <p:cNvPr id="184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2350" y="4806950"/>
            <a:ext cx="9779000" cy="2692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Times New Roman"/>
        <a:ea typeface="Times New Roman"/>
        <a:cs typeface="Times New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Times New Roman"/>
        <a:ea typeface="Times New Roman"/>
        <a:cs typeface="Times New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