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comments/comment1.xml" ContentType="application/vnd.openxmlformats-officedocument.presentationml.comment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comments/comment2.xml" ContentType="application/vnd.openxmlformats-officedocument.presentationml.comments+xml"/>
  <Override PartName="/ppt/slides/slide112.xml" ContentType="application/vnd.openxmlformats-officedocument.presentationml.slide+xml"/>
  <Override PartName="/ppt/comments/comment3.xml" ContentType="application/vnd.openxmlformats-officedocument.presentationml.comments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comments/comment4.xml" ContentType="application/vnd.openxmlformats-officedocument.presentationml.comments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media/image1.jpeg" ContentType="image/jpeg"/>
  <Override PartName="/ppt/theme/theme2.xml" ContentType="application/vnd.openxmlformats-officedocument.theme+xml"/>
  <Override PartName="/ppt/media/media1.mp4" ContentType="video/unknown"/>
  <Override PartName="/ppt/notesSlides/notesSlide1.xml" ContentType="application/vnd.openxmlformats-officedocument.presentationml.notesSlide+xml"/>
  <Override PartName="/ppt/media/image2.jpeg" ContentType="image/jpeg"/>
  <Override PartName="/ppt/media/media1.mov" ContentType="video/unknown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289" r:id="rId42"/>
    <p:sldId id="290" r:id="rId43"/>
    <p:sldId id="291" r:id="rId44"/>
    <p:sldId id="292" r:id="rId45"/>
    <p:sldId id="293" r:id="rId46"/>
    <p:sldId id="294" r:id="rId47"/>
    <p:sldId id="295" r:id="rId48"/>
    <p:sldId id="296" r:id="rId49"/>
    <p:sldId id="297" r:id="rId50"/>
    <p:sldId id="298" r:id="rId51"/>
    <p:sldId id="299" r:id="rId52"/>
    <p:sldId id="300" r:id="rId53"/>
    <p:sldId id="301" r:id="rId54"/>
    <p:sldId id="302" r:id="rId55"/>
    <p:sldId id="303" r:id="rId56"/>
    <p:sldId id="304" r:id="rId57"/>
    <p:sldId id="305" r:id="rId58"/>
    <p:sldId id="306" r:id="rId59"/>
    <p:sldId id="307" r:id="rId60"/>
    <p:sldId id="308" r:id="rId61"/>
    <p:sldId id="309" r:id="rId62"/>
    <p:sldId id="310" r:id="rId63"/>
    <p:sldId id="311" r:id="rId64"/>
    <p:sldId id="312" r:id="rId65"/>
    <p:sldId id="313" r:id="rId66"/>
    <p:sldId id="314" r:id="rId67"/>
    <p:sldId id="315" r:id="rId68"/>
    <p:sldId id="316" r:id="rId69"/>
    <p:sldId id="317" r:id="rId70"/>
    <p:sldId id="318" r:id="rId71"/>
    <p:sldId id="319" r:id="rId72"/>
    <p:sldId id="320" r:id="rId73"/>
    <p:sldId id="321" r:id="rId74"/>
    <p:sldId id="322" r:id="rId75"/>
    <p:sldId id="323" r:id="rId76"/>
    <p:sldId id="324" r:id="rId77"/>
    <p:sldId id="325" r:id="rId78"/>
    <p:sldId id="326" r:id="rId79"/>
    <p:sldId id="327" r:id="rId80"/>
    <p:sldId id="328" r:id="rId81"/>
    <p:sldId id="329" r:id="rId82"/>
    <p:sldId id="330" r:id="rId83"/>
    <p:sldId id="331" r:id="rId84"/>
    <p:sldId id="332" r:id="rId85"/>
    <p:sldId id="333" r:id="rId86"/>
    <p:sldId id="334" r:id="rId87"/>
    <p:sldId id="335" r:id="rId88"/>
    <p:sldId id="336" r:id="rId89"/>
    <p:sldId id="337" r:id="rId90"/>
    <p:sldId id="338" r:id="rId91"/>
    <p:sldId id="339" r:id="rId92"/>
    <p:sldId id="340" r:id="rId93"/>
    <p:sldId id="341" r:id="rId94"/>
    <p:sldId id="342" r:id="rId95"/>
    <p:sldId id="343" r:id="rId96"/>
    <p:sldId id="344" r:id="rId97"/>
    <p:sldId id="345" r:id="rId98"/>
    <p:sldId id="346" r:id="rId99"/>
    <p:sldId id="347" r:id="rId100"/>
    <p:sldId id="348" r:id="rId101"/>
    <p:sldId id="349" r:id="rId102"/>
    <p:sldId id="350" r:id="rId103"/>
    <p:sldId id="351" r:id="rId104"/>
    <p:sldId id="352" r:id="rId105"/>
    <p:sldId id="353" r:id="rId106"/>
    <p:sldId id="354" r:id="rId107"/>
    <p:sldId id="355" r:id="rId108"/>
    <p:sldId id="356" r:id="rId109"/>
    <p:sldId id="357" r:id="rId110"/>
    <p:sldId id="358" r:id="rId111"/>
    <p:sldId id="359" r:id="rId112"/>
    <p:sldId id="360" r:id="rId113"/>
    <p:sldId id="361" r:id="rId114"/>
    <p:sldId id="362" r:id="rId115"/>
    <p:sldId id="363" r:id="rId116"/>
    <p:sldId id="364" r:id="rId117"/>
    <p:sldId id="365" r:id="rId118"/>
    <p:sldId id="366" r:id="rId119"/>
    <p:sldId id="367" r:id="rId121"/>
    <p:sldId id="368" r:id="rId123"/>
    <p:sldId id="369" r:id="rId124"/>
    <p:sldId id="370" r:id="rId125"/>
    <p:sldId id="371" r:id="rId126"/>
    <p:sldId id="372" r:id="rId127"/>
    <p:sldId id="373" r:id="rId128"/>
    <p:sldId id="374" r:id="rId129"/>
    <p:sldId id="375" r:id="rId130"/>
    <p:sldId id="376" r:id="rId131"/>
    <p:sldId id="377" r:id="rId132"/>
    <p:sldId id="378" r:id="rId133"/>
    <p:sldId id="379" r:id="rId135"/>
    <p:sldId id="380" r:id="rId136"/>
    <p:sldId id="381" r:id="rId137"/>
    <p:sldId id="382" r:id="rId138"/>
    <p:sldId id="383" r:id="rId139"/>
    <p:sldId id="384" r:id="rId140"/>
    <p:sldId id="385" r:id="rId141"/>
    <p:sldId id="386" r:id="rId142"/>
    <p:sldId id="387" r:id="rId143"/>
    <p:sldId id="388" r:id="rId144"/>
    <p:sldId id="389" r:id="rId145"/>
    <p:sldId id="390" r:id="rId146"/>
    <p:sldId id="391" r:id="rId147"/>
    <p:sldId id="392" r:id="rId148"/>
    <p:sldId id="393" r:id="rId149"/>
    <p:sldId id="394" r:id="rId150"/>
    <p:sldId id="395" r:id="rId151"/>
    <p:sldId id="396" r:id="rId152"/>
    <p:sldId id="397" r:id="rId153"/>
    <p:sldId id="398" r:id="rId154"/>
    <p:sldId id="399" r:id="rId155"/>
    <p:sldId id="400" r:id="rId156"/>
    <p:sldId id="401" r:id="rId157"/>
    <p:sldId id="402" r:id="rId158"/>
    <p:sldId id="403" r:id="rId159"/>
    <p:sldId id="404" r:id="rId160"/>
    <p:sldId id="405" r:id="rId161"/>
    <p:sldId id="406" r:id="rId162"/>
    <p:sldId id="407" r:id="rId163"/>
    <p:sldId id="408" r:id="rId164"/>
    <p:sldId id="409" r:id="rId165"/>
    <p:sldId id="410" r:id="rId166"/>
    <p:sldId id="411" r:id="rId167"/>
    <p:sldId id="412" r:id="rId168"/>
    <p:sldId id="413" r:id="rId169"/>
    <p:sldId id="414" r:id="rId170"/>
    <p:sldId id="415" r:id="rId171"/>
    <p:sldId id="416" r:id="rId172"/>
    <p:sldId id="417" r:id="rId173"/>
    <p:sldId id="418" r:id="rId174"/>
    <p:sldId id="419" r:id="rId175"/>
    <p:sldId id="420" r:id="rId176"/>
    <p:sldId id="421" r:id="rId177"/>
    <p:sldId id="422" r:id="rId178"/>
    <p:sldId id="423" r:id="rId179"/>
    <p:sldId id="424" r:id="rId180"/>
    <p:sldId id="425" r:id="rId181"/>
    <p:sldId id="426" r:id="rId182"/>
    <p:sldId id="427" r:id="rId183"/>
    <p:sldId id="428" r:id="rId184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1pPr>
    <a:lvl2pPr marL="0" marR="0" indent="228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2pPr>
    <a:lvl3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3pPr>
    <a:lvl4pPr marL="0" marR="0" indent="685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4pPr>
    <a:lvl5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5pPr>
    <a:lvl6pPr marL="0" marR="0" indent="1143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6pPr>
    <a:lvl7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7pPr>
    <a:lvl8pPr marL="0" marR="0" indent="1600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8pPr>
    <a:lvl9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mAuthor id="0" name="Imported Author" initials="IA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D51ADE6A-740E-44AE-83CC-AE7238B6C88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FF1F3"/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4A9BC294-FFE2-49D5-8D69-9E1BD2C41BD5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BBFC77FB-9ED0-4EC9-95AA-A1379042E64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FF1F3"/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3DC5C2F9-1CAC-4260-A1DD-9FCDBB87749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6CBB8FF1-D9AA-43F3-AF6F-95CC898621D3}" styleName="">
    <a:tblBg/>
    <a:wholeTbl>
      <a:tcTxStyle b="off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FF1F3"/>
          </a:solidFill>
        </a:fill>
      </a:tcStyle>
    </a:band2H>
    <a:firstCol>
      <a:tcTxStyle b="off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2421849A-F3D0-4723-804F-9296D125779C}" styleName="">
    <a:tblBg/>
    <a:wholeTbl>
      <a:tcTxStyle b="off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17020D93-1699-461A-94B1-2F9C14A0AF7C}" styleName="">
    <a:tblBg/>
    <a:wholeTbl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FF1F3"/>
          </a:solidFill>
        </a:fill>
      </a:tcStyle>
    </a:band2H>
    <a:firstCol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comments" Target="comments/comment1.xml"/><Relationship Id="rId13" Type="http://schemas.openxmlformats.org/officeDocument/2006/relationships/slide" Target="slides/slide5.xml"/><Relationship Id="rId14" Type="http://schemas.openxmlformats.org/officeDocument/2006/relationships/slide" Target="slides/slide6.xml"/><Relationship Id="rId15" Type="http://schemas.openxmlformats.org/officeDocument/2006/relationships/slide" Target="slides/slide7.xml"/><Relationship Id="rId16" Type="http://schemas.openxmlformats.org/officeDocument/2006/relationships/slide" Target="slides/slide8.xml"/><Relationship Id="rId17" Type="http://schemas.openxmlformats.org/officeDocument/2006/relationships/slide" Target="slides/slide9.xml"/><Relationship Id="rId18" Type="http://schemas.openxmlformats.org/officeDocument/2006/relationships/slide" Target="slides/slide10.xml"/><Relationship Id="rId19" Type="http://schemas.openxmlformats.org/officeDocument/2006/relationships/slide" Target="slides/slide11.xml"/><Relationship Id="rId20" Type="http://schemas.openxmlformats.org/officeDocument/2006/relationships/slide" Target="slides/slide12.xml"/><Relationship Id="rId21" Type="http://schemas.openxmlformats.org/officeDocument/2006/relationships/slide" Target="slides/slide13.xml"/><Relationship Id="rId22" Type="http://schemas.openxmlformats.org/officeDocument/2006/relationships/slide" Target="slides/slide14.xml"/><Relationship Id="rId23" Type="http://schemas.openxmlformats.org/officeDocument/2006/relationships/slide" Target="slides/slide15.xml"/><Relationship Id="rId24" Type="http://schemas.openxmlformats.org/officeDocument/2006/relationships/slide" Target="slides/slide16.xml"/><Relationship Id="rId25" Type="http://schemas.openxmlformats.org/officeDocument/2006/relationships/slide" Target="slides/slide17.xml"/><Relationship Id="rId26" Type="http://schemas.openxmlformats.org/officeDocument/2006/relationships/slide" Target="slides/slide18.xml"/><Relationship Id="rId27" Type="http://schemas.openxmlformats.org/officeDocument/2006/relationships/slide" Target="slides/slide19.xml"/><Relationship Id="rId28" Type="http://schemas.openxmlformats.org/officeDocument/2006/relationships/slide" Target="slides/slide20.xml"/><Relationship Id="rId29" Type="http://schemas.openxmlformats.org/officeDocument/2006/relationships/slide" Target="slides/slide21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Relationship Id="rId38" Type="http://schemas.openxmlformats.org/officeDocument/2006/relationships/slide" Target="slides/slide30.xml"/><Relationship Id="rId39" Type="http://schemas.openxmlformats.org/officeDocument/2006/relationships/slide" Target="slides/slide31.xml"/><Relationship Id="rId40" Type="http://schemas.openxmlformats.org/officeDocument/2006/relationships/slide" Target="slides/slide32.xml"/><Relationship Id="rId41" Type="http://schemas.openxmlformats.org/officeDocument/2006/relationships/slide" Target="slides/slide33.xml"/><Relationship Id="rId42" Type="http://schemas.openxmlformats.org/officeDocument/2006/relationships/slide" Target="slides/slide34.xml"/><Relationship Id="rId43" Type="http://schemas.openxmlformats.org/officeDocument/2006/relationships/slide" Target="slides/slide35.xml"/><Relationship Id="rId44" Type="http://schemas.openxmlformats.org/officeDocument/2006/relationships/slide" Target="slides/slide36.xml"/><Relationship Id="rId45" Type="http://schemas.openxmlformats.org/officeDocument/2006/relationships/slide" Target="slides/slide37.xml"/><Relationship Id="rId46" Type="http://schemas.openxmlformats.org/officeDocument/2006/relationships/slide" Target="slides/slide38.xml"/><Relationship Id="rId47" Type="http://schemas.openxmlformats.org/officeDocument/2006/relationships/slide" Target="slides/slide39.xml"/><Relationship Id="rId48" Type="http://schemas.openxmlformats.org/officeDocument/2006/relationships/slide" Target="slides/slide40.xml"/><Relationship Id="rId49" Type="http://schemas.openxmlformats.org/officeDocument/2006/relationships/slide" Target="slides/slide41.xml"/><Relationship Id="rId50" Type="http://schemas.openxmlformats.org/officeDocument/2006/relationships/slide" Target="slides/slide42.xml"/><Relationship Id="rId51" Type="http://schemas.openxmlformats.org/officeDocument/2006/relationships/slide" Target="slides/slide43.xml"/><Relationship Id="rId52" Type="http://schemas.openxmlformats.org/officeDocument/2006/relationships/slide" Target="slides/slide44.xml"/><Relationship Id="rId53" Type="http://schemas.openxmlformats.org/officeDocument/2006/relationships/slide" Target="slides/slide45.xml"/><Relationship Id="rId54" Type="http://schemas.openxmlformats.org/officeDocument/2006/relationships/slide" Target="slides/slide46.xml"/><Relationship Id="rId55" Type="http://schemas.openxmlformats.org/officeDocument/2006/relationships/slide" Target="slides/slide47.xml"/><Relationship Id="rId56" Type="http://schemas.openxmlformats.org/officeDocument/2006/relationships/slide" Target="slides/slide48.xml"/><Relationship Id="rId57" Type="http://schemas.openxmlformats.org/officeDocument/2006/relationships/slide" Target="slides/slide49.xml"/><Relationship Id="rId58" Type="http://schemas.openxmlformats.org/officeDocument/2006/relationships/slide" Target="slides/slide50.xml"/><Relationship Id="rId59" Type="http://schemas.openxmlformats.org/officeDocument/2006/relationships/slide" Target="slides/slide51.xml"/><Relationship Id="rId60" Type="http://schemas.openxmlformats.org/officeDocument/2006/relationships/slide" Target="slides/slide52.xml"/><Relationship Id="rId61" Type="http://schemas.openxmlformats.org/officeDocument/2006/relationships/slide" Target="slides/slide53.xml"/><Relationship Id="rId62" Type="http://schemas.openxmlformats.org/officeDocument/2006/relationships/slide" Target="slides/slide54.xml"/><Relationship Id="rId63" Type="http://schemas.openxmlformats.org/officeDocument/2006/relationships/slide" Target="slides/slide55.xml"/><Relationship Id="rId64" Type="http://schemas.openxmlformats.org/officeDocument/2006/relationships/slide" Target="slides/slide56.xml"/><Relationship Id="rId65" Type="http://schemas.openxmlformats.org/officeDocument/2006/relationships/slide" Target="slides/slide57.xml"/><Relationship Id="rId66" Type="http://schemas.openxmlformats.org/officeDocument/2006/relationships/slide" Target="slides/slide58.xml"/><Relationship Id="rId67" Type="http://schemas.openxmlformats.org/officeDocument/2006/relationships/slide" Target="slides/slide59.xml"/><Relationship Id="rId68" Type="http://schemas.openxmlformats.org/officeDocument/2006/relationships/slide" Target="slides/slide60.xml"/><Relationship Id="rId69" Type="http://schemas.openxmlformats.org/officeDocument/2006/relationships/slide" Target="slides/slide61.xml"/><Relationship Id="rId70" Type="http://schemas.openxmlformats.org/officeDocument/2006/relationships/slide" Target="slides/slide62.xml"/><Relationship Id="rId71" Type="http://schemas.openxmlformats.org/officeDocument/2006/relationships/slide" Target="slides/slide63.xml"/><Relationship Id="rId72" Type="http://schemas.openxmlformats.org/officeDocument/2006/relationships/slide" Target="slides/slide64.xml"/><Relationship Id="rId73" Type="http://schemas.openxmlformats.org/officeDocument/2006/relationships/slide" Target="slides/slide65.xml"/><Relationship Id="rId74" Type="http://schemas.openxmlformats.org/officeDocument/2006/relationships/slide" Target="slides/slide66.xml"/><Relationship Id="rId75" Type="http://schemas.openxmlformats.org/officeDocument/2006/relationships/slide" Target="slides/slide67.xml"/><Relationship Id="rId76" Type="http://schemas.openxmlformats.org/officeDocument/2006/relationships/slide" Target="slides/slide68.xml"/><Relationship Id="rId77" Type="http://schemas.openxmlformats.org/officeDocument/2006/relationships/slide" Target="slides/slide69.xml"/><Relationship Id="rId78" Type="http://schemas.openxmlformats.org/officeDocument/2006/relationships/slide" Target="slides/slide70.xml"/><Relationship Id="rId79" Type="http://schemas.openxmlformats.org/officeDocument/2006/relationships/slide" Target="slides/slide71.xml"/><Relationship Id="rId80" Type="http://schemas.openxmlformats.org/officeDocument/2006/relationships/slide" Target="slides/slide72.xml"/><Relationship Id="rId81" Type="http://schemas.openxmlformats.org/officeDocument/2006/relationships/slide" Target="slides/slide73.xml"/><Relationship Id="rId82" Type="http://schemas.openxmlformats.org/officeDocument/2006/relationships/slide" Target="slides/slide74.xml"/><Relationship Id="rId83" Type="http://schemas.openxmlformats.org/officeDocument/2006/relationships/slide" Target="slides/slide75.xml"/><Relationship Id="rId84" Type="http://schemas.openxmlformats.org/officeDocument/2006/relationships/slide" Target="slides/slide76.xml"/><Relationship Id="rId85" Type="http://schemas.openxmlformats.org/officeDocument/2006/relationships/slide" Target="slides/slide77.xml"/><Relationship Id="rId86" Type="http://schemas.openxmlformats.org/officeDocument/2006/relationships/slide" Target="slides/slide78.xml"/><Relationship Id="rId87" Type="http://schemas.openxmlformats.org/officeDocument/2006/relationships/slide" Target="slides/slide79.xml"/><Relationship Id="rId88" Type="http://schemas.openxmlformats.org/officeDocument/2006/relationships/slide" Target="slides/slide80.xml"/><Relationship Id="rId89" Type="http://schemas.openxmlformats.org/officeDocument/2006/relationships/slide" Target="slides/slide81.xml"/><Relationship Id="rId90" Type="http://schemas.openxmlformats.org/officeDocument/2006/relationships/slide" Target="slides/slide82.xml"/><Relationship Id="rId91" Type="http://schemas.openxmlformats.org/officeDocument/2006/relationships/slide" Target="slides/slide83.xml"/><Relationship Id="rId92" Type="http://schemas.openxmlformats.org/officeDocument/2006/relationships/slide" Target="slides/slide84.xml"/><Relationship Id="rId93" Type="http://schemas.openxmlformats.org/officeDocument/2006/relationships/slide" Target="slides/slide85.xml"/><Relationship Id="rId94" Type="http://schemas.openxmlformats.org/officeDocument/2006/relationships/slide" Target="slides/slide86.xml"/><Relationship Id="rId95" Type="http://schemas.openxmlformats.org/officeDocument/2006/relationships/slide" Target="slides/slide87.xml"/><Relationship Id="rId96" Type="http://schemas.openxmlformats.org/officeDocument/2006/relationships/slide" Target="slides/slide88.xml"/><Relationship Id="rId97" Type="http://schemas.openxmlformats.org/officeDocument/2006/relationships/slide" Target="slides/slide89.xml"/><Relationship Id="rId98" Type="http://schemas.openxmlformats.org/officeDocument/2006/relationships/slide" Target="slides/slide90.xml"/><Relationship Id="rId99" Type="http://schemas.openxmlformats.org/officeDocument/2006/relationships/slide" Target="slides/slide91.xml"/><Relationship Id="rId100" Type="http://schemas.openxmlformats.org/officeDocument/2006/relationships/slide" Target="slides/slide92.xml"/><Relationship Id="rId101" Type="http://schemas.openxmlformats.org/officeDocument/2006/relationships/slide" Target="slides/slide93.xml"/><Relationship Id="rId102" Type="http://schemas.openxmlformats.org/officeDocument/2006/relationships/slide" Target="slides/slide94.xml"/><Relationship Id="rId103" Type="http://schemas.openxmlformats.org/officeDocument/2006/relationships/slide" Target="slides/slide95.xml"/><Relationship Id="rId104" Type="http://schemas.openxmlformats.org/officeDocument/2006/relationships/slide" Target="slides/slide96.xml"/><Relationship Id="rId105" Type="http://schemas.openxmlformats.org/officeDocument/2006/relationships/slide" Target="slides/slide97.xml"/><Relationship Id="rId106" Type="http://schemas.openxmlformats.org/officeDocument/2006/relationships/slide" Target="slides/slide98.xml"/><Relationship Id="rId107" Type="http://schemas.openxmlformats.org/officeDocument/2006/relationships/slide" Target="slides/slide99.xml"/><Relationship Id="rId108" Type="http://schemas.openxmlformats.org/officeDocument/2006/relationships/slide" Target="slides/slide100.xml"/><Relationship Id="rId109" Type="http://schemas.openxmlformats.org/officeDocument/2006/relationships/slide" Target="slides/slide101.xml"/><Relationship Id="rId110" Type="http://schemas.openxmlformats.org/officeDocument/2006/relationships/slide" Target="slides/slide102.xml"/><Relationship Id="rId111" Type="http://schemas.openxmlformats.org/officeDocument/2006/relationships/slide" Target="slides/slide103.xml"/><Relationship Id="rId112" Type="http://schemas.openxmlformats.org/officeDocument/2006/relationships/slide" Target="slides/slide104.xml"/><Relationship Id="rId113" Type="http://schemas.openxmlformats.org/officeDocument/2006/relationships/slide" Target="slides/slide105.xml"/><Relationship Id="rId114" Type="http://schemas.openxmlformats.org/officeDocument/2006/relationships/slide" Target="slides/slide106.xml"/><Relationship Id="rId115" Type="http://schemas.openxmlformats.org/officeDocument/2006/relationships/slide" Target="slides/slide107.xml"/><Relationship Id="rId116" Type="http://schemas.openxmlformats.org/officeDocument/2006/relationships/slide" Target="slides/slide108.xml"/><Relationship Id="rId117" Type="http://schemas.openxmlformats.org/officeDocument/2006/relationships/slide" Target="slides/slide109.xml"/><Relationship Id="rId118" Type="http://schemas.openxmlformats.org/officeDocument/2006/relationships/slide" Target="slides/slide110.xml"/><Relationship Id="rId119" Type="http://schemas.openxmlformats.org/officeDocument/2006/relationships/slide" Target="slides/slide111.xml"/><Relationship Id="rId120" Type="http://schemas.openxmlformats.org/officeDocument/2006/relationships/comments" Target="comments/comment2.xml"/><Relationship Id="rId121" Type="http://schemas.openxmlformats.org/officeDocument/2006/relationships/slide" Target="slides/slide112.xml"/><Relationship Id="rId122" Type="http://schemas.openxmlformats.org/officeDocument/2006/relationships/comments" Target="comments/comment3.xml"/><Relationship Id="rId123" Type="http://schemas.openxmlformats.org/officeDocument/2006/relationships/slide" Target="slides/slide113.xml"/><Relationship Id="rId124" Type="http://schemas.openxmlformats.org/officeDocument/2006/relationships/slide" Target="slides/slide114.xml"/><Relationship Id="rId125" Type="http://schemas.openxmlformats.org/officeDocument/2006/relationships/slide" Target="slides/slide115.xml"/><Relationship Id="rId126" Type="http://schemas.openxmlformats.org/officeDocument/2006/relationships/slide" Target="slides/slide116.xml"/><Relationship Id="rId127" Type="http://schemas.openxmlformats.org/officeDocument/2006/relationships/slide" Target="slides/slide117.xml"/><Relationship Id="rId128" Type="http://schemas.openxmlformats.org/officeDocument/2006/relationships/slide" Target="slides/slide118.xml"/><Relationship Id="rId129" Type="http://schemas.openxmlformats.org/officeDocument/2006/relationships/slide" Target="slides/slide119.xml"/><Relationship Id="rId130" Type="http://schemas.openxmlformats.org/officeDocument/2006/relationships/slide" Target="slides/slide120.xml"/><Relationship Id="rId131" Type="http://schemas.openxmlformats.org/officeDocument/2006/relationships/slide" Target="slides/slide121.xml"/><Relationship Id="rId132" Type="http://schemas.openxmlformats.org/officeDocument/2006/relationships/slide" Target="slides/slide122.xml"/><Relationship Id="rId133" Type="http://schemas.openxmlformats.org/officeDocument/2006/relationships/slide" Target="slides/slide123.xml"/><Relationship Id="rId134" Type="http://schemas.openxmlformats.org/officeDocument/2006/relationships/comments" Target="comments/comment4.xml"/><Relationship Id="rId135" Type="http://schemas.openxmlformats.org/officeDocument/2006/relationships/slide" Target="slides/slide124.xml"/><Relationship Id="rId136" Type="http://schemas.openxmlformats.org/officeDocument/2006/relationships/slide" Target="slides/slide125.xml"/><Relationship Id="rId137" Type="http://schemas.openxmlformats.org/officeDocument/2006/relationships/slide" Target="slides/slide126.xml"/><Relationship Id="rId138" Type="http://schemas.openxmlformats.org/officeDocument/2006/relationships/slide" Target="slides/slide127.xml"/><Relationship Id="rId139" Type="http://schemas.openxmlformats.org/officeDocument/2006/relationships/slide" Target="slides/slide128.xml"/><Relationship Id="rId140" Type="http://schemas.openxmlformats.org/officeDocument/2006/relationships/slide" Target="slides/slide129.xml"/><Relationship Id="rId141" Type="http://schemas.openxmlformats.org/officeDocument/2006/relationships/slide" Target="slides/slide130.xml"/><Relationship Id="rId142" Type="http://schemas.openxmlformats.org/officeDocument/2006/relationships/slide" Target="slides/slide131.xml"/><Relationship Id="rId143" Type="http://schemas.openxmlformats.org/officeDocument/2006/relationships/slide" Target="slides/slide132.xml"/><Relationship Id="rId144" Type="http://schemas.openxmlformats.org/officeDocument/2006/relationships/slide" Target="slides/slide133.xml"/><Relationship Id="rId145" Type="http://schemas.openxmlformats.org/officeDocument/2006/relationships/slide" Target="slides/slide134.xml"/><Relationship Id="rId146" Type="http://schemas.openxmlformats.org/officeDocument/2006/relationships/slide" Target="slides/slide135.xml"/><Relationship Id="rId147" Type="http://schemas.openxmlformats.org/officeDocument/2006/relationships/slide" Target="slides/slide136.xml"/><Relationship Id="rId148" Type="http://schemas.openxmlformats.org/officeDocument/2006/relationships/slide" Target="slides/slide137.xml"/><Relationship Id="rId149" Type="http://schemas.openxmlformats.org/officeDocument/2006/relationships/slide" Target="slides/slide138.xml"/><Relationship Id="rId150" Type="http://schemas.openxmlformats.org/officeDocument/2006/relationships/slide" Target="slides/slide139.xml"/><Relationship Id="rId151" Type="http://schemas.openxmlformats.org/officeDocument/2006/relationships/slide" Target="slides/slide140.xml"/><Relationship Id="rId152" Type="http://schemas.openxmlformats.org/officeDocument/2006/relationships/slide" Target="slides/slide141.xml"/><Relationship Id="rId153" Type="http://schemas.openxmlformats.org/officeDocument/2006/relationships/slide" Target="slides/slide142.xml"/><Relationship Id="rId154" Type="http://schemas.openxmlformats.org/officeDocument/2006/relationships/slide" Target="slides/slide143.xml"/><Relationship Id="rId155" Type="http://schemas.openxmlformats.org/officeDocument/2006/relationships/slide" Target="slides/slide144.xml"/><Relationship Id="rId156" Type="http://schemas.openxmlformats.org/officeDocument/2006/relationships/slide" Target="slides/slide145.xml"/><Relationship Id="rId157" Type="http://schemas.openxmlformats.org/officeDocument/2006/relationships/slide" Target="slides/slide146.xml"/><Relationship Id="rId158" Type="http://schemas.openxmlformats.org/officeDocument/2006/relationships/slide" Target="slides/slide147.xml"/><Relationship Id="rId159" Type="http://schemas.openxmlformats.org/officeDocument/2006/relationships/slide" Target="slides/slide148.xml"/><Relationship Id="rId160" Type="http://schemas.openxmlformats.org/officeDocument/2006/relationships/slide" Target="slides/slide149.xml"/><Relationship Id="rId161" Type="http://schemas.openxmlformats.org/officeDocument/2006/relationships/slide" Target="slides/slide150.xml"/><Relationship Id="rId162" Type="http://schemas.openxmlformats.org/officeDocument/2006/relationships/slide" Target="slides/slide151.xml"/><Relationship Id="rId163" Type="http://schemas.openxmlformats.org/officeDocument/2006/relationships/slide" Target="slides/slide152.xml"/><Relationship Id="rId164" Type="http://schemas.openxmlformats.org/officeDocument/2006/relationships/slide" Target="slides/slide153.xml"/><Relationship Id="rId165" Type="http://schemas.openxmlformats.org/officeDocument/2006/relationships/slide" Target="slides/slide154.xml"/><Relationship Id="rId166" Type="http://schemas.openxmlformats.org/officeDocument/2006/relationships/slide" Target="slides/slide155.xml"/><Relationship Id="rId167" Type="http://schemas.openxmlformats.org/officeDocument/2006/relationships/slide" Target="slides/slide156.xml"/><Relationship Id="rId168" Type="http://schemas.openxmlformats.org/officeDocument/2006/relationships/slide" Target="slides/slide157.xml"/><Relationship Id="rId169" Type="http://schemas.openxmlformats.org/officeDocument/2006/relationships/slide" Target="slides/slide158.xml"/><Relationship Id="rId170" Type="http://schemas.openxmlformats.org/officeDocument/2006/relationships/slide" Target="slides/slide159.xml"/><Relationship Id="rId171" Type="http://schemas.openxmlformats.org/officeDocument/2006/relationships/slide" Target="slides/slide160.xml"/><Relationship Id="rId172" Type="http://schemas.openxmlformats.org/officeDocument/2006/relationships/slide" Target="slides/slide161.xml"/><Relationship Id="rId173" Type="http://schemas.openxmlformats.org/officeDocument/2006/relationships/slide" Target="slides/slide162.xml"/><Relationship Id="rId174" Type="http://schemas.openxmlformats.org/officeDocument/2006/relationships/slide" Target="slides/slide163.xml"/><Relationship Id="rId175" Type="http://schemas.openxmlformats.org/officeDocument/2006/relationships/slide" Target="slides/slide164.xml"/><Relationship Id="rId176" Type="http://schemas.openxmlformats.org/officeDocument/2006/relationships/slide" Target="slides/slide165.xml"/><Relationship Id="rId177" Type="http://schemas.openxmlformats.org/officeDocument/2006/relationships/slide" Target="slides/slide166.xml"/><Relationship Id="rId178" Type="http://schemas.openxmlformats.org/officeDocument/2006/relationships/slide" Target="slides/slide167.xml"/><Relationship Id="rId179" Type="http://schemas.openxmlformats.org/officeDocument/2006/relationships/slide" Target="slides/slide168.xml"/><Relationship Id="rId180" Type="http://schemas.openxmlformats.org/officeDocument/2006/relationships/slide" Target="slides/slide169.xml"/><Relationship Id="rId181" Type="http://schemas.openxmlformats.org/officeDocument/2006/relationships/slide" Target="slides/slide170.xml"/><Relationship Id="rId182" Type="http://schemas.openxmlformats.org/officeDocument/2006/relationships/slide" Target="slides/slide171.xml"/><Relationship Id="rId183" Type="http://schemas.openxmlformats.org/officeDocument/2006/relationships/slide" Target="slides/slide172.xml"/><Relationship Id="rId184" Type="http://schemas.openxmlformats.org/officeDocument/2006/relationships/slide" Target="slides/slide173.xml"/></Relationships>
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m authorId="0" dt="2015-03-11T09:14:24.119" idx="1">
    <p:pos x="1544" y="1672"/>
    <p:text>Add a demo. Show how different sets of 4 points lead to different homographies</p:text>
    <p:extLst>
      <p:ext uri="{C676402C-5697-4E1C-873F-D02D1690AC5C}">
        <p15:threadingInfo xmlns:p15="http://schemas.microsoft.com/office/powerpoint/2012/main" timeZoneBias="24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m authorId="0" dt="2015-03-19T10:30:24.080" idx="2">
    <p:pos x="2904" y="2024"/>
    <p:text>x, y is a little confusing because there is no window center notion</p:text>
    <p:extLst>
      <p:ext uri="{C676402C-5697-4E1C-873F-D02D1690AC5C}">
        <p15:threadingInfo xmlns:p15="http://schemas.microsoft.com/office/powerpoint/2012/main" timeZoneBias="24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m authorId="0" dt="2015-03-19T10:30:24.088" idx="3">
    <p:pos x="2904" y="2024"/>
    <p:text>Need to work on how to get to the matrix version</p:text>
    <p:extLst>
      <p:ext uri="{C676402C-5697-4E1C-873F-D02D1690AC5C}">
        <p15:threadingInfo xmlns:p15="http://schemas.microsoft.com/office/powerpoint/2012/main" timeZoneBias="24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m authorId="0" dt="2015-03-19T10:30:24.424" idx="4">
    <p:pos x="4904" y="3968"/>
    <p:text>last two steps messy to explain</p:text>
    <p:extLst>
      <p:ext uri="{C676402C-5697-4E1C-873F-D02D1690AC5C}">
        <p15:threadingInfo xmlns:p15="http://schemas.microsoft.com/office/powerpoint/2012/main" timeZoneBias="240"/>
      </p:ext>
    </p:extLst>
  </p:cm>
</p:cmLst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7" name="Shape 17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43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Shape 54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49" name="Shape 54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65220" marR="65220" defTabSz="1295400">
              <a:spcBef>
                <a:spcPts val="600"/>
              </a:spcBef>
              <a:buClr>
                <a:srgbClr val="000000"/>
              </a:buClr>
              <a:buFont typeface="Times New Roman"/>
              <a:defRPr b="1" sz="1600" u="sng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Narration</a:t>
            </a:r>
          </a:p>
          <a:p>
            <a:pPr marL="65220" marR="65220" defTabSz="1295400">
              <a:spcBef>
                <a:spcPts val="600"/>
              </a:spcBef>
              <a:buClr>
                <a:srgbClr val="000000"/>
              </a:buClr>
              <a:buFont typeface="Times New Roman"/>
              <a:defRPr sz="1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If we try to remove the carpet with the 2D clone brush, its limitations become very obvious.  </a:t>
            </a:r>
          </a:p>
          <a:p>
            <a:pPr marL="65220" marR="65220" defTabSz="1295400">
              <a:spcBef>
                <a:spcPts val="600"/>
              </a:spcBef>
              <a:buClr>
                <a:srgbClr val="000000"/>
              </a:buClr>
              <a:buFont typeface="Times New Roman"/>
              <a:defRPr sz="1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The perspective foreshortening and the shape of objects make it difficult to match up clone brushed regions, as shown here.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>
            <a:lvl1pPr marL="0" marR="0" defTabSz="584200">
              <a:defRPr sz="8400"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270000" y="6261100"/>
            <a:ext cx="10464800" cy="1435100"/>
          </a:xfrm>
          <a:prstGeom prst="rect">
            <a:avLst/>
          </a:prstGeom>
        </p:spPr>
        <p:txBody>
          <a:bodyPr/>
          <a:lstStyle>
            <a:lvl1pPr marL="0" marR="0" indent="0" algn="ctr" defTabSz="584200">
              <a:spcBef>
                <a:spcPts val="0"/>
              </a:spcBef>
              <a:buSzTx/>
              <a:buNone/>
              <a:defRPr sz="3600"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indent="0" algn="ctr" defTabSz="584200">
              <a:spcBef>
                <a:spcPts val="0"/>
              </a:spcBef>
              <a:buSzTx/>
              <a:buNone/>
              <a:defRPr sz="3600"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indent="0" algn="ctr" defTabSz="584200">
              <a:spcBef>
                <a:spcPts val="0"/>
              </a:spcBef>
              <a:buSzTx/>
              <a:buNone/>
              <a:defRPr sz="3600"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indent="0" algn="ctr" defTabSz="584200">
              <a:spcBef>
                <a:spcPts val="0"/>
              </a:spcBef>
              <a:buSzTx/>
              <a:buNone/>
              <a:defRPr sz="3600"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indent="0" algn="ctr" defTabSz="584200">
              <a:spcBef>
                <a:spcPts val="0"/>
              </a:spcBef>
              <a:buSzTx/>
              <a:buNone/>
              <a:defRPr sz="3600"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 defTabSz="584200">
              <a:defRPr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Line"/>
          <p:cNvSpPr/>
          <p:nvPr/>
        </p:nvSpPr>
        <p:spPr>
          <a:xfrm>
            <a:off x="317500" y="1485900"/>
            <a:ext cx="12471354" cy="81"/>
          </a:xfrm>
          <a:prstGeom prst="lin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304800" y="254000"/>
            <a:ext cx="12484100" cy="1219200"/>
          </a:xfrm>
          <a:prstGeom prst="rect">
            <a:avLst/>
          </a:prstGeom>
        </p:spPr>
        <p:txBody>
          <a:bodyPr/>
          <a:lstStyle>
            <a:lvl1pPr marL="0" marR="0" algn="l" defTabSz="584200">
              <a:defRPr b="1" sz="6400"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idx="1"/>
          </p:nvPr>
        </p:nvSpPr>
        <p:spPr>
          <a:xfrm>
            <a:off x="304800" y="1651000"/>
            <a:ext cx="12484100" cy="8077200"/>
          </a:xfrm>
          <a:prstGeom prst="rect">
            <a:avLst/>
          </a:prstGeom>
        </p:spPr>
        <p:txBody>
          <a:bodyPr/>
          <a:lstStyle>
            <a:lvl1pPr marL="723900" marR="0" indent="-406400" defTabSz="584200">
              <a:buSzPct val="75000"/>
              <a:defRPr sz="4200"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1168400" marR="0" indent="-406400" defTabSz="584200">
              <a:spcBef>
                <a:spcPts val="0"/>
              </a:spcBef>
              <a:buChar char="-"/>
              <a:defRPr sz="4200">
                <a:uFillTx/>
                <a:latin typeface="Helvetica"/>
                <a:ea typeface="Helvetica"/>
                <a:cs typeface="Helvetica"/>
                <a:sym typeface="Helvetica"/>
              </a:defRPr>
            </a:lvl2pPr>
            <a:lvl3pPr marL="1612900" marR="0" indent="-406400" defTabSz="584200">
              <a:spcBef>
                <a:spcPts val="1500"/>
              </a:spcBef>
              <a:buChar char="-"/>
              <a:defRPr sz="4200">
                <a:uFillTx/>
                <a:latin typeface="Helvetica"/>
                <a:ea typeface="Helvetica"/>
                <a:cs typeface="Helvetica"/>
                <a:sym typeface="Helvetica"/>
              </a:defRPr>
            </a:lvl3pPr>
            <a:lvl4pPr marL="2057400" marR="0" indent="-406400" defTabSz="584200">
              <a:spcBef>
                <a:spcPts val="1500"/>
              </a:spcBef>
              <a:buChar char="-"/>
              <a:defRPr sz="4200">
                <a:uFillTx/>
                <a:latin typeface="Helvetica"/>
                <a:ea typeface="Helvetica"/>
                <a:cs typeface="Helvetica"/>
                <a:sym typeface="Helvetica"/>
              </a:defRPr>
            </a:lvl4pPr>
            <a:lvl5pPr marL="2501900" marR="0" indent="-406400" defTabSz="584200">
              <a:spcBef>
                <a:spcPts val="1500"/>
              </a:spcBef>
              <a:buChar char="-"/>
              <a:defRPr sz="4200">
                <a:uFillTx/>
                <a:latin typeface="Helvetica"/>
                <a:ea typeface="Helvetica"/>
                <a:cs typeface="Helvetica"/>
                <a:sym typeface="Helvetica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 defTabSz="584200">
              <a:defRPr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"/>
          <p:cNvSpPr/>
          <p:nvPr/>
        </p:nvSpPr>
        <p:spPr>
          <a:xfrm>
            <a:off x="12700" y="-114300"/>
            <a:ext cx="13296900" cy="1778000"/>
          </a:xfrm>
          <a:prstGeom prst="rect">
            <a:avLst/>
          </a:prstGeom>
          <a:blipFill>
            <a:blip r:embed="rId2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1" name="Rectangle"/>
          <p:cNvSpPr/>
          <p:nvPr/>
        </p:nvSpPr>
        <p:spPr>
          <a:xfrm>
            <a:off x="12700" y="8293100"/>
            <a:ext cx="13296900" cy="1651000"/>
          </a:xfrm>
          <a:prstGeom prst="rect">
            <a:avLst/>
          </a:prstGeom>
          <a:blipFill>
            <a:blip r:embed="rId2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2" name="Title Text"/>
          <p:cNvSpPr txBox="1"/>
          <p:nvPr>
            <p:ph type="title"/>
          </p:nvPr>
        </p:nvSpPr>
        <p:spPr>
          <a:xfrm>
            <a:off x="254000" y="1676400"/>
            <a:ext cx="12484100" cy="6604000"/>
          </a:xfrm>
          <a:prstGeom prst="rect">
            <a:avLst/>
          </a:prstGeom>
        </p:spPr>
        <p:txBody>
          <a:bodyPr/>
          <a:lstStyle>
            <a:lvl1pPr marL="0" marR="0" algn="l" defTabSz="584200">
              <a:defRPr b="1" sz="14400"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3" name="Slide Number"/>
          <p:cNvSpPr txBox="1"/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 defTabSz="584200">
              <a:defRPr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0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9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8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6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95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ffice The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itle Text"/>
          <p:cNvSpPr txBox="1"/>
          <p:nvPr>
            <p:ph type="title"/>
          </p:nvPr>
        </p:nvSpPr>
        <p:spPr>
          <a:xfrm>
            <a:off x="647700" y="0"/>
            <a:ext cx="11709400" cy="1724943"/>
          </a:xfrm>
          <a:prstGeom prst="rect">
            <a:avLst/>
          </a:prstGeom>
        </p:spPr>
        <p:txBody>
          <a:bodyPr/>
          <a:lstStyle>
            <a:lvl1pPr defTabSz="647700">
              <a:defRPr sz="58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04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defTabSz="647700">
              <a:spcBef>
                <a:spcPts val="1100"/>
              </a:spcBef>
              <a:buClr>
                <a:srgbClr val="000000"/>
              </a:buClr>
              <a:buFont typeface="Arial"/>
              <a:defRPr sz="4200">
                <a:latin typeface="Calibri"/>
                <a:ea typeface="Calibri"/>
                <a:cs typeface="Calibri"/>
                <a:sym typeface="Calibri"/>
              </a:defRPr>
            </a:lvl1pPr>
            <a:lvl2pPr defTabSz="647700">
              <a:spcBef>
                <a:spcPts val="1000"/>
              </a:spcBef>
              <a:buClr>
                <a:srgbClr val="000000"/>
              </a:buClr>
              <a:buFont typeface="Arial"/>
              <a:defRPr sz="3600">
                <a:latin typeface="Calibri"/>
                <a:ea typeface="Calibri"/>
                <a:cs typeface="Calibri"/>
                <a:sym typeface="Calibri"/>
              </a:defRPr>
            </a:lvl2pPr>
            <a:lvl3pPr defTabSz="647700">
              <a:spcBef>
                <a:spcPts val="800"/>
              </a:spcBef>
              <a:buClr>
                <a:srgbClr val="000000"/>
              </a:buClr>
              <a:buFont typeface="Arial"/>
              <a:defRPr sz="3000">
                <a:latin typeface="Calibri"/>
                <a:ea typeface="Calibri"/>
                <a:cs typeface="Calibri"/>
                <a:sym typeface="Calibri"/>
              </a:defRPr>
            </a:lvl3pPr>
            <a:lvl4pPr defTabSz="647700">
              <a:buClr>
                <a:srgbClr val="000000"/>
              </a:buClr>
              <a:buFont typeface="Arial"/>
              <a:defRPr sz="2400">
                <a:latin typeface="Calibri"/>
                <a:ea typeface="Calibri"/>
                <a:cs typeface="Calibri"/>
                <a:sym typeface="Calibri"/>
              </a:defRPr>
            </a:lvl4pPr>
            <a:lvl5pPr defTabSz="647700">
              <a:buClr>
                <a:srgbClr val="000000"/>
              </a:buClr>
              <a:buFont typeface="Arial"/>
              <a:defRPr sz="24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5" name="Slide Number"/>
          <p:cNvSpPr txBox="1"/>
          <p:nvPr>
            <p:ph type="sldNum" sz="quarter" idx="2"/>
          </p:nvPr>
        </p:nvSpPr>
        <p:spPr>
          <a:xfrm>
            <a:off x="10690068" y="9150780"/>
            <a:ext cx="294532" cy="290960"/>
          </a:xfrm>
          <a:prstGeom prst="rect">
            <a:avLst/>
          </a:prstGeom>
        </p:spPr>
        <p:txBody>
          <a:bodyPr anchor="ctr"/>
          <a:lstStyle>
            <a:lvl1pPr defTabSz="825500">
              <a:defRPr sz="1400">
                <a:solidFill>
                  <a:srgbClr val="9B9B9B"/>
                </a:solidFill>
                <a:uFill>
                  <a:solidFill>
                    <a:srgbClr val="9B9B9B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pPr/>
            <a:r>
              <a:t>Title Text</a:t>
            </a:r>
          </a:p>
        </p:txBody>
      </p:sp>
      <p:sp>
        <p:nvSpPr>
          <p:cNvPr id="11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400"/>
            </a:lvl4pPr>
            <a:lvl5pPr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4" name="Slide Number"/>
          <p:cNvSpPr txBox="1"/>
          <p:nvPr>
            <p:ph type="sldNum" sz="quarter" idx="2"/>
          </p:nvPr>
        </p:nvSpPr>
        <p:spPr>
          <a:xfrm>
            <a:off x="10667174" y="8882098"/>
            <a:ext cx="340321" cy="323553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NGA Geoint Freeman 200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6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22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lvl1pPr>
            <a:lvl2pPr>
              <a:def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lvl2pPr>
            <a:lvl3pPr>
              <a:def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lvl3pPr>
            <a:lvl4pPr>
              <a:def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lvl4pPr>
            <a:lvl5pPr>
              <a:defRPr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3" name="Slide Number"/>
          <p:cNvSpPr txBox="1"/>
          <p:nvPr>
            <p:ph type="sldNum" sz="quarter" idx="2"/>
          </p:nvPr>
        </p:nvSpPr>
        <p:spPr>
          <a:xfrm>
            <a:off x="10667717" y="8882098"/>
            <a:ext cx="342901" cy="358590"/>
          </a:xfrm>
          <a:prstGeom prst="rect">
            <a:avLst/>
          </a:prstGeom>
        </p:spPr>
        <p:txBody>
          <a:bodyPr/>
          <a:lstStyle>
            <a:lvl1pPr defTabSz="825500"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Оформление по умолчани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itle Text"/>
          <p:cNvSpPr txBox="1"/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>
              <a:defRPr sz="62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1" name="Body Level One…"/>
          <p:cNvSpPr txBox="1"/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2" name="Slide Number"/>
          <p:cNvSpPr txBox="1"/>
          <p:nvPr>
            <p:ph type="sldNum" sz="quarter" idx="2"/>
          </p:nvPr>
        </p:nvSpPr>
        <p:spPr>
          <a:xfrm>
            <a:off x="10505158" y="8890000"/>
            <a:ext cx="342901" cy="358589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Оформление по умолчанию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Title Text"/>
          <p:cNvSpPr txBox="1"/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>
              <a:defRPr sz="62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40" name="Body Level One…"/>
          <p:cNvSpPr txBox="1"/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1" name="Slide Number"/>
          <p:cNvSpPr txBox="1"/>
          <p:nvPr>
            <p:ph type="sldNum" sz="quarter" idx="2"/>
          </p:nvPr>
        </p:nvSpPr>
        <p:spPr>
          <a:xfrm>
            <a:off x="10505158" y="8890000"/>
            <a:ext cx="342901" cy="358589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Оформление по умолчани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Title Text"/>
          <p:cNvSpPr txBox="1"/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>
              <a:defRPr sz="62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49" name="Body Level One…"/>
          <p:cNvSpPr txBox="1"/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0" name="Slide Number"/>
          <p:cNvSpPr txBox="1"/>
          <p:nvPr>
            <p:ph type="sldNum" sz="quarter" idx="2"/>
          </p:nvPr>
        </p:nvSpPr>
        <p:spPr>
          <a:xfrm>
            <a:off x="10505158" y="8890000"/>
            <a:ext cx="342901" cy="358589"/>
          </a:xfrm>
          <a:prstGeom prst="rect">
            <a:avLst/>
          </a:prstGeom>
        </p:spPr>
        <p:txBody>
          <a:bodyPr/>
          <a:lstStyle>
            <a:lvl1pPr defTabSz="825500"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Оформление по умолчанию cop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Title Text"/>
          <p:cNvSpPr txBox="1"/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</p:spPr>
        <p:txBody>
          <a:bodyPr/>
          <a:lstStyle>
            <a:lvl1pPr>
              <a:defRPr sz="62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58" name="Body Level One…"/>
          <p:cNvSpPr txBox="1"/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9" name="Slide Number"/>
          <p:cNvSpPr txBox="1"/>
          <p:nvPr>
            <p:ph type="sldNum" sz="quarter" idx="2"/>
          </p:nvPr>
        </p:nvSpPr>
        <p:spPr>
          <a:xfrm>
            <a:off x="10505158" y="8890000"/>
            <a:ext cx="342901" cy="358589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phiaArtScience cop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67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68" name="Title Text"/>
          <p:cNvSpPr txBox="1"/>
          <p:nvPr>
            <p:ph type="title"/>
          </p:nvPr>
        </p:nvSpPr>
        <p:spPr>
          <a:xfrm>
            <a:off x="431800" y="0"/>
            <a:ext cx="12357100" cy="1193800"/>
          </a:xfrm>
          <a:prstGeom prst="rect">
            <a:avLst/>
          </a:prstGeom>
        </p:spPr>
        <p:txBody>
          <a:bodyPr anchor="b"/>
          <a:lstStyle>
            <a:lvl1pPr marL="58702" marR="58702" algn="l">
              <a:defRPr b="1">
                <a:solidFill>
                  <a:srgbClr val="D77A00"/>
                </a:solidFill>
                <a:uFill>
                  <a:solidFill>
                    <a:srgbClr val="D77A00"/>
                  </a:solidFill>
                </a:u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69" name="Body Level One…"/>
          <p:cNvSpPr txBox="1"/>
          <p:nvPr>
            <p:ph type="body" idx="1"/>
          </p:nvPr>
        </p:nvSpPr>
        <p:spPr>
          <a:xfrm>
            <a:off x="431800" y="1409700"/>
            <a:ext cx="12357100" cy="8343900"/>
          </a:xfrm>
          <a:prstGeom prst="rect">
            <a:avLst/>
          </a:prstGeom>
        </p:spPr>
        <p:txBody>
          <a:bodyPr/>
          <a:lstStyle>
            <a:lvl1pPr marL="384174" marR="58702" indent="-342899">
              <a:spcBef>
                <a:spcPts val="900"/>
              </a:spcBef>
              <a:buClr>
                <a:srgbClr val="000000"/>
              </a:buClr>
              <a:buFont typeface="Times New Roman"/>
              <a:defRPr b="1" sz="3800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4225" marR="58702">
              <a:buClr>
                <a:srgbClr val="000000"/>
              </a:buClr>
              <a:buFont typeface="Times New Roman"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84275" marR="58702">
              <a:buClr>
                <a:srgbClr val="000000"/>
              </a:buClr>
              <a:buFont typeface="Times New Roman"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41475" marR="58702">
              <a:buClr>
                <a:srgbClr val="000000"/>
              </a:buClr>
              <a:buFont typeface="Times New Roman"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98675" marR="58702">
              <a:buClr>
                <a:srgbClr val="000000"/>
              </a:buClr>
              <a:buFont typeface="Times New Roman"/>
              <a:buChar char="•"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0" name="Slide Number"/>
          <p:cNvSpPr txBox="1"/>
          <p:nvPr>
            <p:ph type="sldNum" sz="quarter" idx="2"/>
          </p:nvPr>
        </p:nvSpPr>
        <p:spPr>
          <a:xfrm>
            <a:off x="6229773" y="9207500"/>
            <a:ext cx="546101" cy="565857"/>
          </a:xfrm>
          <a:prstGeom prst="rect">
            <a:avLst/>
          </a:prstGeom>
        </p:spPr>
        <p:txBody>
          <a:bodyPr/>
          <a:lstStyle>
            <a:lvl1pPr>
              <a:defRPr sz="3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647700" y="130951"/>
            <a:ext cx="11709400" cy="21448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647700" y="2273300"/>
            <a:ext cx="11709400" cy="7480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/>
          <a:lstStyle>
            <a:lvl2pPr marL="783590" indent="-285750">
              <a:spcBef>
                <a:spcPts val="900"/>
              </a:spcBef>
              <a:buChar char="–"/>
              <a:defRPr sz="3800"/>
            </a:lvl2pPr>
            <a:lvl3pPr marL="1183639" indent="-228600">
              <a:spcBef>
                <a:spcPts val="700"/>
              </a:spcBef>
              <a:defRPr sz="3400"/>
            </a:lvl3pPr>
            <a:lvl4pPr marL="1640839" indent="-228600">
              <a:spcBef>
                <a:spcPts val="600"/>
              </a:spcBef>
              <a:buChar char="–"/>
              <a:defRPr sz="2800"/>
            </a:lvl4pPr>
            <a:lvl5pPr marL="2098039" indent="-228600">
              <a:spcBef>
                <a:spcPts val="600"/>
              </a:spcBef>
              <a:buChar char="»"/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0653047" y="8882098"/>
            <a:ext cx="368574" cy="360822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 defTabSz="647700">
              <a:defRPr sz="18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</p:sldLayoutIdLst>
  <p:transition xmlns:p14="http://schemas.microsoft.com/office/powerpoint/2010/main" spd="med" advClick="1"/>
  <p:txStyles>
    <p:titleStyle>
      <a:lvl1pPr marL="57799" marR="57799" indent="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57799" marR="57799" indent="22860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57799" marR="57799" indent="45720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57799" marR="57799" indent="68580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57799" marR="57799" indent="91440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57799" marR="57799" indent="114300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57799" marR="57799" indent="137160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57799" marR="57799" indent="160020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57799" marR="57799" indent="1828800" algn="ctr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6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titleStyle>
    <p:bodyStyle>
      <a:lvl1pPr marL="383540" marR="57799" indent="-342900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828708" marR="57799" indent="-330868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1250875" marR="57799" indent="-295835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1771468" marR="57799" indent="-359228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2228668" marR="57799" indent="-359228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2228668" marR="57799" indent="-359228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2228668" marR="57799" indent="-359228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2228668" marR="57799" indent="-359228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2228668" marR="57799" indent="-359228" algn="l" defTabSz="1295400" rtl="0" latinLnBrk="0">
        <a:lnSpc>
          <a:spcPct val="10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bodyStyle>
    <p:otherStyle>
      <a:lvl1pPr marL="0" marR="0" indent="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1pPr>
      <a:lvl2pPr marL="0" marR="0" indent="2286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2pPr>
      <a:lvl3pPr marL="0" marR="0" indent="4572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3pPr>
      <a:lvl4pPr marL="0" marR="0" indent="6858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4pPr>
      <a:lvl5pPr marL="0" marR="0" indent="9144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5pPr>
      <a:lvl6pPr marL="0" marR="0" indent="11430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6pPr>
      <a:lvl7pPr marL="0" marR="0" indent="13716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7pPr>
      <a:lvl8pPr marL="0" marR="0" indent="16002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8pPr>
      <a:lvl9pPr marL="0" marR="0" indent="1828800" algn="ctr" defTabSz="6477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>
            <a:solidFill>
              <a:srgbClr val="000000"/>
            </a:solidFill>
          </a:u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hyperlink" Target="http://users.skynet.be/J.Beever/" TargetMode="External"/><Relationship Id="rId5" Type="http://schemas.openxmlformats.org/officeDocument/2006/relationships/hyperlink" Target="http://www.crystalinks.com/julian_beever.html" TargetMode="Externa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goo.gl/JMj3Vr" TargetMode="External"/><Relationship Id="rId3" Type="http://schemas.openxmlformats.org/officeDocument/2006/relationships/hyperlink" Target="http://people.csail.mit.edu/adalca/classes/classmorph.mp4" TargetMode="External"/><Relationship Id="rId4" Type="http://schemas.openxmlformats.org/officeDocument/2006/relationships/hyperlink" Target="http://people.csail.mit.edu/adalca/classes/6815_classmorph_results/" TargetMode="Externa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comments" Target="../comments/comment1.xml"/><Relationship Id="rId3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Relationship Id="rId3" Type="http://schemas.openxmlformats.org/officeDocument/2006/relationships/hyperlink" Target="http://openphotovr.org/edit.html?id=hWJwBO1U" TargetMode="Externa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Relationship Id="rId3" Type="http://schemas.openxmlformats.org/officeDocument/2006/relationships/hyperlink" Target="http://da.vidr.cc/projects/pixelstruct/" TargetMode="External"/><Relationship Id="rId4" Type="http://schemas.openxmlformats.org/officeDocument/2006/relationships/hyperlink" Target="http://openphotovr.org/" TargetMode="Externa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"/><Relationship Id="rId3" Type="http://schemas.openxmlformats.org/officeDocument/2006/relationships/image" Target="../media/image2.tif"/><Relationship Id="rId4" Type="http://schemas.openxmlformats.org/officeDocument/2006/relationships/image" Target="../media/image1.jpeg"/><Relationship Id="rId5" Type="http://schemas.openxmlformats.org/officeDocument/2006/relationships/image" Target="../media/image9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Relationship Id="rId3" Type="http://schemas.openxmlformats.org/officeDocument/2006/relationships/hyperlink" Target="http://openphotovr.org/edit.html?id=33RwaQHm" TargetMode="External"/><Relationship Id="rId4" Type="http://schemas.openxmlformats.org/officeDocument/2006/relationships/image" Target="../media/image10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"/><Relationship Id="rId3" Type="http://schemas.openxmlformats.org/officeDocument/2006/relationships/image" Target="../media/image2.tif"/><Relationship Id="rId4" Type="http://schemas.openxmlformats.org/officeDocument/2006/relationships/image" Target="../media/image11.png"/><Relationship Id="rId5" Type="http://schemas.openxmlformats.org/officeDocument/2006/relationships/image" Target="../media/image1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"/><Relationship Id="rId3" Type="http://schemas.openxmlformats.org/officeDocument/2006/relationships/image" Target="../media/image2.tif"/><Relationship Id="rId4" Type="http://schemas.openxmlformats.org/officeDocument/2006/relationships/image" Target="../media/image11.png"/><Relationship Id="rId5" Type="http://schemas.openxmlformats.org/officeDocument/2006/relationships/image" Target="../media/image1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1.png"/><Relationship Id="rId4" Type="http://schemas.openxmlformats.org/officeDocument/2006/relationships/image" Target="../media/image1.tif"/><Relationship Id="rId5" Type="http://schemas.openxmlformats.org/officeDocument/2006/relationships/image" Target="../media/image2.tif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.jpeg"/><Relationship Id="rId4" Type="http://schemas.openxmlformats.org/officeDocument/2006/relationships/image" Target="../media/image13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Relationship Id="rId3" Type="http://schemas.openxmlformats.org/officeDocument/2006/relationships/image" Target="../media/image14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Relationship Id="rId3" Type="http://schemas.openxmlformats.org/officeDocument/2006/relationships/image" Target="../media/image14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Relationship Id="rId3" Type="http://schemas.openxmlformats.org/officeDocument/2006/relationships/image" Target="../media/image14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Relationship Id="rId3" Type="http://schemas.openxmlformats.org/officeDocument/2006/relationships/hyperlink" Target="https://www.youtube.com/watch?feature=player_embedded&amp;v=tBNHPk-Lnkk#!" TargetMode="External"/><Relationship Id="rId4" Type="http://schemas.openxmlformats.org/officeDocument/2006/relationships/video" Target="../media/media1.mp4"/><Relationship Id="rId5" Type="http://schemas.microsoft.com/office/2007/relationships/media" Target="../media/media1.mp4"/><Relationship Id="rId6" Type="http://schemas.openxmlformats.org/officeDocument/2006/relationships/image" Target="../media/image17.pn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gigapan.org/" TargetMode="External"/><Relationship Id="rId3" Type="http://schemas.openxmlformats.org/officeDocument/2006/relationships/image" Target="../media/image3.tif"/><Relationship Id="rId4" Type="http://schemas.openxmlformats.org/officeDocument/2006/relationships/image" Target="../media/image4.tif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Relationship Id="rId3" Type="http://schemas.openxmlformats.org/officeDocument/2006/relationships/image" Target="../media/image5.tif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Relationship Id="rId3" Type="http://schemas.openxmlformats.org/officeDocument/2006/relationships/image" Target="../media/image18.pn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Relationship Id="rId3" Type="http://schemas.openxmlformats.org/officeDocument/2006/relationships/image" Target="../media/image18.pn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Relationship Id="rId3" Type="http://schemas.openxmlformats.org/officeDocument/2006/relationships/image" Target="../media/image19.png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Relationship Id="rId3" Type="http://schemas.openxmlformats.org/officeDocument/2006/relationships/image" Target="../media/image24.png"/><Relationship Id="rId4" Type="http://schemas.openxmlformats.org/officeDocument/2006/relationships/image" Target="../media/image25.png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Relationship Id="rId3" Type="http://schemas.openxmlformats.org/officeDocument/2006/relationships/image" Target="../media/image26.png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8.png"/><Relationship Id="rId5" Type="http://schemas.openxmlformats.org/officeDocument/2006/relationships/image" Target="../media/image2.jpeg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Relationship Id="rId3" Type="http://schemas.openxmlformats.org/officeDocument/2006/relationships/image" Target="../media/image29.png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Relationship Id="rId3" Type="http://schemas.openxmlformats.org/officeDocument/2006/relationships/image" Target="../media/image32.png"/><Relationship Id="rId4" Type="http://schemas.openxmlformats.org/officeDocument/2006/relationships/image" Target="../media/image33.png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Relationship Id="rId3" Type="http://schemas.openxmlformats.org/officeDocument/2006/relationships/image" Target="../media/image34.png"/></Relationships>
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Relationship Id="rId3" Type="http://schemas.openxmlformats.org/officeDocument/2006/relationships/hyperlink" Target="http://www.cs.washington.edu/homes/seitz/vmorph/vmorph.htm" TargetMode="External"/><Relationship Id="rId4" Type="http://schemas.openxmlformats.org/officeDocument/2006/relationships/image" Target="../media/image35.png"/></Relationships>
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/Relationships>
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/Relationships>
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/Relationships>
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/Relationships>
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/Relationships>
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Relationship Id="rId3" Type="http://schemas.openxmlformats.org/officeDocument/2006/relationships/image" Target="../media/image36.png"/></Relationships>

</file>

<file path=ppt/slides/_rels/slide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Relationship Id="rId3" Type="http://schemas.openxmlformats.org/officeDocument/2006/relationships/image" Target="../media/image37.png"/></Relationships>

</file>

<file path=ppt/slides/_rels/slide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Relationship Id="rId3" Type="http://schemas.openxmlformats.org/officeDocument/2006/relationships/image" Target="../media/image38.png"/></Relationships>

</file>

<file path=ppt/slides/_rels/slide5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Relationship Id="rId3" Type="http://schemas.openxmlformats.org/officeDocument/2006/relationships/image" Target="../media/image39.png"/></Relationships>

</file>

<file path=ppt/slides/_rels/slide5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Relationship Id="rId3" Type="http://schemas.openxmlformats.org/officeDocument/2006/relationships/image" Target="../media/image40.png"/></Relationships>

</file>

<file path=ppt/slides/_rels/slide6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Relationship Id="rId3" Type="http://schemas.openxmlformats.org/officeDocument/2006/relationships/video" Target="../media/media1.mov"/><Relationship Id="rId4" Type="http://schemas.microsoft.com/office/2007/relationships/media" Target="../media/media1.mov"/><Relationship Id="rId5" Type="http://schemas.openxmlformats.org/officeDocument/2006/relationships/image" Target="../media/image41.png"/></Relationships>

</file>

<file path=ppt/slides/_rels/slide6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Relationship Id="rId3" Type="http://schemas.openxmlformats.org/officeDocument/2006/relationships/hyperlink" Target="http://www.sarnoff.com/products_services/vision/tech_papers/kumarvb.pdf" TargetMode="External"/><Relationship Id="rId4" Type="http://schemas.openxmlformats.org/officeDocument/2006/relationships/hyperlink" Target="http://www.cs.huji.ac.il/~peleg/papers/pami00-manifold.pdf" TargetMode="External"/><Relationship Id="rId5" Type="http://schemas.openxmlformats.org/officeDocument/2006/relationships/hyperlink" Target="http://www.cs.huji.ac.il/~peleg/papers/cvpr00-rectified.pdf" TargetMode="External"/><Relationship Id="rId6" Type="http://schemas.openxmlformats.org/officeDocument/2006/relationships/hyperlink" Target="http://www.cs.huji.ac.il/~peleg/papers/cvpr05-dynmos.pdf" TargetMode="External"/><Relationship Id="rId7" Type="http://schemas.openxmlformats.org/officeDocument/2006/relationships/hyperlink" Target="http://citeseer.ist.psu.edu/cache/papers/cs/20590/http:zSzzSzwww.sarnoff.comzSzcareer_movezSztech_paperszSzpdfzSzvisrep95.pdf/kumar95representation.pdf" TargetMode="External"/><Relationship Id="rId8" Type="http://schemas.openxmlformats.org/officeDocument/2006/relationships/hyperlink" Target="http://www.robots.ox.ac.uk/~vgg/publications/papers/schaffalitzky02.pdf" TargetMode="External"/></Relationships>

</file>

<file path=ppt/slides/_rels/slide6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Relationship Id="rId3" Type="http://schemas.openxmlformats.org/officeDocument/2006/relationships/hyperlink" Target="http://research.microsoft.com/en-us/UM/people/yasumat/papers/cvpr2010_Takamatsu.pdf" TargetMode="External"/></Relationships>

</file>

<file path=ppt/slides/_rels/slide6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Relationship Id="rId3" Type="http://schemas.openxmlformats.org/officeDocument/2006/relationships/hyperlink" Target="http://photocreations.ca/collage/circle.jpg" TargetMode="External"/><Relationship Id="rId4" Type="http://schemas.openxmlformats.org/officeDocument/2006/relationships/hyperlink" Target="http://webuser.fh-furtwangen.de/%257Edersch/" TargetMode="External"/><Relationship Id="rId5" Type="http://schemas.openxmlformats.org/officeDocument/2006/relationships/hyperlink" Target="http://www.ptgui.com/" TargetMode="External"/><Relationship Id="rId6" Type="http://schemas.openxmlformats.org/officeDocument/2006/relationships/hyperlink" Target="http://hugin.sourceforge.net/" TargetMode="External"/><Relationship Id="rId7" Type="http://schemas.openxmlformats.org/officeDocument/2006/relationships/hyperlink" Target="http://epaperpress.com/ptlens/" TargetMode="External"/><Relationship Id="rId8" Type="http://schemas.openxmlformats.org/officeDocument/2006/relationships/hyperlink" Target="http://www.panotools.info/mediawiki/index.php?title=Tutorials" TargetMode="External"/><Relationship Id="rId9" Type="http://schemas.openxmlformats.org/officeDocument/2006/relationships/hyperlink" Target="http://www.fdrtools.com/front_e.php" TargetMode="External"/></Relationships>

</file>

<file path=ppt/slides/_rels/slide6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.png"/><Relationship Id="rId3" Type="http://schemas.openxmlformats.org/officeDocument/2006/relationships/hyperlink" Target="http://graphics.cs.cmu.edu/courses/15-463/2004_fall/www/Papers/MSR-TR-2004-92-Sep27.pdf" TargetMode="External"/><Relationship Id="rId4" Type="http://schemas.openxmlformats.org/officeDocument/2006/relationships/hyperlink" Target="http://www.cs.ubc.ca/~mbrown/papers/iccv2003.pdf" TargetMode="External"/><Relationship Id="rId5" Type="http://schemas.openxmlformats.org/officeDocument/2006/relationships/hyperlink" Target="http://www.cs.washington.edu/education/courses/csep576/05wi/readings/szeliskiShum97.pdf" TargetMode="External"/><Relationship Id="rId6" Type="http://schemas.openxmlformats.org/officeDocument/2006/relationships/hyperlink" Target="http://portal.acm.org/citation.cfm?id=218395&amp;dl=ACM&amp;coll=portal" TargetMode="External"/><Relationship Id="rId7" Type="http://schemas.openxmlformats.org/officeDocument/2006/relationships/hyperlink" Target="http://research.microsoft.com/~brown/papers/cvpr05.pdf" TargetMode="External"/><Relationship Id="rId8" Type="http://schemas.openxmlformats.org/officeDocument/2006/relationships/hyperlink" Target="http://citeseer.ist.psu.edu/mann94virtual.html" TargetMode="External"/><Relationship Id="rId9" Type="http://schemas.openxmlformats.org/officeDocument/2006/relationships/hyperlink" Target="http://grail.cs.washington.edu/projects/panovidtex/" TargetMode="External"/><Relationship Id="rId10" Type="http://schemas.openxmlformats.org/officeDocument/2006/relationships/hyperlink" Target="http://research.microsoft.com/users/mattu/pubs/Deghosting.pdf" TargetMode="External"/><Relationship Id="rId11" Type="http://schemas.openxmlformats.org/officeDocument/2006/relationships/hyperlink" Target="http://research.microsoft.com/vision/visionbasedmodeling/publications/Baudisch-OZCHI05.pdf" TargetMode="External"/><Relationship Id="rId12" Type="http://schemas.openxmlformats.org/officeDocument/2006/relationships/hyperlink" Target="http://www.vision.caltech.edu/lihi/Demos/SquarePanorama.html" TargetMode="External"/><Relationship Id="rId13" Type="http://schemas.openxmlformats.org/officeDocument/2006/relationships/hyperlink" Target="http://graphics.stanford.edu/papers/multi-cross-slits/" TargetMode="External"/></Relationships>

</file>

<file path=ppt/slides/_rels/slide6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6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7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7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
</file>

<file path=ppt/slides/_rels/slide7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
</file>

<file path=ppt/slides/_rels/slide7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

</file>

<file path=ppt/slides/_rels/slide7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research.microsoft.com/apps/pubs/default.aspx?id=75695" TargetMode="External"/><Relationship Id="rId3" Type="http://schemas.openxmlformats.org/officeDocument/2006/relationships/image" Target="../media/image44.png"/></Relationships>

</file>

<file path=ppt/slides/_rels/slide7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
</file>

<file path=ppt/slides/_rels/slide7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Relationship Id="rId3" Type="http://schemas.openxmlformats.org/officeDocument/2006/relationships/image" Target="../media/image46.png"/><Relationship Id="rId4" Type="http://schemas.openxmlformats.org/officeDocument/2006/relationships/image" Target="../media/image47.png"/></Relationships>

</file>

<file path=ppt/slides/_rels/slide8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8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/Relationships>

</file>

<file path=ppt/slides/_rels/slide8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/Relationships>

</file>

<file path=ppt/slides/_rels/slide8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/Relationships>

</file>

<file path=ppt/slides/_rels/slide8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
</file>

<file path=ppt/slides/_rels/slide8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Relationship Id="rId4" Type="http://schemas.openxmlformats.org/officeDocument/2006/relationships/image" Target="../media/image1.jpeg"/></Relationships>

</file>

<file path=ppt/slides/_rels/slide8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Relationship Id="rId4" Type="http://schemas.openxmlformats.org/officeDocument/2006/relationships/image" Target="../media/image1.jpeg"/></Relationships>

</file>

<file path=ppt/slides/_rels/slide8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Relationship Id="rId3" Type="http://schemas.openxmlformats.org/officeDocument/2006/relationships/image" Target="../media/image46.png"/></Relationships>

</file>

<file path=ppt/slides/_rels/slide9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/Relationships>

</file>

<file path=ppt/slides/_rels/slide9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Relationship Id="rId3" Type="http://schemas.openxmlformats.org/officeDocument/2006/relationships/image" Target="../media/image45.png"/><Relationship Id="rId4" Type="http://schemas.openxmlformats.org/officeDocument/2006/relationships/image" Target="../media/image46.png"/></Relationships>

</file>

<file path=ppt/slides/_rels/slide9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png"/></Relationships>

</file>

<file path=ppt/slides/_rels/slide9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9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9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9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9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9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10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10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52.png"/></Relationships>

</file>

<file path=ppt/slides/_rels/slide10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10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10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53.png"/><Relationship Id="rId3" Type="http://schemas.openxmlformats.org/officeDocument/2006/relationships/image" Target="../media/image54.png"/></Relationships>

</file>

<file path=ppt/slides/_rels/slide10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52.png"/></Relationships>

</file>

<file path=ppt/slides/_rels/slide10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55.png"/><Relationship Id="rId3" Type="http://schemas.openxmlformats.org/officeDocument/2006/relationships/image" Target="../media/image52.png"/></Relationships>

</file>

<file path=ppt/slides/_rels/slide10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56.png"/></Relationships>

</file>

<file path=ppt/slides/_rels/slide10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57.png"/><Relationship Id="rId3" Type="http://schemas.openxmlformats.org/officeDocument/2006/relationships/image" Target="../media/image58.png"/></Relationships>

</file>

<file path=ppt/slides/_rels/slide10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png"/><Relationship Id="rId3" Type="http://schemas.openxmlformats.org/officeDocument/2006/relationships/image" Target="../media/image60.png"/><Relationship Id="rId4" Type="http://schemas.openxmlformats.org/officeDocument/2006/relationships/image" Target="../media/image1.tif"/><Relationship Id="rId5" Type="http://schemas.openxmlformats.org/officeDocument/2006/relationships/image" Target="../media/image2.tif"/></Relationships>

</file>

<file path=ppt/slides/_rels/slide1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57.png"/></Relationships>

</file>

<file path=ppt/slides/_rels/slide1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comments" Target="../comments/comment2.xml"/><Relationship Id="rId3" Type="http://schemas.openxmlformats.org/officeDocument/2006/relationships/image" Target="../media/image61.png"/></Relationships>

</file>

<file path=ppt/slides/_rels/slide1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comments" Target="../comments/comment3.xml"/></Relationships>

</file>

<file path=ppt/slides/_rels/slide1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2.png"/><Relationship Id="rId3" Type="http://schemas.openxmlformats.org/officeDocument/2006/relationships/image" Target="../media/image63.png"/></Relationships>

</file>

<file path=ppt/slides/_rels/slide1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4.png"/><Relationship Id="rId3" Type="http://schemas.openxmlformats.org/officeDocument/2006/relationships/image" Target="../media/image65.png"/><Relationship Id="rId4" Type="http://schemas.openxmlformats.org/officeDocument/2006/relationships/image" Target="../media/image66.png"/></Relationships>

</file>

<file path=ppt/slides/_rels/slide1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7.png"/><Relationship Id="rId3" Type="http://schemas.openxmlformats.org/officeDocument/2006/relationships/image" Target="../media/image68.png"/><Relationship Id="rId4" Type="http://schemas.openxmlformats.org/officeDocument/2006/relationships/image" Target="../media/image69.png"/></Relationships>

</file>

<file path=ppt/slides/_rels/slide1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0.png"/><Relationship Id="rId3" Type="http://schemas.openxmlformats.org/officeDocument/2006/relationships/image" Target="../media/image71.png"/><Relationship Id="rId4" Type="http://schemas.openxmlformats.org/officeDocument/2006/relationships/image" Target="../media/image72.png"/></Relationships>

</file>

<file path=ppt/slides/_rels/slide1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1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1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1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3.png"/><Relationship Id="rId3" Type="http://schemas.openxmlformats.org/officeDocument/2006/relationships/image" Target="../media/image74.png"/></Relationships>

</file>

<file path=ppt/slides/_rels/slide1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1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3.png"/><Relationship Id="rId3" Type="http://schemas.openxmlformats.org/officeDocument/2006/relationships/image" Target="../media/image73.png"/></Relationships>

</file>

<file path=ppt/slides/_rels/slide1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comments" Target="../comments/comment4.xml"/><Relationship Id="rId3" Type="http://schemas.openxmlformats.org/officeDocument/2006/relationships/image" Target="../media/image63.png"/><Relationship Id="rId4" Type="http://schemas.openxmlformats.org/officeDocument/2006/relationships/image" Target="../media/image73.png"/></Relationships>

</file>

<file path=ppt/slides/_rels/slide1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1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.jpeg"/></Relationships>

</file>

<file path=ppt/slides/_rels/slide1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9.jpeg"/></Relationships>

</file>

<file path=ppt/slides/_rels/slide1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5.png"/></Relationships>

</file>

<file path=ppt/slides/_rels/slide1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6.png"/><Relationship Id="rId3" Type="http://schemas.openxmlformats.org/officeDocument/2006/relationships/image" Target="../media/image6.tif"/></Relationships>

</file>

<file path=ppt/slides/_rels/slide1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.jpeg"/></Relationships>

</file>

<file path=ppt/slides/_rels/slide1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png"/><Relationship Id="rId3" Type="http://schemas.openxmlformats.org/officeDocument/2006/relationships/image" Target="../media/image60.png"/><Relationship Id="rId4" Type="http://schemas.openxmlformats.org/officeDocument/2006/relationships/image" Target="../media/image1.tif"/><Relationship Id="rId5" Type="http://schemas.openxmlformats.org/officeDocument/2006/relationships/image" Target="../media/image2.tif"/></Relationships>

</file>

<file path=ppt/slides/_rels/slide1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7.png"/><Relationship Id="rId3" Type="http://schemas.openxmlformats.org/officeDocument/2006/relationships/image" Target="../media/image78.png"/><Relationship Id="rId4" Type="http://schemas.openxmlformats.org/officeDocument/2006/relationships/image" Target="../media/image59.png"/><Relationship Id="rId5" Type="http://schemas.openxmlformats.org/officeDocument/2006/relationships/image" Target="../media/image60.png"/></Relationships>

</file>

<file path=ppt/slides/_rels/slide1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Relationship Id="rId3" Type="http://schemas.openxmlformats.org/officeDocument/2006/relationships/image" Target="../media/image46.png"/><Relationship Id="rId4" Type="http://schemas.openxmlformats.org/officeDocument/2006/relationships/image" Target="../media/image77.png"/><Relationship Id="rId5" Type="http://schemas.openxmlformats.org/officeDocument/2006/relationships/image" Target="../media/image78.png"/></Relationships>

</file>

<file path=ppt/slides/_rels/slide1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2.png"/><Relationship Id="rId3" Type="http://schemas.openxmlformats.org/officeDocument/2006/relationships/image" Target="../media/image79.png"/></Relationships>

</file>

<file path=ppt/slides/_rels/slide1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1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1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1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1.jpeg"/><Relationship Id="rId3" Type="http://schemas.openxmlformats.org/officeDocument/2006/relationships/image" Target="../media/image12.jpeg"/></Relationships>

</file>

<file path=ppt/slides/_rels/slide1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1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1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1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1.jpeg"/><Relationship Id="rId3" Type="http://schemas.openxmlformats.org/officeDocument/2006/relationships/image" Target="../media/image12.jpeg"/></Relationships>

</file>

<file path=ppt/slides/_rels/slide1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1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49.png"/><Relationship Id="rId3" Type="http://schemas.openxmlformats.org/officeDocument/2006/relationships/image" Target="../media/image48.png"/></Relationships>

</file>

<file path=ppt/slides/_rels/slide1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0.png"/><Relationship Id="rId3" Type="http://schemas.openxmlformats.org/officeDocument/2006/relationships/image" Target="../media/image48.png"/><Relationship Id="rId4" Type="http://schemas.openxmlformats.org/officeDocument/2006/relationships/image" Target="../media/image49.png"/></Relationships>

</file>

<file path=ppt/slides/_rels/slide1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/Relationships>

</file>

<file path=ppt/slides/_rels/slide1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/Relationships>

</file>

<file path=ppt/slides/_rels/slide1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Relationship Id="rId3" Type="http://schemas.openxmlformats.org/officeDocument/2006/relationships/image" Target="../media/image46.png"/><Relationship Id="rId4" Type="http://schemas.openxmlformats.org/officeDocument/2006/relationships/image" Target="../media/image81.png"/></Relationships>

</file>

<file path=ppt/slides/_rels/slide1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2.png"/><Relationship Id="rId3" Type="http://schemas.openxmlformats.org/officeDocument/2006/relationships/image" Target="../media/image83.png"/></Relationships>

</file>

<file path=ppt/slides/_rels/slide15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5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2.png"/><Relationship Id="rId3" Type="http://schemas.openxmlformats.org/officeDocument/2006/relationships/image" Target="../media/image83.png"/><Relationship Id="rId4" Type="http://schemas.openxmlformats.org/officeDocument/2006/relationships/image" Target="../media/image84.png"/></Relationships>

</file>

<file path=ppt/slides/_rels/slide16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2.png"/><Relationship Id="rId3" Type="http://schemas.openxmlformats.org/officeDocument/2006/relationships/image" Target="../media/image83.png"/><Relationship Id="rId4" Type="http://schemas.openxmlformats.org/officeDocument/2006/relationships/image" Target="../media/image84.png"/></Relationships>

</file>

<file path=ppt/slides/_rels/slide16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5.png"/></Relationships>

</file>

<file path=ppt/slides/_rels/slide16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6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5.png"/></Relationships>

</file>

<file path=ppt/slides/_rels/slide16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.png"/></Relationships>

</file>

<file path=ppt/slides/_rels/slide16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7.png"/></Relationships>

</file>

<file path=ppt/slides/_rels/slide17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4.png"/></Relationships>

</file>

<file path=ppt/slides/_rels/slide17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4.png"/></Relationships>

</file>

<file path=ppt/slides/_rels/slide17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Features, Harris Corners…"/>
          <p:cNvSpPr txBox="1"/>
          <p:nvPr>
            <p:ph type="ctrTitle"/>
          </p:nvPr>
        </p:nvSpPr>
        <p:spPr>
          <a:xfrm>
            <a:off x="38100" y="12700"/>
            <a:ext cx="12928600" cy="2692400"/>
          </a:xfrm>
          <a:prstGeom prst="rect">
            <a:avLst/>
          </a:prstGeom>
        </p:spPr>
        <p:txBody>
          <a:bodyPr/>
          <a:lstStyle/>
          <a:p>
            <a:pPr/>
            <a:r>
              <a:t>Features, Harris Corners </a:t>
            </a:r>
          </a:p>
          <a:p>
            <a:pPr/>
            <a:r>
              <a:t>and Descriptors</a:t>
            </a:r>
          </a:p>
        </p:txBody>
      </p:sp>
      <p:sp>
        <p:nvSpPr>
          <p:cNvPr id="180" name="Frédo Durand…"/>
          <p:cNvSpPr txBox="1"/>
          <p:nvPr>
            <p:ph type="subTitle" sz="quarter" idx="1"/>
          </p:nvPr>
        </p:nvSpPr>
        <p:spPr>
          <a:xfrm>
            <a:off x="1270000" y="2692400"/>
            <a:ext cx="10464800" cy="1435100"/>
          </a:xfrm>
          <a:prstGeom prst="rect">
            <a:avLst/>
          </a:prstGeom>
        </p:spPr>
        <p:txBody>
          <a:bodyPr/>
          <a:lstStyle/>
          <a:p>
            <a:pPr/>
            <a:r>
              <a:t>Frédo Durand</a:t>
            </a:r>
          </a:p>
          <a:p>
            <a:pPr/>
            <a:r>
              <a:t>MIT EECS 6.8370/6.8371</a:t>
            </a:r>
          </a:p>
        </p:txBody>
      </p:sp>
      <p:pic>
        <p:nvPicPr>
          <p:cNvPr id="181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96900" y="4660900"/>
            <a:ext cx="5695950" cy="3797300"/>
          </a:xfrm>
          <a:prstGeom prst="rect">
            <a:avLst/>
          </a:prstGeom>
          <a:ln w="12700"/>
        </p:spPr>
      </p:pic>
      <p:pic>
        <p:nvPicPr>
          <p:cNvPr id="182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86801" y="4660900"/>
            <a:ext cx="5695951" cy="3797300"/>
          </a:xfrm>
          <a:prstGeom prst="rect">
            <a:avLst/>
          </a:prstGeom>
          <a:ln w="12700"/>
        </p:spPr>
      </p:pic>
      <p:sp>
        <p:nvSpPr>
          <p:cNvPr id="183" name="Julian Beever…"/>
          <p:cNvSpPr txBox="1"/>
          <p:nvPr/>
        </p:nvSpPr>
        <p:spPr>
          <a:xfrm>
            <a:off x="540401" y="8514015"/>
            <a:ext cx="12585399" cy="11583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R="58702" algn="ctr" defTabSz="1295400">
              <a:spcBef>
                <a:spcPts val="900"/>
              </a:spcBef>
              <a:defRPr b="1" sz="21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Julian Beever</a:t>
            </a:r>
          </a:p>
          <a:p>
            <a:pPr marR="58702" algn="ctr" defTabSz="1295400">
              <a:spcBef>
                <a:spcPts val="900"/>
              </a:spcBef>
              <a:defRPr b="1" sz="21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e.g. </a:t>
            </a:r>
            <a:r>
              <a:rPr u="sng">
                <a:hlinkClick r:id="rId4" invalidUrl="" action="" tgtFrame="" tooltip="" history="1" highlightClick="0" endSnd="0"/>
              </a:rPr>
              <a:t>http://users.skynet.be/J.Beever/</a:t>
            </a:r>
            <a:r>
              <a:t> </a:t>
            </a:r>
            <a:br/>
            <a:r>
              <a:rPr u="sng">
                <a:hlinkClick r:id="rId5" invalidUrl="" action="" tgtFrame="" tooltip="" history="1" highlightClick="0" endSnd="0"/>
              </a:rPr>
              <a:t>http://www.crystalinks.com/julian_beever.html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Class morph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Class morph</a:t>
            </a:r>
          </a:p>
        </p:txBody>
      </p:sp>
      <p:sp>
        <p:nvSpPr>
          <p:cNvPr id="186" name="[1] As a tipix window -- this starts playing once it loads, but you can stop it and explore it interactively. I think it's pretty nice to explore. http://goo.gl/JMj3Vr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[1] As a tipix window -- this starts playing once it loads, but you can stop it and explore it interactively. I think it's pretty nice to explore. </a:t>
            </a:r>
            <a:r>
              <a:rPr u="sng">
                <a:hlinkClick r:id="rId2" invalidUrl="" action="" tgtFrame="" tooltip="" history="1" highlightClick="0" endSnd="0"/>
              </a:rPr>
              <a:t>http://goo.gl/JMj3Vr</a:t>
            </a:r>
            <a:r>
              <a:t> </a:t>
            </a:r>
          </a:p>
          <a:p>
            <a:pPr/>
            <a:r>
              <a:t>[2] As a video: </a:t>
            </a:r>
            <a:r>
              <a:rPr u="sng">
                <a:hlinkClick r:id="rId3" invalidUrl="" action="" tgtFrame="" tooltip="" history="1" highlightClick="0" endSnd="0"/>
              </a:rPr>
              <a:t>http://people.csail.mit.edu/adalca/classes/classmorph.mp4</a:t>
            </a:r>
            <a:r>
              <a:t> </a:t>
            </a:r>
          </a:p>
          <a:p>
            <a:pPr/>
            <a:r>
              <a:t>[3] As each individual morph: </a:t>
            </a:r>
            <a:r>
              <a:rPr u="sng">
                <a:hlinkClick r:id="rId4" invalidUrl="" action="" tgtFrame="" tooltip="" history="1" highlightClick="0" endSnd="0"/>
              </a:rPr>
              <a:t>http://people.csail.mit.edu/adalca/classes/6815_classmorph_results/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Avoid posting code on piazz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Avoid posting code on piazza</a:t>
            </a:r>
          </a:p>
        </p:txBody>
      </p:sp>
      <p:sp>
        <p:nvSpPr>
          <p:cNvPr id="189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92" name="CSAIL.png" descr="CSAIL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93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4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97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98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9" name="When is i ? When the camera is rotated by 90 degrees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When is i ? When the camera is rotated by 90 degrees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202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203" name="Least Squares Examp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Least Squares Example</a:t>
            </a:r>
          </a:p>
        </p:txBody>
      </p:sp>
      <p:sp>
        <p:nvSpPr>
          <p:cNvPr id="204" name="Say we have a set of data points (X1,X1’), (X2,X2’), (X3,X3’), etc.  (e.g. person’s height vs. weight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48080" indent="-306805">
              <a:defRPr sz="3400"/>
            </a:pPr>
            <a:r>
              <a:t>Say we have a set of data points (X1,X1’), (X2,X2’), (X3,X3’), etc.  (e.g. person’s height vs. weight)</a:t>
            </a:r>
          </a:p>
          <a:p>
            <a:pPr marL="348080" indent="-306805">
              <a:defRPr sz="3400"/>
            </a:pPr>
            <a:r>
              <a:t>We want a nice compact formula (line) to predict X’s from Xs:  		Xa + b = X’</a:t>
            </a:r>
          </a:p>
          <a:p>
            <a:pPr marL="348080" indent="-306805">
              <a:defRPr sz="3400"/>
            </a:pPr>
            <a:r>
              <a:t>We want to find a and b</a:t>
            </a:r>
          </a:p>
          <a:p>
            <a:pPr marL="348080" indent="-306805">
              <a:defRPr sz="3400"/>
            </a:pPr>
            <a:r>
              <a:t>How many (X,X’) pairs do we need?</a:t>
            </a:r>
          </a:p>
          <a:p>
            <a:pPr marL="348080" indent="-306805">
              <a:defRPr sz="3400"/>
            </a:pPr>
            <a:r>
              <a:t>	</a:t>
            </a:r>
          </a:p>
          <a:p>
            <a:pPr marL="348080" indent="-306805">
              <a:defRPr sz="3400"/>
            </a:pPr>
          </a:p>
          <a:p>
            <a:pPr marL="348080" indent="-306805">
              <a:defRPr sz="3400"/>
            </a:pPr>
            <a:r>
              <a:t>What if the data is noisy?</a:t>
            </a:r>
          </a:p>
        </p:txBody>
      </p:sp>
      <p:pic>
        <p:nvPicPr>
          <p:cNvPr id="205" name="image.pdf" descr="image.pdf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9900" y="4876800"/>
            <a:ext cx="2705100" cy="1370472"/>
          </a:xfrm>
          <a:prstGeom prst="rect">
            <a:avLst/>
          </a:prstGeom>
          <a:ln w="12700">
            <a:miter lim="400000"/>
          </a:ln>
        </p:spPr>
      </p:pic>
      <p:pic>
        <p:nvPicPr>
          <p:cNvPr id="206" name="image.pdf" descr="image.pdf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676249" y="4838417"/>
            <a:ext cx="3881121" cy="1447237"/>
          </a:xfrm>
          <a:prstGeom prst="rect">
            <a:avLst/>
          </a:prstGeom>
          <a:ln w="12700">
            <a:miter lim="400000"/>
          </a:ln>
        </p:spPr>
      </p:pic>
      <p:pic>
        <p:nvPicPr>
          <p:cNvPr id="207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105900" y="6832600"/>
            <a:ext cx="2819400" cy="1968500"/>
          </a:xfrm>
          <a:prstGeom prst="rect">
            <a:avLst/>
          </a:prstGeom>
          <a:ln w="12700">
            <a:miter lim="400000"/>
          </a:ln>
        </p:spPr>
      </p:pic>
      <p:sp>
        <p:nvSpPr>
          <p:cNvPr id="208" name="Ax=B"/>
          <p:cNvSpPr txBox="1"/>
          <p:nvPr/>
        </p:nvSpPr>
        <p:spPr>
          <a:xfrm>
            <a:off x="11092462" y="5163537"/>
            <a:ext cx="1216179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Arial"/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Ax=B</a:t>
            </a:r>
          </a:p>
        </p:txBody>
      </p:sp>
      <p:pic>
        <p:nvPicPr>
          <p:cNvPr id="209" name="image.pdf" descr="image.pdf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193800" y="6832600"/>
            <a:ext cx="3332480" cy="2323254"/>
          </a:xfrm>
          <a:prstGeom prst="rect">
            <a:avLst/>
          </a:prstGeom>
          <a:ln w="12700">
            <a:miter lim="400000"/>
          </a:ln>
        </p:spPr>
      </p:pic>
      <p:sp>
        <p:nvSpPr>
          <p:cNvPr id="210" name="overconstrained"/>
          <p:cNvSpPr txBox="1"/>
          <p:nvPr/>
        </p:nvSpPr>
        <p:spPr>
          <a:xfrm>
            <a:off x="1248551" y="9101102"/>
            <a:ext cx="3244458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Arial"/>
              <a:defRPr sz="3400"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pPr/>
            <a:r>
              <a:t>overconstrained</a:t>
            </a:r>
          </a:p>
        </p:txBody>
      </p:sp>
      <p:pic>
        <p:nvPicPr>
          <p:cNvPr id="211" name="image.pdf" descr="image.pdf"/>
          <p:cNvPicPr>
            <a:picLocks noChangeAspect="0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5816600" y="7581900"/>
            <a:ext cx="2349500" cy="7473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0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20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2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Class="entr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204" grpId="1"/>
      <p:bldP build="whole" bldLvl="1" animBg="1" rev="0" advAuto="0" spid="206" grpId="3"/>
      <p:bldP build="whole" bldLvl="1" animBg="1" rev="0" advAuto="0" spid="208" grpId="4"/>
      <p:bldP build="whole" bldLvl="1" animBg="1" rev="0" advAuto="0" spid="209" grpId="5"/>
      <p:bldP build="whole" bldLvl="1" animBg="1" rev="0" advAuto="0" spid="207" grpId="8"/>
      <p:bldP build="whole" bldLvl="1" animBg="1" rev="0" advAuto="0" spid="211" grpId="7"/>
      <p:bldP build="whole" bldLvl="1" animBg="1" rev="0" advAuto="0" spid="210" grpId="6"/>
      <p:bldP build="whole" bldLvl="1" animBg="1" rev="0" advAuto="0" spid="205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21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least squa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least square</a:t>
            </a:r>
          </a:p>
        </p:txBody>
      </p:sp>
      <p:sp>
        <p:nvSpPr>
          <p:cNvPr id="216" name="Ax=b where A is rectangular (overconstrained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Ax=b where A is rectangular (overconstrained)</a:t>
            </a:r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  <a:r>
              <a:t>Solve A</a:t>
            </a:r>
            <a:r>
              <a:rPr baseline="31999"/>
              <a:t>T</a:t>
            </a:r>
            <a:r>
              <a:t>A x =A</a:t>
            </a:r>
            <a:r>
              <a:rPr baseline="31999"/>
              <a:t>T</a:t>
            </a:r>
            <a:r>
              <a:t>b</a:t>
            </a:r>
          </a:p>
        </p:txBody>
      </p:sp>
      <p:sp>
        <p:nvSpPr>
          <p:cNvPr id="217" name="="/>
          <p:cNvSpPr txBox="1"/>
          <p:nvPr/>
        </p:nvSpPr>
        <p:spPr>
          <a:xfrm>
            <a:off x="8763000" y="3759200"/>
            <a:ext cx="41562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=</a:t>
            </a:r>
          </a:p>
        </p:txBody>
      </p:sp>
      <p:grpSp>
        <p:nvGrpSpPr>
          <p:cNvPr id="221" name="Group"/>
          <p:cNvGrpSpPr/>
          <p:nvPr/>
        </p:nvGrpSpPr>
        <p:grpSpPr>
          <a:xfrm>
            <a:off x="8103553" y="2654300"/>
            <a:ext cx="1286699" cy="2813481"/>
            <a:chOff x="0" y="0"/>
            <a:chExt cx="1286697" cy="2813480"/>
          </a:xfrm>
        </p:grpSpPr>
        <p:sp>
          <p:nvSpPr>
            <p:cNvPr id="218" name="Rectangle"/>
            <p:cNvSpPr/>
            <p:nvPr/>
          </p:nvSpPr>
          <p:spPr>
            <a:xfrm>
              <a:off x="0" y="395141"/>
              <a:ext cx="525183" cy="241834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219" name="Rectangle"/>
            <p:cNvSpPr/>
            <p:nvPr/>
          </p:nvSpPr>
          <p:spPr>
            <a:xfrm>
              <a:off x="1102883" y="395141"/>
              <a:ext cx="183815" cy="241834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220" name="Rectangle"/>
            <p:cNvSpPr/>
            <p:nvPr/>
          </p:nvSpPr>
          <p:spPr>
            <a:xfrm>
              <a:off x="617090" y="0"/>
              <a:ext cx="183815" cy="381152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</p:grpSp>
      <p:grpSp>
        <p:nvGrpSpPr>
          <p:cNvPr id="227" name="Group"/>
          <p:cNvGrpSpPr/>
          <p:nvPr/>
        </p:nvGrpSpPr>
        <p:grpSpPr>
          <a:xfrm>
            <a:off x="5461000" y="6213174"/>
            <a:ext cx="6532317" cy="3522365"/>
            <a:chOff x="0" y="0"/>
            <a:chExt cx="6532317" cy="3522363"/>
          </a:xfrm>
        </p:grpSpPr>
        <p:sp>
          <p:nvSpPr>
            <p:cNvPr id="222" name="Rectangle"/>
            <p:cNvSpPr/>
            <p:nvPr/>
          </p:nvSpPr>
          <p:spPr>
            <a:xfrm rot="16199996">
              <a:off x="945057" y="-393046"/>
              <a:ext cx="525727" cy="2415842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223" name="Rectangle"/>
            <p:cNvSpPr/>
            <p:nvPr/>
          </p:nvSpPr>
          <p:spPr>
            <a:xfrm>
              <a:off x="2462150" y="1104024"/>
              <a:ext cx="525184" cy="241834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224" name="Rectangle"/>
            <p:cNvSpPr/>
            <p:nvPr/>
          </p:nvSpPr>
          <p:spPr>
            <a:xfrm>
              <a:off x="3197406" y="0"/>
              <a:ext cx="183815" cy="381152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225" name="Rectangle"/>
            <p:cNvSpPr/>
            <p:nvPr/>
          </p:nvSpPr>
          <p:spPr>
            <a:xfrm>
              <a:off x="6348503" y="1104024"/>
              <a:ext cx="183815" cy="2418340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226" name="Rectangle"/>
            <p:cNvSpPr/>
            <p:nvPr/>
          </p:nvSpPr>
          <p:spPr>
            <a:xfrm rot="16199996">
              <a:off x="4785811" y="-393046"/>
              <a:ext cx="525727" cy="2415842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</p:grpSp>
      <p:sp>
        <p:nvSpPr>
          <p:cNvPr id="228" name="="/>
          <p:cNvSpPr txBox="1"/>
          <p:nvPr/>
        </p:nvSpPr>
        <p:spPr>
          <a:xfrm>
            <a:off x="8686800" y="8140700"/>
            <a:ext cx="41562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=</a:t>
            </a:r>
          </a:p>
        </p:txBody>
      </p:sp>
      <p:sp>
        <p:nvSpPr>
          <p:cNvPr id="229" name="Square"/>
          <p:cNvSpPr/>
          <p:nvPr/>
        </p:nvSpPr>
        <p:spPr>
          <a:xfrm>
            <a:off x="7924800" y="6756400"/>
            <a:ext cx="508000" cy="508000"/>
          </a:xfrm>
          <a:prstGeom prst="rect">
            <a:avLst/>
          </a:prstGeom>
          <a:solidFill>
            <a:srgbClr val="FFF2D5"/>
          </a:solidFill>
          <a:ln w="254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0" name="Rectangle"/>
          <p:cNvSpPr/>
          <p:nvPr/>
        </p:nvSpPr>
        <p:spPr>
          <a:xfrm>
            <a:off x="11772900" y="6756400"/>
            <a:ext cx="215900" cy="508000"/>
          </a:xfrm>
          <a:prstGeom prst="rect">
            <a:avLst/>
          </a:prstGeom>
          <a:solidFill>
            <a:srgbClr val="FFF2D5"/>
          </a:solidFill>
          <a:ln w="254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231" name="Rectangle"/>
          <p:cNvSpPr/>
          <p:nvPr/>
        </p:nvSpPr>
        <p:spPr>
          <a:xfrm>
            <a:off x="8636000" y="6121400"/>
            <a:ext cx="215900" cy="508000"/>
          </a:xfrm>
          <a:prstGeom prst="rect">
            <a:avLst/>
          </a:prstGeom>
          <a:solidFill>
            <a:srgbClr val="FFF2D5"/>
          </a:solidFill>
          <a:ln w="254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23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235" name="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Questions?</a:t>
            </a:r>
          </a:p>
        </p:txBody>
      </p:sp>
      <p:sp>
        <p:nvSpPr>
          <p:cNvPr id="236" name="http://openphotovr.org/edit.html?id=hWJwBO1U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u="sng">
                <a:hlinkClick r:id="rId3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3" invalidUrl="" action="" tgtFrame="" tooltip="" history="1" highlightClick="0" endSnd="0"/>
              </a:rPr>
              <a:t>http://openphotovr.org/edit.html?id=hWJwBO1U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239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240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41" name="Do a demo with camera projectors like the Nikon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Do a demo with camera projectors like the Nikon. </a:t>
            </a:r>
          </a:p>
          <a:p>
            <a:pPr/>
            <a:r>
              <a:t>anf maybe an extra camera taking a new virtual image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24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245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46" name="http://da.vidr.cc/projects/pixelstruct/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 u="sng">
                <a:hlinkClick r:id="rId3" invalidUrl="" action="" tgtFrame="" tooltip="" history="1" highlightClick="0" endSnd="0"/>
              </a:rPr>
              <a:t>http://da.vidr.cc/projects/pixelstruct/</a:t>
            </a:r>
          </a:p>
          <a:p>
            <a:pPr/>
          </a:p>
          <a:p>
            <a:pPr/>
            <a:r>
              <a:rPr u="sng">
                <a:hlinkClick r:id="rId4" invalidUrl="" action="" tgtFrame="" tooltip="" history="1" highlightClick="0" endSnd="0"/>
              </a:rPr>
              <a:t>http://openphotovr.org/</a:t>
            </a:r>
          </a:p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Recap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Recap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Manual linear panorama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Manual linear panoramas</a:t>
            </a:r>
          </a:p>
        </p:txBody>
      </p:sp>
      <p:sp>
        <p:nvSpPr>
          <p:cNvPr id="251" name="Create a virtual wide angle view from 2 image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Create a virtual wide angle view from 2 images</a:t>
            </a:r>
          </a:p>
          <a:p>
            <a:pPr/>
            <a:r>
              <a:t>Choose one image as reference</a:t>
            </a:r>
          </a:p>
          <a:p>
            <a:pPr/>
            <a:r>
              <a:t>User gives 4 correspondences </a:t>
            </a:r>
          </a:p>
          <a:p>
            <a:pPr/>
            <a:r>
              <a:t>Deduce homography matrix</a:t>
            </a:r>
          </a:p>
          <a:p>
            <a:pPr/>
            <a:r>
              <a:t>Reproject (warp) second image into first one</a:t>
            </a:r>
          </a:p>
        </p:txBody>
      </p:sp>
      <p:pic>
        <p:nvPicPr>
          <p:cNvPr id="252" name="droppedImage.tiff" descr="dropped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5623080"/>
            <a:ext cx="3087072" cy="41160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53" name="droppedImage.tiff" descr="dropped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65116" y="5623080"/>
            <a:ext cx="3087072" cy="4116096"/>
          </a:xfrm>
          <a:prstGeom prst="rect">
            <a:avLst/>
          </a:prstGeom>
          <a:ln w="12700">
            <a:miter lim="400000"/>
          </a:ln>
        </p:spPr>
      </p:pic>
      <p:sp>
        <p:nvSpPr>
          <p:cNvPr id="254" name="Rectangle"/>
          <p:cNvSpPr/>
          <p:nvPr/>
        </p:nvSpPr>
        <p:spPr>
          <a:xfrm>
            <a:off x="12700" y="5524500"/>
            <a:ext cx="6337300" cy="4241800"/>
          </a:xfrm>
          <a:prstGeom prst="rect">
            <a:avLst/>
          </a:prstGeom>
          <a:solidFill>
            <a:srgbClr val="FFFFFF">
              <a:alpha val="20000"/>
            </a:srgbClr>
          </a:solidFill>
          <a:ln w="25400"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55" name="Arrow"/>
          <p:cNvSpPr/>
          <p:nvPr/>
        </p:nvSpPr>
        <p:spPr>
          <a:xfrm>
            <a:off x="7239000" y="6731000"/>
            <a:ext cx="1270000" cy="1270000"/>
          </a:xfrm>
          <a:prstGeom prst="rightArrow">
            <a:avLst>
              <a:gd name="adj1" fmla="val 68000"/>
              <a:gd name="adj2" fmla="val 49004"/>
            </a:avLst>
          </a:prstGeom>
          <a:solidFill>
            <a:srgbClr val="FFFFFF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56" name="Circle"/>
          <p:cNvSpPr/>
          <p:nvPr/>
        </p:nvSpPr>
        <p:spPr>
          <a:xfrm>
            <a:off x="3378200" y="9207500"/>
            <a:ext cx="190500" cy="190500"/>
          </a:xfrm>
          <a:prstGeom prst="ellipse">
            <a:avLst/>
          </a:prstGeom>
          <a:blipFill>
            <a:blip r:embed="rId4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57" name="Circle"/>
          <p:cNvSpPr/>
          <p:nvPr/>
        </p:nvSpPr>
        <p:spPr>
          <a:xfrm>
            <a:off x="2108200" y="8890000"/>
            <a:ext cx="190500" cy="190500"/>
          </a:xfrm>
          <a:prstGeom prst="ellipse">
            <a:avLst/>
          </a:prstGeom>
          <a:blipFill>
            <a:blip r:embed="rId4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58" name="Circle"/>
          <p:cNvSpPr/>
          <p:nvPr/>
        </p:nvSpPr>
        <p:spPr>
          <a:xfrm>
            <a:off x="3276600" y="7696200"/>
            <a:ext cx="190500" cy="190500"/>
          </a:xfrm>
          <a:prstGeom prst="ellipse">
            <a:avLst/>
          </a:prstGeom>
          <a:solidFill>
            <a:srgbClr val="B51A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59" name="Circle"/>
          <p:cNvSpPr/>
          <p:nvPr/>
        </p:nvSpPr>
        <p:spPr>
          <a:xfrm>
            <a:off x="1828800" y="7480300"/>
            <a:ext cx="190500" cy="190500"/>
          </a:xfrm>
          <a:prstGeom prst="ellipse">
            <a:avLst/>
          </a:prstGeom>
          <a:solidFill>
            <a:srgbClr val="B51A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60" name="Circle"/>
          <p:cNvSpPr/>
          <p:nvPr/>
        </p:nvSpPr>
        <p:spPr>
          <a:xfrm>
            <a:off x="4292600" y="7708900"/>
            <a:ext cx="190500" cy="190500"/>
          </a:xfrm>
          <a:prstGeom prst="ellipse">
            <a:avLst/>
          </a:prstGeom>
          <a:solidFill>
            <a:srgbClr val="669C35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61" name="Circle"/>
          <p:cNvSpPr/>
          <p:nvPr/>
        </p:nvSpPr>
        <p:spPr>
          <a:xfrm>
            <a:off x="2794000" y="7378700"/>
            <a:ext cx="190500" cy="190500"/>
          </a:xfrm>
          <a:prstGeom prst="ellipse">
            <a:avLst/>
          </a:prstGeom>
          <a:solidFill>
            <a:srgbClr val="669C35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62" name="Circle"/>
          <p:cNvSpPr/>
          <p:nvPr/>
        </p:nvSpPr>
        <p:spPr>
          <a:xfrm>
            <a:off x="4076700" y="9105900"/>
            <a:ext cx="190500" cy="190500"/>
          </a:xfrm>
          <a:prstGeom prst="ellipse">
            <a:avLst/>
          </a:prstGeom>
          <a:solidFill>
            <a:srgbClr val="D29D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63" name="Circle"/>
          <p:cNvSpPr/>
          <p:nvPr/>
        </p:nvSpPr>
        <p:spPr>
          <a:xfrm>
            <a:off x="2692400" y="8801100"/>
            <a:ext cx="190500" cy="190500"/>
          </a:xfrm>
          <a:prstGeom prst="ellipse">
            <a:avLst/>
          </a:prstGeom>
          <a:solidFill>
            <a:srgbClr val="D29D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64" name="p"/>
          <p:cNvSpPr txBox="1"/>
          <p:nvPr/>
        </p:nvSpPr>
        <p:spPr>
          <a:xfrm>
            <a:off x="1620372" y="66675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p</a:t>
            </a:r>
          </a:p>
        </p:txBody>
      </p:sp>
      <p:sp>
        <p:nvSpPr>
          <p:cNvPr id="265" name="p’"/>
          <p:cNvSpPr txBox="1"/>
          <p:nvPr/>
        </p:nvSpPr>
        <p:spPr>
          <a:xfrm>
            <a:off x="3251001" y="6972300"/>
            <a:ext cx="497943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p’</a:t>
            </a:r>
          </a:p>
        </p:txBody>
      </p:sp>
      <p:sp>
        <p:nvSpPr>
          <p:cNvPr id="266" name="H"/>
          <p:cNvSpPr txBox="1"/>
          <p:nvPr/>
        </p:nvSpPr>
        <p:spPr>
          <a:xfrm>
            <a:off x="7334355" y="6972300"/>
            <a:ext cx="586235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b="1"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H</a:t>
            </a:r>
          </a:p>
        </p:txBody>
      </p:sp>
      <p:pic>
        <p:nvPicPr>
          <p:cNvPr id="267" name="droppedImage.png" descr="dropped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398000" y="5651500"/>
            <a:ext cx="3395873" cy="4114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Under the hoo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Under the hood</a:t>
            </a:r>
          </a:p>
        </p:txBody>
      </p:sp>
      <p:sp>
        <p:nvSpPr>
          <p:cNvPr id="270" name="Homogenous coordinate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Homogenous coordinates</a:t>
            </a:r>
          </a:p>
          <a:p>
            <a:pPr lvl="1"/>
            <a:r>
              <a:t>encode 2D points with 3 coordinates (x, y, w)</a:t>
            </a:r>
          </a:p>
          <a:p>
            <a:pPr lvl="1"/>
            <a:r>
              <a:t>represents Euclidean points (x/w, y/w)</a:t>
            </a:r>
          </a:p>
          <a:p>
            <a:pPr lvl="1"/>
            <a:r>
              <a:t>make it easy to express perspective and to go between 3D and 2D</a:t>
            </a:r>
          </a:p>
          <a:p>
            <a:pPr/>
            <a:r>
              <a:t>Homography </a:t>
            </a:r>
          </a:p>
          <a:p>
            <a:pPr lvl="1"/>
            <a:r>
              <a:t>3x3 matrix on homogenous coordinates</a:t>
            </a:r>
          </a:p>
          <a:p>
            <a:pPr lvl="1"/>
            <a:r>
              <a:t>represent any perspective mapping of a plane</a:t>
            </a:r>
          </a:p>
          <a:p>
            <a:pPr lvl="1"/>
            <a:r>
              <a:t>to apply a homography to a 2D point x, y: </a:t>
            </a:r>
            <a:br/>
            <a:r>
              <a:t>compute H(x, 1, y)</a:t>
            </a:r>
            <a:r>
              <a:rPr baseline="31999"/>
              <a:t>T</a:t>
            </a:r>
            <a:r>
              <a:t> and divide by third coordinate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27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274" name="Dem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Demo</a:t>
            </a:r>
          </a:p>
        </p:txBody>
      </p:sp>
      <p:sp>
        <p:nvSpPr>
          <p:cNvPr id="275" name="http://openphotovr.org/edit.html?id=33RwaQHm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 u="sng">
                <a:hlinkClick r:id="rId3" invalidUrl="" action="" tgtFrame="" tooltip="" history="1" highlightClick="0" endSnd="0"/>
              </a:rPr>
              <a:t>http://openphotovr.org/edit.html?id=33RwaQHm</a:t>
            </a:r>
          </a:p>
          <a:p>
            <a:pPr/>
            <a:r>
              <a:t>If we change the p’, we get a different homography</a:t>
            </a:r>
          </a:p>
        </p:txBody>
      </p:sp>
      <p:pic>
        <p:nvPicPr>
          <p:cNvPr id="276" name="droppedImage.png" descr="dropped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610100" y="4470400"/>
            <a:ext cx="4572000" cy="3949700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droppedImage.tiff" descr="dropped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5419880"/>
            <a:ext cx="3087072" cy="41160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79" name="droppedImage.tiff" descr="dropped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65116" y="5419880"/>
            <a:ext cx="3087072" cy="4116096"/>
          </a:xfrm>
          <a:prstGeom prst="rect">
            <a:avLst/>
          </a:prstGeom>
          <a:ln w="12700">
            <a:miter lim="400000"/>
          </a:ln>
        </p:spPr>
      </p:pic>
      <p:sp>
        <p:nvSpPr>
          <p:cNvPr id="280" name="Rectangle"/>
          <p:cNvSpPr/>
          <p:nvPr/>
        </p:nvSpPr>
        <p:spPr>
          <a:xfrm>
            <a:off x="12700" y="5321300"/>
            <a:ext cx="6337300" cy="4241800"/>
          </a:xfrm>
          <a:prstGeom prst="rect">
            <a:avLst/>
          </a:prstGeom>
          <a:solidFill>
            <a:srgbClr val="FFFFFF">
              <a:alpha val="20000"/>
            </a:srgbClr>
          </a:solidFill>
          <a:ln w="25400"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81" name="Homograph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Homography</a:t>
            </a:r>
          </a:p>
        </p:txBody>
      </p:sp>
      <p:sp>
        <p:nvSpPr>
          <p:cNvPr id="282" name="Different sets of p, p’ correspondences can yield the same homograph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Different sets of p, p’ correspondences can yield the same homography</a:t>
            </a:r>
          </a:p>
        </p:txBody>
      </p:sp>
      <p:pic>
        <p:nvPicPr>
          <p:cNvPr id="283" name="droppedImage.png" descr="dropped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949085" y="4080494"/>
            <a:ext cx="5848518" cy="5499103"/>
          </a:xfrm>
          <a:prstGeom prst="rect">
            <a:avLst/>
          </a:prstGeom>
          <a:ln w="12700">
            <a:miter lim="400000"/>
          </a:ln>
        </p:spPr>
      </p:pic>
      <p:sp>
        <p:nvSpPr>
          <p:cNvPr id="284" name="Arrow"/>
          <p:cNvSpPr/>
          <p:nvPr/>
        </p:nvSpPr>
        <p:spPr>
          <a:xfrm>
            <a:off x="6159500" y="6527800"/>
            <a:ext cx="1270000" cy="1270000"/>
          </a:xfrm>
          <a:prstGeom prst="rightArrow">
            <a:avLst>
              <a:gd name="adj1" fmla="val 68000"/>
              <a:gd name="adj2" fmla="val 49004"/>
            </a:avLst>
          </a:prstGeom>
          <a:solidFill>
            <a:srgbClr val="FFFFFF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85" name="Circle"/>
          <p:cNvSpPr/>
          <p:nvPr/>
        </p:nvSpPr>
        <p:spPr>
          <a:xfrm>
            <a:off x="3378200" y="9004300"/>
            <a:ext cx="190500" cy="190500"/>
          </a:xfrm>
          <a:prstGeom prst="ellipse">
            <a:avLst/>
          </a:prstGeom>
          <a:blipFill>
            <a:blip r:embed="rId5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86" name="Circle"/>
          <p:cNvSpPr/>
          <p:nvPr/>
        </p:nvSpPr>
        <p:spPr>
          <a:xfrm>
            <a:off x="2108200" y="8686800"/>
            <a:ext cx="190500" cy="190500"/>
          </a:xfrm>
          <a:prstGeom prst="ellipse">
            <a:avLst/>
          </a:prstGeom>
          <a:blipFill>
            <a:blip r:embed="rId5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87" name="Circle"/>
          <p:cNvSpPr/>
          <p:nvPr/>
        </p:nvSpPr>
        <p:spPr>
          <a:xfrm>
            <a:off x="3276600" y="7493000"/>
            <a:ext cx="190500" cy="190500"/>
          </a:xfrm>
          <a:prstGeom prst="ellipse">
            <a:avLst/>
          </a:prstGeom>
          <a:solidFill>
            <a:srgbClr val="B51A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88" name="Circle"/>
          <p:cNvSpPr/>
          <p:nvPr/>
        </p:nvSpPr>
        <p:spPr>
          <a:xfrm>
            <a:off x="1828800" y="7277100"/>
            <a:ext cx="190500" cy="190500"/>
          </a:xfrm>
          <a:prstGeom prst="ellipse">
            <a:avLst/>
          </a:prstGeom>
          <a:solidFill>
            <a:srgbClr val="B51A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89" name="Circle"/>
          <p:cNvSpPr/>
          <p:nvPr/>
        </p:nvSpPr>
        <p:spPr>
          <a:xfrm>
            <a:off x="4292600" y="7505700"/>
            <a:ext cx="190500" cy="190500"/>
          </a:xfrm>
          <a:prstGeom prst="ellipse">
            <a:avLst/>
          </a:prstGeom>
          <a:solidFill>
            <a:srgbClr val="669C35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90" name="Circle"/>
          <p:cNvSpPr/>
          <p:nvPr/>
        </p:nvSpPr>
        <p:spPr>
          <a:xfrm>
            <a:off x="2794000" y="7175500"/>
            <a:ext cx="190500" cy="190500"/>
          </a:xfrm>
          <a:prstGeom prst="ellipse">
            <a:avLst/>
          </a:prstGeom>
          <a:solidFill>
            <a:srgbClr val="669C35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91" name="Circle"/>
          <p:cNvSpPr/>
          <p:nvPr/>
        </p:nvSpPr>
        <p:spPr>
          <a:xfrm>
            <a:off x="4076700" y="8902700"/>
            <a:ext cx="190500" cy="190500"/>
          </a:xfrm>
          <a:prstGeom prst="ellipse">
            <a:avLst/>
          </a:prstGeom>
          <a:solidFill>
            <a:srgbClr val="D29D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92" name="Circle"/>
          <p:cNvSpPr/>
          <p:nvPr/>
        </p:nvSpPr>
        <p:spPr>
          <a:xfrm>
            <a:off x="2692400" y="8597900"/>
            <a:ext cx="190500" cy="190500"/>
          </a:xfrm>
          <a:prstGeom prst="ellipse">
            <a:avLst/>
          </a:prstGeom>
          <a:solidFill>
            <a:srgbClr val="D29D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93" name="p"/>
          <p:cNvSpPr txBox="1"/>
          <p:nvPr/>
        </p:nvSpPr>
        <p:spPr>
          <a:xfrm>
            <a:off x="1620372" y="64643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p</a:t>
            </a:r>
          </a:p>
        </p:txBody>
      </p:sp>
      <p:sp>
        <p:nvSpPr>
          <p:cNvPr id="294" name="p’"/>
          <p:cNvSpPr txBox="1"/>
          <p:nvPr/>
        </p:nvSpPr>
        <p:spPr>
          <a:xfrm>
            <a:off x="3251001" y="6769100"/>
            <a:ext cx="497943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p’</a:t>
            </a:r>
          </a:p>
        </p:txBody>
      </p:sp>
      <p:sp>
        <p:nvSpPr>
          <p:cNvPr id="295" name="H"/>
          <p:cNvSpPr txBox="1"/>
          <p:nvPr/>
        </p:nvSpPr>
        <p:spPr>
          <a:xfrm>
            <a:off x="6254855" y="6769100"/>
            <a:ext cx="586235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b="1"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H</a:t>
            </a:r>
          </a:p>
        </p:txBody>
      </p:sp>
      <p:sp>
        <p:nvSpPr>
          <p:cNvPr id="296" name="Circle"/>
          <p:cNvSpPr/>
          <p:nvPr/>
        </p:nvSpPr>
        <p:spPr>
          <a:xfrm>
            <a:off x="8801100" y="7302500"/>
            <a:ext cx="190500" cy="190500"/>
          </a:xfrm>
          <a:prstGeom prst="ellipse">
            <a:avLst/>
          </a:prstGeom>
          <a:solidFill>
            <a:srgbClr val="B51A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97" name="Circle"/>
          <p:cNvSpPr/>
          <p:nvPr/>
        </p:nvSpPr>
        <p:spPr>
          <a:xfrm>
            <a:off x="9677400" y="7239000"/>
            <a:ext cx="190500" cy="190500"/>
          </a:xfrm>
          <a:prstGeom prst="ellipse">
            <a:avLst/>
          </a:prstGeom>
          <a:solidFill>
            <a:srgbClr val="669C35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98" name="Circle"/>
          <p:cNvSpPr/>
          <p:nvPr/>
        </p:nvSpPr>
        <p:spPr>
          <a:xfrm>
            <a:off x="9029700" y="8674100"/>
            <a:ext cx="190500" cy="190500"/>
          </a:xfrm>
          <a:prstGeom prst="ellipse">
            <a:avLst/>
          </a:prstGeom>
          <a:blipFill>
            <a:blip r:embed="rId5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299" name="Circle"/>
          <p:cNvSpPr/>
          <p:nvPr/>
        </p:nvSpPr>
        <p:spPr>
          <a:xfrm>
            <a:off x="9690100" y="8674100"/>
            <a:ext cx="190500" cy="190500"/>
          </a:xfrm>
          <a:prstGeom prst="ellipse">
            <a:avLst/>
          </a:prstGeom>
          <a:solidFill>
            <a:srgbClr val="D29D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droppedImage.tiff" descr="droppedImage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5419880"/>
            <a:ext cx="3087072" cy="41160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02" name="droppedImage.tiff" descr="dropped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65116" y="5419880"/>
            <a:ext cx="3087072" cy="4116096"/>
          </a:xfrm>
          <a:prstGeom prst="rect">
            <a:avLst/>
          </a:prstGeom>
          <a:ln w="12700">
            <a:miter lim="400000"/>
          </a:ln>
        </p:spPr>
      </p:pic>
      <p:sp>
        <p:nvSpPr>
          <p:cNvPr id="303" name="Rectangle"/>
          <p:cNvSpPr/>
          <p:nvPr/>
        </p:nvSpPr>
        <p:spPr>
          <a:xfrm>
            <a:off x="12700" y="5321300"/>
            <a:ext cx="6337300" cy="4241800"/>
          </a:xfrm>
          <a:prstGeom prst="rect">
            <a:avLst/>
          </a:prstGeom>
          <a:solidFill>
            <a:srgbClr val="FFFFFF">
              <a:alpha val="20000"/>
            </a:srgbClr>
          </a:solidFill>
          <a:ln w="25400"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04" name="Homograph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Homography</a:t>
            </a:r>
          </a:p>
        </p:txBody>
      </p:sp>
      <p:sp>
        <p:nvSpPr>
          <p:cNvPr id="305" name="Different sets of p, p’ correspondences can yield the same homograph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Different sets of p, p’ correspondences can yield the same homography</a:t>
            </a:r>
          </a:p>
        </p:txBody>
      </p:sp>
      <p:pic>
        <p:nvPicPr>
          <p:cNvPr id="306" name="droppedImage.png" descr="dropped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949085" y="4080494"/>
            <a:ext cx="5848518" cy="5499103"/>
          </a:xfrm>
          <a:prstGeom prst="rect">
            <a:avLst/>
          </a:prstGeom>
          <a:ln w="12700">
            <a:miter lim="400000"/>
          </a:ln>
        </p:spPr>
      </p:pic>
      <p:sp>
        <p:nvSpPr>
          <p:cNvPr id="307" name="Arrow"/>
          <p:cNvSpPr/>
          <p:nvPr/>
        </p:nvSpPr>
        <p:spPr>
          <a:xfrm>
            <a:off x="6159500" y="6527800"/>
            <a:ext cx="1270000" cy="1270000"/>
          </a:xfrm>
          <a:prstGeom prst="rightArrow">
            <a:avLst>
              <a:gd name="adj1" fmla="val 68000"/>
              <a:gd name="adj2" fmla="val 49004"/>
            </a:avLst>
          </a:prstGeom>
          <a:solidFill>
            <a:srgbClr val="FFFFFF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08" name="Circle"/>
          <p:cNvSpPr/>
          <p:nvPr/>
        </p:nvSpPr>
        <p:spPr>
          <a:xfrm>
            <a:off x="3378200" y="9004300"/>
            <a:ext cx="190500" cy="190500"/>
          </a:xfrm>
          <a:prstGeom prst="ellipse">
            <a:avLst/>
          </a:prstGeom>
          <a:blipFill>
            <a:blip r:embed="rId5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09" name="Circle"/>
          <p:cNvSpPr/>
          <p:nvPr/>
        </p:nvSpPr>
        <p:spPr>
          <a:xfrm>
            <a:off x="2108200" y="8686800"/>
            <a:ext cx="190500" cy="190500"/>
          </a:xfrm>
          <a:prstGeom prst="ellipse">
            <a:avLst/>
          </a:prstGeom>
          <a:blipFill>
            <a:blip r:embed="rId5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10" name="Circle"/>
          <p:cNvSpPr/>
          <p:nvPr/>
        </p:nvSpPr>
        <p:spPr>
          <a:xfrm>
            <a:off x="3276600" y="7493000"/>
            <a:ext cx="190500" cy="190500"/>
          </a:xfrm>
          <a:prstGeom prst="ellips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11" name="Circle"/>
          <p:cNvSpPr/>
          <p:nvPr/>
        </p:nvSpPr>
        <p:spPr>
          <a:xfrm>
            <a:off x="1828800" y="7277100"/>
            <a:ext cx="190500" cy="190500"/>
          </a:xfrm>
          <a:prstGeom prst="ellips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12" name="Circle"/>
          <p:cNvSpPr/>
          <p:nvPr/>
        </p:nvSpPr>
        <p:spPr>
          <a:xfrm>
            <a:off x="4292600" y="7505700"/>
            <a:ext cx="190500" cy="190500"/>
          </a:xfrm>
          <a:prstGeom prst="ellips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13" name="Circle"/>
          <p:cNvSpPr/>
          <p:nvPr/>
        </p:nvSpPr>
        <p:spPr>
          <a:xfrm>
            <a:off x="2794000" y="7175500"/>
            <a:ext cx="190500" cy="190500"/>
          </a:xfrm>
          <a:prstGeom prst="ellips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14" name="Circle"/>
          <p:cNvSpPr/>
          <p:nvPr/>
        </p:nvSpPr>
        <p:spPr>
          <a:xfrm>
            <a:off x="4076700" y="8902700"/>
            <a:ext cx="190500" cy="190500"/>
          </a:xfrm>
          <a:prstGeom prst="ellipse">
            <a:avLst/>
          </a:prstGeom>
          <a:solidFill>
            <a:srgbClr val="D29D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15" name="Circle"/>
          <p:cNvSpPr/>
          <p:nvPr/>
        </p:nvSpPr>
        <p:spPr>
          <a:xfrm>
            <a:off x="2692400" y="8597900"/>
            <a:ext cx="190500" cy="190500"/>
          </a:xfrm>
          <a:prstGeom prst="ellipse">
            <a:avLst/>
          </a:prstGeom>
          <a:solidFill>
            <a:srgbClr val="D29D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16" name="p"/>
          <p:cNvSpPr txBox="1"/>
          <p:nvPr/>
        </p:nvSpPr>
        <p:spPr>
          <a:xfrm>
            <a:off x="1620372" y="6464300"/>
            <a:ext cx="38100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p</a:t>
            </a:r>
          </a:p>
        </p:txBody>
      </p:sp>
      <p:sp>
        <p:nvSpPr>
          <p:cNvPr id="317" name="p’"/>
          <p:cNvSpPr txBox="1"/>
          <p:nvPr/>
        </p:nvSpPr>
        <p:spPr>
          <a:xfrm>
            <a:off x="3251001" y="6769100"/>
            <a:ext cx="497943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p’</a:t>
            </a:r>
          </a:p>
        </p:txBody>
      </p:sp>
      <p:sp>
        <p:nvSpPr>
          <p:cNvPr id="318" name="H"/>
          <p:cNvSpPr txBox="1"/>
          <p:nvPr/>
        </p:nvSpPr>
        <p:spPr>
          <a:xfrm>
            <a:off x="6254855" y="6769100"/>
            <a:ext cx="586235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b="1"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H</a:t>
            </a:r>
          </a:p>
        </p:txBody>
      </p:sp>
      <p:sp>
        <p:nvSpPr>
          <p:cNvPr id="319" name="Circle"/>
          <p:cNvSpPr/>
          <p:nvPr/>
        </p:nvSpPr>
        <p:spPr>
          <a:xfrm>
            <a:off x="2362200" y="7251700"/>
            <a:ext cx="190500" cy="190500"/>
          </a:xfrm>
          <a:prstGeom prst="ellipse">
            <a:avLst/>
          </a:prstGeom>
          <a:solidFill>
            <a:srgbClr val="669C35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20" name="Circle"/>
          <p:cNvSpPr/>
          <p:nvPr/>
        </p:nvSpPr>
        <p:spPr>
          <a:xfrm>
            <a:off x="1943100" y="7493000"/>
            <a:ext cx="190500" cy="190500"/>
          </a:xfrm>
          <a:prstGeom prst="ellipse">
            <a:avLst/>
          </a:prstGeom>
          <a:solidFill>
            <a:srgbClr val="B51A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21" name="Circle"/>
          <p:cNvSpPr/>
          <p:nvPr/>
        </p:nvSpPr>
        <p:spPr>
          <a:xfrm>
            <a:off x="3810000" y="7505700"/>
            <a:ext cx="190500" cy="190500"/>
          </a:xfrm>
          <a:prstGeom prst="ellipse">
            <a:avLst/>
          </a:prstGeom>
          <a:solidFill>
            <a:srgbClr val="669C35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22" name="Circle"/>
          <p:cNvSpPr/>
          <p:nvPr/>
        </p:nvSpPr>
        <p:spPr>
          <a:xfrm>
            <a:off x="3416300" y="7708900"/>
            <a:ext cx="190500" cy="190500"/>
          </a:xfrm>
          <a:prstGeom prst="ellipse">
            <a:avLst/>
          </a:prstGeom>
          <a:solidFill>
            <a:srgbClr val="B51A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23" name="Circle"/>
          <p:cNvSpPr/>
          <p:nvPr/>
        </p:nvSpPr>
        <p:spPr>
          <a:xfrm>
            <a:off x="8801100" y="7302500"/>
            <a:ext cx="190500" cy="190500"/>
          </a:xfrm>
          <a:prstGeom prst="ellips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24" name="Circle"/>
          <p:cNvSpPr/>
          <p:nvPr/>
        </p:nvSpPr>
        <p:spPr>
          <a:xfrm>
            <a:off x="9677400" y="7239000"/>
            <a:ext cx="190500" cy="190500"/>
          </a:xfrm>
          <a:prstGeom prst="ellips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25" name="Circle"/>
          <p:cNvSpPr/>
          <p:nvPr/>
        </p:nvSpPr>
        <p:spPr>
          <a:xfrm>
            <a:off x="9029700" y="8674100"/>
            <a:ext cx="190500" cy="190500"/>
          </a:xfrm>
          <a:prstGeom prst="ellipse">
            <a:avLst/>
          </a:prstGeom>
          <a:blipFill>
            <a:blip r:embed="rId5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26" name="Circle"/>
          <p:cNvSpPr/>
          <p:nvPr/>
        </p:nvSpPr>
        <p:spPr>
          <a:xfrm>
            <a:off x="9690100" y="8674100"/>
            <a:ext cx="190500" cy="190500"/>
          </a:xfrm>
          <a:prstGeom prst="ellipse">
            <a:avLst/>
          </a:prstGeom>
          <a:solidFill>
            <a:srgbClr val="D29D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27" name="Circle"/>
          <p:cNvSpPr/>
          <p:nvPr/>
        </p:nvSpPr>
        <p:spPr>
          <a:xfrm>
            <a:off x="9296400" y="7251700"/>
            <a:ext cx="190500" cy="190500"/>
          </a:xfrm>
          <a:prstGeom prst="ellipse">
            <a:avLst/>
          </a:prstGeom>
          <a:solidFill>
            <a:srgbClr val="669C35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28" name="Circle"/>
          <p:cNvSpPr/>
          <p:nvPr/>
        </p:nvSpPr>
        <p:spPr>
          <a:xfrm>
            <a:off x="8890000" y="7505700"/>
            <a:ext cx="190500" cy="190500"/>
          </a:xfrm>
          <a:prstGeom prst="ellipse">
            <a:avLst/>
          </a:prstGeom>
          <a:solidFill>
            <a:srgbClr val="B51A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In pset 5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 pset 5</a:t>
            </a:r>
          </a:p>
        </p:txBody>
      </p:sp>
      <p:sp>
        <p:nvSpPr>
          <p:cNvPr id="331" name="First use to warp from a plane to a 3D pla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First use to warp from a plane to a 3D plane</a:t>
            </a:r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  <a:r>
              <a:t>Then use to warp pano inputs</a:t>
            </a:r>
          </a:p>
        </p:txBody>
      </p:sp>
      <p:pic>
        <p:nvPicPr>
          <p:cNvPr id="332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27100" y="2552103"/>
            <a:ext cx="9626600" cy="247709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37" name="Group"/>
          <p:cNvGrpSpPr/>
          <p:nvPr/>
        </p:nvGrpSpPr>
        <p:grpSpPr>
          <a:xfrm>
            <a:off x="1968499" y="6390751"/>
            <a:ext cx="7251707" cy="3125348"/>
            <a:chOff x="0" y="0"/>
            <a:chExt cx="7251705" cy="3125346"/>
          </a:xfrm>
        </p:grpSpPr>
        <p:pic>
          <p:nvPicPr>
            <p:cNvPr id="333" name="droppedImage.png" descr="droppedImage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3927771" y="0"/>
              <a:ext cx="3323935" cy="312534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336" name="Group"/>
            <p:cNvGrpSpPr/>
            <p:nvPr/>
          </p:nvGrpSpPr>
          <p:grpSpPr>
            <a:xfrm>
              <a:off x="-1" y="761222"/>
              <a:ext cx="3588538" cy="2339335"/>
              <a:chOff x="0" y="0"/>
              <a:chExt cx="3588536" cy="2339333"/>
            </a:xfrm>
          </p:grpSpPr>
          <p:pic>
            <p:nvPicPr>
              <p:cNvPr id="334" name="droppedImage.tiff" descr="droppedImage.tiff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0" y="0"/>
                <a:ext cx="1754502" cy="233933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335" name="droppedImage.tiff" descr="droppedImage.tiff"/>
              <p:cNvPicPr>
                <a:picLocks noChangeAspect="1"/>
              </p:cNvPicPr>
              <p:nvPr/>
            </p:nvPicPr>
            <p:blipFill>
              <a:blip r:embed="rId5">
                <a:extLst/>
              </a:blip>
              <a:stretch>
                <a:fillRect/>
              </a:stretch>
            </p:blipFill>
            <p:spPr>
              <a:xfrm>
                <a:off x="1834035" y="0"/>
                <a:ext cx="1754502" cy="2339334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Bewa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Beware</a:t>
            </a:r>
          </a:p>
        </p:txBody>
      </p:sp>
      <p:sp>
        <p:nvSpPr>
          <p:cNvPr id="340" name="Homographies are defined for the whole pla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Homographies are defined for the whole plane</a:t>
            </a:r>
          </a:p>
          <a:p>
            <a:pPr lvl="1"/>
            <a:r>
              <a:t>just apply the formula!</a:t>
            </a:r>
          </a:p>
          <a:p>
            <a:pPr/>
            <a:r>
              <a:t>But we often only want to apply it inside the rectangle of the input</a:t>
            </a:r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  <a:r>
              <a:t>And as usual, recall forward vs. inverse warp</a:t>
            </a:r>
          </a:p>
        </p:txBody>
      </p:sp>
      <p:pic>
        <p:nvPicPr>
          <p:cNvPr id="341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27100" y="4660303"/>
            <a:ext cx="9626600" cy="2477097"/>
          </a:xfrm>
          <a:prstGeom prst="rect">
            <a:avLst/>
          </a:prstGeom>
          <a:ln w="12700">
            <a:miter lim="400000"/>
          </a:ln>
        </p:spPr>
      </p:pic>
      <p:sp>
        <p:nvSpPr>
          <p:cNvPr id="342" name="Circle"/>
          <p:cNvSpPr/>
          <p:nvPr/>
        </p:nvSpPr>
        <p:spPr>
          <a:xfrm>
            <a:off x="5549900" y="5486400"/>
            <a:ext cx="368300" cy="368300"/>
          </a:xfrm>
          <a:prstGeom prst="ellipse">
            <a:avLst/>
          </a:prstGeom>
          <a:blipFill>
            <a:blip r:embed="rId3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43" name="Circle"/>
          <p:cNvSpPr/>
          <p:nvPr/>
        </p:nvSpPr>
        <p:spPr>
          <a:xfrm>
            <a:off x="8089900" y="5295900"/>
            <a:ext cx="368300" cy="368300"/>
          </a:xfrm>
          <a:prstGeom prst="ellipse">
            <a:avLst/>
          </a:prstGeom>
          <a:blipFill>
            <a:blip r:embed="rId3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pic>
        <p:nvPicPr>
          <p:cNvPr id="344" name="Line Shape" descr="Line Shape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678492" y="4997777"/>
            <a:ext cx="2655124" cy="728067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348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349" name="Multiple imag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Multiple images</a:t>
            </a:r>
          </a:p>
        </p:txBody>
      </p:sp>
      <p:sp>
        <p:nvSpPr>
          <p:cNvPr id="350" name="Pick one image (red)…"/>
          <p:cNvSpPr txBox="1"/>
          <p:nvPr>
            <p:ph type="body" sz="half" idx="1"/>
          </p:nvPr>
        </p:nvSpPr>
        <p:spPr>
          <a:xfrm>
            <a:off x="977900" y="6502400"/>
            <a:ext cx="11709400" cy="3251200"/>
          </a:xfrm>
          <a:prstGeom prst="rect">
            <a:avLst/>
          </a:prstGeom>
        </p:spPr>
        <p:txBody>
          <a:bodyPr/>
          <a:lstStyle/>
          <a:p>
            <a:pPr marL="498475" indent="-457200">
              <a:buAutoNum type="arabicPeriod" startAt="1"/>
            </a:pPr>
            <a:r>
              <a:t>Pick one image (red)</a:t>
            </a:r>
          </a:p>
          <a:p>
            <a:pPr marL="498475" indent="-457200">
              <a:buAutoNum type="arabicPeriod" startAt="1"/>
            </a:pPr>
            <a:r>
              <a:t>Warp the other images towards it </a:t>
            </a:r>
            <a:br/>
            <a:r>
              <a:t>(usually, one by one)</a:t>
            </a:r>
          </a:p>
          <a:p>
            <a:pPr marL="498475" indent="-457200">
              <a:buAutoNum type="arabicPeriod" startAt="1"/>
            </a:pPr>
            <a:r>
              <a:t>blend</a:t>
            </a:r>
          </a:p>
        </p:txBody>
      </p:sp>
      <p:pic>
        <p:nvPicPr>
          <p:cNvPr id="351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53155" y="1409700"/>
            <a:ext cx="12018153" cy="49149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35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355" name="Homography warp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Homography warp</a:t>
            </a:r>
          </a:p>
        </p:txBody>
      </p:sp>
      <p:sp>
        <p:nvSpPr>
          <p:cNvPr id="356" name="For each output pixel…"/>
          <p:cNvSpPr txBox="1"/>
          <p:nvPr>
            <p:ph type="body" sz="half" idx="1"/>
          </p:nvPr>
        </p:nvSpPr>
        <p:spPr>
          <a:xfrm>
            <a:off x="977900" y="6502400"/>
            <a:ext cx="11709400" cy="3251200"/>
          </a:xfrm>
          <a:prstGeom prst="rect">
            <a:avLst/>
          </a:prstGeom>
        </p:spPr>
        <p:txBody>
          <a:bodyPr/>
          <a:lstStyle/>
          <a:p>
            <a:pPr marL="498475" indent="-457200">
              <a:buSzPct val="125000"/>
            </a:pPr>
            <a:r>
              <a:t>For each output pixel</a:t>
            </a:r>
          </a:p>
          <a:p>
            <a:pPr marL="498475" indent="-457200">
              <a:buSzPct val="125000"/>
            </a:pPr>
            <a:r>
              <a:t>compute input location with homography matrix</a:t>
            </a:r>
          </a:p>
          <a:p>
            <a:pPr lvl="1" marL="955675" indent="-457200">
              <a:buSzPct val="125000"/>
            </a:pPr>
            <a:r>
              <a:t>p’=Hp, followed by division</a:t>
            </a:r>
          </a:p>
          <a:p>
            <a:pPr marL="498475" indent="-457200">
              <a:buSzPct val="125000"/>
            </a:pPr>
            <a:r>
              <a:t>copy pixel color (with appropriate antialiasing)</a:t>
            </a:r>
          </a:p>
        </p:txBody>
      </p:sp>
      <p:pic>
        <p:nvPicPr>
          <p:cNvPr id="357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53155" y="1409700"/>
            <a:ext cx="12018153" cy="49149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Forward backward Homograph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6300"/>
            </a:lvl1pPr>
          </a:lstStyle>
          <a:p>
            <a:pPr/>
            <a:r>
              <a:t>Forward backward Homography</a:t>
            </a:r>
          </a:p>
        </p:txBody>
      </p:sp>
      <p:sp>
        <p:nvSpPr>
          <p:cNvPr id="360" name="To know bbox: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56166" indent="-338666">
              <a:defRPr sz="3500"/>
            </a:pPr>
            <a:r>
              <a:t>To know bbox: </a:t>
            </a:r>
          </a:p>
          <a:p>
            <a:pPr lvl="1" marL="1100666" indent="-338666">
              <a:defRPr sz="3500"/>
            </a:pPr>
            <a:r>
              <a:t>Go from corner in source space to output domain</a:t>
            </a:r>
          </a:p>
          <a:p>
            <a:pPr marL="656166" indent="-338666">
              <a:defRPr sz="3500"/>
            </a:pPr>
            <a:r>
              <a:t>To make sure we fill all output pixels</a:t>
            </a:r>
          </a:p>
          <a:p>
            <a:pPr lvl="1" marL="1100666" indent="-338666">
              <a:defRPr sz="3500"/>
            </a:pPr>
            <a:r>
              <a:t>loop over output pixels=&gt; need inverse homography</a:t>
            </a:r>
          </a:p>
        </p:txBody>
      </p:sp>
      <p:sp>
        <p:nvSpPr>
          <p:cNvPr id="361" name="Rectangle"/>
          <p:cNvSpPr/>
          <p:nvPr/>
        </p:nvSpPr>
        <p:spPr>
          <a:xfrm>
            <a:off x="1003300" y="5956300"/>
            <a:ext cx="4749800" cy="3403600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62" name="Rectangle"/>
          <p:cNvSpPr/>
          <p:nvPr/>
        </p:nvSpPr>
        <p:spPr>
          <a:xfrm>
            <a:off x="6819900" y="5956300"/>
            <a:ext cx="2451100" cy="1930400"/>
          </a:xfrm>
          <a:prstGeom prst="rect">
            <a:avLst/>
          </a:prstGeom>
          <a:solidFill>
            <a:srgbClr val="A8C6FE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63" name="Shape"/>
          <p:cNvSpPr/>
          <p:nvPr/>
        </p:nvSpPr>
        <p:spPr>
          <a:xfrm>
            <a:off x="2893316" y="6270531"/>
            <a:ext cx="2106980" cy="25707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8555"/>
                </a:moveTo>
                <a:lnTo>
                  <a:pt x="19636" y="0"/>
                </a:lnTo>
                <a:lnTo>
                  <a:pt x="21600" y="21515"/>
                </a:lnTo>
                <a:lnTo>
                  <a:pt x="3100" y="21600"/>
                </a:lnTo>
                <a:lnTo>
                  <a:pt x="0" y="8555"/>
                </a:lnTo>
                <a:close/>
              </a:path>
            </a:pathLst>
          </a:custGeom>
          <a:solidFill>
            <a:srgbClr val="A8C6FE"/>
          </a:solidFill>
          <a:ln w="381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64" name="Line"/>
          <p:cNvSpPr/>
          <p:nvPr/>
        </p:nvSpPr>
        <p:spPr>
          <a:xfrm>
            <a:off x="2903397" y="5761181"/>
            <a:ext cx="3931685" cy="15174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014" fill="norm" stroke="1" extrusionOk="0">
                <a:moveTo>
                  <a:pt x="21600" y="2719"/>
                </a:moveTo>
                <a:cubicBezTo>
                  <a:pt x="17501" y="-2586"/>
                  <a:pt x="6591" y="-1575"/>
                  <a:pt x="0" y="19014"/>
                </a:cubicBezTo>
              </a:path>
            </a:pathLst>
          </a:custGeom>
          <a:ln w="76200">
            <a:solidFill>
              <a:srgbClr val="4F7A28"/>
            </a:solidFill>
            <a:miter lim="400000"/>
            <a:tailEnd type="stealth"/>
          </a:ln>
        </p:spPr>
        <p:txBody>
          <a:bodyPr lIns="50800" tIns="50800" rIns="50800" bIns="50800" anchor="ctr"/>
          <a:lstStyle/>
          <a:p>
            <a: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65" name="Line"/>
          <p:cNvSpPr/>
          <p:nvPr/>
        </p:nvSpPr>
        <p:spPr>
          <a:xfrm>
            <a:off x="4876800" y="5296129"/>
            <a:ext cx="4371282" cy="9395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2350" fill="norm" stroke="1" extrusionOk="0">
                <a:moveTo>
                  <a:pt x="21600" y="8464"/>
                </a:moveTo>
                <a:cubicBezTo>
                  <a:pt x="17914" y="2898"/>
                  <a:pt x="5928" y="-9250"/>
                  <a:pt x="0" y="12350"/>
                </a:cubicBezTo>
              </a:path>
            </a:pathLst>
          </a:custGeom>
          <a:ln w="76200">
            <a:solidFill>
              <a:srgbClr val="4F7A28"/>
            </a:solidFill>
            <a:miter lim="400000"/>
            <a:tailEnd type="stealth"/>
          </a:ln>
        </p:spPr>
        <p:txBody>
          <a:bodyPr lIns="50800" tIns="50800" rIns="50800" bIns="50800" anchor="ctr"/>
          <a:lstStyle/>
          <a:p>
            <a: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66" name="Line"/>
          <p:cNvSpPr/>
          <p:nvPr/>
        </p:nvSpPr>
        <p:spPr>
          <a:xfrm>
            <a:off x="3195713" y="7537318"/>
            <a:ext cx="3639369" cy="12333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212" fill="norm" stroke="1" extrusionOk="0">
                <a:moveTo>
                  <a:pt x="21600" y="4546"/>
                </a:moveTo>
                <a:cubicBezTo>
                  <a:pt x="17172" y="-1020"/>
                  <a:pt x="7120" y="-5388"/>
                  <a:pt x="0" y="16212"/>
                </a:cubicBezTo>
              </a:path>
            </a:pathLst>
          </a:custGeom>
          <a:ln w="76200">
            <a:solidFill>
              <a:srgbClr val="4F7A28"/>
            </a:solidFill>
            <a:miter lim="400000"/>
            <a:tailEnd type="stealth"/>
          </a:ln>
        </p:spPr>
        <p:txBody>
          <a:bodyPr lIns="50800" tIns="50800" rIns="50800" bIns="50800" anchor="ctr"/>
          <a:lstStyle/>
          <a:p>
            <a: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67" name="Line"/>
          <p:cNvSpPr/>
          <p:nvPr/>
        </p:nvSpPr>
        <p:spPr>
          <a:xfrm>
            <a:off x="5016500" y="7588700"/>
            <a:ext cx="4256982" cy="1275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6771" fill="norm" stroke="1" extrusionOk="0">
                <a:moveTo>
                  <a:pt x="21600" y="4204"/>
                </a:moveTo>
                <a:cubicBezTo>
                  <a:pt x="17815" y="-1361"/>
                  <a:pt x="6087" y="-4829"/>
                  <a:pt x="0" y="16771"/>
                </a:cubicBezTo>
              </a:path>
            </a:pathLst>
          </a:custGeom>
          <a:ln w="76200">
            <a:solidFill>
              <a:srgbClr val="4F7A28"/>
            </a:solidFill>
            <a:miter lim="400000"/>
            <a:tailEnd type="stealth"/>
          </a:ln>
        </p:spPr>
        <p:txBody>
          <a:bodyPr lIns="50800" tIns="50800" rIns="50800" bIns="50800" anchor="ctr"/>
          <a:lstStyle/>
          <a:p>
            <a: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68" name="Source"/>
          <p:cNvSpPr txBox="1"/>
          <p:nvPr/>
        </p:nvSpPr>
        <p:spPr>
          <a:xfrm>
            <a:off x="6811435" y="5321300"/>
            <a:ext cx="1606675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Source</a:t>
            </a:r>
          </a:p>
        </p:txBody>
      </p:sp>
      <p:sp>
        <p:nvSpPr>
          <p:cNvPr id="369" name="Output"/>
          <p:cNvSpPr txBox="1"/>
          <p:nvPr/>
        </p:nvSpPr>
        <p:spPr>
          <a:xfrm>
            <a:off x="994587" y="5321300"/>
            <a:ext cx="1708771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Output</a:t>
            </a:r>
          </a:p>
        </p:txBody>
      </p:sp>
      <p:sp>
        <p:nvSpPr>
          <p:cNvPr id="370" name="Line"/>
          <p:cNvSpPr/>
          <p:nvPr/>
        </p:nvSpPr>
        <p:spPr>
          <a:xfrm>
            <a:off x="3949700" y="6495091"/>
            <a:ext cx="4102100" cy="11630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4603" fill="norm" stroke="1" extrusionOk="0">
                <a:moveTo>
                  <a:pt x="0" y="14603"/>
                </a:moveTo>
                <a:cubicBezTo>
                  <a:pt x="2094" y="4545"/>
                  <a:pt x="19387" y="-6997"/>
                  <a:pt x="21600" y="5354"/>
                </a:cubicBezTo>
              </a:path>
            </a:pathLst>
          </a:custGeom>
          <a:ln w="76200">
            <a:solidFill>
              <a:srgbClr val="FF4013"/>
            </a:solidFill>
            <a:miter lim="400000"/>
            <a:tailEnd type="stealth"/>
          </a:ln>
        </p:spPr>
        <p:txBody>
          <a:bodyPr lIns="50800" tIns="50800" rIns="50800" bIns="50800" anchor="ctr"/>
          <a:lstStyle/>
          <a:p>
            <a: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71" name="Square"/>
          <p:cNvSpPr/>
          <p:nvPr/>
        </p:nvSpPr>
        <p:spPr>
          <a:xfrm>
            <a:off x="3848100" y="7569200"/>
            <a:ext cx="190500" cy="190500"/>
          </a:xfrm>
          <a:prstGeom prst="rect">
            <a:avLst/>
          </a:prstGeom>
          <a:blipFill>
            <a:blip r:embed="rId2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37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375" name="Recap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Recap</a:t>
            </a:r>
          </a:p>
        </p:txBody>
      </p:sp>
      <p:sp>
        <p:nvSpPr>
          <p:cNvPr id="376" name="Panorama = reprojectio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Panorama = reprojection</a:t>
            </a:r>
          </a:p>
          <a:p>
            <a:pPr/>
            <a:r>
              <a:t>3D rotation </a:t>
            </a:r>
            <a:r>
              <a:rPr b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t> homography</a:t>
            </a:r>
          </a:p>
          <a:p>
            <a:pPr lvl="1"/>
            <a:r>
              <a:t>Homogeneous coordinates are kewl</a:t>
            </a:r>
          </a:p>
          <a:p>
            <a:pPr/>
            <a:r>
              <a:t>Use feature correspondence</a:t>
            </a:r>
          </a:p>
          <a:p>
            <a:pPr/>
            <a:r>
              <a:t>Solve linear problem</a:t>
            </a:r>
          </a:p>
          <a:p>
            <a:pPr lvl="1"/>
            <a:r>
              <a:t>Set of linear equations</a:t>
            </a:r>
          </a:p>
          <a:p>
            <a:pPr/>
            <a:r>
              <a:t>Warp all images to a reference one</a:t>
            </a:r>
          </a:p>
          <a:p>
            <a:pPr/>
            <a:r>
              <a:t>Use your favorite blending</a:t>
            </a:r>
          </a:p>
        </p:txBody>
      </p:sp>
      <p:pic>
        <p:nvPicPr>
          <p:cNvPr id="377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77900" y="7143608"/>
            <a:ext cx="6382738" cy="260999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380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381" name="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Questions?</a:t>
            </a:r>
          </a:p>
        </p:txBody>
      </p:sp>
      <p:sp>
        <p:nvSpPr>
          <p:cNvPr id="382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385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386" name="changing camera cente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changing camera center</a:t>
            </a:r>
          </a:p>
        </p:txBody>
      </p:sp>
      <p:sp>
        <p:nvSpPr>
          <p:cNvPr id="387" name="Does it still work?"/>
          <p:cNvSpPr txBox="1"/>
          <p:nvPr>
            <p:ph type="body" sz="half" idx="1"/>
          </p:nvPr>
        </p:nvSpPr>
        <p:spPr>
          <a:xfrm>
            <a:off x="431800" y="1409700"/>
            <a:ext cx="12357100" cy="3219592"/>
          </a:xfrm>
          <a:prstGeom prst="rect">
            <a:avLst/>
          </a:prstGeom>
        </p:spPr>
        <p:txBody>
          <a:bodyPr/>
          <a:lstStyle/>
          <a:p>
            <a:pPr/>
            <a:r>
              <a:t>Does it still work?</a:t>
            </a:r>
          </a:p>
        </p:txBody>
      </p:sp>
      <p:sp>
        <p:nvSpPr>
          <p:cNvPr id="388" name="Line"/>
          <p:cNvSpPr/>
          <p:nvPr/>
        </p:nvSpPr>
        <p:spPr>
          <a:xfrm flipV="1">
            <a:off x="5308035" y="2878666"/>
            <a:ext cx="4052712" cy="1143001"/>
          </a:xfrm>
          <a:prstGeom prst="line">
            <a:avLst/>
          </a:prstGeom>
          <a:ln w="635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89" name="Line"/>
          <p:cNvSpPr/>
          <p:nvPr/>
        </p:nvSpPr>
        <p:spPr>
          <a:xfrm flipH="1" flipV="1">
            <a:off x="4273973" y="3023164"/>
            <a:ext cx="530579" cy="880534"/>
          </a:xfrm>
          <a:prstGeom prst="line">
            <a:avLst/>
          </a:prstGeom>
          <a:ln w="635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90" name="Line"/>
          <p:cNvSpPr/>
          <p:nvPr/>
        </p:nvSpPr>
        <p:spPr>
          <a:xfrm flipH="1" flipV="1">
            <a:off x="2794000" y="3330222"/>
            <a:ext cx="1855894" cy="693139"/>
          </a:xfrm>
          <a:prstGeom prst="line">
            <a:avLst/>
          </a:prstGeom>
          <a:ln w="635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91" name="Line"/>
          <p:cNvSpPr/>
          <p:nvPr/>
        </p:nvSpPr>
        <p:spPr>
          <a:xfrm>
            <a:off x="5023555" y="4192693"/>
            <a:ext cx="4879059" cy="652499"/>
          </a:xfrm>
          <a:prstGeom prst="line">
            <a:avLst/>
          </a:prstGeom>
          <a:ln w="635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92" name="Line"/>
          <p:cNvSpPr/>
          <p:nvPr/>
        </p:nvSpPr>
        <p:spPr>
          <a:xfrm flipH="1">
            <a:off x="3734364" y="4314613"/>
            <a:ext cx="1016001" cy="1548836"/>
          </a:xfrm>
          <a:prstGeom prst="line">
            <a:avLst/>
          </a:prstGeom>
          <a:ln w="635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93" name="Line"/>
          <p:cNvSpPr/>
          <p:nvPr/>
        </p:nvSpPr>
        <p:spPr>
          <a:xfrm>
            <a:off x="5317066" y="4325902"/>
            <a:ext cx="5303522" cy="2176498"/>
          </a:xfrm>
          <a:prstGeom prst="line">
            <a:avLst/>
          </a:prstGeom>
          <a:ln w="635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94" name="Line"/>
          <p:cNvSpPr/>
          <p:nvPr/>
        </p:nvSpPr>
        <p:spPr>
          <a:xfrm flipV="1">
            <a:off x="5043875" y="2171700"/>
            <a:ext cx="2667001" cy="1803400"/>
          </a:xfrm>
          <a:prstGeom prst="line">
            <a:avLst/>
          </a:prstGeom>
          <a:ln w="635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95" name="Line"/>
          <p:cNvSpPr/>
          <p:nvPr/>
        </p:nvSpPr>
        <p:spPr>
          <a:xfrm>
            <a:off x="4991100" y="4330700"/>
            <a:ext cx="2887698" cy="2950916"/>
          </a:xfrm>
          <a:prstGeom prst="line">
            <a:avLst/>
          </a:prstGeom>
          <a:ln w="635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96" name="Line"/>
          <p:cNvSpPr/>
          <p:nvPr/>
        </p:nvSpPr>
        <p:spPr>
          <a:xfrm flipH="1">
            <a:off x="1511300" y="4267200"/>
            <a:ext cx="3099930" cy="1006969"/>
          </a:xfrm>
          <a:prstGeom prst="line">
            <a:avLst/>
          </a:prstGeom>
          <a:ln w="635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97" name="Circle"/>
          <p:cNvSpPr/>
          <p:nvPr/>
        </p:nvSpPr>
        <p:spPr>
          <a:xfrm>
            <a:off x="4730044" y="3964658"/>
            <a:ext cx="330201" cy="330201"/>
          </a:xfrm>
          <a:prstGeom prst="ellipse">
            <a:avLst/>
          </a:prstGeom>
          <a:solidFill>
            <a:srgbClr val="AC39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398" name="Line"/>
          <p:cNvSpPr/>
          <p:nvPr/>
        </p:nvSpPr>
        <p:spPr>
          <a:xfrm flipV="1">
            <a:off x="5308035" y="4876800"/>
            <a:ext cx="5095806" cy="1957494"/>
          </a:xfrm>
          <a:prstGeom prst="line">
            <a:avLst/>
          </a:prstGeom>
          <a:ln w="635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99" name="Line"/>
          <p:cNvSpPr/>
          <p:nvPr/>
        </p:nvSpPr>
        <p:spPr>
          <a:xfrm flipH="1" flipV="1">
            <a:off x="4273973" y="5840871"/>
            <a:ext cx="530579" cy="880534"/>
          </a:xfrm>
          <a:prstGeom prst="line">
            <a:avLst/>
          </a:prstGeom>
          <a:ln w="635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00" name="Line"/>
          <p:cNvSpPr/>
          <p:nvPr/>
        </p:nvSpPr>
        <p:spPr>
          <a:xfrm flipH="1" flipV="1">
            <a:off x="2794000" y="6147929"/>
            <a:ext cx="1855894" cy="693138"/>
          </a:xfrm>
          <a:prstGeom prst="line">
            <a:avLst/>
          </a:prstGeom>
          <a:ln w="635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01" name="Line"/>
          <p:cNvSpPr/>
          <p:nvPr/>
        </p:nvSpPr>
        <p:spPr>
          <a:xfrm>
            <a:off x="5023555" y="7010400"/>
            <a:ext cx="4879059" cy="652498"/>
          </a:xfrm>
          <a:prstGeom prst="line">
            <a:avLst/>
          </a:prstGeom>
          <a:ln w="635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02" name="Line"/>
          <p:cNvSpPr/>
          <p:nvPr/>
        </p:nvSpPr>
        <p:spPr>
          <a:xfrm flipH="1">
            <a:off x="3734364" y="7132320"/>
            <a:ext cx="1016001" cy="1548837"/>
          </a:xfrm>
          <a:prstGeom prst="line">
            <a:avLst/>
          </a:prstGeom>
          <a:ln w="635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03" name="Line"/>
          <p:cNvSpPr/>
          <p:nvPr/>
        </p:nvSpPr>
        <p:spPr>
          <a:xfrm>
            <a:off x="5317066" y="7143608"/>
            <a:ext cx="4203984" cy="1508197"/>
          </a:xfrm>
          <a:prstGeom prst="line">
            <a:avLst/>
          </a:prstGeom>
          <a:ln w="635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04" name="Line"/>
          <p:cNvSpPr/>
          <p:nvPr/>
        </p:nvSpPr>
        <p:spPr>
          <a:xfrm flipV="1">
            <a:off x="5043875" y="4991100"/>
            <a:ext cx="2667001" cy="1803400"/>
          </a:xfrm>
          <a:prstGeom prst="line">
            <a:avLst/>
          </a:prstGeom>
          <a:ln w="635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05" name="Line"/>
          <p:cNvSpPr/>
          <p:nvPr/>
        </p:nvSpPr>
        <p:spPr>
          <a:xfrm>
            <a:off x="5012266" y="7127804"/>
            <a:ext cx="2887699" cy="2950917"/>
          </a:xfrm>
          <a:prstGeom prst="line">
            <a:avLst/>
          </a:prstGeom>
          <a:ln w="635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06" name="Line"/>
          <p:cNvSpPr/>
          <p:nvPr/>
        </p:nvSpPr>
        <p:spPr>
          <a:xfrm flipH="1">
            <a:off x="1511300" y="7084907"/>
            <a:ext cx="3099930" cy="1006969"/>
          </a:xfrm>
          <a:prstGeom prst="line">
            <a:avLst/>
          </a:prstGeom>
          <a:ln w="63500">
            <a:solidFill>
              <a:srgbClr val="000000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07" name="Circle"/>
          <p:cNvSpPr/>
          <p:nvPr/>
        </p:nvSpPr>
        <p:spPr>
          <a:xfrm>
            <a:off x="4730044" y="6782364"/>
            <a:ext cx="330201" cy="330201"/>
          </a:xfrm>
          <a:prstGeom prst="ellipse">
            <a:avLst/>
          </a:prstGeom>
          <a:solidFill>
            <a:srgbClr val="AC39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08" name="Line"/>
          <p:cNvSpPr/>
          <p:nvPr/>
        </p:nvSpPr>
        <p:spPr>
          <a:xfrm>
            <a:off x="9717857" y="1625600"/>
            <a:ext cx="1869823" cy="79633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950" h="21497" fill="norm" stroke="1" extrusionOk="0">
                <a:moveTo>
                  <a:pt x="8966" y="0"/>
                </a:moveTo>
                <a:cubicBezTo>
                  <a:pt x="5122" y="756"/>
                  <a:pt x="1278" y="1512"/>
                  <a:pt x="1278" y="2340"/>
                </a:cubicBezTo>
                <a:cubicBezTo>
                  <a:pt x="1278" y="3169"/>
                  <a:pt x="9149" y="4096"/>
                  <a:pt x="8966" y="4973"/>
                </a:cubicBezTo>
                <a:cubicBezTo>
                  <a:pt x="8783" y="5851"/>
                  <a:pt x="-1468" y="6729"/>
                  <a:pt x="179" y="7606"/>
                </a:cubicBezTo>
                <a:cubicBezTo>
                  <a:pt x="1827" y="8484"/>
                  <a:pt x="17569" y="9167"/>
                  <a:pt x="18851" y="10239"/>
                </a:cubicBezTo>
                <a:cubicBezTo>
                  <a:pt x="20132" y="11312"/>
                  <a:pt x="8600" y="12921"/>
                  <a:pt x="7868" y="14042"/>
                </a:cubicBezTo>
                <a:cubicBezTo>
                  <a:pt x="7135" y="15164"/>
                  <a:pt x="15373" y="15993"/>
                  <a:pt x="14457" y="16968"/>
                </a:cubicBezTo>
                <a:cubicBezTo>
                  <a:pt x="13542" y="17943"/>
                  <a:pt x="2742" y="19162"/>
                  <a:pt x="2376" y="19893"/>
                </a:cubicBezTo>
                <a:cubicBezTo>
                  <a:pt x="2010" y="20625"/>
                  <a:pt x="9698" y="21112"/>
                  <a:pt x="12261" y="21356"/>
                </a:cubicBezTo>
                <a:cubicBezTo>
                  <a:pt x="14824" y="21600"/>
                  <a:pt x="16288" y="21478"/>
                  <a:pt x="17752" y="21356"/>
                </a:cubicBezTo>
              </a:path>
            </a:pathLst>
          </a:custGeom>
          <a:ln w="38100">
            <a:solidFill>
              <a:srgbClr val="FFFB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grpSp>
        <p:nvGrpSpPr>
          <p:cNvPr id="411" name="Group"/>
          <p:cNvGrpSpPr/>
          <p:nvPr/>
        </p:nvGrpSpPr>
        <p:grpSpPr>
          <a:xfrm>
            <a:off x="7797799" y="1511300"/>
            <a:ext cx="2148563" cy="7162800"/>
            <a:chOff x="0" y="0"/>
            <a:chExt cx="2148561" cy="7162800"/>
          </a:xfrm>
        </p:grpSpPr>
        <p:sp>
          <p:nvSpPr>
            <p:cNvPr id="409" name="Line"/>
            <p:cNvSpPr/>
            <p:nvPr/>
          </p:nvSpPr>
          <p:spPr>
            <a:xfrm>
              <a:off x="660400" y="546100"/>
              <a:ext cx="2258" cy="6616700"/>
            </a:xfrm>
            <a:prstGeom prst="line">
              <a:avLst/>
            </a:prstGeom>
            <a:noFill/>
            <a:ln w="63500" cap="flat">
              <a:solidFill>
                <a:srgbClr val="0433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410" name="synthetic PP"/>
            <p:cNvSpPr txBox="1"/>
            <p:nvPr/>
          </p:nvSpPr>
          <p:spPr>
            <a:xfrm>
              <a:off x="0" y="0"/>
              <a:ext cx="2148562" cy="4963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Arial"/>
                <a:defRPr sz="2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lvl1pPr>
            </a:lstStyle>
            <a:p>
              <a:pPr/>
              <a:r>
                <a:t>synthetic PP</a:t>
              </a:r>
            </a:p>
          </p:txBody>
        </p:sp>
      </p:grpSp>
      <p:grpSp>
        <p:nvGrpSpPr>
          <p:cNvPr id="416" name="Group"/>
          <p:cNvGrpSpPr/>
          <p:nvPr/>
        </p:nvGrpSpPr>
        <p:grpSpPr>
          <a:xfrm>
            <a:off x="4876799" y="2686755"/>
            <a:ext cx="3041051" cy="5657146"/>
            <a:chOff x="0" y="0"/>
            <a:chExt cx="3041049" cy="5657144"/>
          </a:xfrm>
        </p:grpSpPr>
        <p:sp>
          <p:nvSpPr>
            <p:cNvPr id="412" name="Line"/>
            <p:cNvSpPr/>
            <p:nvPr/>
          </p:nvSpPr>
          <p:spPr>
            <a:xfrm flipH="1">
              <a:off x="1295400" y="450144"/>
              <a:ext cx="977900" cy="2603501"/>
            </a:xfrm>
            <a:prstGeom prst="line">
              <a:avLst/>
            </a:prstGeom>
            <a:noFill/>
            <a:ln w="63500" cap="flat">
              <a:solidFill>
                <a:srgbClr val="0433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413" name="Line"/>
            <p:cNvSpPr/>
            <p:nvPr/>
          </p:nvSpPr>
          <p:spPr>
            <a:xfrm>
              <a:off x="863600" y="2736144"/>
              <a:ext cx="977900" cy="2921001"/>
            </a:xfrm>
            <a:prstGeom prst="line">
              <a:avLst/>
            </a:prstGeom>
            <a:noFill/>
            <a:ln w="63500" cap="flat">
              <a:solidFill>
                <a:srgbClr val="0433FF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414" name="PP1"/>
            <p:cNvSpPr txBox="1"/>
            <p:nvPr/>
          </p:nvSpPr>
          <p:spPr>
            <a:xfrm>
              <a:off x="2196817" y="0"/>
              <a:ext cx="844233" cy="4963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Arial"/>
                <a:defRPr sz="2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lvl1pPr>
            </a:lstStyle>
            <a:p>
              <a:pPr/>
              <a:r>
                <a:t>PP1</a:t>
              </a:r>
            </a:p>
          </p:txBody>
        </p:sp>
        <p:sp>
          <p:nvSpPr>
            <p:cNvPr id="415" name="PP2"/>
            <p:cNvSpPr txBox="1"/>
            <p:nvPr/>
          </p:nvSpPr>
          <p:spPr>
            <a:xfrm>
              <a:off x="0" y="2709333"/>
              <a:ext cx="844232" cy="4963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000000"/>
                </a:buClr>
                <a:buFont typeface="Arial"/>
                <a:defRPr sz="2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Arial"/>
                </a:defRPr>
              </a:lvl1pPr>
            </a:lstStyle>
            <a:p>
              <a:pPr/>
              <a:r>
                <a:t>PP2</a:t>
              </a:r>
            </a:p>
          </p:txBody>
        </p:sp>
      </p:grpSp>
      <p:grpSp>
        <p:nvGrpSpPr>
          <p:cNvPr id="420" name="Group"/>
          <p:cNvGrpSpPr/>
          <p:nvPr/>
        </p:nvGrpSpPr>
        <p:grpSpPr>
          <a:xfrm>
            <a:off x="6413500" y="4673600"/>
            <a:ext cx="4318000" cy="1930400"/>
            <a:chOff x="0" y="0"/>
            <a:chExt cx="4318000" cy="1930400"/>
          </a:xfrm>
        </p:grpSpPr>
        <p:sp>
          <p:nvSpPr>
            <p:cNvPr id="417" name="Circle"/>
            <p:cNvSpPr/>
            <p:nvPr/>
          </p:nvSpPr>
          <p:spPr>
            <a:xfrm>
              <a:off x="0" y="0"/>
              <a:ext cx="215900" cy="215900"/>
            </a:xfrm>
            <a:prstGeom prst="ellipse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418" name="Circle"/>
            <p:cNvSpPr/>
            <p:nvPr/>
          </p:nvSpPr>
          <p:spPr>
            <a:xfrm>
              <a:off x="4102100" y="1714500"/>
              <a:ext cx="215900" cy="215900"/>
            </a:xfrm>
            <a:prstGeom prst="ellipse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419" name="Circle"/>
            <p:cNvSpPr/>
            <p:nvPr/>
          </p:nvSpPr>
          <p:spPr>
            <a:xfrm>
              <a:off x="1930400" y="850900"/>
              <a:ext cx="215900" cy="215900"/>
            </a:xfrm>
            <a:prstGeom prst="ellipse">
              <a:avLst/>
            </a:prstGeom>
            <a:solidFill>
              <a:srgbClr val="FF26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</p:grpSp>
      <p:grpSp>
        <p:nvGrpSpPr>
          <p:cNvPr id="423" name="Group"/>
          <p:cNvGrpSpPr/>
          <p:nvPr/>
        </p:nvGrpSpPr>
        <p:grpSpPr>
          <a:xfrm>
            <a:off x="6032500" y="4762500"/>
            <a:ext cx="4483100" cy="1866900"/>
            <a:chOff x="0" y="0"/>
            <a:chExt cx="4483100" cy="1866900"/>
          </a:xfrm>
        </p:grpSpPr>
        <p:sp>
          <p:nvSpPr>
            <p:cNvPr id="421" name="Circle"/>
            <p:cNvSpPr/>
            <p:nvPr/>
          </p:nvSpPr>
          <p:spPr>
            <a:xfrm>
              <a:off x="0" y="1651000"/>
              <a:ext cx="215900" cy="215900"/>
            </a:xfrm>
            <a:prstGeom prst="ellipse">
              <a:avLst/>
            </a:prstGeom>
            <a:solidFill>
              <a:srgbClr val="00F900"/>
            </a:solidFill>
            <a:ln w="12700" cap="flat">
              <a:solidFill>
                <a:srgbClr val="D5D5D5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422" name="Circle"/>
            <p:cNvSpPr/>
            <p:nvPr/>
          </p:nvSpPr>
          <p:spPr>
            <a:xfrm>
              <a:off x="4267200" y="0"/>
              <a:ext cx="215900" cy="215900"/>
            </a:xfrm>
            <a:prstGeom prst="ellipse">
              <a:avLst/>
            </a:prstGeom>
            <a:solidFill>
              <a:srgbClr val="00F900"/>
            </a:solidFill>
            <a:ln w="12700" cap="flat">
              <a:solidFill>
                <a:srgbClr val="D5D5D5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16" grpId="1"/>
      <p:bldP build="whole" bldLvl="1" animBg="1" rev="0" advAuto="0" spid="423" grpId="4"/>
      <p:bldP build="whole" bldLvl="1" animBg="1" rev="0" advAuto="0" spid="411" grpId="2"/>
      <p:bldP build="whole" bldLvl="1" animBg="1" rev="0" advAuto="0" spid="420" grpId="3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426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427" name="Only for Planar mosaic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Only for Planar mosaic</a:t>
            </a:r>
          </a:p>
        </p:txBody>
      </p:sp>
      <p:pic>
        <p:nvPicPr>
          <p:cNvPr id="428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1800" y="1295400"/>
            <a:ext cx="5524500" cy="4762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29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172200" y="5524500"/>
            <a:ext cx="6286500" cy="4013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432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433" name="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Questions?</a:t>
            </a:r>
          </a:p>
        </p:txBody>
      </p:sp>
      <p:sp>
        <p:nvSpPr>
          <p:cNvPr id="434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437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438" name="Applied homographi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Applied homographies</a:t>
            </a:r>
          </a:p>
        </p:txBody>
      </p:sp>
      <p:sp>
        <p:nvSpPr>
          <p:cNvPr id="439" name="https://www.youtube.com/watch?feature=player_embedded&amp;v=tBNHPk-Lnkk#!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257843" indent="-216568">
              <a:defRPr sz="2400" u="sng">
                <a:hlinkClick r:id="rId3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3" invalidUrl="" action="" tgtFrame="" tooltip="" history="1" highlightClick="0" endSnd="0"/>
              </a:rPr>
              <a:t>https://www.youtube.com/watch?feature=player_embedded&amp;v=tBNHPk-Lnkk#!</a:t>
            </a:r>
          </a:p>
        </p:txBody>
      </p:sp>
      <p:pic>
        <p:nvPicPr>
          <p:cNvPr id="440" name="Amazing Anamorphic Illusions!_640x480.mp4" descr="Amazing Anamorphic Illusions!_640x480.mp4"/>
          <p:cNvPicPr>
            <a:picLocks noChangeAspect="0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>
            <a:extLst/>
          </a:blip>
          <a:stretch>
            <a:fillRect/>
          </a:stretch>
        </p:blipFill>
        <p:spPr>
          <a:xfrm>
            <a:off x="419100" y="1854200"/>
            <a:ext cx="10350500" cy="77628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4938" fill="hold"/>
                                        <p:tgtEl>
                                          <p:spTgt spid="4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440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440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440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igapan dem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Gigapan demo</a:t>
            </a:r>
          </a:p>
        </p:txBody>
      </p:sp>
      <p:sp>
        <p:nvSpPr>
          <p:cNvPr id="443" name="http://gigapan.org/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u="sng">
                <a:hlinkClick r:id="rId2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2" invalidUrl="" action="" tgtFrame="" tooltip="" history="1" highlightClick="0" endSnd="0"/>
              </a:rPr>
              <a:t>http://gigapan.org/</a:t>
            </a:r>
          </a:p>
        </p:txBody>
      </p:sp>
      <p:pic>
        <p:nvPicPr>
          <p:cNvPr id="444" name="droppedImage.tiff" descr="dropped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4800" y="3543300"/>
            <a:ext cx="4876800" cy="5080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45" name="droppedImage.tiff" descr="droppedImage.tif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743700" y="4165600"/>
            <a:ext cx="5238750" cy="3492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Perspective correc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Perspective correction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450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451" name="Digression: perspective correc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Digression: perspective correction</a:t>
            </a:r>
          </a:p>
        </p:txBody>
      </p:sp>
      <p:sp>
        <p:nvSpPr>
          <p:cNvPr id="452" name="Perspective makes  parallel lines converg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Perspective makes </a:t>
            </a:r>
            <a:br/>
            <a:r>
              <a:t>parallel lines converge</a:t>
            </a:r>
          </a:p>
          <a:p>
            <a:pPr/>
            <a:r>
              <a:t>Sometimes objectionable </a:t>
            </a:r>
          </a:p>
          <a:p>
            <a:pPr/>
            <a:r>
              <a:t>In particular, architecture </a:t>
            </a:r>
            <a:br/>
            <a:r>
              <a:t>photography</a:t>
            </a:r>
          </a:p>
          <a:p>
            <a:pPr lvl="1"/>
            <a:r>
              <a:t>photo looks more formal </a:t>
            </a:r>
            <a:br/>
            <a:r>
              <a:t>if verticals stay vertical</a:t>
            </a:r>
          </a:p>
          <a:p>
            <a:pPr lvl="1"/>
          </a:p>
          <a:p>
            <a:pPr lvl="1"/>
          </a:p>
          <a:p>
            <a:pPr/>
            <a:r>
              <a:t>But if lines are parallel </a:t>
            </a:r>
            <a:br/>
            <a:r>
              <a:t>to the image plane, </a:t>
            </a:r>
            <a:br/>
            <a:r>
              <a:t>parallel lines don’t converge</a:t>
            </a:r>
          </a:p>
        </p:txBody>
      </p:sp>
      <p:pic>
        <p:nvPicPr>
          <p:cNvPr id="453" name="droppedImage.tiff" descr="dropped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338761" y="1409700"/>
            <a:ext cx="4443949" cy="8344748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456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457" name="Perspective correc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			 Perspective correction</a:t>
            </a:r>
          </a:p>
        </p:txBody>
      </p:sp>
      <p:sp>
        <p:nvSpPr>
          <p:cNvPr id="458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459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rcRect l="0" t="0" r="50663" b="0"/>
          <a:stretch>
            <a:fillRect/>
          </a:stretch>
        </p:blipFill>
        <p:spPr>
          <a:xfrm>
            <a:off x="431800" y="0"/>
            <a:ext cx="411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460" name="From Photography, London et al."/>
          <p:cNvSpPr txBox="1"/>
          <p:nvPr/>
        </p:nvSpPr>
        <p:spPr>
          <a:xfrm>
            <a:off x="9311075" y="9105900"/>
            <a:ext cx="3262107" cy="358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From Photography, London et al.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46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464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65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466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1800" y="0"/>
            <a:ext cx="834023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467" name="From Photography, London et al."/>
          <p:cNvSpPr txBox="1"/>
          <p:nvPr/>
        </p:nvSpPr>
        <p:spPr>
          <a:xfrm>
            <a:off x="9311075" y="9105900"/>
            <a:ext cx="3262107" cy="358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From Photography, London et al.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470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471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72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473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1800" y="0"/>
            <a:ext cx="8340232" cy="9753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74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943058" y="0"/>
            <a:ext cx="4061743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475" name="From Photography, London et al."/>
          <p:cNvSpPr txBox="1"/>
          <p:nvPr/>
        </p:nvSpPr>
        <p:spPr>
          <a:xfrm>
            <a:off x="0" y="9321800"/>
            <a:ext cx="3262106" cy="358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From Photography, London et al.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478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479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80" name="Lecture stopped here.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Lecture stopped here.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48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484" name="Til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Tilt</a:t>
            </a:r>
          </a:p>
        </p:txBody>
      </p:sp>
      <p:sp>
        <p:nvSpPr>
          <p:cNvPr id="485" name="Equivalent to using a  wider-angle view  and cropping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Equivalent to using a </a:t>
            </a:r>
            <a:br/>
            <a:r>
              <a:t>wider-angle view </a:t>
            </a:r>
            <a:br/>
            <a:r>
              <a:t>and cropping</a:t>
            </a:r>
          </a:p>
        </p:txBody>
      </p:sp>
      <p:pic>
        <p:nvPicPr>
          <p:cNvPr id="486" name="image.png" descr="image.png"/>
          <p:cNvPicPr>
            <a:picLocks noChangeAspect="0"/>
          </p:cNvPicPr>
          <p:nvPr/>
        </p:nvPicPr>
        <p:blipFill>
          <a:blip r:embed="rId3">
            <a:alphaModFix amt="44000"/>
            <a:extLst/>
          </a:blip>
          <a:stretch>
            <a:fillRect/>
          </a:stretch>
        </p:blipFill>
        <p:spPr>
          <a:xfrm>
            <a:off x="8943058" y="0"/>
            <a:ext cx="4061743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487" name="From Photography, London et al."/>
          <p:cNvSpPr txBox="1"/>
          <p:nvPr/>
        </p:nvSpPr>
        <p:spPr>
          <a:xfrm>
            <a:off x="0" y="9321800"/>
            <a:ext cx="3262106" cy="358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From Photography, London et al. </a:t>
            </a:r>
          </a:p>
        </p:txBody>
      </p:sp>
      <p:sp>
        <p:nvSpPr>
          <p:cNvPr id="488" name="Rectangle"/>
          <p:cNvSpPr/>
          <p:nvPr/>
        </p:nvSpPr>
        <p:spPr>
          <a:xfrm>
            <a:off x="10490200" y="3479800"/>
            <a:ext cx="76200" cy="2476500"/>
          </a:xfrm>
          <a:prstGeom prst="rect">
            <a:avLst/>
          </a:prstGeom>
          <a:solidFill>
            <a:srgbClr val="002E7A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89" name="{"/>
          <p:cNvSpPr txBox="1"/>
          <p:nvPr/>
        </p:nvSpPr>
        <p:spPr>
          <a:xfrm>
            <a:off x="7797800" y="2921000"/>
            <a:ext cx="1427825" cy="30130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20600">
                <a:solidFill>
                  <a:srgbClr val="002E7A"/>
                </a:solidFill>
                <a:uFill>
                  <a:solidFill>
                    <a:srgbClr val="002E7A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{</a:t>
            </a:r>
          </a:p>
        </p:txBody>
      </p:sp>
      <p:sp>
        <p:nvSpPr>
          <p:cNvPr id="490" name="virtual  centered sensor"/>
          <p:cNvSpPr txBox="1"/>
          <p:nvPr/>
        </p:nvSpPr>
        <p:spPr>
          <a:xfrm>
            <a:off x="6553200" y="3937000"/>
            <a:ext cx="1554043" cy="1308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defTabSz="1295400">
              <a:defRPr sz="2800">
                <a:solidFill>
                  <a:srgbClr val="002E7A"/>
                </a:solidFill>
                <a:uFill>
                  <a:solidFill>
                    <a:srgbClr val="002E7A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virtual </a:t>
            </a:r>
            <a:br/>
            <a:r>
              <a:t>centered</a:t>
            </a:r>
            <a:br/>
            <a:r>
              <a:t>sensor</a:t>
            </a:r>
          </a:p>
        </p:txBody>
      </p:sp>
      <p:sp>
        <p:nvSpPr>
          <p:cNvPr id="491" name="{"/>
          <p:cNvSpPr txBox="1"/>
          <p:nvPr/>
        </p:nvSpPr>
        <p:spPr>
          <a:xfrm>
            <a:off x="9677400" y="4178300"/>
            <a:ext cx="952356" cy="190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12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{</a:t>
            </a:r>
          </a:p>
        </p:txBody>
      </p:sp>
      <p:sp>
        <p:nvSpPr>
          <p:cNvPr id="492" name="physical  sensor =crop"/>
          <p:cNvSpPr txBox="1"/>
          <p:nvPr/>
        </p:nvSpPr>
        <p:spPr>
          <a:xfrm>
            <a:off x="8826500" y="4457700"/>
            <a:ext cx="1623844" cy="1308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defTabSz="1295400">
              <a:defRPr sz="2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physical </a:t>
            </a:r>
            <a:br/>
            <a:r>
              <a:t>sensor</a:t>
            </a:r>
            <a:br/>
            <a:r>
              <a:t>=crop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495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496" name="Perspective correc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Perspective correction</a:t>
            </a:r>
          </a:p>
        </p:txBody>
      </p:sp>
      <p:sp>
        <p:nvSpPr>
          <p:cNvPr id="497" name="The lens creates an image bigger than the sensor…"/>
          <p:cNvSpPr txBox="1"/>
          <p:nvPr>
            <p:ph type="body" sz="half" idx="1"/>
          </p:nvPr>
        </p:nvSpPr>
        <p:spPr>
          <a:xfrm>
            <a:off x="596900" y="1612900"/>
            <a:ext cx="4991100" cy="8343900"/>
          </a:xfrm>
          <a:prstGeom prst="rect">
            <a:avLst/>
          </a:prstGeom>
        </p:spPr>
        <p:txBody>
          <a:bodyPr/>
          <a:lstStyle/>
          <a:p>
            <a:pPr/>
            <a:r>
              <a:t>The lens creates an image bigger than the sensor</a:t>
            </a:r>
          </a:p>
          <a:p>
            <a:pPr/>
            <a:r>
              <a:t>Tilting and shifting aligns the sensor with the part we want</a:t>
            </a:r>
          </a:p>
        </p:txBody>
      </p:sp>
      <p:pic>
        <p:nvPicPr>
          <p:cNvPr id="498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422900" y="3718560"/>
            <a:ext cx="7480300" cy="6035041"/>
          </a:xfrm>
          <a:prstGeom prst="rect">
            <a:avLst/>
          </a:prstGeom>
          <a:ln w="12700">
            <a:miter lim="400000"/>
          </a:ln>
        </p:spPr>
      </p:pic>
      <p:pic>
        <p:nvPicPr>
          <p:cNvPr id="499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422900" y="1193800"/>
            <a:ext cx="7480300" cy="2222500"/>
          </a:xfrm>
          <a:prstGeom prst="rect">
            <a:avLst/>
          </a:prstGeom>
          <a:ln w="12700">
            <a:miter lim="400000"/>
          </a:ln>
        </p:spPr>
      </p:pic>
      <p:sp>
        <p:nvSpPr>
          <p:cNvPr id="500" name="From Photography, London et al."/>
          <p:cNvSpPr txBox="1"/>
          <p:nvPr/>
        </p:nvSpPr>
        <p:spPr>
          <a:xfrm>
            <a:off x="9311075" y="9105900"/>
            <a:ext cx="3262107" cy="358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From Photography, London et al.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50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504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05" name="The two images are related by a homography"/>
          <p:cNvSpPr txBox="1"/>
          <p:nvPr>
            <p:ph type="body" sz="half" idx="1"/>
          </p:nvPr>
        </p:nvSpPr>
        <p:spPr>
          <a:xfrm>
            <a:off x="431800" y="1409700"/>
            <a:ext cx="4330700" cy="8343900"/>
          </a:xfrm>
          <a:prstGeom prst="rect">
            <a:avLst/>
          </a:prstGeom>
        </p:spPr>
        <p:txBody>
          <a:bodyPr/>
          <a:lstStyle/>
          <a:p>
            <a:pPr/>
            <a:r>
              <a:t>The two images are related by a homography</a:t>
            </a:r>
          </a:p>
        </p:txBody>
      </p:sp>
      <p:pic>
        <p:nvPicPr>
          <p:cNvPr id="506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rcRect l="50250" t="4296" r="0" b="130"/>
          <a:stretch>
            <a:fillRect/>
          </a:stretch>
        </p:blipFill>
        <p:spPr>
          <a:xfrm>
            <a:off x="4622800" y="419100"/>
            <a:ext cx="4149232" cy="9321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07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943058" y="0"/>
            <a:ext cx="4061743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508" name="From Photography, London et al."/>
          <p:cNvSpPr txBox="1"/>
          <p:nvPr/>
        </p:nvSpPr>
        <p:spPr>
          <a:xfrm>
            <a:off x="0" y="9321800"/>
            <a:ext cx="3262106" cy="358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From Photography, London et al.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51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512" name="Tilt-shift le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Tilt-shift lens</a:t>
            </a:r>
          </a:p>
        </p:txBody>
      </p:sp>
      <p:sp>
        <p:nvSpPr>
          <p:cNvPr id="513" name="35mm SLR version"/>
          <p:cNvSpPr txBox="1"/>
          <p:nvPr>
            <p:ph type="body" idx="1"/>
          </p:nvPr>
        </p:nvSpPr>
        <p:spPr>
          <a:xfrm>
            <a:off x="431235" y="1409700"/>
            <a:ext cx="12356819" cy="8343900"/>
          </a:xfrm>
          <a:prstGeom prst="rect">
            <a:avLst/>
          </a:prstGeom>
        </p:spPr>
        <p:txBody>
          <a:bodyPr/>
          <a:lstStyle/>
          <a:p>
            <a:pPr/>
            <a:r>
              <a:t>35mm SLR version</a:t>
            </a:r>
          </a:p>
        </p:txBody>
      </p:sp>
      <p:pic>
        <p:nvPicPr>
          <p:cNvPr id="514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89422" y="3506329"/>
            <a:ext cx="5621868" cy="5705405"/>
          </a:xfrm>
          <a:prstGeom prst="rect">
            <a:avLst/>
          </a:prstGeom>
          <a:ln w="12700">
            <a:miter lim="400000"/>
          </a:ln>
        </p:spPr>
      </p:pic>
      <p:pic>
        <p:nvPicPr>
          <p:cNvPr id="515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31800" y="3515360"/>
            <a:ext cx="6388100" cy="569411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518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519" name="Photoshop version (perspective crop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Photoshop version (perspective crop)</a:t>
            </a:r>
          </a:p>
        </p:txBody>
      </p:sp>
      <p:sp>
        <p:nvSpPr>
          <p:cNvPr id="520" name="+ you control reflection and perspective independentl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546382" indent="-487679">
              <a:buSzTx/>
              <a:buNone/>
            </a:lvl1pPr>
          </a:lstStyle>
          <a:p>
            <a:pPr/>
            <a:r>
              <a:t>+ you control reflection and perspective independently</a:t>
            </a:r>
          </a:p>
        </p:txBody>
      </p:sp>
      <p:pic>
        <p:nvPicPr>
          <p:cNvPr id="521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418862" y="2273300"/>
            <a:ext cx="4836161" cy="7480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22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25500" y="2273300"/>
            <a:ext cx="4989689" cy="7480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525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526" name="Question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Question?</a:t>
            </a:r>
          </a:p>
        </p:txBody>
      </p:sp>
      <p:sp>
        <p:nvSpPr>
          <p:cNvPr id="527" name="The Ambassadors, Hans Holbein the Younger, 1533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Ambassadors, Hans Holbein the Younger, 1533</a:t>
            </a:r>
          </a:p>
        </p:txBody>
      </p:sp>
      <p:pic>
        <p:nvPicPr>
          <p:cNvPr id="528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6000" y="2482803"/>
            <a:ext cx="7099300" cy="7000699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53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532" name="Question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Question?</a:t>
            </a:r>
          </a:p>
        </p:txBody>
      </p:sp>
      <p:sp>
        <p:nvSpPr>
          <p:cNvPr id="533" name="The Ambassadors, Hans Holbein the Younger, 1533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Ambassadors, Hans Holbein the Younger, 1533</a:t>
            </a:r>
          </a:p>
        </p:txBody>
      </p:sp>
      <p:pic>
        <p:nvPicPr>
          <p:cNvPr id="534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16000" y="2482803"/>
            <a:ext cx="7099300" cy="7000699"/>
          </a:xfrm>
          <a:prstGeom prst="rect">
            <a:avLst/>
          </a:prstGeom>
          <a:ln w="12700"/>
        </p:spPr>
      </p:pic>
      <p:pic>
        <p:nvPicPr>
          <p:cNvPr id="535" name="droppedImage.pdf" descr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448800" y="6286500"/>
            <a:ext cx="2986402" cy="3022600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538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539" name="Cool applications of homographi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Cool applications of homographies</a:t>
            </a:r>
          </a:p>
        </p:txBody>
      </p:sp>
      <p:sp>
        <p:nvSpPr>
          <p:cNvPr id="540" name="With Mok Oh.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With Mok Oh.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543" name="CSAIL.png" descr="CSAIL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pic>
        <p:nvPicPr>
          <p:cNvPr id="544" name="phh.png" descr="phh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854700" y="2603500"/>
            <a:ext cx="6858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45" name="Limitations of 2D Clone Brush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Limitations of 2D Clone Brushing</a:t>
            </a:r>
          </a:p>
        </p:txBody>
      </p:sp>
      <p:sp>
        <p:nvSpPr>
          <p:cNvPr id="546" name="Distortions due to foreshortening and surface orientation"/>
          <p:cNvSpPr txBox="1"/>
          <p:nvPr>
            <p:ph type="body" idx="1"/>
          </p:nvPr>
        </p:nvSpPr>
        <p:spPr>
          <a:xfrm>
            <a:off x="431235" y="1409700"/>
            <a:ext cx="12356819" cy="8343900"/>
          </a:xfrm>
          <a:prstGeom prst="rect">
            <a:avLst/>
          </a:prstGeom>
        </p:spPr>
        <p:txBody>
          <a:bodyPr/>
          <a:lstStyle/>
          <a:p>
            <a:pPr/>
            <a:r>
              <a:t>Distortions due to foreshortening and surface orientation</a:t>
            </a:r>
          </a:p>
        </p:txBody>
      </p:sp>
      <p:pic>
        <p:nvPicPr>
          <p:cNvPr id="547" name="phh.jpg" descr="phh.jp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849902" y="2598702"/>
            <a:ext cx="6858001" cy="6858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552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553" name="Clone brush (Photoshop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Clone brush (Photoshop)</a:t>
            </a:r>
          </a:p>
        </p:txBody>
      </p:sp>
      <p:sp>
        <p:nvSpPr>
          <p:cNvPr id="554" name="Click on a reference pixel (blue)…"/>
          <p:cNvSpPr txBox="1"/>
          <p:nvPr>
            <p:ph type="body" idx="1"/>
          </p:nvPr>
        </p:nvSpPr>
        <p:spPr>
          <a:xfrm>
            <a:off x="431800" y="1409700"/>
            <a:ext cx="12357100" cy="7721600"/>
          </a:xfrm>
          <a:prstGeom prst="rect">
            <a:avLst/>
          </a:prstGeom>
        </p:spPr>
        <p:txBody>
          <a:bodyPr/>
          <a:lstStyle/>
          <a:p>
            <a:pPr/>
            <a:r>
              <a:t>Click on a reference pixel (blue)</a:t>
            </a:r>
          </a:p>
          <a:p>
            <a:pPr/>
            <a:r>
              <a:t>Then start painting somewhere else</a:t>
            </a:r>
          </a:p>
          <a:p>
            <a:pPr/>
            <a:r>
              <a:t>Copy pixel color with a translation</a:t>
            </a:r>
          </a:p>
        </p:txBody>
      </p:sp>
      <p:pic>
        <p:nvPicPr>
          <p:cNvPr id="555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3890151"/>
            <a:ext cx="12627752" cy="47210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558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559" name="Perspective clone brush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Perspective clone brush</a:t>
            </a:r>
          </a:p>
        </p:txBody>
      </p:sp>
      <p:sp>
        <p:nvSpPr>
          <p:cNvPr id="560" name="Oh, Durand, Dorsey, unpublished…"/>
          <p:cNvSpPr txBox="1"/>
          <p:nvPr>
            <p:ph type="body" idx="1"/>
          </p:nvPr>
        </p:nvSpPr>
        <p:spPr>
          <a:xfrm>
            <a:off x="431800" y="1409700"/>
            <a:ext cx="12357100" cy="5041900"/>
          </a:xfrm>
          <a:prstGeom prst="rect">
            <a:avLst/>
          </a:prstGeom>
        </p:spPr>
        <p:txBody>
          <a:bodyPr/>
          <a:lstStyle/>
          <a:p>
            <a:pPr marL="546382" indent="-487679">
              <a:buSzTx/>
              <a:buNone/>
            </a:pPr>
            <a:r>
              <a:t>Oh, Durand, Dorsey, unpublished</a:t>
            </a:r>
          </a:p>
          <a:p>
            <a:pPr/>
            <a:r>
              <a:t>Correct for perspective</a:t>
            </a:r>
          </a:p>
          <a:p>
            <a:pPr/>
            <a:r>
              <a:t>And other tricks</a:t>
            </a:r>
          </a:p>
        </p:txBody>
      </p:sp>
      <p:pic>
        <p:nvPicPr>
          <p:cNvPr id="561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3890151"/>
            <a:ext cx="12627752" cy="4721014"/>
          </a:xfrm>
          <a:prstGeom prst="rect">
            <a:avLst/>
          </a:prstGeom>
          <a:ln w="12700">
            <a:miter lim="400000"/>
          </a:ln>
        </p:spPr>
      </p:pic>
      <p:pic>
        <p:nvPicPr>
          <p:cNvPr id="562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991600" y="330200"/>
            <a:ext cx="4229100" cy="304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63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705600" y="3251200"/>
            <a:ext cx="5974081" cy="6502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566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567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68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569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77084" y="0"/>
            <a:ext cx="7827717" cy="9317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570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85422" y="0"/>
            <a:ext cx="4474916" cy="94126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57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574" name="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Questions?</a:t>
            </a:r>
          </a:p>
        </p:txBody>
      </p:sp>
      <p:sp>
        <p:nvSpPr>
          <p:cNvPr id="575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578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579" name="Other application: View morph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Other application: View morphing</a:t>
            </a:r>
          </a:p>
        </p:txBody>
      </p:sp>
      <p:sp>
        <p:nvSpPr>
          <p:cNvPr id="580" name="We want to morph between two views of the same object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We want to morph between two views of the same object</a:t>
            </a:r>
          </a:p>
          <a:p>
            <a:pPr/>
            <a:r>
              <a:t>Standard morphing won’t give a realistic result</a:t>
            </a:r>
          </a:p>
          <a:p>
            <a:pPr lvl="1"/>
            <a:r>
              <a:t>Because it uses linear interpolation of image locations</a:t>
            </a:r>
          </a:p>
          <a:p>
            <a:pPr lvl="1"/>
            <a:r>
              <a:t>With perspective &amp; 3D, points don’t move linearly</a:t>
            </a:r>
          </a:p>
        </p:txBody>
      </p:sp>
      <p:pic>
        <p:nvPicPr>
          <p:cNvPr id="581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5010008"/>
            <a:ext cx="13004800" cy="409335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58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585" name="View morph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View morphing</a:t>
            </a:r>
          </a:p>
        </p:txBody>
      </p:sp>
      <p:sp>
        <p:nvSpPr>
          <p:cNvPr id="586" name="Seitz &amp; Dyer http://www.cs.washington.edu/homes/seitz/vmorph/vmorph.htm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Seitz &amp; Dyer</a:t>
            </a:r>
            <a:br/>
            <a:r>
              <a:rPr sz="2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3" invalidUrl="" action="" tgtFrame="" tooltip="" history="1" highlightClick="0" endSnd="0"/>
              </a:rPr>
              <a:t>http://www.cs.washington.edu/homes/seitz/vmorph/vmorph.htm</a:t>
            </a:r>
            <a:r>
              <a:t> </a:t>
            </a:r>
          </a:p>
          <a:p>
            <a:pPr/>
            <a:r>
              <a:t>Interpolation consistent with 3D view interpolation</a:t>
            </a:r>
          </a:p>
        </p:txBody>
      </p:sp>
      <p:pic>
        <p:nvPicPr>
          <p:cNvPr id="587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95400" y="3804355"/>
            <a:ext cx="5956300" cy="56444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590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591" name="View morph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View morphing</a:t>
            </a:r>
          </a:p>
        </p:txBody>
      </p:sp>
      <p:sp>
        <p:nvSpPr>
          <p:cNvPr id="592" name="Given view 1 and view 2 (and no depth!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Given view 1 and view 2 (and no depth!)</a:t>
            </a:r>
          </a:p>
          <a:p>
            <a:pPr/>
            <a:r>
              <a:t>Compute intermediate views consistent with 3D</a:t>
            </a:r>
          </a:p>
        </p:txBody>
      </p:sp>
      <p:sp>
        <p:nvSpPr>
          <p:cNvPr id="593" name="Circle"/>
          <p:cNvSpPr/>
          <p:nvPr/>
        </p:nvSpPr>
        <p:spPr>
          <a:xfrm>
            <a:off x="1409700" y="8013700"/>
            <a:ext cx="215900" cy="215900"/>
          </a:xfrm>
          <a:prstGeom prst="ellipse">
            <a:avLst/>
          </a:prstGeom>
          <a:solidFill>
            <a:srgbClr val="0433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94" name="Circle"/>
          <p:cNvSpPr/>
          <p:nvPr/>
        </p:nvSpPr>
        <p:spPr>
          <a:xfrm>
            <a:off x="4013200" y="8013700"/>
            <a:ext cx="215900" cy="215900"/>
          </a:xfrm>
          <a:prstGeom prst="ellipse">
            <a:avLst/>
          </a:prstGeom>
          <a:solidFill>
            <a:srgbClr val="0433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95" name="Circle"/>
          <p:cNvSpPr/>
          <p:nvPr/>
        </p:nvSpPr>
        <p:spPr>
          <a:xfrm>
            <a:off x="6286500" y="8013700"/>
            <a:ext cx="215900" cy="215900"/>
          </a:xfrm>
          <a:prstGeom prst="ellipse">
            <a:avLst/>
          </a:prstGeom>
          <a:solidFill>
            <a:srgbClr val="0433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96" name="Square"/>
          <p:cNvSpPr/>
          <p:nvPr/>
        </p:nvSpPr>
        <p:spPr>
          <a:xfrm rot="18240000">
            <a:off x="2383405" y="2708525"/>
            <a:ext cx="2273301" cy="22733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97" name="subject"/>
          <p:cNvSpPr txBox="1"/>
          <p:nvPr/>
        </p:nvSpPr>
        <p:spPr>
          <a:xfrm>
            <a:off x="6070600" y="3251200"/>
            <a:ext cx="1395182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subject</a:t>
            </a:r>
          </a:p>
        </p:txBody>
      </p:sp>
      <p:sp>
        <p:nvSpPr>
          <p:cNvPr id="598" name="viewpoint 1"/>
          <p:cNvSpPr txBox="1"/>
          <p:nvPr/>
        </p:nvSpPr>
        <p:spPr>
          <a:xfrm>
            <a:off x="0" y="8458200"/>
            <a:ext cx="2222939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viewpoint 1</a:t>
            </a:r>
          </a:p>
        </p:txBody>
      </p:sp>
      <p:sp>
        <p:nvSpPr>
          <p:cNvPr id="599" name="viewpoint 2"/>
          <p:cNvSpPr txBox="1"/>
          <p:nvPr/>
        </p:nvSpPr>
        <p:spPr>
          <a:xfrm>
            <a:off x="5207000" y="8458200"/>
            <a:ext cx="2222939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viewpoint 2</a:t>
            </a:r>
          </a:p>
        </p:txBody>
      </p:sp>
      <p:sp>
        <p:nvSpPr>
          <p:cNvPr id="600" name="Line"/>
          <p:cNvSpPr/>
          <p:nvPr/>
        </p:nvSpPr>
        <p:spPr>
          <a:xfrm flipV="1">
            <a:off x="1511300" y="4114800"/>
            <a:ext cx="431800" cy="4013200"/>
          </a:xfrm>
          <a:prstGeom prst="line">
            <a:avLst/>
          </a:prstGeom>
          <a:ln w="12700">
            <a:solidFill>
              <a:srgbClr val="FF26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01" name="Line"/>
          <p:cNvSpPr/>
          <p:nvPr/>
        </p:nvSpPr>
        <p:spPr>
          <a:xfrm flipH="1" flipV="1">
            <a:off x="1955800" y="4114800"/>
            <a:ext cx="4445000" cy="4013200"/>
          </a:xfrm>
          <a:prstGeom prst="line">
            <a:avLst/>
          </a:prstGeom>
          <a:ln w="12700">
            <a:solidFill>
              <a:srgbClr val="FF26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02" name="Line"/>
          <p:cNvSpPr/>
          <p:nvPr/>
        </p:nvSpPr>
        <p:spPr>
          <a:xfrm flipH="1" flipV="1">
            <a:off x="1955800" y="4114800"/>
            <a:ext cx="2171700" cy="4013200"/>
          </a:xfrm>
          <a:prstGeom prst="line">
            <a:avLst/>
          </a:prstGeom>
          <a:ln w="12700">
            <a:solidFill>
              <a:srgbClr val="FF26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03" name="Circle"/>
          <p:cNvSpPr/>
          <p:nvPr/>
        </p:nvSpPr>
        <p:spPr>
          <a:xfrm>
            <a:off x="1511300" y="6502400"/>
            <a:ext cx="330200" cy="330200"/>
          </a:xfrm>
          <a:prstGeom prst="ellipse">
            <a:avLst/>
          </a:prstGeom>
          <a:solidFill>
            <a:srgbClr val="00F900"/>
          </a:solidFill>
          <a:ln w="12700">
            <a:solidFill>
              <a:srgbClr val="00F9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04" name="Circle"/>
          <p:cNvSpPr/>
          <p:nvPr/>
        </p:nvSpPr>
        <p:spPr>
          <a:xfrm>
            <a:off x="3136900" y="6502400"/>
            <a:ext cx="330200" cy="330200"/>
          </a:xfrm>
          <a:prstGeom prst="ellipse">
            <a:avLst/>
          </a:prstGeom>
          <a:solidFill>
            <a:srgbClr val="00F900"/>
          </a:solidFill>
          <a:ln w="12700">
            <a:solidFill>
              <a:srgbClr val="00F9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05" name="Circle"/>
          <p:cNvSpPr/>
          <p:nvPr/>
        </p:nvSpPr>
        <p:spPr>
          <a:xfrm>
            <a:off x="4660900" y="6502400"/>
            <a:ext cx="330200" cy="330200"/>
          </a:xfrm>
          <a:prstGeom prst="ellipse">
            <a:avLst/>
          </a:prstGeom>
          <a:solidFill>
            <a:srgbClr val="00F900"/>
          </a:solidFill>
          <a:ln w="12700">
            <a:solidFill>
              <a:srgbClr val="00F9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06" name="Line"/>
          <p:cNvSpPr/>
          <p:nvPr/>
        </p:nvSpPr>
        <p:spPr>
          <a:xfrm>
            <a:off x="647700" y="6616700"/>
            <a:ext cx="2174318" cy="225827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07" name="Line"/>
          <p:cNvSpPr/>
          <p:nvPr/>
        </p:nvSpPr>
        <p:spPr>
          <a:xfrm flipV="1">
            <a:off x="4572000" y="6508371"/>
            <a:ext cx="1595512" cy="122226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08" name="Line"/>
          <p:cNvSpPr/>
          <p:nvPr/>
        </p:nvSpPr>
        <p:spPr>
          <a:xfrm flipV="1">
            <a:off x="2565400" y="6673167"/>
            <a:ext cx="1909313" cy="876843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61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612" name="View morph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View morphing</a:t>
            </a:r>
          </a:p>
        </p:txBody>
      </p:sp>
      <p:sp>
        <p:nvSpPr>
          <p:cNvPr id="613" name="Reproject to a common view plane parallel to the 2 viewpoints: homographies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Reproject to a common view plane parallel to the 2 viewpoints: homographies</a:t>
            </a:r>
          </a:p>
        </p:txBody>
      </p:sp>
      <p:sp>
        <p:nvSpPr>
          <p:cNvPr id="614" name="Line"/>
          <p:cNvSpPr/>
          <p:nvPr/>
        </p:nvSpPr>
        <p:spPr>
          <a:xfrm>
            <a:off x="0" y="6718300"/>
            <a:ext cx="9753600" cy="2258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15" name="Circle"/>
          <p:cNvSpPr/>
          <p:nvPr/>
        </p:nvSpPr>
        <p:spPr>
          <a:xfrm>
            <a:off x="1409700" y="8013700"/>
            <a:ext cx="215900" cy="215900"/>
          </a:xfrm>
          <a:prstGeom prst="ellipse">
            <a:avLst/>
          </a:prstGeom>
          <a:solidFill>
            <a:srgbClr val="0433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16" name="Circle"/>
          <p:cNvSpPr/>
          <p:nvPr/>
        </p:nvSpPr>
        <p:spPr>
          <a:xfrm>
            <a:off x="4013200" y="8013700"/>
            <a:ext cx="215900" cy="215900"/>
          </a:xfrm>
          <a:prstGeom prst="ellipse">
            <a:avLst/>
          </a:prstGeom>
          <a:solidFill>
            <a:srgbClr val="0433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17" name="Circle"/>
          <p:cNvSpPr/>
          <p:nvPr/>
        </p:nvSpPr>
        <p:spPr>
          <a:xfrm>
            <a:off x="6286500" y="8013700"/>
            <a:ext cx="215900" cy="215900"/>
          </a:xfrm>
          <a:prstGeom prst="ellipse">
            <a:avLst/>
          </a:prstGeom>
          <a:solidFill>
            <a:srgbClr val="0433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18" name="Square"/>
          <p:cNvSpPr/>
          <p:nvPr/>
        </p:nvSpPr>
        <p:spPr>
          <a:xfrm rot="18240000">
            <a:off x="2383405" y="2708525"/>
            <a:ext cx="2273301" cy="22733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19" name="common view plane"/>
          <p:cNvSpPr txBox="1"/>
          <p:nvPr/>
        </p:nvSpPr>
        <p:spPr>
          <a:xfrm>
            <a:off x="7696200" y="6019235"/>
            <a:ext cx="3673517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common view plane</a:t>
            </a:r>
          </a:p>
        </p:txBody>
      </p:sp>
      <p:sp>
        <p:nvSpPr>
          <p:cNvPr id="620" name="subject"/>
          <p:cNvSpPr txBox="1"/>
          <p:nvPr/>
        </p:nvSpPr>
        <p:spPr>
          <a:xfrm>
            <a:off x="6070600" y="3251200"/>
            <a:ext cx="1395182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subject</a:t>
            </a:r>
          </a:p>
        </p:txBody>
      </p:sp>
      <p:sp>
        <p:nvSpPr>
          <p:cNvPr id="621" name="viewpoint 1"/>
          <p:cNvSpPr txBox="1"/>
          <p:nvPr/>
        </p:nvSpPr>
        <p:spPr>
          <a:xfrm>
            <a:off x="0" y="8458200"/>
            <a:ext cx="2222939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viewpoint 1</a:t>
            </a:r>
          </a:p>
        </p:txBody>
      </p:sp>
      <p:sp>
        <p:nvSpPr>
          <p:cNvPr id="622" name="viewpoint 2"/>
          <p:cNvSpPr txBox="1"/>
          <p:nvPr/>
        </p:nvSpPr>
        <p:spPr>
          <a:xfrm>
            <a:off x="5207000" y="8458200"/>
            <a:ext cx="2222939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viewpoint 2</a:t>
            </a:r>
          </a:p>
        </p:txBody>
      </p:sp>
      <p:sp>
        <p:nvSpPr>
          <p:cNvPr id="623" name="Line"/>
          <p:cNvSpPr/>
          <p:nvPr/>
        </p:nvSpPr>
        <p:spPr>
          <a:xfrm flipV="1">
            <a:off x="1511300" y="4114800"/>
            <a:ext cx="431800" cy="4013200"/>
          </a:xfrm>
          <a:prstGeom prst="line">
            <a:avLst/>
          </a:prstGeom>
          <a:ln w="12700">
            <a:solidFill>
              <a:srgbClr val="FF26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24" name="Line"/>
          <p:cNvSpPr/>
          <p:nvPr/>
        </p:nvSpPr>
        <p:spPr>
          <a:xfrm flipH="1" flipV="1">
            <a:off x="1955800" y="4114800"/>
            <a:ext cx="4445000" cy="4013200"/>
          </a:xfrm>
          <a:prstGeom prst="line">
            <a:avLst/>
          </a:prstGeom>
          <a:ln w="12700">
            <a:solidFill>
              <a:srgbClr val="FF26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25" name="Line"/>
          <p:cNvSpPr/>
          <p:nvPr/>
        </p:nvSpPr>
        <p:spPr>
          <a:xfrm flipH="1" flipV="1">
            <a:off x="1955800" y="4114800"/>
            <a:ext cx="2171700" cy="4013200"/>
          </a:xfrm>
          <a:prstGeom prst="line">
            <a:avLst/>
          </a:prstGeom>
          <a:ln w="12700">
            <a:solidFill>
              <a:srgbClr val="FF26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26" name="Circle"/>
          <p:cNvSpPr/>
          <p:nvPr/>
        </p:nvSpPr>
        <p:spPr>
          <a:xfrm>
            <a:off x="1511300" y="6502400"/>
            <a:ext cx="330200" cy="330200"/>
          </a:xfrm>
          <a:prstGeom prst="ellipse">
            <a:avLst/>
          </a:prstGeom>
          <a:solidFill>
            <a:srgbClr val="00F900"/>
          </a:solidFill>
          <a:ln w="12700">
            <a:solidFill>
              <a:srgbClr val="00F9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27" name="Circle"/>
          <p:cNvSpPr/>
          <p:nvPr/>
        </p:nvSpPr>
        <p:spPr>
          <a:xfrm>
            <a:off x="3136900" y="6502400"/>
            <a:ext cx="330200" cy="330200"/>
          </a:xfrm>
          <a:prstGeom prst="ellipse">
            <a:avLst/>
          </a:prstGeom>
          <a:solidFill>
            <a:srgbClr val="00F900"/>
          </a:solidFill>
          <a:ln w="12700">
            <a:solidFill>
              <a:srgbClr val="00F9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28" name="Circle"/>
          <p:cNvSpPr/>
          <p:nvPr/>
        </p:nvSpPr>
        <p:spPr>
          <a:xfrm>
            <a:off x="4660900" y="6502400"/>
            <a:ext cx="330200" cy="330200"/>
          </a:xfrm>
          <a:prstGeom prst="ellipse">
            <a:avLst/>
          </a:prstGeom>
          <a:solidFill>
            <a:srgbClr val="00F900"/>
          </a:solidFill>
          <a:ln w="12700">
            <a:solidFill>
              <a:srgbClr val="00F9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29" name="Line"/>
          <p:cNvSpPr/>
          <p:nvPr/>
        </p:nvSpPr>
        <p:spPr>
          <a:xfrm>
            <a:off x="647700" y="6616700"/>
            <a:ext cx="2174318" cy="225827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30" name="Line"/>
          <p:cNvSpPr/>
          <p:nvPr/>
        </p:nvSpPr>
        <p:spPr>
          <a:xfrm flipV="1">
            <a:off x="4572000" y="6508371"/>
            <a:ext cx="1595512" cy="122226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31" name="Line"/>
          <p:cNvSpPr/>
          <p:nvPr/>
        </p:nvSpPr>
        <p:spPr>
          <a:xfrm flipV="1">
            <a:off x="2565400" y="6673167"/>
            <a:ext cx="1909313" cy="876843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32" name="Line"/>
          <p:cNvSpPr/>
          <p:nvPr/>
        </p:nvSpPr>
        <p:spPr>
          <a:xfrm>
            <a:off x="1511300" y="8128000"/>
            <a:ext cx="4889500" cy="8945"/>
          </a:xfrm>
          <a:prstGeom prst="line">
            <a:avLst/>
          </a:prstGeom>
          <a:ln w="12700">
            <a:solidFill>
              <a:srgbClr val="000000"/>
            </a:solidFill>
            <a:custDash>
              <a:ds d="200000" sp="200000"/>
            </a:custDash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635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636" name="View morph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View morphing</a:t>
            </a:r>
          </a:p>
        </p:txBody>
      </p:sp>
      <p:sp>
        <p:nvSpPr>
          <p:cNvPr id="637" name="Similar triangles: everything becomes linear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Similar triangles: everything becomes linear</a:t>
            </a:r>
          </a:p>
          <a:p>
            <a:pPr/>
            <a:r>
              <a:t>i.e. interpolate location of features linearly</a:t>
            </a:r>
          </a:p>
        </p:txBody>
      </p:sp>
      <p:sp>
        <p:nvSpPr>
          <p:cNvPr id="638" name="Line"/>
          <p:cNvSpPr/>
          <p:nvPr/>
        </p:nvSpPr>
        <p:spPr>
          <a:xfrm>
            <a:off x="0" y="6718300"/>
            <a:ext cx="9753600" cy="2258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39" name="Circle"/>
          <p:cNvSpPr/>
          <p:nvPr/>
        </p:nvSpPr>
        <p:spPr>
          <a:xfrm>
            <a:off x="1409700" y="8013700"/>
            <a:ext cx="215900" cy="215900"/>
          </a:xfrm>
          <a:prstGeom prst="ellipse">
            <a:avLst/>
          </a:prstGeom>
          <a:solidFill>
            <a:srgbClr val="0433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40" name="Circle"/>
          <p:cNvSpPr/>
          <p:nvPr/>
        </p:nvSpPr>
        <p:spPr>
          <a:xfrm>
            <a:off x="4013200" y="8013700"/>
            <a:ext cx="215900" cy="215900"/>
          </a:xfrm>
          <a:prstGeom prst="ellipse">
            <a:avLst/>
          </a:prstGeom>
          <a:solidFill>
            <a:srgbClr val="0433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41" name="Circle"/>
          <p:cNvSpPr/>
          <p:nvPr/>
        </p:nvSpPr>
        <p:spPr>
          <a:xfrm>
            <a:off x="6286500" y="8013700"/>
            <a:ext cx="215900" cy="215900"/>
          </a:xfrm>
          <a:prstGeom prst="ellipse">
            <a:avLst/>
          </a:prstGeom>
          <a:solidFill>
            <a:srgbClr val="0433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42" name="Square"/>
          <p:cNvSpPr/>
          <p:nvPr/>
        </p:nvSpPr>
        <p:spPr>
          <a:xfrm rot="18240000">
            <a:off x="2383405" y="2708525"/>
            <a:ext cx="2273301" cy="22733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43" name="common view plane"/>
          <p:cNvSpPr txBox="1"/>
          <p:nvPr/>
        </p:nvSpPr>
        <p:spPr>
          <a:xfrm>
            <a:off x="7696200" y="6019235"/>
            <a:ext cx="3673517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common view plane</a:t>
            </a:r>
          </a:p>
        </p:txBody>
      </p:sp>
      <p:sp>
        <p:nvSpPr>
          <p:cNvPr id="644" name="subject"/>
          <p:cNvSpPr txBox="1"/>
          <p:nvPr/>
        </p:nvSpPr>
        <p:spPr>
          <a:xfrm>
            <a:off x="6070600" y="3251200"/>
            <a:ext cx="1395182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subject</a:t>
            </a:r>
          </a:p>
        </p:txBody>
      </p:sp>
      <p:sp>
        <p:nvSpPr>
          <p:cNvPr id="645" name="viewpoint 1"/>
          <p:cNvSpPr txBox="1"/>
          <p:nvPr/>
        </p:nvSpPr>
        <p:spPr>
          <a:xfrm>
            <a:off x="0" y="8458200"/>
            <a:ext cx="2222939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viewpoint 1</a:t>
            </a:r>
          </a:p>
        </p:txBody>
      </p:sp>
      <p:sp>
        <p:nvSpPr>
          <p:cNvPr id="646" name="viewpoint 2"/>
          <p:cNvSpPr txBox="1"/>
          <p:nvPr/>
        </p:nvSpPr>
        <p:spPr>
          <a:xfrm>
            <a:off x="5207000" y="8458200"/>
            <a:ext cx="2222939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viewpoint 2</a:t>
            </a:r>
          </a:p>
        </p:txBody>
      </p:sp>
      <p:sp>
        <p:nvSpPr>
          <p:cNvPr id="647" name="Line"/>
          <p:cNvSpPr/>
          <p:nvPr/>
        </p:nvSpPr>
        <p:spPr>
          <a:xfrm flipV="1">
            <a:off x="1511300" y="4114800"/>
            <a:ext cx="431800" cy="4013200"/>
          </a:xfrm>
          <a:prstGeom prst="line">
            <a:avLst/>
          </a:prstGeom>
          <a:ln w="12700">
            <a:solidFill>
              <a:srgbClr val="FF26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48" name="Line"/>
          <p:cNvSpPr/>
          <p:nvPr/>
        </p:nvSpPr>
        <p:spPr>
          <a:xfrm flipH="1" flipV="1">
            <a:off x="1955800" y="4114800"/>
            <a:ext cx="4445000" cy="4013200"/>
          </a:xfrm>
          <a:prstGeom prst="line">
            <a:avLst/>
          </a:prstGeom>
          <a:ln w="12700">
            <a:solidFill>
              <a:srgbClr val="FF26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49" name="Line"/>
          <p:cNvSpPr/>
          <p:nvPr/>
        </p:nvSpPr>
        <p:spPr>
          <a:xfrm flipH="1" flipV="1">
            <a:off x="1955800" y="4114800"/>
            <a:ext cx="2171700" cy="4013200"/>
          </a:xfrm>
          <a:prstGeom prst="line">
            <a:avLst/>
          </a:prstGeom>
          <a:ln w="12700">
            <a:solidFill>
              <a:srgbClr val="FF26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50" name="Circle"/>
          <p:cNvSpPr/>
          <p:nvPr/>
        </p:nvSpPr>
        <p:spPr>
          <a:xfrm>
            <a:off x="1511300" y="6502400"/>
            <a:ext cx="330200" cy="330200"/>
          </a:xfrm>
          <a:prstGeom prst="ellipse">
            <a:avLst/>
          </a:prstGeom>
          <a:solidFill>
            <a:srgbClr val="00F900"/>
          </a:solidFill>
          <a:ln w="12700">
            <a:solidFill>
              <a:srgbClr val="00F9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51" name="Circle"/>
          <p:cNvSpPr/>
          <p:nvPr/>
        </p:nvSpPr>
        <p:spPr>
          <a:xfrm>
            <a:off x="3136900" y="6502400"/>
            <a:ext cx="330200" cy="330200"/>
          </a:xfrm>
          <a:prstGeom prst="ellipse">
            <a:avLst/>
          </a:prstGeom>
          <a:solidFill>
            <a:srgbClr val="00F900"/>
          </a:solidFill>
          <a:ln w="12700">
            <a:solidFill>
              <a:srgbClr val="00F9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52" name="Circle"/>
          <p:cNvSpPr/>
          <p:nvPr/>
        </p:nvSpPr>
        <p:spPr>
          <a:xfrm>
            <a:off x="4660900" y="6502400"/>
            <a:ext cx="330200" cy="330200"/>
          </a:xfrm>
          <a:prstGeom prst="ellipse">
            <a:avLst/>
          </a:prstGeom>
          <a:solidFill>
            <a:srgbClr val="00F900"/>
          </a:solidFill>
          <a:ln w="12700">
            <a:solidFill>
              <a:srgbClr val="00F9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53" name="Line"/>
          <p:cNvSpPr/>
          <p:nvPr/>
        </p:nvSpPr>
        <p:spPr>
          <a:xfrm>
            <a:off x="1511300" y="8128000"/>
            <a:ext cx="4889500" cy="8945"/>
          </a:xfrm>
          <a:prstGeom prst="line">
            <a:avLst/>
          </a:prstGeom>
          <a:ln w="12700">
            <a:solidFill>
              <a:srgbClr val="000000"/>
            </a:solidFill>
            <a:custDash>
              <a:ds d="200000" sp="200000"/>
            </a:custDash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54" name="P1"/>
          <p:cNvSpPr txBox="1"/>
          <p:nvPr/>
        </p:nvSpPr>
        <p:spPr>
          <a:xfrm>
            <a:off x="1066800" y="6070600"/>
            <a:ext cx="628146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P1</a:t>
            </a:r>
          </a:p>
        </p:txBody>
      </p:sp>
      <p:sp>
        <p:nvSpPr>
          <p:cNvPr id="655" name="P2"/>
          <p:cNvSpPr txBox="1"/>
          <p:nvPr/>
        </p:nvSpPr>
        <p:spPr>
          <a:xfrm>
            <a:off x="4876800" y="6070600"/>
            <a:ext cx="628146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658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659" name="View morph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View morphing</a:t>
            </a:r>
          </a:p>
        </p:txBody>
      </p:sp>
      <p:sp>
        <p:nvSpPr>
          <p:cNvPr id="660" name="Similar triangles: everything becomes linear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Similar triangles: everything becomes linear</a:t>
            </a:r>
          </a:p>
          <a:p>
            <a:pPr/>
            <a:r>
              <a:t>Independent of depth</a:t>
            </a:r>
          </a:p>
        </p:txBody>
      </p:sp>
      <p:sp>
        <p:nvSpPr>
          <p:cNvPr id="661" name="Line"/>
          <p:cNvSpPr/>
          <p:nvPr/>
        </p:nvSpPr>
        <p:spPr>
          <a:xfrm>
            <a:off x="0" y="6718300"/>
            <a:ext cx="9753600" cy="2258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62" name="Circle"/>
          <p:cNvSpPr/>
          <p:nvPr/>
        </p:nvSpPr>
        <p:spPr>
          <a:xfrm>
            <a:off x="1409700" y="8013700"/>
            <a:ext cx="215900" cy="215900"/>
          </a:xfrm>
          <a:prstGeom prst="ellipse">
            <a:avLst/>
          </a:prstGeom>
          <a:solidFill>
            <a:srgbClr val="0433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63" name="Circle"/>
          <p:cNvSpPr/>
          <p:nvPr/>
        </p:nvSpPr>
        <p:spPr>
          <a:xfrm>
            <a:off x="4013200" y="8013700"/>
            <a:ext cx="215900" cy="215900"/>
          </a:xfrm>
          <a:prstGeom prst="ellipse">
            <a:avLst/>
          </a:prstGeom>
          <a:solidFill>
            <a:srgbClr val="0433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64" name="Circle"/>
          <p:cNvSpPr/>
          <p:nvPr/>
        </p:nvSpPr>
        <p:spPr>
          <a:xfrm>
            <a:off x="6286500" y="8013700"/>
            <a:ext cx="215900" cy="215900"/>
          </a:xfrm>
          <a:prstGeom prst="ellipse">
            <a:avLst/>
          </a:prstGeom>
          <a:solidFill>
            <a:srgbClr val="0433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65" name="Square"/>
          <p:cNvSpPr/>
          <p:nvPr/>
        </p:nvSpPr>
        <p:spPr>
          <a:xfrm rot="18240000">
            <a:off x="2383405" y="2708525"/>
            <a:ext cx="2273301" cy="2273301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66" name="common view plane"/>
          <p:cNvSpPr txBox="1"/>
          <p:nvPr/>
        </p:nvSpPr>
        <p:spPr>
          <a:xfrm>
            <a:off x="7696200" y="6019235"/>
            <a:ext cx="3673517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common view plane</a:t>
            </a:r>
          </a:p>
        </p:txBody>
      </p:sp>
      <p:sp>
        <p:nvSpPr>
          <p:cNvPr id="667" name="subject"/>
          <p:cNvSpPr txBox="1"/>
          <p:nvPr/>
        </p:nvSpPr>
        <p:spPr>
          <a:xfrm>
            <a:off x="6070600" y="3251200"/>
            <a:ext cx="1395182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subject</a:t>
            </a:r>
          </a:p>
        </p:txBody>
      </p:sp>
      <p:sp>
        <p:nvSpPr>
          <p:cNvPr id="668" name="viewpoint 1"/>
          <p:cNvSpPr txBox="1"/>
          <p:nvPr/>
        </p:nvSpPr>
        <p:spPr>
          <a:xfrm>
            <a:off x="0" y="8458200"/>
            <a:ext cx="2222939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viewpoint 1</a:t>
            </a:r>
          </a:p>
        </p:txBody>
      </p:sp>
      <p:sp>
        <p:nvSpPr>
          <p:cNvPr id="669" name="viewpoint 2"/>
          <p:cNvSpPr txBox="1"/>
          <p:nvPr/>
        </p:nvSpPr>
        <p:spPr>
          <a:xfrm>
            <a:off x="5207000" y="8458200"/>
            <a:ext cx="2222939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viewpoint 2</a:t>
            </a:r>
          </a:p>
        </p:txBody>
      </p:sp>
      <p:sp>
        <p:nvSpPr>
          <p:cNvPr id="670" name="Line"/>
          <p:cNvSpPr/>
          <p:nvPr/>
        </p:nvSpPr>
        <p:spPr>
          <a:xfrm flipV="1">
            <a:off x="1524011" y="5442581"/>
            <a:ext cx="2287742" cy="2679459"/>
          </a:xfrm>
          <a:prstGeom prst="line">
            <a:avLst/>
          </a:prstGeom>
          <a:ln w="12700">
            <a:solidFill>
              <a:srgbClr val="FF26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71" name="Line"/>
          <p:cNvSpPr/>
          <p:nvPr/>
        </p:nvSpPr>
        <p:spPr>
          <a:xfrm flipH="1" flipV="1">
            <a:off x="3817645" y="5442982"/>
            <a:ext cx="2576382" cy="2685019"/>
          </a:xfrm>
          <a:prstGeom prst="line">
            <a:avLst/>
          </a:prstGeom>
          <a:ln w="12700">
            <a:solidFill>
              <a:srgbClr val="FF26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72" name="Line"/>
          <p:cNvSpPr/>
          <p:nvPr/>
        </p:nvSpPr>
        <p:spPr>
          <a:xfrm flipH="1" flipV="1">
            <a:off x="3820104" y="5437723"/>
            <a:ext cx="298084" cy="2690278"/>
          </a:xfrm>
          <a:prstGeom prst="line">
            <a:avLst/>
          </a:prstGeom>
          <a:ln w="12700">
            <a:solidFill>
              <a:srgbClr val="FF26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73" name="Circle"/>
          <p:cNvSpPr/>
          <p:nvPr/>
        </p:nvSpPr>
        <p:spPr>
          <a:xfrm>
            <a:off x="2578100" y="6553200"/>
            <a:ext cx="330200" cy="330200"/>
          </a:xfrm>
          <a:prstGeom prst="ellipse">
            <a:avLst/>
          </a:prstGeom>
          <a:solidFill>
            <a:srgbClr val="00F900"/>
          </a:solidFill>
          <a:ln w="12700">
            <a:solidFill>
              <a:srgbClr val="00F9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74" name="Circle"/>
          <p:cNvSpPr/>
          <p:nvPr/>
        </p:nvSpPr>
        <p:spPr>
          <a:xfrm>
            <a:off x="3771900" y="6540500"/>
            <a:ext cx="330200" cy="330200"/>
          </a:xfrm>
          <a:prstGeom prst="ellipse">
            <a:avLst/>
          </a:prstGeom>
          <a:solidFill>
            <a:srgbClr val="00F900"/>
          </a:solidFill>
          <a:ln w="12700">
            <a:solidFill>
              <a:srgbClr val="00F9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75" name="Circle"/>
          <p:cNvSpPr/>
          <p:nvPr/>
        </p:nvSpPr>
        <p:spPr>
          <a:xfrm>
            <a:off x="4876800" y="6553200"/>
            <a:ext cx="330200" cy="330200"/>
          </a:xfrm>
          <a:prstGeom prst="ellipse">
            <a:avLst/>
          </a:prstGeom>
          <a:solidFill>
            <a:srgbClr val="00F900"/>
          </a:solidFill>
          <a:ln w="12700">
            <a:solidFill>
              <a:srgbClr val="00F9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76" name="Line"/>
          <p:cNvSpPr/>
          <p:nvPr/>
        </p:nvSpPr>
        <p:spPr>
          <a:xfrm>
            <a:off x="1511300" y="8128000"/>
            <a:ext cx="4889500" cy="8945"/>
          </a:xfrm>
          <a:prstGeom prst="line">
            <a:avLst/>
          </a:prstGeom>
          <a:ln w="12700">
            <a:solidFill>
              <a:srgbClr val="000000"/>
            </a:solidFill>
            <a:custDash>
              <a:ds d="200000" sp="200000"/>
            </a:custDash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77" name="Q1"/>
          <p:cNvSpPr txBox="1"/>
          <p:nvPr/>
        </p:nvSpPr>
        <p:spPr>
          <a:xfrm>
            <a:off x="2273300" y="6019800"/>
            <a:ext cx="699832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Q1</a:t>
            </a:r>
          </a:p>
        </p:txBody>
      </p:sp>
      <p:sp>
        <p:nvSpPr>
          <p:cNvPr id="678" name="Q2"/>
          <p:cNvSpPr txBox="1"/>
          <p:nvPr/>
        </p:nvSpPr>
        <p:spPr>
          <a:xfrm>
            <a:off x="5092700" y="6019800"/>
            <a:ext cx="699832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Q2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68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682" name="View morphing recap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View morphing recap</a:t>
            </a:r>
          </a:p>
        </p:txBody>
      </p:sp>
      <p:sp>
        <p:nvSpPr>
          <p:cNvPr id="683" name="When views are reprojected onto a common plane parallel to the line between the viewpoints: Interpolating the viewpoint results in linear interpolation of feature location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When views are reprojected onto a common plane parallel to the line between the viewpoints:</a:t>
            </a:r>
            <a:br/>
            <a:r>
              <a:t>Interpolating the viewpoint results in linear interpolation of feature locations</a:t>
            </a:r>
          </a:p>
          <a:p>
            <a:pPr/>
            <a:r>
              <a:t>i.e. </a:t>
            </a:r>
          </a:p>
          <a:p>
            <a:pPr lvl="1"/>
            <a:r>
              <a:t>for viewpoint (1-t)V1+tV2</a:t>
            </a:r>
          </a:p>
          <a:p>
            <a:pPr lvl="1"/>
            <a:r>
              <a:t>a 3D point that was at P1 from V1 and P2 from V2 is now at </a:t>
            </a:r>
            <a:br/>
            <a:r>
              <a:t>(1-t)P1+tP2</a:t>
            </a:r>
          </a:p>
          <a:p>
            <a:pPr lvl="1"/>
          </a:p>
          <a:p>
            <a:pPr/>
            <a:r>
              <a:t>That is, a simplistic </a:t>
            </a:r>
            <a:br/>
            <a:r>
              <a:t>warp works</a:t>
            </a:r>
          </a:p>
        </p:txBody>
      </p:sp>
      <p:grpSp>
        <p:nvGrpSpPr>
          <p:cNvPr id="702" name="Group"/>
          <p:cNvGrpSpPr/>
          <p:nvPr/>
        </p:nvGrpSpPr>
        <p:grpSpPr>
          <a:xfrm>
            <a:off x="5905499" y="5817198"/>
            <a:ext cx="6611623" cy="3936403"/>
            <a:chOff x="0" y="0"/>
            <a:chExt cx="6611621" cy="3936401"/>
          </a:xfrm>
        </p:grpSpPr>
        <p:sp>
          <p:nvSpPr>
            <p:cNvPr id="684" name="Line"/>
            <p:cNvSpPr/>
            <p:nvPr/>
          </p:nvSpPr>
          <p:spPr>
            <a:xfrm>
              <a:off x="0" y="2576730"/>
              <a:ext cx="5641186" cy="1308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85" name="Circle"/>
            <p:cNvSpPr/>
            <p:nvPr/>
          </p:nvSpPr>
          <p:spPr>
            <a:xfrm>
              <a:off x="815684" y="3329778"/>
              <a:ext cx="125361" cy="125509"/>
            </a:xfrm>
            <a:prstGeom prst="ellipse">
              <a:avLst/>
            </a:prstGeom>
            <a:solidFill>
              <a:srgbClr val="0433FF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686" name="Circle"/>
            <p:cNvSpPr/>
            <p:nvPr/>
          </p:nvSpPr>
          <p:spPr>
            <a:xfrm>
              <a:off x="2320001" y="3329778"/>
              <a:ext cx="125360" cy="125509"/>
            </a:xfrm>
            <a:prstGeom prst="ellipse">
              <a:avLst/>
            </a:prstGeom>
            <a:solidFill>
              <a:srgbClr val="0433FF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687" name="Circle"/>
            <p:cNvSpPr/>
            <p:nvPr/>
          </p:nvSpPr>
          <p:spPr>
            <a:xfrm>
              <a:off x="3636278" y="3329778"/>
              <a:ext cx="125360" cy="125509"/>
            </a:xfrm>
            <a:prstGeom prst="ellipse">
              <a:avLst/>
            </a:prstGeom>
            <a:solidFill>
              <a:srgbClr val="0433FF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688" name="Square"/>
            <p:cNvSpPr/>
            <p:nvPr/>
          </p:nvSpPr>
          <p:spPr>
            <a:xfrm rot="18238118">
              <a:off x="1379086" y="255748"/>
              <a:ext cx="1317348" cy="1316765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689" name="common view plane"/>
            <p:cNvSpPr txBox="1"/>
            <p:nvPr/>
          </p:nvSpPr>
          <p:spPr>
            <a:xfrm>
              <a:off x="4451116" y="2171445"/>
              <a:ext cx="2160506" cy="3556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57799" marR="57799" defTabSz="1295400">
                <a:spcBef>
                  <a:spcPts val="1900"/>
                </a:spcBef>
                <a:buClr>
                  <a:srgbClr val="000000"/>
                </a:buClr>
                <a:buFont typeface="Times New Roman"/>
                <a:defRPr sz="1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common view plane</a:t>
              </a:r>
            </a:p>
          </p:txBody>
        </p:sp>
        <p:sp>
          <p:nvSpPr>
            <p:cNvPr id="690" name="subject"/>
            <p:cNvSpPr txBox="1"/>
            <p:nvPr/>
          </p:nvSpPr>
          <p:spPr>
            <a:xfrm>
              <a:off x="3510917" y="568601"/>
              <a:ext cx="837618" cy="3556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57799" marR="57799" defTabSz="1295400">
                <a:spcBef>
                  <a:spcPts val="1900"/>
                </a:spcBef>
                <a:buClr>
                  <a:srgbClr val="000000"/>
                </a:buClr>
                <a:buFont typeface="Times New Roman"/>
                <a:defRPr sz="1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subject</a:t>
              </a:r>
            </a:p>
          </p:txBody>
        </p:sp>
        <p:sp>
          <p:nvSpPr>
            <p:cNvPr id="691" name="viewpoint 1"/>
            <p:cNvSpPr txBox="1"/>
            <p:nvPr/>
          </p:nvSpPr>
          <p:spPr>
            <a:xfrm>
              <a:off x="0" y="3580795"/>
              <a:ext cx="1318244" cy="3556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57799" marR="57799" defTabSz="1295400">
                <a:spcBef>
                  <a:spcPts val="1900"/>
                </a:spcBef>
                <a:buClr>
                  <a:srgbClr val="000000"/>
                </a:buClr>
                <a:buFont typeface="Times New Roman"/>
                <a:defRPr sz="1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viewpoint 1</a:t>
              </a:r>
            </a:p>
          </p:txBody>
        </p:sp>
        <p:sp>
          <p:nvSpPr>
            <p:cNvPr id="692" name="viewpoint 2"/>
            <p:cNvSpPr txBox="1"/>
            <p:nvPr/>
          </p:nvSpPr>
          <p:spPr>
            <a:xfrm>
              <a:off x="3009479" y="3580795"/>
              <a:ext cx="1318244" cy="3556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57799" marR="57799" defTabSz="1295400">
                <a:spcBef>
                  <a:spcPts val="1900"/>
                </a:spcBef>
                <a:buClr>
                  <a:srgbClr val="000000"/>
                </a:buClr>
                <a:buFont typeface="Times New Roman"/>
                <a:defRPr sz="1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viewpoint 2</a:t>
              </a:r>
            </a:p>
          </p:txBody>
        </p:sp>
        <p:sp>
          <p:nvSpPr>
            <p:cNvPr id="693" name="Line"/>
            <p:cNvSpPr/>
            <p:nvPr/>
          </p:nvSpPr>
          <p:spPr>
            <a:xfrm flipV="1">
              <a:off x="882288" y="1837530"/>
              <a:ext cx="1323161" cy="1551552"/>
            </a:xfrm>
            <a:prstGeom prst="line">
              <a:avLst/>
            </a:prstGeom>
            <a:noFill/>
            <a:ln w="127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94" name="Line"/>
            <p:cNvSpPr/>
            <p:nvPr/>
          </p:nvSpPr>
          <p:spPr>
            <a:xfrm flipH="1" flipV="1">
              <a:off x="2208856" y="1837762"/>
              <a:ext cx="1490102" cy="1554772"/>
            </a:xfrm>
            <a:prstGeom prst="line">
              <a:avLst/>
            </a:prstGeom>
            <a:noFill/>
            <a:ln w="127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95" name="Line"/>
            <p:cNvSpPr/>
            <p:nvPr/>
          </p:nvSpPr>
          <p:spPr>
            <a:xfrm flipH="1" flipV="1">
              <a:off x="2210279" y="1834717"/>
              <a:ext cx="172403" cy="1557817"/>
            </a:xfrm>
            <a:prstGeom prst="line">
              <a:avLst/>
            </a:prstGeom>
            <a:noFill/>
            <a:ln w="127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696" name="Circle"/>
            <p:cNvSpPr/>
            <p:nvPr/>
          </p:nvSpPr>
          <p:spPr>
            <a:xfrm>
              <a:off x="1494716" y="2482599"/>
              <a:ext cx="188041" cy="188263"/>
            </a:xfrm>
            <a:prstGeom prst="ellipse">
              <a:avLst/>
            </a:prstGeom>
            <a:solidFill>
              <a:srgbClr val="00F900"/>
            </a:solidFill>
            <a:ln w="127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697" name="Circle"/>
            <p:cNvSpPr/>
            <p:nvPr/>
          </p:nvSpPr>
          <p:spPr>
            <a:xfrm>
              <a:off x="2184194" y="2472140"/>
              <a:ext cx="188041" cy="188263"/>
            </a:xfrm>
            <a:prstGeom prst="ellipse">
              <a:avLst/>
            </a:prstGeom>
            <a:solidFill>
              <a:srgbClr val="00F900"/>
            </a:solidFill>
            <a:ln w="127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698" name="Circle"/>
            <p:cNvSpPr/>
            <p:nvPr/>
          </p:nvSpPr>
          <p:spPr>
            <a:xfrm>
              <a:off x="2821439" y="2482599"/>
              <a:ext cx="188040" cy="188263"/>
            </a:xfrm>
            <a:prstGeom prst="ellipse">
              <a:avLst/>
            </a:prstGeom>
            <a:solidFill>
              <a:srgbClr val="00F900"/>
            </a:solidFill>
            <a:ln w="12700" cap="flat">
              <a:solidFill>
                <a:srgbClr val="00F9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699" name="Line"/>
            <p:cNvSpPr/>
            <p:nvPr/>
          </p:nvSpPr>
          <p:spPr>
            <a:xfrm>
              <a:off x="878364" y="3392533"/>
              <a:ext cx="2831031" cy="518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custDash>
                <a:ds d="200000" sp="200000"/>
              </a:custDash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700" name="Q1"/>
            <p:cNvSpPr txBox="1"/>
            <p:nvPr/>
          </p:nvSpPr>
          <p:spPr>
            <a:xfrm>
              <a:off x="1317123" y="2168829"/>
              <a:ext cx="433871" cy="3556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57799" marR="57799" defTabSz="1295400">
                <a:defRPr sz="1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Q1</a:t>
              </a:r>
            </a:p>
          </p:txBody>
        </p:sp>
        <p:sp>
          <p:nvSpPr>
            <p:cNvPr id="701" name="Q2"/>
            <p:cNvSpPr txBox="1"/>
            <p:nvPr/>
          </p:nvSpPr>
          <p:spPr>
            <a:xfrm>
              <a:off x="2946799" y="2168829"/>
              <a:ext cx="433871" cy="3556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57799" marR="57799" defTabSz="1295400">
                <a:defRPr sz="1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Q2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705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706" name="View morph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View morphing</a:t>
            </a:r>
          </a:p>
        </p:txBody>
      </p:sp>
      <p:sp>
        <p:nvSpPr>
          <p:cNvPr id="707" name="Prewarp with a homography to &quot;pre-align&quot; images…"/>
          <p:cNvSpPr txBox="1"/>
          <p:nvPr>
            <p:ph type="body" sz="half" idx="1"/>
          </p:nvPr>
        </p:nvSpPr>
        <p:spPr>
          <a:xfrm>
            <a:off x="431800" y="1409700"/>
            <a:ext cx="6070600" cy="8343900"/>
          </a:xfrm>
          <a:prstGeom prst="rect">
            <a:avLst/>
          </a:prstGeom>
        </p:spPr>
        <p:txBody>
          <a:bodyPr/>
          <a:lstStyle/>
          <a:p>
            <a:pPr/>
            <a:r>
              <a:t>Prewarp with a homography to "pre-align" images</a:t>
            </a:r>
          </a:p>
          <a:p>
            <a:pPr/>
            <a:r>
              <a:t>So that the two views are parallel</a:t>
            </a:r>
          </a:p>
          <a:p>
            <a:pPr lvl="1"/>
            <a:r>
              <a:t>Because linear interpolation works when views are parallel</a:t>
            </a:r>
          </a:p>
        </p:txBody>
      </p:sp>
      <p:pic>
        <p:nvPicPr>
          <p:cNvPr id="708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502400" y="1739900"/>
            <a:ext cx="6380481" cy="72881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71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712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13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714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1409700"/>
            <a:ext cx="12674600" cy="7814169"/>
          </a:xfrm>
          <a:prstGeom prst="rect">
            <a:avLst/>
          </a:prstGeom>
          <a:ln w="12700">
            <a:miter lim="400000"/>
          </a:ln>
        </p:spPr>
      </p:pic>
      <p:sp>
        <p:nvSpPr>
          <p:cNvPr id="715" name="prewarp"/>
          <p:cNvSpPr txBox="1"/>
          <p:nvPr/>
        </p:nvSpPr>
        <p:spPr>
          <a:xfrm>
            <a:off x="1291448" y="3136900"/>
            <a:ext cx="1747285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b="1"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prewarp</a:t>
            </a:r>
          </a:p>
        </p:txBody>
      </p:sp>
      <p:sp>
        <p:nvSpPr>
          <p:cNvPr id="716" name="prewarp"/>
          <p:cNvSpPr txBox="1"/>
          <p:nvPr/>
        </p:nvSpPr>
        <p:spPr>
          <a:xfrm>
            <a:off x="8985956" y="3136900"/>
            <a:ext cx="1747284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b="1"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prewarp</a:t>
            </a:r>
          </a:p>
        </p:txBody>
      </p:sp>
      <p:sp>
        <p:nvSpPr>
          <p:cNvPr id="717" name="morph"/>
          <p:cNvSpPr txBox="1"/>
          <p:nvPr/>
        </p:nvSpPr>
        <p:spPr>
          <a:xfrm>
            <a:off x="4660900" y="1295400"/>
            <a:ext cx="1419639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b="1"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morph</a:t>
            </a:r>
          </a:p>
        </p:txBody>
      </p:sp>
      <p:sp>
        <p:nvSpPr>
          <p:cNvPr id="718" name="morph"/>
          <p:cNvSpPr txBox="1"/>
          <p:nvPr/>
        </p:nvSpPr>
        <p:spPr>
          <a:xfrm>
            <a:off x="8458200" y="1409700"/>
            <a:ext cx="1419639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b="1"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morph</a:t>
            </a:r>
          </a:p>
        </p:txBody>
      </p:sp>
      <p:sp>
        <p:nvSpPr>
          <p:cNvPr id="719" name="homographies"/>
          <p:cNvSpPr txBox="1"/>
          <p:nvPr/>
        </p:nvSpPr>
        <p:spPr>
          <a:xfrm>
            <a:off x="215900" y="6718300"/>
            <a:ext cx="2787146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b="1"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homographies</a:t>
            </a:r>
          </a:p>
        </p:txBody>
      </p:sp>
      <p:sp>
        <p:nvSpPr>
          <p:cNvPr id="720" name="input"/>
          <p:cNvSpPr txBox="1"/>
          <p:nvPr/>
        </p:nvSpPr>
        <p:spPr>
          <a:xfrm>
            <a:off x="2603500" y="5638800"/>
            <a:ext cx="11563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b="1"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input</a:t>
            </a:r>
          </a:p>
        </p:txBody>
      </p:sp>
      <p:sp>
        <p:nvSpPr>
          <p:cNvPr id="721" name="input"/>
          <p:cNvSpPr txBox="1"/>
          <p:nvPr/>
        </p:nvSpPr>
        <p:spPr>
          <a:xfrm>
            <a:off x="10401300" y="5638800"/>
            <a:ext cx="11563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b="1"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input</a:t>
            </a:r>
          </a:p>
        </p:txBody>
      </p:sp>
      <p:sp>
        <p:nvSpPr>
          <p:cNvPr id="722" name="output"/>
          <p:cNvSpPr txBox="1"/>
          <p:nvPr/>
        </p:nvSpPr>
        <p:spPr>
          <a:xfrm>
            <a:off x="6718300" y="5422900"/>
            <a:ext cx="1396025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b="1"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output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725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726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27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728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4300" y="3948853"/>
            <a:ext cx="12674600" cy="45268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73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732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33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734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4300" y="1955800"/>
            <a:ext cx="12890500" cy="75409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737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738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39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740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77900" y="3467100"/>
            <a:ext cx="10947400" cy="586570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74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744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45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746" name="mona-579.mov" descr="mona-579.mov"/>
          <p:cNvPicPr>
            <a:picLocks noChangeAspect="0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4051300" y="1117600"/>
            <a:ext cx="4915878" cy="7518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3" fill="hold"/>
                                        <p:tgtEl>
                                          <p:spTgt spid="7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746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746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746"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749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750" name="Extensi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Extensions</a:t>
            </a:r>
          </a:p>
        </p:txBody>
      </p:sp>
      <p:sp>
        <p:nvSpPr>
          <p:cNvPr id="751" name="Video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48080" indent="-306805">
              <a:lnSpc>
                <a:spcPct val="90000"/>
              </a:lnSpc>
              <a:defRPr sz="3400"/>
            </a:pPr>
            <a:r>
              <a:t>Video</a:t>
            </a:r>
          </a:p>
          <a:p>
            <a:pPr marL="348080" indent="-306805">
              <a:lnSpc>
                <a:spcPct val="90000"/>
              </a:lnSpc>
              <a:defRPr sz="3400"/>
            </a:pPr>
            <a:r>
              <a:t>Additional objects</a:t>
            </a:r>
          </a:p>
          <a:p>
            <a:pPr marL="348080" indent="-306805">
              <a:lnSpc>
                <a:spcPct val="90000"/>
              </a:lnSpc>
              <a:defRPr sz="3400"/>
            </a:pPr>
            <a:r>
              <a:t>Mok’s panomorph</a:t>
            </a:r>
          </a:p>
          <a:p>
            <a:pPr marL="348080" indent="-306805">
              <a:lnSpc>
                <a:spcPct val="90000"/>
              </a:lnSpc>
            </a:pPr>
            <a:r>
              <a:rPr sz="34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3" invalidUrl="" action="" tgtFrame="" tooltip="" history="1" highlightClick="0" endSnd="0"/>
              </a:rPr>
              <a:t>http://www.sarnoff.com/products_services/vision/tech_papers/kumarvb.pdf</a:t>
            </a:r>
          </a:p>
          <a:p>
            <a:pPr marL="348080" indent="-306805">
              <a:lnSpc>
                <a:spcPct val="90000"/>
              </a:lnSpc>
            </a:pPr>
            <a:r>
              <a:rPr sz="34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4" invalidUrl="" action="" tgtFrame="" tooltip="" history="1" highlightClick="0" endSnd="0"/>
              </a:rPr>
              <a:t>http://www.cs.huji.ac.il/~peleg/papers/pami00-manifold.pdf</a:t>
            </a:r>
          </a:p>
          <a:p>
            <a:pPr marL="348080" indent="-306805">
              <a:lnSpc>
                <a:spcPct val="90000"/>
              </a:lnSpc>
            </a:pPr>
            <a:r>
              <a:rPr sz="34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5" invalidUrl="" action="" tgtFrame="" tooltip="" history="1" highlightClick="0" endSnd="0"/>
              </a:rPr>
              <a:t>http://www.cs.huji.ac.il/~peleg/papers/cvpr00-rectified.pdf</a:t>
            </a:r>
          </a:p>
          <a:p>
            <a:pPr marL="348080" indent="-306805">
              <a:lnSpc>
                <a:spcPct val="90000"/>
              </a:lnSpc>
            </a:pPr>
            <a:r>
              <a:rPr sz="34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6" invalidUrl="" action="" tgtFrame="" tooltip="" history="1" highlightClick="0" endSnd="0"/>
              </a:rPr>
              <a:t>http://www.cs.huji.ac.il/~peleg/papers/cvpr05-dynmos.pdf</a:t>
            </a:r>
          </a:p>
          <a:p>
            <a:pPr marL="348080" indent="-306805">
              <a:lnSpc>
                <a:spcPct val="90000"/>
              </a:lnSpc>
            </a:pPr>
            <a:r>
              <a:rPr sz="34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7" invalidUrl="" action="" tgtFrame="" tooltip="" history="1" highlightClick="0" endSnd="0"/>
              </a:rPr>
              <a:t>http://citeseer.ist.psu.edu/cache/papers/cs/20590/http:zSzzSzwww.sarnoff.comzSzcareer_movezSztech_paperszSzpdfzSzvisrep95.pdf/kumar95representation.pdf</a:t>
            </a:r>
            <a:r>
              <a:rPr sz="3400"/>
              <a:t> </a:t>
            </a:r>
            <a:endParaRPr sz="3400"/>
          </a:p>
          <a:p>
            <a:pPr marL="348080" indent="-306805">
              <a:lnSpc>
                <a:spcPct val="90000"/>
              </a:lnSpc>
            </a:pPr>
            <a:r>
              <a:rPr sz="34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8" invalidUrl="" action="" tgtFrame="" tooltip="" history="1" highlightClick="0" endSnd="0"/>
              </a:rPr>
              <a:t>http://www.robots.ox.ac.uk/~vgg/publications/papers/schaffalitzky02.pdf</a:t>
            </a:r>
            <a:r>
              <a:rPr sz="3400"/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75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755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56" name="Dealing with parallax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Dealing with parallax</a:t>
            </a:r>
          </a:p>
          <a:p>
            <a:pPr/>
            <a:r>
              <a:rPr u="sng">
                <a:hlinkClick r:id="rId3" invalidUrl="" action="" tgtFrame="" tooltip="" history="1" highlightClick="0" endSnd="0"/>
              </a:rPr>
              <a:t>http://research.microsoft.com/en-us/UM/people/yasumat/papers/cvpr2010_Takamatsu.pdf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759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760" name="Softwa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Software</a:t>
            </a:r>
          </a:p>
        </p:txBody>
      </p:sp>
      <p:sp>
        <p:nvSpPr>
          <p:cNvPr id="761" name="http://photocreations.ca/collage/circle.jpg  http://webuser.fh-furtwangen.de/%7Edersch/  http://www.ptgui.com/  http://hugin.sourceforge.net/  http://epaperpress.com/ptlens/  http://www.panotools.info/mediawiki/index.php?title=Tutorials   http://www.fdr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3" invalidUrl="" action="" tgtFrame="" tooltip="" history="1" highlightClick="0" endSnd="0"/>
              </a:rPr>
              <a:t>http://photocreations.ca/collage/circle.jpg</a:t>
            </a:r>
            <a:r>
              <a:t> </a:t>
            </a:r>
            <a:br/>
            <a:r>
              <a:rPr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4" invalidUrl="" action="" tgtFrame="" tooltip="" history="1" highlightClick="0" endSnd="0"/>
              </a:rPr>
              <a:t>http://webuser.fh-furtwangen.de/%7Edersch/</a:t>
            </a:r>
            <a:r>
              <a:t> </a:t>
            </a:r>
            <a:br/>
            <a:r>
              <a:rPr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5" invalidUrl="" action="" tgtFrame="" tooltip="" history="1" highlightClick="0" endSnd="0"/>
              </a:rPr>
              <a:t>http://www.ptgui.com/</a:t>
            </a:r>
            <a:r>
              <a:t> </a:t>
            </a:r>
            <a:br/>
            <a:r>
              <a:rPr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6" invalidUrl="" action="" tgtFrame="" tooltip="" history="1" highlightClick="0" endSnd="0"/>
              </a:rPr>
              <a:t>http://hugin.sourceforge.net/</a:t>
            </a:r>
            <a:r>
              <a:t> </a:t>
            </a:r>
            <a:br/>
            <a:r>
              <a:rPr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7" invalidUrl="" action="" tgtFrame="" tooltip="" history="1" highlightClick="0" endSnd="0"/>
              </a:rPr>
              <a:t>http://epaperpress.com/ptlens/</a:t>
            </a:r>
            <a:r>
              <a:t> </a:t>
            </a:r>
            <a:br/>
            <a:r>
              <a:rPr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8" invalidUrl="" action="" tgtFrame="" tooltip="" history="1" highlightClick="0" endSnd="0"/>
              </a:rPr>
              <a:t>http://www.panotools.info/mediawiki/index.php?title=Tutorials</a:t>
            </a:r>
            <a:r>
              <a:t> </a:t>
            </a:r>
            <a:br/>
            <a:br/>
            <a:r>
              <a:rPr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9" invalidUrl="" action="" tgtFrame="" tooltip="" history="1" highlightClick="0" endSnd="0"/>
              </a:rPr>
              <a:t>http://www.fdrtools.com/front_e.php</a:t>
            </a:r>
            <a:r>
              <a:t> </a:t>
            </a:r>
            <a:b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76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765" name="Ref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Refs</a:t>
            </a:r>
          </a:p>
        </p:txBody>
      </p:sp>
      <p:sp>
        <p:nvSpPr>
          <p:cNvPr id="766" name="http://graphics.cs.cmu.edu/courses/15-463/2004_fall/www/Papers/MSR-TR-2004-92-Sep27.pdf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93938" indent="-252663">
              <a:lnSpc>
                <a:spcPct val="90000"/>
              </a:lnSpc>
            </a:pPr>
            <a:r>
              <a:rPr sz="2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3" invalidUrl="" action="" tgtFrame="" tooltip="" history="1" highlightClick="0" endSnd="0"/>
              </a:rPr>
              <a:t>http://graphics.cs.cmu.edu/courses/15-463/2004_fall/www/Papers/MSR-TR-2004-92-Sep27.pdf</a:t>
            </a:r>
          </a:p>
          <a:p>
            <a:pPr marL="293938" indent="-252663">
              <a:lnSpc>
                <a:spcPct val="90000"/>
              </a:lnSpc>
            </a:pPr>
            <a:r>
              <a:rPr sz="2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4" invalidUrl="" action="" tgtFrame="" tooltip="" history="1" highlightClick="0" endSnd="0"/>
              </a:rPr>
              <a:t>http://www.cs.ubc.ca/~mbrown/papers/iccv2003.pdf</a:t>
            </a:r>
          </a:p>
          <a:p>
            <a:pPr marL="293938" indent="-252663">
              <a:lnSpc>
                <a:spcPct val="90000"/>
              </a:lnSpc>
            </a:pPr>
            <a:r>
              <a:rPr sz="2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5" invalidUrl="" action="" tgtFrame="" tooltip="" history="1" highlightClick="0" endSnd="0"/>
              </a:rPr>
              <a:t>http://www.cs.washington.edu/education/courses/csep576/05wi/readings/szeliskiShum97.pdf</a:t>
            </a:r>
          </a:p>
          <a:p>
            <a:pPr marL="293938" indent="-252663">
              <a:lnSpc>
                <a:spcPct val="90000"/>
              </a:lnSpc>
            </a:pPr>
            <a:r>
              <a:rPr sz="2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6" invalidUrl="" action="" tgtFrame="" tooltip="" history="1" highlightClick="0" endSnd="0"/>
              </a:rPr>
              <a:t>http://portal.acm.org/citation.cfm?id=218395&amp;dl=ACM&amp;coll=portal</a:t>
            </a:r>
          </a:p>
          <a:p>
            <a:pPr marL="293938" indent="-252663">
              <a:lnSpc>
                <a:spcPct val="90000"/>
              </a:lnSpc>
            </a:pPr>
            <a:r>
              <a:rPr sz="2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7" invalidUrl="" action="" tgtFrame="" tooltip="" history="1" highlightClick="0" endSnd="0"/>
              </a:rPr>
              <a:t>http://research.microsoft.com/~brown/papers/cvpr05.pdf</a:t>
            </a:r>
          </a:p>
          <a:p>
            <a:pPr marL="293938" indent="-252663">
              <a:lnSpc>
                <a:spcPct val="90000"/>
              </a:lnSpc>
            </a:pPr>
            <a:r>
              <a:rPr sz="2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8" invalidUrl="" action="" tgtFrame="" tooltip="" history="1" highlightClick="0" endSnd="0"/>
              </a:rPr>
              <a:t>http://citeseer.ist.psu.edu/mann94virtual.html</a:t>
            </a:r>
          </a:p>
          <a:p>
            <a:pPr marL="293938" indent="-252663">
              <a:lnSpc>
                <a:spcPct val="90000"/>
              </a:lnSpc>
            </a:pPr>
            <a:r>
              <a:rPr sz="2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9" invalidUrl="" action="" tgtFrame="" tooltip="" history="1" highlightClick="0" endSnd="0"/>
              </a:rPr>
              <a:t>http://grail.cs.washington.edu/projects/panovidtex/</a:t>
            </a:r>
          </a:p>
          <a:p>
            <a:pPr marL="293938" indent="-252663">
              <a:lnSpc>
                <a:spcPct val="90000"/>
              </a:lnSpc>
            </a:pPr>
            <a:r>
              <a:rPr sz="2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10" invalidUrl="" action="" tgtFrame="" tooltip="" history="1" highlightClick="0" endSnd="0"/>
              </a:rPr>
              <a:t>http://research.microsoft.com/users/mattu/pubs/Deghosting.pdf</a:t>
            </a:r>
            <a:r>
              <a:rPr sz="2800"/>
              <a:t> </a:t>
            </a:r>
            <a:endParaRPr sz="2800"/>
          </a:p>
          <a:p>
            <a:pPr marL="293938" indent="-252663">
              <a:lnSpc>
                <a:spcPct val="90000"/>
              </a:lnSpc>
            </a:pPr>
            <a:r>
              <a:rPr sz="2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11" invalidUrl="" action="" tgtFrame="" tooltip="" history="1" highlightClick="0" endSnd="0"/>
              </a:rPr>
              <a:t>http://research.microsoft.com/vision/visionbasedmodeling/publications/Baudisch-OZCHI05.pdf</a:t>
            </a:r>
          </a:p>
          <a:p>
            <a:pPr marL="293938" indent="-252663">
              <a:lnSpc>
                <a:spcPct val="90000"/>
              </a:lnSpc>
            </a:pPr>
            <a:r>
              <a:rPr sz="2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12" invalidUrl="" action="" tgtFrame="" tooltip="" history="1" highlightClick="0" endSnd="0"/>
              </a:rPr>
              <a:t>http://www.vision.caltech.edu/lihi/Demos/SquarePanorama.html</a:t>
            </a:r>
            <a:r>
              <a:rPr sz="2800"/>
              <a:t> </a:t>
            </a:r>
            <a:endParaRPr sz="2800"/>
          </a:p>
          <a:p>
            <a:pPr marL="293938" indent="-252663">
              <a:lnSpc>
                <a:spcPct val="90000"/>
              </a:lnSpc>
            </a:pPr>
            <a:r>
              <a:rPr sz="2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13" invalidUrl="" action="" tgtFrame="" tooltip="" history="1" highlightClick="0" endSnd="0"/>
              </a:rPr>
              <a:t>http://graphics.stanford.edu/papers/multi-cross-slits/</a:t>
            </a:r>
            <a:r>
              <a:rPr sz="2800"/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Debugg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Debugging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Debugg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Debugging</a:t>
            </a:r>
          </a:p>
        </p:txBody>
      </p:sp>
      <p:sp>
        <p:nvSpPr>
          <p:cNvPr id="771" name="Testing and debugging are an inherent and fundamental part of programming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Testing and debugging are an inherent and fundamental part of programming</a:t>
            </a:r>
          </a:p>
          <a:p>
            <a:pPr/>
            <a:r>
              <a:t>The art of coming up with good tests is critical</a:t>
            </a:r>
          </a:p>
          <a:p>
            <a:pPr/>
            <a:r>
              <a:t>The tests we provide are only meant for typechecking, NOT DEBUGGING</a:t>
            </a:r>
          </a:p>
          <a:p>
            <a:pPr/>
          </a:p>
          <a:p>
            <a:pPr/>
            <a:r>
              <a:t>You are in charge of your own debugging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Debugg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Debugging</a:t>
            </a:r>
          </a:p>
        </p:txBody>
      </p:sp>
      <p:sp>
        <p:nvSpPr>
          <p:cNvPr id="774" name="Doubt everything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300"/>
            </a:pPr>
            <a:r>
              <a:t>Doubt everything</a:t>
            </a:r>
          </a:p>
          <a:p>
            <a:pPr>
              <a:defRPr sz="3300"/>
            </a:pPr>
            <a:r>
              <a:t>Debug pieces in isolation</a:t>
            </a:r>
          </a:p>
          <a:p>
            <a:pPr lvl="1" marL="1081314" indent="-319314">
              <a:defRPr sz="3300"/>
            </a:pPr>
            <a:r>
              <a:t>Binary search/divide and conquer</a:t>
            </a:r>
          </a:p>
          <a:p>
            <a:pPr>
              <a:defRPr sz="3300"/>
            </a:pPr>
            <a:r>
              <a:t>Display/print everything</a:t>
            </a:r>
          </a:p>
          <a:p>
            <a:pPr lvl="1" marL="1081314" indent="-319314">
              <a:defRPr sz="3300"/>
            </a:pPr>
            <a:r>
              <a:t>In particular intermediate results</a:t>
            </a:r>
          </a:p>
          <a:p>
            <a:pPr>
              <a:defRPr sz="3300"/>
            </a:pPr>
            <a:r>
              <a:t>Create simple inputs</a:t>
            </a:r>
          </a:p>
          <a:p>
            <a:pPr lvl="1" marL="1081314" indent="-319314">
              <a:defRPr sz="3300"/>
            </a:pPr>
            <a:r>
              <a:t>where you can easily manually compute the result</a:t>
            </a:r>
          </a:p>
          <a:p>
            <a:pPr lvl="1" marL="1081314" indent="-319314">
              <a:defRPr sz="3300"/>
            </a:pPr>
            <a:r>
              <a:t>e.g. constant image, edge image, etc.</a:t>
            </a:r>
          </a:p>
          <a:p>
            <a:pPr lvl="1" marL="1081314" indent="-319314">
              <a:defRPr sz="3300"/>
            </a:pPr>
            <a:r>
              <a:t>use small images (e.g. 3x3)</a:t>
            </a:r>
          </a:p>
          <a:p>
            <a:pPr lvl="1" marL="1081314" indent="-319314">
              <a:defRPr sz="3300"/>
            </a:pPr>
            <a:r>
              <a:t>including (especially) inputs to intermediate stages</a:t>
            </a:r>
          </a:p>
          <a:p>
            <a:pPr lvl="1" marL="1081314" indent="-319314">
              <a:defRPr sz="3300"/>
            </a:pPr>
            <a:r>
              <a:t>use input thats isolate different failure modes</a:t>
            </a:r>
          </a:p>
          <a:p>
            <a:pPr>
              <a:defRPr sz="3300"/>
            </a:pPr>
            <a:r>
              <a:t>Change one thing at a time</a:t>
            </a:r>
          </a:p>
          <a:p>
            <a:pPr lvl="1" marL="1081314" indent="-319314">
              <a:defRPr sz="3300"/>
            </a:pPr>
            <a:r>
              <a:t>e.g. to verify that a given command has the effect you want, modify it to break it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e.g. pset 5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e.g. pset 5</a:t>
            </a:r>
          </a:p>
        </p:txBody>
      </p:sp>
      <p:sp>
        <p:nvSpPr>
          <p:cNvPr id="777" name="Check pixel values and see if the scale factor makes sens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000"/>
            </a:pPr>
            <a:r>
              <a:t>Check pixel values and see if the scale factor makes sense</a:t>
            </a:r>
          </a:p>
          <a:p>
            <a:pPr>
              <a:defRPr sz="3000"/>
            </a:pPr>
            <a:r>
              <a:t>Multiply one image by the factor and see if it matches the second one. </a:t>
            </a:r>
          </a:p>
          <a:p>
            <a:pPr>
              <a:defRPr sz="3000"/>
            </a:pPr>
            <a:r>
              <a:t>Look at the pixels that you declare have a non-zero weight in both images (imwrite)</a:t>
            </a:r>
          </a:p>
          <a:p>
            <a:pPr>
              <a:defRPr sz="3000"/>
            </a:pPr>
            <a:r>
              <a:t>Replace all factors by 1 and see what happens. </a:t>
            </a:r>
          </a:p>
          <a:p>
            <a:pPr>
              <a:defRPr sz="3000"/>
            </a:pPr>
            <a:r>
              <a:t>Replace images by [111] and see if the weighted sum is correctly normalized</a:t>
            </a:r>
          </a:p>
          <a:p>
            <a:pPr>
              <a:defRPr sz="3000"/>
            </a:pPr>
            <a:r>
              <a:t>Replace other images by black and see the contribution of one single image to the final output. </a:t>
            </a:r>
          </a:p>
          <a:p>
            <a:pPr>
              <a:defRPr sz="3000"/>
            </a:pPr>
            <a:r>
              <a:t>Give yourself basic weights, e.g. left is 0 and right is 1.</a:t>
            </a:r>
          </a:p>
          <a:p>
            <a:pPr>
              <a:defRPr sz="3000"/>
            </a:pPr>
            <a:r>
              <a:t>Generate a ramp image from 0 to 2 and see what weights you get</a:t>
            </a:r>
          </a:p>
          <a:p>
            <a:pPr>
              <a:defRPr sz="3000"/>
            </a:pPr>
            <a:r>
              <a:t>Generate multiple input image from a single one by multiplying it (known k). 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80" name="Show what happens when we don’t rotate around the center of projection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Show what happens when we don’t rotate around the center of projection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More pano motiv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More pano motivation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igapixel imag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Gigapixel images</a:t>
            </a:r>
          </a:p>
        </p:txBody>
      </p:sp>
      <p:sp>
        <p:nvSpPr>
          <p:cNvPr id="785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Warn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Warning</a:t>
            </a:r>
          </a:p>
        </p:txBody>
      </p:sp>
      <p:sp>
        <p:nvSpPr>
          <p:cNvPr id="788" name="Pset 7 is not eas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Pset 7 is not easy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Old-style panoram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Old-style panorama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Recall brute-force alignment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Recall brute-force alignment?</a:t>
            </a:r>
          </a:p>
        </p:txBody>
      </p:sp>
      <p:sp>
        <p:nvSpPr>
          <p:cNvPr id="793" name="Try all possible translatio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Try all possible translation </a:t>
            </a:r>
          </a:p>
          <a:p>
            <a:pPr/>
            <a:r>
              <a:t>compute sum of square differences</a:t>
            </a:r>
          </a:p>
          <a:p>
            <a:pPr/>
            <a:r>
              <a:t>Keep best</a:t>
            </a:r>
          </a:p>
        </p:txBody>
      </p:sp>
      <p:pic>
        <p:nvPicPr>
          <p:cNvPr id="794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5800" y="4326638"/>
            <a:ext cx="3187700" cy="5211062"/>
          </a:xfrm>
          <a:prstGeom prst="rect">
            <a:avLst/>
          </a:prstGeom>
          <a:ln w="12700">
            <a:solidFill>
              <a:srgbClr val="606060"/>
            </a:solidFill>
            <a:miter lim="400000"/>
          </a:ln>
        </p:spPr>
      </p:pic>
      <p:pic>
        <p:nvPicPr>
          <p:cNvPr id="795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39800" y="4136138"/>
            <a:ext cx="3187700" cy="5211062"/>
          </a:xfrm>
          <a:prstGeom prst="rect">
            <a:avLst/>
          </a:prstGeom>
          <a:ln w="12700">
            <a:solidFill>
              <a:srgbClr val="606060"/>
            </a:solidFill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Recall brute-force alignment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Recall brute-force alignment?</a:t>
            </a:r>
          </a:p>
        </p:txBody>
      </p:sp>
      <p:sp>
        <p:nvSpPr>
          <p:cNvPr id="798" name="We sought a dense match: we evaluated error for all the pixels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We sought a </a:t>
            </a:r>
            <a:r>
              <a:rPr b="1">
                <a:solidFill>
                  <a:srgbClr val="371A9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dense</a:t>
            </a:r>
            <a:r>
              <a:t> match:</a:t>
            </a:r>
            <a:br/>
            <a:r>
              <a:t>we evaluated error for all the pixels</a:t>
            </a:r>
          </a:p>
        </p:txBody>
      </p:sp>
      <p:pic>
        <p:nvPicPr>
          <p:cNvPr id="799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5800" y="4326638"/>
            <a:ext cx="3187700" cy="5211062"/>
          </a:xfrm>
          <a:prstGeom prst="rect">
            <a:avLst/>
          </a:prstGeom>
          <a:ln w="12700">
            <a:solidFill>
              <a:srgbClr val="606060"/>
            </a:solidFill>
            <a:miter lim="400000"/>
          </a:ln>
        </p:spPr>
      </p:pic>
      <p:pic>
        <p:nvPicPr>
          <p:cNvPr id="800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39800" y="4136138"/>
            <a:ext cx="3187700" cy="5211062"/>
          </a:xfrm>
          <a:prstGeom prst="rect">
            <a:avLst/>
          </a:prstGeom>
          <a:ln w="12700">
            <a:solidFill>
              <a:srgbClr val="606060"/>
            </a:solidFill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Brute force homography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Brute force homography?</a:t>
            </a:r>
          </a:p>
        </p:txBody>
      </p:sp>
      <p:sp>
        <p:nvSpPr>
          <p:cNvPr id="803" name="Discretize the space of 8 coefficients?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Discretize the space of 8 coefficients? </a:t>
            </a:r>
          </a:p>
          <a:p>
            <a:pPr lvl="1"/>
            <a:r>
              <a:t>Crazy combinatorics!</a:t>
            </a:r>
          </a:p>
          <a:p>
            <a:pPr lvl="2"/>
            <a:r>
              <a:t>Even if you know the focal length and reduce it to 3 rotational degrees of freedom</a:t>
            </a:r>
          </a:p>
          <a:p>
            <a:pPr lvl="1"/>
            <a:r>
              <a:t>Costly evaluation: need to warp and compute SSD</a:t>
            </a:r>
          </a:p>
        </p:txBody>
      </p:sp>
      <p:pic>
        <p:nvPicPr>
          <p:cNvPr id="804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46200" y="5357701"/>
            <a:ext cx="4648200" cy="437049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(Old) dense approach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(Old) dense approach</a:t>
            </a:r>
          </a:p>
        </p:txBody>
      </p:sp>
      <p:sp>
        <p:nvSpPr>
          <p:cNvPr id="807" name="Reduce to 1 or 2 degrees of freedom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Reduce to 1 or 2 degrees of freedom </a:t>
            </a:r>
          </a:p>
          <a:p>
            <a:pPr lvl="1"/>
            <a:r>
              <a:t>Assume no rotation around optical axis </a:t>
            </a:r>
            <a:br/>
            <a:r>
              <a:t>(camera stays horizontal)</a:t>
            </a:r>
          </a:p>
          <a:p>
            <a:pPr lvl="1"/>
            <a:r>
              <a:t>Use smart optimization, gradients</a:t>
            </a:r>
          </a:p>
          <a:p>
            <a:pPr lvl="1"/>
            <a:r>
              <a:t>Work in cylindrical coordinates: rotation becomes translation and warping is easier</a:t>
            </a:r>
          </a:p>
          <a:p>
            <a:pPr lvl="1" marL="1100666" indent="-338666">
              <a:defRPr sz="3500"/>
            </a:pPr>
            <a:r>
              <a:rPr u="sng">
                <a:hlinkClick r:id="rId2" invalidUrl="" action="" tgtFrame="" tooltip="" history="1" highlightClick="0" endSnd="0"/>
              </a:rPr>
              <a:t>http://research.microsoft.com/apps/pubs/default.aspx?id=75695</a:t>
            </a:r>
          </a:p>
        </p:txBody>
      </p:sp>
      <p:pic>
        <p:nvPicPr>
          <p:cNvPr id="808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50900" y="6043776"/>
            <a:ext cx="8280400" cy="37860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(Old) dense approach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(Old) dense approach</a:t>
            </a:r>
          </a:p>
        </p:txBody>
      </p:sp>
      <p:sp>
        <p:nvSpPr>
          <p:cNvPr id="811" name="Problems: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Problems:</a:t>
            </a:r>
          </a:p>
          <a:p>
            <a:pPr lvl="1"/>
            <a:r>
              <a:t>Many restrictions</a:t>
            </a:r>
          </a:p>
          <a:p>
            <a:pPr lvl="2"/>
            <a:r>
              <a:t>limited degrees of freedom</a:t>
            </a:r>
          </a:p>
          <a:p>
            <a:pPr lvl="2"/>
            <a:r>
              <a:t>SSD not robust to moving objects</a:t>
            </a:r>
          </a:p>
          <a:p>
            <a:pPr lvl="2"/>
            <a:r>
              <a:t>can’t deal with optical distortions</a:t>
            </a:r>
          </a:p>
          <a:p>
            <a:pPr lvl="1" marL="1100666" indent="-338666">
              <a:defRPr sz="3500"/>
            </a:pPr>
            <a:r>
              <a:t>Costly to evaluate quality of match: SSD on all pixels</a:t>
            </a:r>
          </a:p>
        </p:txBody>
      </p:sp>
      <p:pic>
        <p:nvPicPr>
          <p:cNvPr id="812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50900" y="6043776"/>
            <a:ext cx="8280400" cy="37860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Modern sparse match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Modern </a:t>
            </a:r>
            <a:r>
              <a:rPr i="1">
                <a:solidFill>
                  <a:srgbClr val="4D22B3"/>
                </a:solidFill>
              </a:rPr>
              <a:t>sparse</a:t>
            </a:r>
            <a:r>
              <a:t> matching</a:t>
            </a:r>
          </a:p>
        </p:txBody>
      </p:sp>
      <p:sp>
        <p:nvSpPr>
          <p:cNvPr id="815" name="Focus on areas that are very distinctive:  Interest points…"/>
          <p:cNvSpPr txBox="1"/>
          <p:nvPr>
            <p:ph type="body" idx="1"/>
          </p:nvPr>
        </p:nvSpPr>
        <p:spPr>
          <a:xfrm>
            <a:off x="304800" y="1651000"/>
            <a:ext cx="6604000" cy="8077200"/>
          </a:xfrm>
          <a:prstGeom prst="rect">
            <a:avLst/>
          </a:prstGeom>
        </p:spPr>
        <p:txBody>
          <a:bodyPr/>
          <a:lstStyle/>
          <a:p>
            <a:pPr/>
            <a:r>
              <a:t>Focus on areas that are very distinctive: </a:t>
            </a:r>
            <a:br/>
            <a:r>
              <a:t>Interest points</a:t>
            </a:r>
          </a:p>
          <a:p>
            <a:pPr lvl="1"/>
            <a:r>
              <a:t>Forget uniform areas</a:t>
            </a:r>
          </a:p>
          <a:p>
            <a:pPr/>
            <a:r>
              <a:t>Do the matching locally: </a:t>
            </a:r>
            <a:br/>
            <a:r>
              <a:t>which point matches which point</a:t>
            </a:r>
          </a:p>
          <a:p>
            <a:pPr/>
            <a:r>
              <a:t>Add mechanisms to be robust to local mistakes</a:t>
            </a:r>
          </a:p>
        </p:txBody>
      </p:sp>
      <p:grpSp>
        <p:nvGrpSpPr>
          <p:cNvPr id="820" name="Group"/>
          <p:cNvGrpSpPr/>
          <p:nvPr/>
        </p:nvGrpSpPr>
        <p:grpSpPr>
          <a:xfrm>
            <a:off x="6912734" y="1545166"/>
            <a:ext cx="6003179" cy="8153408"/>
            <a:chOff x="0" y="0"/>
            <a:chExt cx="6003177" cy="8153406"/>
          </a:xfrm>
        </p:grpSpPr>
        <p:grpSp>
          <p:nvGrpSpPr>
            <p:cNvPr id="818" name="Group"/>
            <p:cNvGrpSpPr/>
            <p:nvPr/>
          </p:nvGrpSpPr>
          <p:grpSpPr>
            <a:xfrm>
              <a:off x="0" y="0"/>
              <a:ext cx="6003178" cy="4002122"/>
              <a:chOff x="0" y="0"/>
              <a:chExt cx="6003177" cy="4002121"/>
            </a:xfrm>
          </p:grpSpPr>
          <p:pic>
            <p:nvPicPr>
              <p:cNvPr id="816" name="droppedImage.png" descr="droppedImage.png"/>
              <p:cNvPicPr>
                <a:picLocks noChangeAspect="1"/>
              </p:cNvPicPr>
              <p:nvPr/>
            </p:nvPicPr>
            <p:blipFill>
              <a:blip r:embed="rId2">
                <a:extLst/>
              </a:blip>
              <a:stretch>
                <a:fillRect/>
              </a:stretch>
            </p:blipFill>
            <p:spPr>
              <a:xfrm>
                <a:off x="0" y="0"/>
                <a:ext cx="3001592" cy="400212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817" name="droppedImage.png" descr="droppedImage.pn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3001585" y="0"/>
                <a:ext cx="3001593" cy="400212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pic>
          <p:nvPicPr>
            <p:cNvPr id="819" name="droppedImage.png" descr="droppedImage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7716" y="4156435"/>
              <a:ext cx="5995460" cy="39969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Auto stitch with sparse featur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Auto stitch with sparse features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Automatic panoram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Automatic panorama</a:t>
            </a:r>
          </a:p>
        </p:txBody>
      </p:sp>
      <p:sp>
        <p:nvSpPr>
          <p:cNvPr id="825" name="We need to match (align) images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We need to match (align) images</a:t>
            </a:r>
          </a:p>
        </p:txBody>
      </p:sp>
      <p:grpSp>
        <p:nvGrpSpPr>
          <p:cNvPr id="828" name="Group"/>
          <p:cNvGrpSpPr/>
          <p:nvPr/>
        </p:nvGrpSpPr>
        <p:grpSpPr>
          <a:xfrm>
            <a:off x="1165013" y="4885831"/>
            <a:ext cx="10647681" cy="3784036"/>
            <a:chOff x="0" y="0"/>
            <a:chExt cx="10647680" cy="3784035"/>
          </a:xfrm>
        </p:grpSpPr>
        <p:pic>
          <p:nvPicPr>
            <p:cNvPr id="826" name="image1.jpg" descr="image1.jpg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5229014" cy="378403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27" name="image2.jpg" descr="image2.jp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5418666" y="0"/>
              <a:ext cx="5229015" cy="378403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2" name="Group"/>
          <p:cNvGrpSpPr/>
          <p:nvPr/>
        </p:nvGrpSpPr>
        <p:grpSpPr>
          <a:xfrm>
            <a:off x="1167271" y="4888088"/>
            <a:ext cx="10645424" cy="3788553"/>
            <a:chOff x="0" y="0"/>
            <a:chExt cx="10645423" cy="3788551"/>
          </a:xfrm>
        </p:grpSpPr>
        <p:pic>
          <p:nvPicPr>
            <p:cNvPr id="830" name="SIFT2.jpg" descr="SIFT2.jpg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5418667" y="0"/>
              <a:ext cx="5226757" cy="378403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31" name="SIFT1.jpg" descr="SIFT1.jp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5226757" cy="378855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833" name="Matching with Features"/>
          <p:cNvSpPr txBox="1"/>
          <p:nvPr>
            <p:ph type="title"/>
          </p:nvPr>
        </p:nvSpPr>
        <p:spPr>
          <a:xfrm>
            <a:off x="977900" y="0"/>
            <a:ext cx="11049000" cy="1625600"/>
          </a:xfrm>
          <a:prstGeom prst="rect">
            <a:avLst/>
          </a:prstGeom>
        </p:spPr>
        <p:txBody>
          <a:bodyPr/>
          <a:lstStyle/>
          <a:p>
            <a:pPr/>
            <a:r>
              <a:t>Matching with Features</a:t>
            </a:r>
          </a:p>
        </p:txBody>
      </p:sp>
      <p:sp>
        <p:nvSpPr>
          <p:cNvPr id="834" name="Detect feature points in both images"/>
          <p:cNvSpPr txBox="1"/>
          <p:nvPr/>
        </p:nvSpPr>
        <p:spPr>
          <a:xfrm>
            <a:off x="1193800" y="1727200"/>
            <a:ext cx="10083800" cy="660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40640" algn="ctr" defTabSz="584200">
              <a:spcBef>
                <a:spcPts val="2300"/>
              </a:spcBef>
              <a:buClr>
                <a:srgbClr val="000000"/>
              </a:buClr>
              <a:buSzPct val="100000"/>
              <a:buFont typeface="Times New Roman"/>
              <a:buChar char="•"/>
              <a:defRPr sz="38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Detect feature points in both images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" name="Matching with Features"/>
          <p:cNvSpPr txBox="1"/>
          <p:nvPr>
            <p:ph type="title"/>
          </p:nvPr>
        </p:nvSpPr>
        <p:spPr>
          <a:xfrm>
            <a:off x="977900" y="0"/>
            <a:ext cx="11049000" cy="1625600"/>
          </a:xfrm>
          <a:prstGeom prst="rect">
            <a:avLst/>
          </a:prstGeom>
        </p:spPr>
        <p:txBody>
          <a:bodyPr/>
          <a:lstStyle/>
          <a:p>
            <a:pPr/>
            <a:r>
              <a:t>Matching with Features</a:t>
            </a:r>
          </a:p>
        </p:txBody>
      </p:sp>
      <p:sp>
        <p:nvSpPr>
          <p:cNvPr id="837" name="Detect feature points in both images…"/>
          <p:cNvSpPr txBox="1"/>
          <p:nvPr/>
        </p:nvSpPr>
        <p:spPr>
          <a:xfrm>
            <a:off x="1193800" y="1727200"/>
            <a:ext cx="10083800" cy="1511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40640" algn="ctr" defTabSz="584200">
              <a:spcBef>
                <a:spcPts val="2300"/>
              </a:spcBef>
              <a:buClr>
                <a:srgbClr val="000000"/>
              </a:buClr>
              <a:buSzPct val="100000"/>
              <a:buFont typeface="Times New Roman"/>
              <a:buChar char="•"/>
              <a:defRPr sz="3800">
                <a:latin typeface="Gill Sans"/>
                <a:ea typeface="Gill Sans"/>
                <a:cs typeface="Gill Sans"/>
                <a:sym typeface="Gill Sans"/>
              </a:defRPr>
            </a:pPr>
            <a:r>
              <a:t>Detect feature points in both images</a:t>
            </a:r>
          </a:p>
          <a:p>
            <a:pPr marL="40640" algn="ctr" defTabSz="584200">
              <a:spcBef>
                <a:spcPts val="2300"/>
              </a:spcBef>
              <a:buClr>
                <a:srgbClr val="000000"/>
              </a:buClr>
              <a:buSzPct val="100000"/>
              <a:buFont typeface="Times New Roman"/>
              <a:buChar char="•"/>
              <a:defRPr sz="3800">
                <a:latin typeface="Gill Sans"/>
                <a:ea typeface="Gill Sans"/>
                <a:cs typeface="Gill Sans"/>
                <a:sym typeface="Gill Sans"/>
              </a:defRPr>
            </a:pPr>
            <a:r>
              <a:t>Find corresponding pairs</a:t>
            </a:r>
          </a:p>
        </p:txBody>
      </p:sp>
      <p:grpSp>
        <p:nvGrpSpPr>
          <p:cNvPr id="845" name="Group"/>
          <p:cNvGrpSpPr/>
          <p:nvPr/>
        </p:nvGrpSpPr>
        <p:grpSpPr>
          <a:xfrm>
            <a:off x="1169528" y="4888088"/>
            <a:ext cx="10645424" cy="3788553"/>
            <a:chOff x="0" y="0"/>
            <a:chExt cx="10645422" cy="3788551"/>
          </a:xfrm>
        </p:grpSpPr>
        <p:pic>
          <p:nvPicPr>
            <p:cNvPr id="838" name="SIFT2.jpg" descr="SIFT2.jpg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5418666" y="0"/>
              <a:ext cx="5226757" cy="378403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39" name="SIFT1.jpg" descr="SIFT1.jp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5226757" cy="378855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40" name="Line"/>
            <p:cNvSpPr/>
            <p:nvPr/>
          </p:nvSpPr>
          <p:spPr>
            <a:xfrm flipV="1">
              <a:off x="3467946" y="1137920"/>
              <a:ext cx="2705101" cy="215901"/>
            </a:xfrm>
            <a:prstGeom prst="line">
              <a:avLst/>
            </a:prstGeom>
            <a:noFill/>
            <a:ln w="12700" cap="flat">
              <a:solidFill>
                <a:srgbClr val="FF26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841" name="Line"/>
            <p:cNvSpPr/>
            <p:nvPr/>
          </p:nvSpPr>
          <p:spPr>
            <a:xfrm>
              <a:off x="4812170" y="1521742"/>
              <a:ext cx="2578101" cy="20321"/>
            </a:xfrm>
            <a:prstGeom prst="line">
              <a:avLst/>
            </a:prstGeom>
            <a:noFill/>
            <a:ln w="12700" cap="flat">
              <a:solidFill>
                <a:srgbClr val="FF26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842" name="Line"/>
            <p:cNvSpPr/>
            <p:nvPr/>
          </p:nvSpPr>
          <p:spPr>
            <a:xfrm flipV="1">
              <a:off x="4088270" y="3088640"/>
              <a:ext cx="2415824" cy="203201"/>
            </a:xfrm>
            <a:prstGeom prst="line">
              <a:avLst/>
            </a:prstGeom>
            <a:noFill/>
            <a:ln w="12700" cap="flat">
              <a:solidFill>
                <a:srgbClr val="FF26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843" name="Line"/>
            <p:cNvSpPr/>
            <p:nvPr/>
          </p:nvSpPr>
          <p:spPr>
            <a:xfrm flipV="1">
              <a:off x="4735970" y="2438400"/>
              <a:ext cx="2470010" cy="58703"/>
            </a:xfrm>
            <a:prstGeom prst="line">
              <a:avLst/>
            </a:prstGeom>
            <a:noFill/>
            <a:ln w="12700" cap="flat">
              <a:solidFill>
                <a:srgbClr val="FF26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844" name="Line"/>
            <p:cNvSpPr/>
            <p:nvPr/>
          </p:nvSpPr>
          <p:spPr>
            <a:xfrm flipV="1">
              <a:off x="3694570" y="1842346"/>
              <a:ext cx="2596446" cy="185139"/>
            </a:xfrm>
            <a:prstGeom prst="line">
              <a:avLst/>
            </a:prstGeom>
            <a:noFill/>
            <a:ln w="12700" cap="flat">
              <a:solidFill>
                <a:srgbClr val="FF26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Matching with Features"/>
          <p:cNvSpPr txBox="1"/>
          <p:nvPr>
            <p:ph type="title"/>
          </p:nvPr>
        </p:nvSpPr>
        <p:spPr>
          <a:xfrm>
            <a:off x="977900" y="0"/>
            <a:ext cx="11049000" cy="1625600"/>
          </a:xfrm>
          <a:prstGeom prst="rect">
            <a:avLst/>
          </a:prstGeom>
        </p:spPr>
        <p:txBody>
          <a:bodyPr/>
          <a:lstStyle/>
          <a:p>
            <a:pPr/>
            <a:r>
              <a:t>Matching with Features</a:t>
            </a:r>
          </a:p>
        </p:txBody>
      </p:sp>
      <p:sp>
        <p:nvSpPr>
          <p:cNvPr id="848" name="Detect feature points in both images…"/>
          <p:cNvSpPr txBox="1"/>
          <p:nvPr/>
        </p:nvSpPr>
        <p:spPr>
          <a:xfrm>
            <a:off x="1193800" y="1727200"/>
            <a:ext cx="10083800" cy="2362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40640" algn="ctr" defTabSz="584200">
              <a:spcBef>
                <a:spcPts val="2300"/>
              </a:spcBef>
              <a:buClr>
                <a:srgbClr val="000000"/>
              </a:buClr>
              <a:buSzPct val="100000"/>
              <a:buFont typeface="Times New Roman"/>
              <a:buChar char="•"/>
              <a:defRPr sz="3800">
                <a:latin typeface="Gill Sans"/>
                <a:ea typeface="Gill Sans"/>
                <a:cs typeface="Gill Sans"/>
                <a:sym typeface="Gill Sans"/>
              </a:defRPr>
            </a:pPr>
            <a:r>
              <a:t>Detect feature points in both images</a:t>
            </a:r>
          </a:p>
          <a:p>
            <a:pPr marL="40640" algn="ctr" defTabSz="584200">
              <a:spcBef>
                <a:spcPts val="2300"/>
              </a:spcBef>
              <a:buClr>
                <a:srgbClr val="000000"/>
              </a:buClr>
              <a:buSzPct val="100000"/>
              <a:buFont typeface="Times New Roman"/>
              <a:buChar char="•"/>
              <a:defRPr sz="3800">
                <a:latin typeface="Gill Sans"/>
                <a:ea typeface="Gill Sans"/>
                <a:cs typeface="Gill Sans"/>
                <a:sym typeface="Gill Sans"/>
              </a:defRPr>
            </a:pPr>
            <a:r>
              <a:t>Find corresponding pairs</a:t>
            </a:r>
          </a:p>
          <a:p>
            <a:pPr marL="40640" algn="ctr" defTabSz="584200">
              <a:spcBef>
                <a:spcPts val="2300"/>
              </a:spcBef>
              <a:buClr>
                <a:srgbClr val="000000"/>
              </a:buClr>
              <a:buSzPct val="100000"/>
              <a:buFont typeface="Times New Roman"/>
              <a:buChar char="•"/>
              <a:defRPr sz="3800">
                <a:latin typeface="Gill Sans"/>
                <a:ea typeface="Gill Sans"/>
                <a:cs typeface="Gill Sans"/>
                <a:sym typeface="Gill Sans"/>
              </a:defRPr>
            </a:pPr>
            <a:r>
              <a:t>Use these pairs to align images - we know this</a:t>
            </a:r>
          </a:p>
        </p:txBody>
      </p:sp>
      <p:pic>
        <p:nvPicPr>
          <p:cNvPr id="849" name="homography.jpg" descr="homography.jp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69528" y="4888088"/>
            <a:ext cx="8094135" cy="404819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Matching with Featur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Matching with Features</a:t>
            </a:r>
          </a:p>
        </p:txBody>
      </p:sp>
      <p:sp>
        <p:nvSpPr>
          <p:cNvPr id="852" name="Problem 1: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Problem 1:</a:t>
            </a:r>
          </a:p>
          <a:p>
            <a:pPr lvl="1"/>
            <a:r>
              <a:t>Detect the </a:t>
            </a:r>
            <a:r>
              <a:rPr i="1">
                <a:latin typeface="Times New Roman"/>
                <a:ea typeface="Times New Roman"/>
                <a:cs typeface="Times New Roman"/>
                <a:sym typeface="Times New Roman"/>
              </a:rPr>
              <a:t>same</a:t>
            </a:r>
            <a:r>
              <a:t> point </a:t>
            </a:r>
            <a:r>
              <a:rPr i="1">
                <a:latin typeface="Times New Roman"/>
                <a:ea typeface="Times New Roman"/>
                <a:cs typeface="Times New Roman"/>
                <a:sym typeface="Times New Roman"/>
              </a:rPr>
              <a:t>independently</a:t>
            </a:r>
            <a:r>
              <a:t> in both images</a:t>
            </a:r>
          </a:p>
        </p:txBody>
      </p:sp>
      <p:grpSp>
        <p:nvGrpSpPr>
          <p:cNvPr id="863" name="Group"/>
          <p:cNvGrpSpPr/>
          <p:nvPr/>
        </p:nvGrpSpPr>
        <p:grpSpPr>
          <a:xfrm>
            <a:off x="2819400" y="5422900"/>
            <a:ext cx="5791201" cy="1422401"/>
            <a:chOff x="0" y="0"/>
            <a:chExt cx="5791200" cy="1422400"/>
          </a:xfrm>
        </p:grpSpPr>
        <p:pic>
          <p:nvPicPr>
            <p:cNvPr id="853" name="image.png" descr="image.png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438401" cy="14224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54" name="image.png" descr="image.pn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3568700" y="101600"/>
              <a:ext cx="2222501" cy="120565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855" name="Circle"/>
            <p:cNvSpPr/>
            <p:nvPr/>
          </p:nvSpPr>
          <p:spPr>
            <a:xfrm>
              <a:off x="863600" y="431800"/>
              <a:ext cx="114300" cy="114300"/>
            </a:xfrm>
            <a:prstGeom prst="ellipse">
              <a:avLst/>
            </a:prstGeom>
            <a:blipFill rotWithShape="1">
              <a:blip r:embed="rId4"/>
              <a:srcRect l="0" t="0" r="0" b="0"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40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856" name="Circle"/>
            <p:cNvSpPr/>
            <p:nvPr/>
          </p:nvSpPr>
          <p:spPr>
            <a:xfrm>
              <a:off x="546100" y="863600"/>
              <a:ext cx="114300" cy="114300"/>
            </a:xfrm>
            <a:prstGeom prst="ellipse">
              <a:avLst/>
            </a:prstGeom>
            <a:blipFill rotWithShape="1">
              <a:blip r:embed="rId4"/>
              <a:srcRect l="0" t="0" r="0" b="0"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40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857" name="Circle"/>
            <p:cNvSpPr/>
            <p:nvPr/>
          </p:nvSpPr>
          <p:spPr>
            <a:xfrm>
              <a:off x="977900" y="1079500"/>
              <a:ext cx="114300" cy="114300"/>
            </a:xfrm>
            <a:prstGeom prst="ellipse">
              <a:avLst/>
            </a:prstGeom>
            <a:blipFill rotWithShape="1">
              <a:blip r:embed="rId4"/>
              <a:srcRect l="0" t="0" r="0" b="0"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40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858" name="Circle"/>
            <p:cNvSpPr/>
            <p:nvPr/>
          </p:nvSpPr>
          <p:spPr>
            <a:xfrm>
              <a:off x="1409700" y="749300"/>
              <a:ext cx="114300" cy="114300"/>
            </a:xfrm>
            <a:prstGeom prst="ellipse">
              <a:avLst/>
            </a:prstGeom>
            <a:blipFill rotWithShape="1">
              <a:blip r:embed="rId4"/>
              <a:srcRect l="0" t="0" r="0" b="0"/>
              <a:tile tx="0" ty="0" sx="100000" sy="100000" flip="none" algn="tl"/>
            </a:blip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40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859" name="Circle"/>
            <p:cNvSpPr/>
            <p:nvPr/>
          </p:nvSpPr>
          <p:spPr>
            <a:xfrm>
              <a:off x="5422900" y="647700"/>
              <a:ext cx="114300" cy="114300"/>
            </a:xfrm>
            <a:prstGeom prst="ellipse">
              <a:avLst/>
            </a:prstGeom>
            <a:solidFill>
              <a:srgbClr val="FF4C00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40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860" name="Circle"/>
            <p:cNvSpPr/>
            <p:nvPr/>
          </p:nvSpPr>
          <p:spPr>
            <a:xfrm>
              <a:off x="5092700" y="1079500"/>
              <a:ext cx="114300" cy="114300"/>
            </a:xfrm>
            <a:prstGeom prst="ellipse">
              <a:avLst/>
            </a:prstGeom>
            <a:solidFill>
              <a:srgbClr val="FF4C00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40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861" name="Circle"/>
            <p:cNvSpPr/>
            <p:nvPr/>
          </p:nvSpPr>
          <p:spPr>
            <a:xfrm>
              <a:off x="4546600" y="533400"/>
              <a:ext cx="114300" cy="114300"/>
            </a:xfrm>
            <a:prstGeom prst="ellipse">
              <a:avLst/>
            </a:prstGeom>
            <a:solidFill>
              <a:srgbClr val="FF4C00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40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  <p:sp>
          <p:nvSpPr>
            <p:cNvPr id="862" name="Circle"/>
            <p:cNvSpPr/>
            <p:nvPr/>
          </p:nvSpPr>
          <p:spPr>
            <a:xfrm>
              <a:off x="3797300" y="965200"/>
              <a:ext cx="114300" cy="114300"/>
            </a:xfrm>
            <a:prstGeom prst="ellipse">
              <a:avLst/>
            </a:prstGeom>
            <a:solidFill>
              <a:srgbClr val="FF4C00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584200">
                <a:defRPr sz="4000">
                  <a:solidFill>
                    <a:srgbClr val="FFFFFF"/>
                  </a:solidFill>
                  <a:effectLst>
                    <a:outerShdw sx="100000" sy="100000" kx="0" ky="0" algn="b" rotWithShape="0" blurRad="38100" dist="12700" dir="540000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</a:p>
          </p:txBody>
        </p:sp>
      </p:grpSp>
      <p:sp>
        <p:nvSpPr>
          <p:cNvPr id="864" name="no chance to match!"/>
          <p:cNvSpPr txBox="1"/>
          <p:nvPr/>
        </p:nvSpPr>
        <p:spPr>
          <a:xfrm>
            <a:off x="4106021" y="6927850"/>
            <a:ext cx="3062760" cy="5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buClr>
                <a:srgbClr val="FF4C00"/>
              </a:buClr>
              <a:buFont typeface="Times New Roman"/>
              <a:defRPr sz="2800">
                <a:solidFill>
                  <a:srgbClr val="FF4C00"/>
                </a:solidFill>
                <a:uFill>
                  <a:solidFill>
                    <a:srgbClr val="FF4C00"/>
                  </a:solidFill>
                </a:u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no chance to match!</a:t>
            </a:r>
          </a:p>
        </p:txBody>
      </p:sp>
      <p:sp>
        <p:nvSpPr>
          <p:cNvPr id="865" name="We need a repeatable detector"/>
          <p:cNvSpPr txBox="1"/>
          <p:nvPr/>
        </p:nvSpPr>
        <p:spPr>
          <a:xfrm>
            <a:off x="2387600" y="7581900"/>
            <a:ext cx="7696200" cy="14097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defTabSz="584200">
              <a:spcBef>
                <a:spcPts val="2600"/>
              </a:spcBef>
              <a:buClr>
                <a:srgbClr val="007600"/>
              </a:buClr>
              <a:buFont typeface="Times New Roman"/>
              <a:defRPr sz="4400">
                <a:solidFill>
                  <a:srgbClr val="007600"/>
                </a:solidFill>
                <a:uFill>
                  <a:solidFill>
                    <a:srgbClr val="007600"/>
                  </a:solidFill>
                </a:uFill>
                <a:latin typeface="Gill Sans"/>
                <a:ea typeface="Gill Sans"/>
                <a:cs typeface="Gill Sans"/>
                <a:sym typeface="Gill Sans"/>
              </a:defRPr>
            </a:pPr>
            <a:r>
              <a:t>We need a repeatable </a:t>
            </a:r>
            <a:r>
              <a:rPr b="1"/>
              <a:t>detector</a:t>
            </a:r>
          </a:p>
        </p:txBody>
      </p:sp>
      <p:sp>
        <p:nvSpPr>
          <p:cNvPr id="866" name="counter-example:"/>
          <p:cNvSpPr txBox="1"/>
          <p:nvPr/>
        </p:nvSpPr>
        <p:spPr>
          <a:xfrm>
            <a:off x="2418930" y="4870450"/>
            <a:ext cx="2679205" cy="508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buClr>
                <a:srgbClr val="FF4C00"/>
              </a:buClr>
              <a:buFont typeface="Times New Roman"/>
              <a:defRPr sz="2800">
                <a:solidFill>
                  <a:srgbClr val="FF4C00"/>
                </a:solidFill>
                <a:uFill>
                  <a:solidFill>
                    <a:srgbClr val="FF4C00"/>
                  </a:solidFill>
                </a:u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counter-example: 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0" presetID="1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65" grpId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Matching with Featur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Matching with Features</a:t>
            </a:r>
          </a:p>
        </p:txBody>
      </p:sp>
      <p:sp>
        <p:nvSpPr>
          <p:cNvPr id="869" name="Problem 2: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Problem 2:</a:t>
            </a:r>
          </a:p>
          <a:p>
            <a:pPr lvl="1"/>
            <a:r>
              <a:t>For each point correctly recognize the corresponding one</a:t>
            </a:r>
          </a:p>
        </p:txBody>
      </p:sp>
      <p:pic>
        <p:nvPicPr>
          <p:cNvPr id="870" name="image.png" descr="imag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19400" y="5422900"/>
            <a:ext cx="2438401" cy="1422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871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88100" y="5524500"/>
            <a:ext cx="2222501" cy="1205654"/>
          </a:xfrm>
          <a:prstGeom prst="rect">
            <a:avLst/>
          </a:prstGeom>
          <a:ln w="12700">
            <a:miter lim="400000"/>
          </a:ln>
        </p:spPr>
      </p:pic>
      <p:sp>
        <p:nvSpPr>
          <p:cNvPr id="872" name="Circle"/>
          <p:cNvSpPr/>
          <p:nvPr/>
        </p:nvSpPr>
        <p:spPr>
          <a:xfrm>
            <a:off x="3683000" y="5854700"/>
            <a:ext cx="114300" cy="114300"/>
          </a:xfrm>
          <a:prstGeom prst="ellipse">
            <a:avLst/>
          </a:prstGeom>
          <a:blipFill>
            <a:blip r:embed="rId4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873" name="Circle"/>
          <p:cNvSpPr/>
          <p:nvPr/>
        </p:nvSpPr>
        <p:spPr>
          <a:xfrm>
            <a:off x="3365500" y="6286500"/>
            <a:ext cx="114300" cy="114300"/>
          </a:xfrm>
          <a:prstGeom prst="ellipse">
            <a:avLst/>
          </a:prstGeom>
          <a:blipFill>
            <a:blip r:embed="rId4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874" name="Circle"/>
          <p:cNvSpPr/>
          <p:nvPr/>
        </p:nvSpPr>
        <p:spPr>
          <a:xfrm>
            <a:off x="3797300" y="6502400"/>
            <a:ext cx="114300" cy="114300"/>
          </a:xfrm>
          <a:prstGeom prst="ellipse">
            <a:avLst/>
          </a:prstGeom>
          <a:blipFill>
            <a:blip r:embed="rId4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875" name="Circle"/>
          <p:cNvSpPr/>
          <p:nvPr/>
        </p:nvSpPr>
        <p:spPr>
          <a:xfrm>
            <a:off x="4229100" y="6172200"/>
            <a:ext cx="114300" cy="114300"/>
          </a:xfrm>
          <a:prstGeom prst="ellipse">
            <a:avLst/>
          </a:prstGeom>
          <a:blipFill>
            <a:blip r:embed="rId4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876" name="Circle"/>
          <p:cNvSpPr/>
          <p:nvPr/>
        </p:nvSpPr>
        <p:spPr>
          <a:xfrm>
            <a:off x="7633547" y="6070600"/>
            <a:ext cx="114301" cy="114300"/>
          </a:xfrm>
          <a:prstGeom prst="ellipse">
            <a:avLst/>
          </a:prstGeom>
          <a:solidFill>
            <a:srgbClr val="FF4C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877" name="Circle"/>
          <p:cNvSpPr/>
          <p:nvPr/>
        </p:nvSpPr>
        <p:spPr>
          <a:xfrm>
            <a:off x="7112000" y="6353387"/>
            <a:ext cx="114300" cy="114301"/>
          </a:xfrm>
          <a:prstGeom prst="ellipse">
            <a:avLst/>
          </a:prstGeom>
          <a:solidFill>
            <a:srgbClr val="FF4C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878" name="Circle"/>
          <p:cNvSpPr/>
          <p:nvPr/>
        </p:nvSpPr>
        <p:spPr>
          <a:xfrm>
            <a:off x="7048500" y="5638800"/>
            <a:ext cx="114300" cy="114300"/>
          </a:xfrm>
          <a:prstGeom prst="ellipse">
            <a:avLst/>
          </a:prstGeom>
          <a:solidFill>
            <a:srgbClr val="FF4C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879" name="Circle"/>
          <p:cNvSpPr/>
          <p:nvPr/>
        </p:nvSpPr>
        <p:spPr>
          <a:xfrm>
            <a:off x="6718300" y="6070600"/>
            <a:ext cx="114300" cy="114300"/>
          </a:xfrm>
          <a:prstGeom prst="ellipse">
            <a:avLst/>
          </a:prstGeom>
          <a:solidFill>
            <a:srgbClr val="FF4C00"/>
          </a:solid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880" name="Line"/>
          <p:cNvSpPr/>
          <p:nvPr/>
        </p:nvSpPr>
        <p:spPr>
          <a:xfrm flipV="1">
            <a:off x="4422986" y="5667022"/>
            <a:ext cx="2616766" cy="530579"/>
          </a:xfrm>
          <a:prstGeom prst="line">
            <a:avLst/>
          </a:prstGeom>
          <a:ln w="25400">
            <a:solidFill>
              <a:srgbClr val="008F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81" name="Line"/>
          <p:cNvSpPr/>
          <p:nvPr/>
        </p:nvSpPr>
        <p:spPr>
          <a:xfrm flipV="1">
            <a:off x="4445000" y="6070600"/>
            <a:ext cx="2273300" cy="205458"/>
          </a:xfrm>
          <a:prstGeom prst="line">
            <a:avLst/>
          </a:prstGeom>
          <a:ln w="25400">
            <a:solidFill>
              <a:srgbClr val="008F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82" name="Line"/>
          <p:cNvSpPr/>
          <p:nvPr/>
        </p:nvSpPr>
        <p:spPr>
          <a:xfrm>
            <a:off x="4438791" y="6274364"/>
            <a:ext cx="2605476" cy="119663"/>
          </a:xfrm>
          <a:prstGeom prst="line">
            <a:avLst/>
          </a:prstGeom>
          <a:ln w="25400">
            <a:solidFill>
              <a:srgbClr val="008F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83" name="Line"/>
          <p:cNvSpPr/>
          <p:nvPr/>
        </p:nvSpPr>
        <p:spPr>
          <a:xfrm flipV="1">
            <a:off x="4445000" y="6146800"/>
            <a:ext cx="3194756" cy="139700"/>
          </a:xfrm>
          <a:prstGeom prst="line">
            <a:avLst/>
          </a:prstGeom>
          <a:ln w="25400">
            <a:solidFill>
              <a:srgbClr val="008F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84" name="?"/>
          <p:cNvSpPr txBox="1"/>
          <p:nvPr/>
        </p:nvSpPr>
        <p:spPr>
          <a:xfrm>
            <a:off x="5524500" y="4658159"/>
            <a:ext cx="863600" cy="1288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584200">
              <a:spcBef>
                <a:spcPts val="4900"/>
              </a:spcBef>
              <a:buClr>
                <a:srgbClr val="FF4C00"/>
              </a:buClr>
              <a:buFont typeface="Times New Roman"/>
              <a:defRPr b="1" sz="8400">
                <a:solidFill>
                  <a:srgbClr val="FF4C00"/>
                </a:solidFill>
                <a:uFill>
                  <a:solidFill>
                    <a:srgbClr val="FF4C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885" name="We need a reliable and distinctive descriptor"/>
          <p:cNvSpPr txBox="1"/>
          <p:nvPr/>
        </p:nvSpPr>
        <p:spPr>
          <a:xfrm>
            <a:off x="977900" y="7785100"/>
            <a:ext cx="10947400" cy="7747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defTabSz="584200">
              <a:spcBef>
                <a:spcPts val="2600"/>
              </a:spcBef>
              <a:buClr>
                <a:srgbClr val="007600"/>
              </a:buClr>
              <a:buFont typeface="Times New Roman"/>
              <a:defRPr sz="4400">
                <a:solidFill>
                  <a:srgbClr val="007600"/>
                </a:solidFill>
                <a:uFill>
                  <a:solidFill>
                    <a:srgbClr val="007600"/>
                  </a:solidFill>
                </a:uFill>
                <a:latin typeface="Gill Sans"/>
                <a:ea typeface="Gill Sans"/>
                <a:cs typeface="Gill Sans"/>
                <a:sym typeface="Gill Sans"/>
              </a:defRPr>
            </a:pPr>
            <a:r>
              <a:t>We need a reliable and distinctive </a:t>
            </a:r>
            <a:r>
              <a:rPr b="1"/>
              <a:t>descriptor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0" presetID="1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885" grpId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Public service announcemen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Public service announcement</a:t>
            </a:r>
          </a:p>
        </p:txBody>
      </p:sp>
      <p:sp>
        <p:nvSpPr>
          <p:cNvPr id="888" name="Feature point detectors and descriptors are perhaps the most important innovation in computer vision and computational photography in the last twenty years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85195" indent="-367695">
              <a:defRPr sz="3800"/>
            </a:pPr>
            <a:r>
              <a:t>Feature point detectors and descriptors are perhaps the most important innovation in computer vision and computational photography in the last twenty years. </a:t>
            </a:r>
          </a:p>
          <a:p>
            <a:pPr marL="685195" indent="-367695">
              <a:defRPr sz="3800"/>
            </a:pPr>
            <a:r>
              <a:t>Feature points are used for:</a:t>
            </a:r>
          </a:p>
          <a:p>
            <a:pPr lvl="1" marL="1129695" indent="-367695">
              <a:defRPr sz="3800"/>
            </a:pPr>
            <a:r>
              <a:t>Image alignment (homography, fundamental matrix)</a:t>
            </a:r>
          </a:p>
          <a:p>
            <a:pPr lvl="1" marL="1129695" indent="-367695">
              <a:defRPr sz="3800"/>
            </a:pPr>
            <a:r>
              <a:t>3D reconstruction</a:t>
            </a:r>
          </a:p>
          <a:p>
            <a:pPr lvl="1" marL="1129695" indent="-367695">
              <a:defRPr sz="3800"/>
            </a:pPr>
            <a:r>
              <a:t>Motion tracking</a:t>
            </a:r>
          </a:p>
          <a:p>
            <a:pPr lvl="1" marL="1129695" indent="-367695">
              <a:defRPr sz="3800"/>
            </a:pPr>
            <a:r>
              <a:t>Object recognition</a:t>
            </a:r>
          </a:p>
          <a:p>
            <a:pPr lvl="1" marL="1129695" indent="-367695">
              <a:defRPr sz="3800"/>
            </a:pPr>
            <a:r>
              <a:t>Indexing and database retrieval</a:t>
            </a:r>
          </a:p>
          <a:p>
            <a:pPr lvl="1" marL="1129695" indent="-367695">
              <a:defRPr sz="3800"/>
            </a:pPr>
            <a:r>
              <a:t>Robot navigation</a:t>
            </a:r>
          </a:p>
          <a:p>
            <a:pPr lvl="1" marL="1129695" indent="-367695">
              <a:defRPr sz="3800"/>
            </a:pPr>
            <a:r>
              <a:t>… other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Discuss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Discussion</a:t>
            </a:r>
          </a:p>
        </p:txBody>
      </p:sp>
      <p:sp>
        <p:nvSpPr>
          <p:cNvPr id="891" name="In this lecture, we’ll seek to derive detectors and descriptors that work perfectly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 this lecture, we’ll seek to derive detectors and descriptors that work perfectly</a:t>
            </a:r>
          </a:p>
          <a:p>
            <a:pPr/>
            <a:r>
              <a:t>But in reality, they will never be 100% perfect</a:t>
            </a:r>
          </a:p>
          <a:p>
            <a:pPr/>
            <a:r>
              <a:t>Next time, we’ll see how we can use the large number of feature points we can extract to reject outliers  and get good homographies despite error. </a:t>
            </a:r>
          </a:p>
          <a:p>
            <a:pPr/>
            <a:r>
              <a:t>Plus we will only implement a simplistic detector/decriptor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Preview of pset 7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Preview of pset 7</a:t>
            </a:r>
          </a:p>
        </p:txBody>
      </p:sp>
      <p:sp>
        <p:nvSpPr>
          <p:cNvPr id="894" name="Automatically-extracted feature points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Automatically-extracted feature points</a:t>
            </a:r>
          </a:p>
        </p:txBody>
      </p:sp>
      <p:pic>
        <p:nvPicPr>
          <p:cNvPr id="895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" y="3378200"/>
            <a:ext cx="4762500" cy="6350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96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067300" y="3378200"/>
            <a:ext cx="4762500" cy="6350000"/>
          </a:xfrm>
          <a:prstGeom prst="rect">
            <a:avLst/>
          </a:prstGeom>
          <a:ln w="12700">
            <a:miter lim="400000"/>
          </a:ln>
        </p:spPr>
      </p:pic>
      <p:sp>
        <p:nvSpPr>
          <p:cNvPr id="897" name="Line"/>
          <p:cNvSpPr/>
          <p:nvPr/>
        </p:nvSpPr>
        <p:spPr>
          <a:xfrm flipH="1">
            <a:off x="5080974" y="3391462"/>
            <a:ext cx="1" cy="6338014"/>
          </a:xfrm>
          <a:prstGeom prst="line">
            <a:avLst/>
          </a:prstGeom>
          <a:ln w="38100">
            <a:solidFill>
              <a:srgbClr val="FFFFFF"/>
            </a:solidFill>
            <a:miter lim="400000"/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Preview of pset 7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Preview of pset 7</a:t>
            </a:r>
          </a:p>
        </p:txBody>
      </p:sp>
      <p:sp>
        <p:nvSpPr>
          <p:cNvPr id="900" name="Only a subset of features are matched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Only a subset of features are matched</a:t>
            </a:r>
          </a:p>
          <a:p>
            <a:pPr/>
            <a:r>
              <a:t>In green are matches determined correct  </a:t>
            </a:r>
          </a:p>
        </p:txBody>
      </p:sp>
      <p:pic>
        <p:nvPicPr>
          <p:cNvPr id="901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" y="3378200"/>
            <a:ext cx="9525000" cy="6350000"/>
          </a:xfrm>
          <a:prstGeom prst="rect">
            <a:avLst/>
          </a:prstGeom>
          <a:ln w="12700">
            <a:miter lim="400000"/>
          </a:ln>
        </p:spPr>
      </p:pic>
      <p:sp>
        <p:nvSpPr>
          <p:cNvPr id="902" name="Line"/>
          <p:cNvSpPr/>
          <p:nvPr/>
        </p:nvSpPr>
        <p:spPr>
          <a:xfrm flipH="1">
            <a:off x="5080974" y="3391462"/>
            <a:ext cx="1" cy="6338014"/>
          </a:xfrm>
          <a:prstGeom prst="line">
            <a:avLst/>
          </a:prstGeom>
          <a:ln w="38100">
            <a:solidFill>
              <a:srgbClr val="FFFFFF"/>
            </a:solidFill>
            <a:miter lim="400000"/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In a nutshell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 a nutshell</a:t>
            </a:r>
          </a:p>
        </p:txBody>
      </p:sp>
      <p:sp>
        <p:nvSpPr>
          <p:cNvPr id="905" name="We will replace your manual click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We will replace your manual clicks</a:t>
            </a:r>
          </a:p>
          <a:p>
            <a:pPr/>
            <a:r>
              <a:rPr b="1" i="1">
                <a:latin typeface="Helvetica Neue"/>
                <a:ea typeface="Helvetica Neue"/>
                <a:cs typeface="Helvetica Neue"/>
                <a:sym typeface="Helvetica Neue"/>
              </a:rPr>
              <a:t>Detectors</a:t>
            </a:r>
            <a:r>
              <a:t> tell us where to click</a:t>
            </a:r>
          </a:p>
          <a:p>
            <a:pPr/>
            <a:r>
              <a:rPr b="1" i="1">
                <a:latin typeface="Helvetica Neue"/>
                <a:ea typeface="Helvetica Neue"/>
                <a:cs typeface="Helvetica Neue"/>
                <a:sym typeface="Helvetica Neue"/>
              </a:rPr>
              <a:t>Descriptors</a:t>
            </a:r>
            <a:r>
              <a:t> tells us which click in an image corresponds to which one in the other one</a:t>
            </a:r>
          </a:p>
          <a:p>
            <a:pPr/>
            <a:r>
              <a:t>2NN &amp; RANSAC correct for mistakes</a:t>
            </a:r>
          </a:p>
        </p:txBody>
      </p:sp>
      <p:pic>
        <p:nvPicPr>
          <p:cNvPr id="906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58000" y="5689600"/>
            <a:ext cx="6057900" cy="40386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09" name="Group"/>
          <p:cNvGrpSpPr/>
          <p:nvPr/>
        </p:nvGrpSpPr>
        <p:grpSpPr>
          <a:xfrm>
            <a:off x="482600" y="5689600"/>
            <a:ext cx="6057903" cy="4038604"/>
            <a:chOff x="0" y="0"/>
            <a:chExt cx="6057902" cy="4038603"/>
          </a:xfrm>
        </p:grpSpPr>
        <p:pic>
          <p:nvPicPr>
            <p:cNvPr id="907" name="droppedImage.png" descr="droppedImage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3028954" cy="403860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08" name="droppedImage.png" descr="droppedImage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3028949" y="0"/>
              <a:ext cx="3028954" cy="403860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Preview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Preview</a:t>
            </a:r>
          </a:p>
        </p:txBody>
      </p:sp>
      <p:pic>
        <p:nvPicPr>
          <p:cNvPr id="912" name="sift-feat.png" descr="sift-feat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77900" y="5676053"/>
            <a:ext cx="10751539" cy="4052712"/>
          </a:xfrm>
          <a:prstGeom prst="rect">
            <a:avLst/>
          </a:prstGeom>
          <a:ln w="12700">
            <a:miter lim="400000"/>
          </a:ln>
        </p:spPr>
      </p:pic>
      <p:sp>
        <p:nvSpPr>
          <p:cNvPr id="913" name="Descriptor"/>
          <p:cNvSpPr txBox="1"/>
          <p:nvPr/>
        </p:nvSpPr>
        <p:spPr>
          <a:xfrm>
            <a:off x="5116707" y="9131300"/>
            <a:ext cx="2486732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Descriptor</a:t>
            </a:r>
          </a:p>
        </p:txBody>
      </p:sp>
      <p:sp>
        <p:nvSpPr>
          <p:cNvPr id="914" name="detector  location"/>
          <p:cNvSpPr txBox="1"/>
          <p:nvPr/>
        </p:nvSpPr>
        <p:spPr>
          <a:xfrm>
            <a:off x="870491" y="7156450"/>
            <a:ext cx="2228715" cy="1346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pPr>
            <a:r>
              <a:t>detector </a:t>
            </a:r>
            <a:br/>
            <a:r>
              <a:t>location</a:t>
            </a:r>
          </a:p>
        </p:txBody>
      </p:sp>
      <p:sp>
        <p:nvSpPr>
          <p:cNvPr id="915" name="Note: here viewpoint is different, not panorama (they show off)"/>
          <p:cNvSpPr txBox="1"/>
          <p:nvPr/>
        </p:nvSpPr>
        <p:spPr>
          <a:xfrm>
            <a:off x="9423400" y="7772400"/>
            <a:ext cx="3733800" cy="3213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Note: here viewpoint is different, not panorama (they show off)</a:t>
            </a:r>
          </a:p>
        </p:txBody>
      </p:sp>
      <p:sp>
        <p:nvSpPr>
          <p:cNvPr id="916" name="Detector: detect same scene points independently in both image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36814" indent="-319314">
              <a:defRPr sz="3300"/>
            </a:pPr>
            <a:r>
              <a:t>Detector: detect same scene points independently in both images</a:t>
            </a:r>
          </a:p>
          <a:p>
            <a:pPr marL="636814" indent="-319314">
              <a:defRPr sz="3300"/>
            </a:pPr>
            <a:r>
              <a:t>Descriptor: encode local neighboring window</a:t>
            </a:r>
          </a:p>
          <a:p>
            <a:pPr lvl="1" marL="1081314" indent="-319314">
              <a:defRPr sz="3300"/>
            </a:pPr>
            <a:r>
              <a:t>Note how scale &amp; rotation of window are the same in both image (but computed independently)</a:t>
            </a:r>
          </a:p>
          <a:p>
            <a:pPr marL="636814" indent="-319314">
              <a:defRPr sz="3300"/>
            </a:pPr>
            <a:r>
              <a:t>Correspondence: find most similar descriptor in other image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Importan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Important</a:t>
            </a:r>
          </a:p>
        </p:txBody>
      </p:sp>
      <p:sp>
        <p:nvSpPr>
          <p:cNvPr id="919" name="We run the detector and compute descriptors independently in the various images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We run the detector and compute descriptors </a:t>
            </a:r>
            <a:r>
              <a:rPr b="1">
                <a:latin typeface="Helvetica Neue"/>
                <a:ea typeface="Helvetica Neue"/>
                <a:cs typeface="Helvetica Neue"/>
                <a:sym typeface="Helvetica Neue"/>
              </a:rPr>
              <a:t>independently</a:t>
            </a:r>
            <a:r>
              <a:t> in the various images. </a:t>
            </a:r>
          </a:p>
          <a:p>
            <a:pPr/>
            <a:r>
              <a:t>It is only at the end, given a bag of feature points and their descriptors, that we compute correspondences</a:t>
            </a:r>
          </a:p>
          <a:p>
            <a:pPr/>
            <a:r>
              <a:t>But for the derivation, we will look how the detector and descriptor behave for corresponding scene points, </a:t>
            </a:r>
            <a:br/>
            <a:r>
              <a:t>to check for consistency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Harris corner detecto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Harris corner detector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Harris corner detector"/>
          <p:cNvSpPr txBox="1"/>
          <p:nvPr>
            <p:ph type="body" sz="half" idx="1"/>
          </p:nvPr>
        </p:nvSpPr>
        <p:spPr>
          <a:xfrm>
            <a:off x="2057400" y="3467100"/>
            <a:ext cx="8991600" cy="5359400"/>
          </a:xfrm>
          <a:prstGeom prst="rect">
            <a:avLst/>
          </a:prstGeom>
        </p:spPr>
        <p:txBody>
          <a:bodyPr/>
          <a:lstStyle>
            <a:lvl1pPr marL="57799" indent="0" algn="ctr">
              <a:buClr>
                <a:srgbClr val="021EAA"/>
              </a:buClr>
              <a:buSzTx/>
              <a:buFont typeface="Times New Roman"/>
              <a:buNone/>
              <a:defRPr b="1" i="1" sz="6200">
                <a:solidFill>
                  <a:srgbClr val="021EAA"/>
                </a:solidFill>
                <a:uFill>
                  <a:solidFill>
                    <a:srgbClr val="021EAA"/>
                  </a:solidFill>
                </a:uFill>
              </a:defRPr>
            </a:lvl1pPr>
          </a:lstStyle>
          <a:p>
            <a:pPr/>
            <a:r>
              <a:t>Harris corner detector</a:t>
            </a:r>
          </a:p>
        </p:txBody>
      </p:sp>
      <p:sp>
        <p:nvSpPr>
          <p:cNvPr id="924" name="Rectangle"/>
          <p:cNvSpPr/>
          <p:nvPr/>
        </p:nvSpPr>
        <p:spPr>
          <a:xfrm>
            <a:off x="4229100" y="5092700"/>
            <a:ext cx="5092700" cy="3136900"/>
          </a:xfrm>
          <a:prstGeom prst="rect">
            <a:avLst/>
          </a:prstGeom>
          <a:solidFill>
            <a:srgbClr val="CBCBCB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925" name="Line"/>
          <p:cNvSpPr/>
          <p:nvPr/>
        </p:nvSpPr>
        <p:spPr>
          <a:xfrm>
            <a:off x="5244817" y="5638800"/>
            <a:ext cx="3565033" cy="17452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0" y="8640"/>
                </a:lnTo>
                <a:lnTo>
                  <a:pt x="12343" y="10800"/>
                </a:lnTo>
                <a:lnTo>
                  <a:pt x="7714" y="0"/>
                </a:lnTo>
                <a:lnTo>
                  <a:pt x="21600" y="0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grpSp>
        <p:nvGrpSpPr>
          <p:cNvPr id="928" name="Group"/>
          <p:cNvGrpSpPr/>
          <p:nvPr/>
        </p:nvGrpSpPr>
        <p:grpSpPr>
          <a:xfrm>
            <a:off x="5089031" y="6170506"/>
            <a:ext cx="431801" cy="431801"/>
            <a:chOff x="0" y="0"/>
            <a:chExt cx="431800" cy="431800"/>
          </a:xfrm>
        </p:grpSpPr>
        <p:sp>
          <p:nvSpPr>
            <p:cNvPr id="926" name="Circle"/>
            <p:cNvSpPr/>
            <p:nvPr/>
          </p:nvSpPr>
          <p:spPr>
            <a:xfrm>
              <a:off x="0" y="0"/>
              <a:ext cx="431800" cy="431800"/>
            </a:xfrm>
            <a:prstGeom prst="ellipse">
              <a:avLst/>
            </a:prstGeom>
            <a:noFill/>
            <a:ln w="254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927" name="Square"/>
            <p:cNvSpPr txBox="1"/>
            <p:nvPr/>
          </p:nvSpPr>
          <p:spPr>
            <a:xfrm>
              <a:off x="63478" y="63478"/>
              <a:ext cx="306537" cy="3065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marL="56816" marR="56816" algn="ctr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</p:grpSp>
      <p:grpSp>
        <p:nvGrpSpPr>
          <p:cNvPr id="931" name="Group"/>
          <p:cNvGrpSpPr/>
          <p:nvPr/>
        </p:nvGrpSpPr>
        <p:grpSpPr>
          <a:xfrm>
            <a:off x="7001368" y="6269849"/>
            <a:ext cx="431801" cy="431801"/>
            <a:chOff x="0" y="0"/>
            <a:chExt cx="431800" cy="431800"/>
          </a:xfrm>
        </p:grpSpPr>
        <p:sp>
          <p:nvSpPr>
            <p:cNvPr id="929" name="Circle"/>
            <p:cNvSpPr/>
            <p:nvPr/>
          </p:nvSpPr>
          <p:spPr>
            <a:xfrm>
              <a:off x="0" y="0"/>
              <a:ext cx="431800" cy="431800"/>
            </a:xfrm>
            <a:prstGeom prst="ellipse">
              <a:avLst/>
            </a:prstGeom>
            <a:noFill/>
            <a:ln w="254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930" name="Square"/>
            <p:cNvSpPr txBox="1"/>
            <p:nvPr/>
          </p:nvSpPr>
          <p:spPr>
            <a:xfrm>
              <a:off x="63479" y="63478"/>
              <a:ext cx="306537" cy="3065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marL="56816" marR="56816" algn="ctr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</p:grpSp>
      <p:grpSp>
        <p:nvGrpSpPr>
          <p:cNvPr id="934" name="Group"/>
          <p:cNvGrpSpPr/>
          <p:nvPr/>
        </p:nvGrpSpPr>
        <p:grpSpPr>
          <a:xfrm>
            <a:off x="6337582" y="5438986"/>
            <a:ext cx="431801" cy="431801"/>
            <a:chOff x="0" y="0"/>
            <a:chExt cx="431800" cy="431800"/>
          </a:xfrm>
        </p:grpSpPr>
        <p:sp>
          <p:nvSpPr>
            <p:cNvPr id="932" name="Circle"/>
            <p:cNvSpPr/>
            <p:nvPr/>
          </p:nvSpPr>
          <p:spPr>
            <a:xfrm>
              <a:off x="0" y="0"/>
              <a:ext cx="431800" cy="431800"/>
            </a:xfrm>
            <a:prstGeom prst="ellipse">
              <a:avLst/>
            </a:prstGeom>
            <a:noFill/>
            <a:ln w="254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933" name="Square"/>
            <p:cNvSpPr txBox="1"/>
            <p:nvPr/>
          </p:nvSpPr>
          <p:spPr>
            <a:xfrm>
              <a:off x="63478" y="63478"/>
              <a:ext cx="306537" cy="3065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marL="56816" marR="56816" algn="ctr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</p:grpSp>
      <p:sp>
        <p:nvSpPr>
          <p:cNvPr id="935" name="Line"/>
          <p:cNvSpPr/>
          <p:nvPr/>
        </p:nvSpPr>
        <p:spPr>
          <a:xfrm>
            <a:off x="0" y="9105900"/>
            <a:ext cx="13004800" cy="2258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936" name="C.Harris, M.Stephens. “A Combined Corner and Edge Detector”. 1988"/>
          <p:cNvSpPr txBox="1"/>
          <p:nvPr/>
        </p:nvSpPr>
        <p:spPr>
          <a:xfrm>
            <a:off x="431800" y="9105900"/>
            <a:ext cx="11811000" cy="495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600"/>
              </a:spcBef>
              <a:buClr>
                <a:srgbClr val="000000"/>
              </a:buClr>
              <a:buFont typeface="Times New Roman"/>
              <a:defRPr sz="2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C.Harris, M.Stephens. “A Combined Corner and Edge Detector”. 1988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The Basic Idea"/>
          <p:cNvSpPr txBox="1"/>
          <p:nvPr>
            <p:ph type="title"/>
          </p:nvPr>
        </p:nvSpPr>
        <p:spPr>
          <a:xfrm>
            <a:off x="977900" y="330200"/>
            <a:ext cx="11049000" cy="2057400"/>
          </a:xfrm>
          <a:prstGeom prst="rect">
            <a:avLst/>
          </a:prstGeom>
        </p:spPr>
        <p:txBody>
          <a:bodyPr/>
          <a:lstStyle/>
          <a:p>
            <a:pPr/>
            <a:r>
              <a:t>The Basic Idea</a:t>
            </a:r>
          </a:p>
        </p:txBody>
      </p:sp>
      <p:sp>
        <p:nvSpPr>
          <p:cNvPr id="939" name="We should easily localize the point by looking through a small window…"/>
          <p:cNvSpPr txBox="1"/>
          <p:nvPr>
            <p:ph type="body" idx="1"/>
          </p:nvPr>
        </p:nvSpPr>
        <p:spPr>
          <a:xfrm>
            <a:off x="977900" y="2387600"/>
            <a:ext cx="10617200" cy="5041900"/>
          </a:xfrm>
          <a:prstGeom prst="rect">
            <a:avLst/>
          </a:prstGeom>
        </p:spPr>
        <p:txBody>
          <a:bodyPr/>
          <a:lstStyle/>
          <a:p>
            <a:pPr marL="336780" indent="-296140">
              <a:lnSpc>
                <a:spcPct val="90000"/>
              </a:lnSpc>
            </a:pPr>
            <a:r>
              <a:rPr sz="3800"/>
              <a:t>We should easily localize the point by looking through a small window</a:t>
            </a:r>
            <a:endParaRPr sz="3800"/>
          </a:p>
          <a:p>
            <a:pPr marL="336780" indent="-296140">
              <a:lnSpc>
                <a:spcPct val="90000"/>
              </a:lnSpc>
            </a:pPr>
            <a:r>
              <a:rPr sz="3800"/>
              <a:t>Shifting a window in </a:t>
            </a:r>
            <a:r>
              <a:rPr i="1" sz="3800"/>
              <a:t>any</a:t>
            </a:r>
            <a:r>
              <a:rPr sz="3800"/>
              <a:t> </a:t>
            </a:r>
            <a:r>
              <a:rPr i="1" sz="3800"/>
              <a:t>direction</a:t>
            </a:r>
            <a:r>
              <a:rPr sz="3800"/>
              <a:t> should give </a:t>
            </a:r>
            <a:r>
              <a:rPr i="1" sz="3800"/>
              <a:t>a large change</a:t>
            </a:r>
            <a:r>
              <a:rPr sz="3800"/>
              <a:t> in pixels intensities in window</a:t>
            </a:r>
            <a:endParaRPr sz="3800"/>
          </a:p>
          <a:p>
            <a:pPr lvl="1">
              <a:lnSpc>
                <a:spcPct val="90000"/>
              </a:lnSpc>
            </a:pPr>
            <a:r>
              <a:t>makes location precisely define</a:t>
            </a:r>
          </a:p>
        </p:txBody>
      </p:sp>
      <p:sp>
        <p:nvSpPr>
          <p:cNvPr id="940" name="Rectangle"/>
          <p:cNvSpPr/>
          <p:nvPr/>
        </p:nvSpPr>
        <p:spPr>
          <a:xfrm>
            <a:off x="4660900" y="5638800"/>
            <a:ext cx="3683000" cy="3581400"/>
          </a:xfrm>
          <a:prstGeom prst="rect">
            <a:avLst/>
          </a:prstGeom>
          <a:solidFill>
            <a:srgbClr val="CBCBCB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941" name="Line"/>
          <p:cNvSpPr/>
          <p:nvPr/>
        </p:nvSpPr>
        <p:spPr>
          <a:xfrm>
            <a:off x="5308600" y="6388100"/>
            <a:ext cx="2883183" cy="2108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1440" y="0"/>
                </a:lnTo>
                <a:lnTo>
                  <a:pt x="21600" y="13745"/>
                </a:lnTo>
              </a:path>
            </a:pathLst>
          </a:custGeom>
          <a:ln w="508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942" name="Square"/>
          <p:cNvSpPr/>
          <p:nvPr/>
        </p:nvSpPr>
        <p:spPr>
          <a:xfrm>
            <a:off x="5207000" y="6172200"/>
            <a:ext cx="762000" cy="762000"/>
          </a:xfrm>
          <a:prstGeom prst="rect">
            <a:avLst/>
          </a:prstGeom>
          <a:solidFill>
            <a:srgbClr val="00D2A9">
              <a:alpha val="50000"/>
            </a:srgbClr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Corner Detector: Basic Idea"/>
          <p:cNvSpPr txBox="1"/>
          <p:nvPr>
            <p:ph type="title"/>
          </p:nvPr>
        </p:nvSpPr>
        <p:spPr>
          <a:xfrm>
            <a:off x="977900" y="0"/>
            <a:ext cx="11049000" cy="2489200"/>
          </a:xfrm>
          <a:prstGeom prst="rect">
            <a:avLst/>
          </a:prstGeom>
        </p:spPr>
        <p:txBody>
          <a:bodyPr/>
          <a:lstStyle/>
          <a:p>
            <a:pPr/>
            <a:r>
              <a:t>Corner Detector: Basic Idea</a:t>
            </a:r>
          </a:p>
        </p:txBody>
      </p:sp>
      <p:sp>
        <p:nvSpPr>
          <p:cNvPr id="945" name="Rectangle"/>
          <p:cNvSpPr/>
          <p:nvPr/>
        </p:nvSpPr>
        <p:spPr>
          <a:xfrm>
            <a:off x="762000" y="2489200"/>
            <a:ext cx="3365500" cy="3136900"/>
          </a:xfrm>
          <a:prstGeom prst="rect">
            <a:avLst/>
          </a:prstGeom>
          <a:solidFill>
            <a:srgbClr val="CBCBCB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946" name="“flat” region: no change in all directions"/>
          <p:cNvSpPr txBox="1"/>
          <p:nvPr/>
        </p:nvSpPr>
        <p:spPr>
          <a:xfrm>
            <a:off x="1079500" y="6286500"/>
            <a:ext cx="2921000" cy="153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defTabSz="1295400">
              <a:buClr>
                <a:srgbClr val="0048AA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solidFill>
                  <a:srgbClr val="0048AA"/>
                </a:solidFill>
                <a:uFill>
                  <a:solidFill>
                    <a:srgbClr val="0048AA"/>
                  </a:solidFill>
                </a:uFill>
              </a:rPr>
              <a:t>“flat”</a:t>
            </a:r>
            <a:r>
              <a:t> region:</a:t>
            </a:r>
            <a:br/>
            <a:r>
              <a:t>no change in all directions</a:t>
            </a:r>
          </a:p>
        </p:txBody>
      </p:sp>
      <p:grpSp>
        <p:nvGrpSpPr>
          <p:cNvPr id="952" name="Group"/>
          <p:cNvGrpSpPr/>
          <p:nvPr/>
        </p:nvGrpSpPr>
        <p:grpSpPr>
          <a:xfrm>
            <a:off x="1955800" y="4229100"/>
            <a:ext cx="995116" cy="961532"/>
            <a:chOff x="0" y="0"/>
            <a:chExt cx="995115" cy="961531"/>
          </a:xfrm>
        </p:grpSpPr>
        <p:sp>
          <p:nvSpPr>
            <p:cNvPr id="947" name="Rectangle"/>
            <p:cNvSpPr/>
            <p:nvPr/>
          </p:nvSpPr>
          <p:spPr>
            <a:xfrm>
              <a:off x="148448" y="157762"/>
              <a:ext cx="690881" cy="673101"/>
            </a:xfrm>
            <a:prstGeom prst="rect">
              <a:avLst/>
            </a:prstGeom>
            <a:solidFill>
              <a:srgbClr val="00D2A9">
                <a:alpha val="50000"/>
              </a:srgbClr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948" name="Line"/>
            <p:cNvSpPr/>
            <p:nvPr/>
          </p:nvSpPr>
          <p:spPr>
            <a:xfrm flipV="1">
              <a:off x="832555" y="20037"/>
              <a:ext cx="128694" cy="137726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49" name="Line"/>
            <p:cNvSpPr/>
            <p:nvPr/>
          </p:nvSpPr>
          <p:spPr>
            <a:xfrm>
              <a:off x="859648" y="825500"/>
              <a:ext cx="135468" cy="128694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50" name="Line"/>
            <p:cNvSpPr/>
            <p:nvPr/>
          </p:nvSpPr>
          <p:spPr>
            <a:xfrm flipH="1">
              <a:off x="0" y="830580"/>
              <a:ext cx="153529" cy="13095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51" name="Line"/>
            <p:cNvSpPr/>
            <p:nvPr/>
          </p:nvSpPr>
          <p:spPr>
            <a:xfrm flipH="1" flipV="1">
              <a:off x="8466" y="0"/>
              <a:ext cx="139983" cy="160303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grpSp>
        <p:nvGrpSpPr>
          <p:cNvPr id="958" name="Group"/>
          <p:cNvGrpSpPr/>
          <p:nvPr/>
        </p:nvGrpSpPr>
        <p:grpSpPr>
          <a:xfrm>
            <a:off x="2057400" y="4114800"/>
            <a:ext cx="1001889" cy="967458"/>
            <a:chOff x="0" y="0"/>
            <a:chExt cx="1001888" cy="967457"/>
          </a:xfrm>
        </p:grpSpPr>
        <p:sp>
          <p:nvSpPr>
            <p:cNvPr id="953" name="Rectangle"/>
            <p:cNvSpPr/>
            <p:nvPr/>
          </p:nvSpPr>
          <p:spPr>
            <a:xfrm>
              <a:off x="155222" y="163688"/>
              <a:ext cx="690881" cy="673101"/>
            </a:xfrm>
            <a:prstGeom prst="rect">
              <a:avLst/>
            </a:prstGeom>
            <a:solidFill>
              <a:srgbClr val="00D2A9">
                <a:alpha val="50000"/>
              </a:srgbClr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954" name="Line"/>
            <p:cNvSpPr/>
            <p:nvPr/>
          </p:nvSpPr>
          <p:spPr>
            <a:xfrm flipV="1">
              <a:off x="839329" y="25964"/>
              <a:ext cx="128694" cy="137726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55" name="Line"/>
            <p:cNvSpPr/>
            <p:nvPr/>
          </p:nvSpPr>
          <p:spPr>
            <a:xfrm>
              <a:off x="866422" y="838200"/>
              <a:ext cx="135467" cy="128694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56" name="Line"/>
            <p:cNvSpPr/>
            <p:nvPr/>
          </p:nvSpPr>
          <p:spPr>
            <a:xfrm flipH="1">
              <a:off x="0" y="836506"/>
              <a:ext cx="153529" cy="13095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57" name="Line"/>
            <p:cNvSpPr/>
            <p:nvPr/>
          </p:nvSpPr>
          <p:spPr>
            <a:xfrm flipH="1" flipV="1">
              <a:off x="15239" y="0"/>
              <a:ext cx="139984" cy="160303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grpSp>
        <p:nvGrpSpPr>
          <p:cNvPr id="964" name="Group"/>
          <p:cNvGrpSpPr/>
          <p:nvPr/>
        </p:nvGrpSpPr>
        <p:grpSpPr>
          <a:xfrm>
            <a:off x="2124568" y="4203982"/>
            <a:ext cx="1000197" cy="964072"/>
            <a:chOff x="0" y="0"/>
            <a:chExt cx="1000195" cy="964071"/>
          </a:xfrm>
        </p:grpSpPr>
        <p:sp>
          <p:nvSpPr>
            <p:cNvPr id="959" name="Rectangle"/>
            <p:cNvSpPr/>
            <p:nvPr/>
          </p:nvSpPr>
          <p:spPr>
            <a:xfrm>
              <a:off x="153528" y="160302"/>
              <a:ext cx="690881" cy="673101"/>
            </a:xfrm>
            <a:prstGeom prst="rect">
              <a:avLst/>
            </a:prstGeom>
            <a:solidFill>
              <a:srgbClr val="00D2A9">
                <a:alpha val="50000"/>
              </a:srgbClr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960" name="Line"/>
            <p:cNvSpPr/>
            <p:nvPr/>
          </p:nvSpPr>
          <p:spPr>
            <a:xfrm flipV="1">
              <a:off x="834531" y="25117"/>
              <a:ext cx="128694" cy="137726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61" name="Line"/>
            <p:cNvSpPr/>
            <p:nvPr/>
          </p:nvSpPr>
          <p:spPr>
            <a:xfrm>
              <a:off x="864728" y="830862"/>
              <a:ext cx="135468" cy="128694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62" name="Line"/>
            <p:cNvSpPr/>
            <p:nvPr/>
          </p:nvSpPr>
          <p:spPr>
            <a:xfrm flipH="1">
              <a:off x="0" y="833120"/>
              <a:ext cx="153529" cy="13095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63" name="Line"/>
            <p:cNvSpPr/>
            <p:nvPr/>
          </p:nvSpPr>
          <p:spPr>
            <a:xfrm flipH="1" flipV="1">
              <a:off x="13546" y="0"/>
              <a:ext cx="139983" cy="160303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grpSp>
        <p:nvGrpSpPr>
          <p:cNvPr id="970" name="Group"/>
          <p:cNvGrpSpPr/>
          <p:nvPr/>
        </p:nvGrpSpPr>
        <p:grpSpPr>
          <a:xfrm>
            <a:off x="2043288" y="4348479"/>
            <a:ext cx="1000479" cy="964073"/>
            <a:chOff x="0" y="0"/>
            <a:chExt cx="1000477" cy="964071"/>
          </a:xfrm>
        </p:grpSpPr>
        <p:sp>
          <p:nvSpPr>
            <p:cNvPr id="965" name="Rectangle"/>
            <p:cNvSpPr/>
            <p:nvPr/>
          </p:nvSpPr>
          <p:spPr>
            <a:xfrm>
              <a:off x="153529" y="160302"/>
              <a:ext cx="690881" cy="673101"/>
            </a:xfrm>
            <a:prstGeom prst="rect">
              <a:avLst/>
            </a:prstGeom>
            <a:solidFill>
              <a:srgbClr val="00D2A9">
                <a:alpha val="50000"/>
              </a:srgbClr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966" name="Line"/>
            <p:cNvSpPr/>
            <p:nvPr/>
          </p:nvSpPr>
          <p:spPr>
            <a:xfrm flipV="1">
              <a:off x="837635" y="20320"/>
              <a:ext cx="128695" cy="137725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67" name="Line"/>
            <p:cNvSpPr/>
            <p:nvPr/>
          </p:nvSpPr>
          <p:spPr>
            <a:xfrm>
              <a:off x="865011" y="830862"/>
              <a:ext cx="135467" cy="128694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68" name="Line"/>
            <p:cNvSpPr/>
            <p:nvPr/>
          </p:nvSpPr>
          <p:spPr>
            <a:xfrm flipH="1">
              <a:off x="0" y="833120"/>
              <a:ext cx="153529" cy="13095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69" name="Line"/>
            <p:cNvSpPr/>
            <p:nvPr/>
          </p:nvSpPr>
          <p:spPr>
            <a:xfrm flipH="1" flipV="1">
              <a:off x="13546" y="0"/>
              <a:ext cx="139984" cy="160303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grpSp>
        <p:nvGrpSpPr>
          <p:cNvPr id="976" name="Group"/>
          <p:cNvGrpSpPr/>
          <p:nvPr/>
        </p:nvGrpSpPr>
        <p:grpSpPr>
          <a:xfrm>
            <a:off x="1919111" y="4287520"/>
            <a:ext cx="1000196" cy="964072"/>
            <a:chOff x="0" y="0"/>
            <a:chExt cx="1000195" cy="964071"/>
          </a:xfrm>
        </p:grpSpPr>
        <p:sp>
          <p:nvSpPr>
            <p:cNvPr id="971" name="Rectangle"/>
            <p:cNvSpPr/>
            <p:nvPr/>
          </p:nvSpPr>
          <p:spPr>
            <a:xfrm>
              <a:off x="153528" y="160302"/>
              <a:ext cx="690881" cy="673101"/>
            </a:xfrm>
            <a:prstGeom prst="rect">
              <a:avLst/>
            </a:prstGeom>
            <a:solidFill>
              <a:srgbClr val="00D2A9">
                <a:alpha val="50000"/>
              </a:srgbClr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972" name="Line"/>
            <p:cNvSpPr/>
            <p:nvPr/>
          </p:nvSpPr>
          <p:spPr>
            <a:xfrm flipV="1">
              <a:off x="837635" y="22577"/>
              <a:ext cx="128694" cy="137726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73" name="Line"/>
            <p:cNvSpPr/>
            <p:nvPr/>
          </p:nvSpPr>
          <p:spPr>
            <a:xfrm>
              <a:off x="864729" y="830862"/>
              <a:ext cx="135467" cy="128694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74" name="Line"/>
            <p:cNvSpPr/>
            <p:nvPr/>
          </p:nvSpPr>
          <p:spPr>
            <a:xfrm flipH="1">
              <a:off x="0" y="833120"/>
              <a:ext cx="153529" cy="13095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75" name="Line"/>
            <p:cNvSpPr/>
            <p:nvPr/>
          </p:nvSpPr>
          <p:spPr>
            <a:xfrm flipH="1" flipV="1">
              <a:off x="11288" y="0"/>
              <a:ext cx="139984" cy="160303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grpSp>
        <p:nvGrpSpPr>
          <p:cNvPr id="982" name="Group"/>
          <p:cNvGrpSpPr/>
          <p:nvPr/>
        </p:nvGrpSpPr>
        <p:grpSpPr>
          <a:xfrm>
            <a:off x="2002648" y="4183662"/>
            <a:ext cx="1000197" cy="964072"/>
            <a:chOff x="0" y="0"/>
            <a:chExt cx="1000195" cy="964070"/>
          </a:xfrm>
        </p:grpSpPr>
        <p:sp>
          <p:nvSpPr>
            <p:cNvPr id="977" name="Rectangle"/>
            <p:cNvSpPr/>
            <p:nvPr/>
          </p:nvSpPr>
          <p:spPr>
            <a:xfrm>
              <a:off x="153529" y="160302"/>
              <a:ext cx="690881" cy="673101"/>
            </a:xfrm>
            <a:prstGeom prst="rect">
              <a:avLst/>
            </a:prstGeom>
            <a:solidFill>
              <a:srgbClr val="00D2A9">
                <a:alpha val="50000"/>
              </a:srgbClr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978" name="Line"/>
            <p:cNvSpPr/>
            <p:nvPr/>
          </p:nvSpPr>
          <p:spPr>
            <a:xfrm flipV="1">
              <a:off x="837635" y="22577"/>
              <a:ext cx="128695" cy="137726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79" name="Line"/>
            <p:cNvSpPr/>
            <p:nvPr/>
          </p:nvSpPr>
          <p:spPr>
            <a:xfrm>
              <a:off x="864729" y="830862"/>
              <a:ext cx="135467" cy="128694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80" name="Line"/>
            <p:cNvSpPr/>
            <p:nvPr/>
          </p:nvSpPr>
          <p:spPr>
            <a:xfrm flipH="1">
              <a:off x="0" y="833119"/>
              <a:ext cx="153529" cy="13095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81" name="Line"/>
            <p:cNvSpPr/>
            <p:nvPr/>
          </p:nvSpPr>
          <p:spPr>
            <a:xfrm flipH="1" flipV="1">
              <a:off x="13546" y="0"/>
              <a:ext cx="139983" cy="160303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sp>
        <p:nvSpPr>
          <p:cNvPr id="983" name="Line"/>
          <p:cNvSpPr/>
          <p:nvPr/>
        </p:nvSpPr>
        <p:spPr>
          <a:xfrm>
            <a:off x="1409700" y="3035300"/>
            <a:ext cx="2273300" cy="2057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0" y="0"/>
                </a:lnTo>
                <a:lnTo>
                  <a:pt x="21600" y="12505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grpSp>
        <p:nvGrpSpPr>
          <p:cNvPr id="986" name="Group"/>
          <p:cNvGrpSpPr/>
          <p:nvPr/>
        </p:nvGrpSpPr>
        <p:grpSpPr>
          <a:xfrm>
            <a:off x="4876800" y="2489200"/>
            <a:ext cx="3365500" cy="3136900"/>
            <a:chOff x="0" y="0"/>
            <a:chExt cx="3365500" cy="3136900"/>
          </a:xfrm>
        </p:grpSpPr>
        <p:sp>
          <p:nvSpPr>
            <p:cNvPr id="984" name="Rectangle"/>
            <p:cNvSpPr/>
            <p:nvPr/>
          </p:nvSpPr>
          <p:spPr>
            <a:xfrm>
              <a:off x="0" y="0"/>
              <a:ext cx="3365500" cy="3136900"/>
            </a:xfrm>
            <a:prstGeom prst="rect">
              <a:avLst/>
            </a:prstGeom>
            <a:solidFill>
              <a:srgbClr val="CBCBCB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985" name="Line"/>
            <p:cNvSpPr/>
            <p:nvPr/>
          </p:nvSpPr>
          <p:spPr>
            <a:xfrm>
              <a:off x="647700" y="546100"/>
              <a:ext cx="2273300" cy="2057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12505"/>
                  </a:ln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</p:grpSp>
      <p:grpSp>
        <p:nvGrpSpPr>
          <p:cNvPr id="992" name="Group"/>
          <p:cNvGrpSpPr/>
          <p:nvPr/>
        </p:nvGrpSpPr>
        <p:grpSpPr>
          <a:xfrm>
            <a:off x="5092700" y="3683000"/>
            <a:ext cx="1001043" cy="966894"/>
            <a:chOff x="0" y="0"/>
            <a:chExt cx="1001042" cy="966893"/>
          </a:xfrm>
        </p:grpSpPr>
        <p:sp>
          <p:nvSpPr>
            <p:cNvPr id="987" name="Rectangle"/>
            <p:cNvSpPr/>
            <p:nvPr/>
          </p:nvSpPr>
          <p:spPr>
            <a:xfrm>
              <a:off x="154375" y="161995"/>
              <a:ext cx="690881" cy="673101"/>
            </a:xfrm>
            <a:prstGeom prst="rect">
              <a:avLst/>
            </a:prstGeom>
            <a:solidFill>
              <a:srgbClr val="00D2A9">
                <a:alpha val="50000"/>
              </a:srgbClr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988" name="Line"/>
            <p:cNvSpPr/>
            <p:nvPr/>
          </p:nvSpPr>
          <p:spPr>
            <a:xfrm flipV="1">
              <a:off x="838482" y="24271"/>
              <a:ext cx="128694" cy="137725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89" name="Line"/>
            <p:cNvSpPr/>
            <p:nvPr/>
          </p:nvSpPr>
          <p:spPr>
            <a:xfrm>
              <a:off x="865575" y="838200"/>
              <a:ext cx="135468" cy="128694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90" name="Line"/>
            <p:cNvSpPr/>
            <p:nvPr/>
          </p:nvSpPr>
          <p:spPr>
            <a:xfrm flipH="1">
              <a:off x="0" y="834813"/>
              <a:ext cx="153529" cy="13095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91" name="Line"/>
            <p:cNvSpPr/>
            <p:nvPr/>
          </p:nvSpPr>
          <p:spPr>
            <a:xfrm flipH="1" flipV="1">
              <a:off x="14393" y="0"/>
              <a:ext cx="139983" cy="160303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grpSp>
        <p:nvGrpSpPr>
          <p:cNvPr id="998" name="Group"/>
          <p:cNvGrpSpPr/>
          <p:nvPr/>
        </p:nvGrpSpPr>
        <p:grpSpPr>
          <a:xfrm>
            <a:off x="5207000" y="3683000"/>
            <a:ext cx="995116" cy="966894"/>
            <a:chOff x="0" y="0"/>
            <a:chExt cx="995115" cy="966893"/>
          </a:xfrm>
        </p:grpSpPr>
        <p:sp>
          <p:nvSpPr>
            <p:cNvPr id="993" name="Rectangle"/>
            <p:cNvSpPr/>
            <p:nvPr/>
          </p:nvSpPr>
          <p:spPr>
            <a:xfrm>
              <a:off x="148449" y="161995"/>
              <a:ext cx="690881" cy="673101"/>
            </a:xfrm>
            <a:prstGeom prst="rect">
              <a:avLst/>
            </a:prstGeom>
            <a:solidFill>
              <a:srgbClr val="00D2A9">
                <a:alpha val="50000"/>
              </a:srgbClr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994" name="Line"/>
            <p:cNvSpPr/>
            <p:nvPr/>
          </p:nvSpPr>
          <p:spPr>
            <a:xfrm flipV="1">
              <a:off x="832555" y="24271"/>
              <a:ext cx="128695" cy="137725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95" name="Line"/>
            <p:cNvSpPr/>
            <p:nvPr/>
          </p:nvSpPr>
          <p:spPr>
            <a:xfrm>
              <a:off x="859649" y="838200"/>
              <a:ext cx="135467" cy="128694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96" name="Line"/>
            <p:cNvSpPr/>
            <p:nvPr/>
          </p:nvSpPr>
          <p:spPr>
            <a:xfrm flipH="1">
              <a:off x="0" y="834813"/>
              <a:ext cx="153529" cy="13095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97" name="Line"/>
            <p:cNvSpPr/>
            <p:nvPr/>
          </p:nvSpPr>
          <p:spPr>
            <a:xfrm flipH="1" flipV="1">
              <a:off x="8466" y="0"/>
              <a:ext cx="139984" cy="160303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grpSp>
        <p:nvGrpSpPr>
          <p:cNvPr id="1004" name="Group"/>
          <p:cNvGrpSpPr/>
          <p:nvPr/>
        </p:nvGrpSpPr>
        <p:grpSpPr>
          <a:xfrm>
            <a:off x="5145475" y="3427306"/>
            <a:ext cx="1000197" cy="964072"/>
            <a:chOff x="0" y="0"/>
            <a:chExt cx="1000195" cy="964071"/>
          </a:xfrm>
        </p:grpSpPr>
        <p:sp>
          <p:nvSpPr>
            <p:cNvPr id="999" name="Rectangle"/>
            <p:cNvSpPr/>
            <p:nvPr/>
          </p:nvSpPr>
          <p:spPr>
            <a:xfrm>
              <a:off x="153528" y="160302"/>
              <a:ext cx="690881" cy="673101"/>
            </a:xfrm>
            <a:prstGeom prst="rect">
              <a:avLst/>
            </a:prstGeom>
            <a:solidFill>
              <a:srgbClr val="00D2A9">
                <a:alpha val="50000"/>
              </a:srgbClr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00" name="Line"/>
            <p:cNvSpPr/>
            <p:nvPr/>
          </p:nvSpPr>
          <p:spPr>
            <a:xfrm flipV="1">
              <a:off x="837635" y="27093"/>
              <a:ext cx="128694" cy="137725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001" name="Line"/>
            <p:cNvSpPr/>
            <p:nvPr/>
          </p:nvSpPr>
          <p:spPr>
            <a:xfrm>
              <a:off x="864728" y="830862"/>
              <a:ext cx="135468" cy="128694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002" name="Line"/>
            <p:cNvSpPr/>
            <p:nvPr/>
          </p:nvSpPr>
          <p:spPr>
            <a:xfrm flipH="1">
              <a:off x="0" y="833120"/>
              <a:ext cx="153529" cy="13095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003" name="Line"/>
            <p:cNvSpPr/>
            <p:nvPr/>
          </p:nvSpPr>
          <p:spPr>
            <a:xfrm flipH="1" flipV="1">
              <a:off x="13546" y="0"/>
              <a:ext cx="139983" cy="160303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grpSp>
        <p:nvGrpSpPr>
          <p:cNvPr id="1010" name="Group"/>
          <p:cNvGrpSpPr/>
          <p:nvPr/>
        </p:nvGrpSpPr>
        <p:grpSpPr>
          <a:xfrm>
            <a:off x="4989688" y="3592124"/>
            <a:ext cx="1000197" cy="959556"/>
            <a:chOff x="0" y="0"/>
            <a:chExt cx="1000195" cy="959555"/>
          </a:xfrm>
        </p:grpSpPr>
        <p:sp>
          <p:nvSpPr>
            <p:cNvPr id="1005" name="Rectangle"/>
            <p:cNvSpPr/>
            <p:nvPr/>
          </p:nvSpPr>
          <p:spPr>
            <a:xfrm>
              <a:off x="153529" y="160302"/>
              <a:ext cx="690881" cy="673101"/>
            </a:xfrm>
            <a:prstGeom prst="rect">
              <a:avLst/>
            </a:prstGeom>
            <a:solidFill>
              <a:srgbClr val="00D2A9">
                <a:alpha val="50000"/>
              </a:srgbClr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06" name="Line"/>
            <p:cNvSpPr/>
            <p:nvPr/>
          </p:nvSpPr>
          <p:spPr>
            <a:xfrm flipV="1">
              <a:off x="837635" y="22577"/>
              <a:ext cx="128695" cy="137726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007" name="Line"/>
            <p:cNvSpPr/>
            <p:nvPr/>
          </p:nvSpPr>
          <p:spPr>
            <a:xfrm>
              <a:off x="864729" y="830862"/>
              <a:ext cx="135467" cy="128694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008" name="Line"/>
            <p:cNvSpPr/>
            <p:nvPr/>
          </p:nvSpPr>
          <p:spPr>
            <a:xfrm flipH="1">
              <a:off x="0" y="827475"/>
              <a:ext cx="153529" cy="13095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009" name="Line"/>
            <p:cNvSpPr/>
            <p:nvPr/>
          </p:nvSpPr>
          <p:spPr>
            <a:xfrm flipH="1" flipV="1">
              <a:off x="14111" y="0"/>
              <a:ext cx="139983" cy="160303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grpSp>
        <p:nvGrpSpPr>
          <p:cNvPr id="1016" name="Group"/>
          <p:cNvGrpSpPr/>
          <p:nvPr/>
        </p:nvGrpSpPr>
        <p:grpSpPr>
          <a:xfrm>
            <a:off x="4991100" y="3683000"/>
            <a:ext cx="994269" cy="966894"/>
            <a:chOff x="0" y="0"/>
            <a:chExt cx="994268" cy="966893"/>
          </a:xfrm>
        </p:grpSpPr>
        <p:sp>
          <p:nvSpPr>
            <p:cNvPr id="1011" name="Rectangle"/>
            <p:cNvSpPr/>
            <p:nvPr/>
          </p:nvSpPr>
          <p:spPr>
            <a:xfrm>
              <a:off x="147602" y="161995"/>
              <a:ext cx="690881" cy="673101"/>
            </a:xfrm>
            <a:prstGeom prst="rect">
              <a:avLst/>
            </a:prstGeom>
            <a:solidFill>
              <a:srgbClr val="00D2A9">
                <a:alpha val="50000"/>
              </a:srgbClr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12" name="Line"/>
            <p:cNvSpPr/>
            <p:nvPr/>
          </p:nvSpPr>
          <p:spPr>
            <a:xfrm flipV="1">
              <a:off x="831708" y="24271"/>
              <a:ext cx="128695" cy="137725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013" name="Line"/>
            <p:cNvSpPr/>
            <p:nvPr/>
          </p:nvSpPr>
          <p:spPr>
            <a:xfrm>
              <a:off x="858802" y="838200"/>
              <a:ext cx="135467" cy="128694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014" name="Line"/>
            <p:cNvSpPr/>
            <p:nvPr/>
          </p:nvSpPr>
          <p:spPr>
            <a:xfrm flipH="1">
              <a:off x="0" y="834813"/>
              <a:ext cx="153529" cy="13095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015" name="Line"/>
            <p:cNvSpPr/>
            <p:nvPr/>
          </p:nvSpPr>
          <p:spPr>
            <a:xfrm flipH="1" flipV="1">
              <a:off x="7620" y="0"/>
              <a:ext cx="139983" cy="160303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grpSp>
        <p:nvGrpSpPr>
          <p:cNvPr id="1022" name="Group"/>
          <p:cNvGrpSpPr/>
          <p:nvPr/>
        </p:nvGrpSpPr>
        <p:grpSpPr>
          <a:xfrm>
            <a:off x="4991100" y="3797300"/>
            <a:ext cx="994269" cy="959838"/>
            <a:chOff x="0" y="0"/>
            <a:chExt cx="994268" cy="959837"/>
          </a:xfrm>
        </p:grpSpPr>
        <p:sp>
          <p:nvSpPr>
            <p:cNvPr id="1017" name="Rectangle"/>
            <p:cNvSpPr/>
            <p:nvPr/>
          </p:nvSpPr>
          <p:spPr>
            <a:xfrm>
              <a:off x="147602" y="156069"/>
              <a:ext cx="690881" cy="673101"/>
            </a:xfrm>
            <a:prstGeom prst="rect">
              <a:avLst/>
            </a:prstGeom>
            <a:solidFill>
              <a:srgbClr val="00D2A9">
                <a:alpha val="50000"/>
              </a:srgbClr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18" name="Line"/>
            <p:cNvSpPr/>
            <p:nvPr/>
          </p:nvSpPr>
          <p:spPr>
            <a:xfrm flipV="1">
              <a:off x="831708" y="18344"/>
              <a:ext cx="128695" cy="137726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019" name="Line"/>
            <p:cNvSpPr/>
            <p:nvPr/>
          </p:nvSpPr>
          <p:spPr>
            <a:xfrm>
              <a:off x="858802" y="825500"/>
              <a:ext cx="135467" cy="128694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020" name="Line"/>
            <p:cNvSpPr/>
            <p:nvPr/>
          </p:nvSpPr>
          <p:spPr>
            <a:xfrm flipH="1">
              <a:off x="0" y="828886"/>
              <a:ext cx="153529" cy="13095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021" name="Line"/>
            <p:cNvSpPr/>
            <p:nvPr/>
          </p:nvSpPr>
          <p:spPr>
            <a:xfrm flipH="1" flipV="1">
              <a:off x="7620" y="0"/>
              <a:ext cx="139983" cy="160303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grpSp>
        <p:nvGrpSpPr>
          <p:cNvPr id="1028" name="Group"/>
          <p:cNvGrpSpPr/>
          <p:nvPr/>
        </p:nvGrpSpPr>
        <p:grpSpPr>
          <a:xfrm>
            <a:off x="4991100" y="3581400"/>
            <a:ext cx="994269" cy="958992"/>
            <a:chOff x="0" y="0"/>
            <a:chExt cx="994268" cy="958991"/>
          </a:xfrm>
        </p:grpSpPr>
        <p:sp>
          <p:nvSpPr>
            <p:cNvPr id="1023" name="Rectangle"/>
            <p:cNvSpPr/>
            <p:nvPr/>
          </p:nvSpPr>
          <p:spPr>
            <a:xfrm>
              <a:off x="147602" y="155222"/>
              <a:ext cx="690881" cy="673101"/>
            </a:xfrm>
            <a:prstGeom prst="rect">
              <a:avLst/>
            </a:prstGeom>
            <a:solidFill>
              <a:srgbClr val="00D2A9">
                <a:alpha val="50000"/>
              </a:srgbClr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24" name="Line"/>
            <p:cNvSpPr/>
            <p:nvPr/>
          </p:nvSpPr>
          <p:spPr>
            <a:xfrm flipV="1">
              <a:off x="831708" y="17497"/>
              <a:ext cx="128695" cy="137726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025" name="Line"/>
            <p:cNvSpPr/>
            <p:nvPr/>
          </p:nvSpPr>
          <p:spPr>
            <a:xfrm>
              <a:off x="858802" y="825500"/>
              <a:ext cx="135467" cy="128694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026" name="Line"/>
            <p:cNvSpPr/>
            <p:nvPr/>
          </p:nvSpPr>
          <p:spPr>
            <a:xfrm flipH="1">
              <a:off x="0" y="828040"/>
              <a:ext cx="153529" cy="13095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027" name="Line"/>
            <p:cNvSpPr/>
            <p:nvPr/>
          </p:nvSpPr>
          <p:spPr>
            <a:xfrm flipH="1" flipV="1">
              <a:off x="7620" y="0"/>
              <a:ext cx="139983" cy="160303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grpSp>
        <p:nvGrpSpPr>
          <p:cNvPr id="1034" name="Group"/>
          <p:cNvGrpSpPr/>
          <p:nvPr/>
        </p:nvGrpSpPr>
        <p:grpSpPr>
          <a:xfrm>
            <a:off x="4991100" y="3467100"/>
            <a:ext cx="994269" cy="964919"/>
            <a:chOff x="0" y="0"/>
            <a:chExt cx="994268" cy="964918"/>
          </a:xfrm>
        </p:grpSpPr>
        <p:sp>
          <p:nvSpPr>
            <p:cNvPr id="1029" name="Rectangle"/>
            <p:cNvSpPr/>
            <p:nvPr/>
          </p:nvSpPr>
          <p:spPr>
            <a:xfrm>
              <a:off x="147602" y="161149"/>
              <a:ext cx="690881" cy="673101"/>
            </a:xfrm>
            <a:prstGeom prst="rect">
              <a:avLst/>
            </a:prstGeom>
            <a:solidFill>
              <a:srgbClr val="00D2A9">
                <a:alpha val="50000"/>
              </a:srgbClr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30" name="Line"/>
            <p:cNvSpPr/>
            <p:nvPr/>
          </p:nvSpPr>
          <p:spPr>
            <a:xfrm flipV="1">
              <a:off x="831708" y="23424"/>
              <a:ext cx="128695" cy="137725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031" name="Line"/>
            <p:cNvSpPr/>
            <p:nvPr/>
          </p:nvSpPr>
          <p:spPr>
            <a:xfrm>
              <a:off x="858802" y="825500"/>
              <a:ext cx="135467" cy="128694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032" name="Line"/>
            <p:cNvSpPr/>
            <p:nvPr/>
          </p:nvSpPr>
          <p:spPr>
            <a:xfrm flipH="1">
              <a:off x="0" y="833966"/>
              <a:ext cx="153529" cy="130953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033" name="Line"/>
            <p:cNvSpPr/>
            <p:nvPr/>
          </p:nvSpPr>
          <p:spPr>
            <a:xfrm flipH="1" flipV="1">
              <a:off x="7620" y="0"/>
              <a:ext cx="139983" cy="160303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sp>
        <p:nvSpPr>
          <p:cNvPr id="1035" name="“edge”: no change along the edge direction"/>
          <p:cNvSpPr txBox="1"/>
          <p:nvPr/>
        </p:nvSpPr>
        <p:spPr>
          <a:xfrm>
            <a:off x="4876800" y="6286500"/>
            <a:ext cx="3467100" cy="153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defTabSz="1295400">
              <a:buClr>
                <a:srgbClr val="0048AA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solidFill>
                  <a:srgbClr val="0048AA"/>
                </a:solidFill>
                <a:uFill>
                  <a:solidFill>
                    <a:srgbClr val="0048AA"/>
                  </a:solidFill>
                </a:uFill>
              </a:rPr>
              <a:t>“edge”</a:t>
            </a:r>
            <a:r>
              <a:t>:</a:t>
            </a:r>
            <a:br/>
            <a:r>
              <a:t>no change along the edge direction</a:t>
            </a:r>
          </a:p>
        </p:txBody>
      </p:sp>
      <p:grpSp>
        <p:nvGrpSpPr>
          <p:cNvPr id="1038" name="Group"/>
          <p:cNvGrpSpPr/>
          <p:nvPr/>
        </p:nvGrpSpPr>
        <p:grpSpPr>
          <a:xfrm>
            <a:off x="8890000" y="2489200"/>
            <a:ext cx="3365500" cy="3136900"/>
            <a:chOff x="0" y="0"/>
            <a:chExt cx="3365500" cy="3136900"/>
          </a:xfrm>
        </p:grpSpPr>
        <p:sp>
          <p:nvSpPr>
            <p:cNvPr id="1036" name="Rectangle"/>
            <p:cNvSpPr/>
            <p:nvPr/>
          </p:nvSpPr>
          <p:spPr>
            <a:xfrm>
              <a:off x="0" y="0"/>
              <a:ext cx="3365500" cy="3136900"/>
            </a:xfrm>
            <a:prstGeom prst="rect">
              <a:avLst/>
            </a:prstGeom>
            <a:solidFill>
              <a:srgbClr val="CBCBCB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37" name="Line"/>
            <p:cNvSpPr/>
            <p:nvPr/>
          </p:nvSpPr>
          <p:spPr>
            <a:xfrm>
              <a:off x="647700" y="546100"/>
              <a:ext cx="2273300" cy="2057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12505"/>
                  </a:ln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</p:grpSp>
      <p:grpSp>
        <p:nvGrpSpPr>
          <p:cNvPr id="1044" name="Group"/>
          <p:cNvGrpSpPr/>
          <p:nvPr/>
        </p:nvGrpSpPr>
        <p:grpSpPr>
          <a:xfrm>
            <a:off x="9105900" y="2603500"/>
            <a:ext cx="997656" cy="961532"/>
            <a:chOff x="0" y="0"/>
            <a:chExt cx="997655" cy="961531"/>
          </a:xfrm>
        </p:grpSpPr>
        <p:sp>
          <p:nvSpPr>
            <p:cNvPr id="1039" name="Rectangle"/>
            <p:cNvSpPr/>
            <p:nvPr/>
          </p:nvSpPr>
          <p:spPr>
            <a:xfrm>
              <a:off x="150989" y="157762"/>
              <a:ext cx="690881" cy="673101"/>
            </a:xfrm>
            <a:prstGeom prst="rect">
              <a:avLst/>
            </a:prstGeom>
            <a:solidFill>
              <a:srgbClr val="00D2A9">
                <a:alpha val="50000"/>
              </a:srgbClr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40" name="Line"/>
            <p:cNvSpPr/>
            <p:nvPr/>
          </p:nvSpPr>
          <p:spPr>
            <a:xfrm flipV="1">
              <a:off x="835095" y="20037"/>
              <a:ext cx="128694" cy="137726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041" name="Line"/>
            <p:cNvSpPr/>
            <p:nvPr/>
          </p:nvSpPr>
          <p:spPr>
            <a:xfrm>
              <a:off x="862189" y="825500"/>
              <a:ext cx="135467" cy="128694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042" name="Line"/>
            <p:cNvSpPr/>
            <p:nvPr/>
          </p:nvSpPr>
          <p:spPr>
            <a:xfrm flipH="1">
              <a:off x="0" y="830579"/>
              <a:ext cx="153529" cy="130953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043" name="Line"/>
            <p:cNvSpPr/>
            <p:nvPr/>
          </p:nvSpPr>
          <p:spPr>
            <a:xfrm flipH="1" flipV="1">
              <a:off x="11007" y="0"/>
              <a:ext cx="139983" cy="160303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grpSp>
        <p:nvGrpSpPr>
          <p:cNvPr id="1050" name="Group"/>
          <p:cNvGrpSpPr/>
          <p:nvPr/>
        </p:nvGrpSpPr>
        <p:grpSpPr>
          <a:xfrm>
            <a:off x="9200444" y="2698044"/>
            <a:ext cx="1000196" cy="964072"/>
            <a:chOff x="0" y="0"/>
            <a:chExt cx="1000195" cy="964071"/>
          </a:xfrm>
        </p:grpSpPr>
        <p:sp>
          <p:nvSpPr>
            <p:cNvPr id="1045" name="Rectangle"/>
            <p:cNvSpPr/>
            <p:nvPr/>
          </p:nvSpPr>
          <p:spPr>
            <a:xfrm>
              <a:off x="153528" y="160302"/>
              <a:ext cx="690881" cy="673101"/>
            </a:xfrm>
            <a:prstGeom prst="rect">
              <a:avLst/>
            </a:prstGeom>
            <a:solidFill>
              <a:srgbClr val="00D2A9">
                <a:alpha val="50000"/>
              </a:srgbClr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46" name="Line"/>
            <p:cNvSpPr/>
            <p:nvPr/>
          </p:nvSpPr>
          <p:spPr>
            <a:xfrm flipV="1">
              <a:off x="837635" y="22577"/>
              <a:ext cx="128695" cy="137726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047" name="Line"/>
            <p:cNvSpPr/>
            <p:nvPr/>
          </p:nvSpPr>
          <p:spPr>
            <a:xfrm>
              <a:off x="864728" y="830862"/>
              <a:ext cx="135468" cy="128694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048" name="Line"/>
            <p:cNvSpPr/>
            <p:nvPr/>
          </p:nvSpPr>
          <p:spPr>
            <a:xfrm flipH="1">
              <a:off x="0" y="833120"/>
              <a:ext cx="153529" cy="13095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049" name="Line"/>
            <p:cNvSpPr/>
            <p:nvPr/>
          </p:nvSpPr>
          <p:spPr>
            <a:xfrm flipH="1" flipV="1">
              <a:off x="13546" y="0"/>
              <a:ext cx="139983" cy="160303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grpSp>
        <p:nvGrpSpPr>
          <p:cNvPr id="1056" name="Group"/>
          <p:cNvGrpSpPr/>
          <p:nvPr/>
        </p:nvGrpSpPr>
        <p:grpSpPr>
          <a:xfrm>
            <a:off x="9148516" y="2790613"/>
            <a:ext cx="1000196" cy="964072"/>
            <a:chOff x="0" y="0"/>
            <a:chExt cx="1000195" cy="964071"/>
          </a:xfrm>
        </p:grpSpPr>
        <p:sp>
          <p:nvSpPr>
            <p:cNvPr id="1051" name="Rectangle"/>
            <p:cNvSpPr/>
            <p:nvPr/>
          </p:nvSpPr>
          <p:spPr>
            <a:xfrm>
              <a:off x="147883" y="160302"/>
              <a:ext cx="690882" cy="673101"/>
            </a:xfrm>
            <a:prstGeom prst="rect">
              <a:avLst/>
            </a:prstGeom>
            <a:solidFill>
              <a:srgbClr val="00D2A9">
                <a:alpha val="50000"/>
              </a:srgbClr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52" name="Line"/>
            <p:cNvSpPr/>
            <p:nvPr/>
          </p:nvSpPr>
          <p:spPr>
            <a:xfrm flipV="1">
              <a:off x="837635" y="22577"/>
              <a:ext cx="128695" cy="137726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053" name="Line"/>
            <p:cNvSpPr/>
            <p:nvPr/>
          </p:nvSpPr>
          <p:spPr>
            <a:xfrm>
              <a:off x="864728" y="830862"/>
              <a:ext cx="135468" cy="128694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054" name="Line"/>
            <p:cNvSpPr/>
            <p:nvPr/>
          </p:nvSpPr>
          <p:spPr>
            <a:xfrm flipH="1">
              <a:off x="0" y="833120"/>
              <a:ext cx="153529" cy="13095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055" name="Line"/>
            <p:cNvSpPr/>
            <p:nvPr/>
          </p:nvSpPr>
          <p:spPr>
            <a:xfrm flipH="1" flipV="1">
              <a:off x="13546" y="0"/>
              <a:ext cx="139983" cy="160303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grpSp>
        <p:nvGrpSpPr>
          <p:cNvPr id="1062" name="Group"/>
          <p:cNvGrpSpPr/>
          <p:nvPr/>
        </p:nvGrpSpPr>
        <p:grpSpPr>
          <a:xfrm>
            <a:off x="9024338" y="2730500"/>
            <a:ext cx="1000196" cy="960967"/>
            <a:chOff x="0" y="0"/>
            <a:chExt cx="1000195" cy="960966"/>
          </a:xfrm>
        </p:grpSpPr>
        <p:sp>
          <p:nvSpPr>
            <p:cNvPr id="1057" name="Rectangle"/>
            <p:cNvSpPr/>
            <p:nvPr/>
          </p:nvSpPr>
          <p:spPr>
            <a:xfrm>
              <a:off x="153528" y="157197"/>
              <a:ext cx="690881" cy="673101"/>
            </a:xfrm>
            <a:prstGeom prst="rect">
              <a:avLst/>
            </a:prstGeom>
            <a:solidFill>
              <a:srgbClr val="00D2A9">
                <a:alpha val="50000"/>
              </a:srgbClr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58" name="Line"/>
            <p:cNvSpPr/>
            <p:nvPr/>
          </p:nvSpPr>
          <p:spPr>
            <a:xfrm flipV="1">
              <a:off x="843561" y="19473"/>
              <a:ext cx="128695" cy="137725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059" name="Line"/>
            <p:cNvSpPr/>
            <p:nvPr/>
          </p:nvSpPr>
          <p:spPr>
            <a:xfrm>
              <a:off x="864728" y="825500"/>
              <a:ext cx="135468" cy="128694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060" name="Line"/>
            <p:cNvSpPr/>
            <p:nvPr/>
          </p:nvSpPr>
          <p:spPr>
            <a:xfrm flipH="1">
              <a:off x="0" y="830015"/>
              <a:ext cx="153529" cy="13095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061" name="Line"/>
            <p:cNvSpPr/>
            <p:nvPr/>
          </p:nvSpPr>
          <p:spPr>
            <a:xfrm flipH="1" flipV="1">
              <a:off x="13546" y="0"/>
              <a:ext cx="139983" cy="160303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grpSp>
        <p:nvGrpSpPr>
          <p:cNvPr id="1068" name="Group"/>
          <p:cNvGrpSpPr/>
          <p:nvPr/>
        </p:nvGrpSpPr>
        <p:grpSpPr>
          <a:xfrm>
            <a:off x="8940800" y="2562577"/>
            <a:ext cx="1000197" cy="959557"/>
            <a:chOff x="0" y="0"/>
            <a:chExt cx="1000196" cy="959555"/>
          </a:xfrm>
        </p:grpSpPr>
        <p:sp>
          <p:nvSpPr>
            <p:cNvPr id="1063" name="Rectangle"/>
            <p:cNvSpPr/>
            <p:nvPr/>
          </p:nvSpPr>
          <p:spPr>
            <a:xfrm>
              <a:off x="153529" y="160302"/>
              <a:ext cx="690881" cy="673101"/>
            </a:xfrm>
            <a:prstGeom prst="rect">
              <a:avLst/>
            </a:prstGeom>
            <a:solidFill>
              <a:srgbClr val="00D2A9">
                <a:alpha val="50000"/>
              </a:srgbClr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64" name="Line"/>
            <p:cNvSpPr/>
            <p:nvPr/>
          </p:nvSpPr>
          <p:spPr>
            <a:xfrm flipV="1">
              <a:off x="837635" y="22577"/>
              <a:ext cx="128695" cy="137726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065" name="Line"/>
            <p:cNvSpPr/>
            <p:nvPr/>
          </p:nvSpPr>
          <p:spPr>
            <a:xfrm>
              <a:off x="864729" y="830862"/>
              <a:ext cx="135468" cy="128694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066" name="Line"/>
            <p:cNvSpPr/>
            <p:nvPr/>
          </p:nvSpPr>
          <p:spPr>
            <a:xfrm flipH="1">
              <a:off x="0" y="828322"/>
              <a:ext cx="153529" cy="13095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067" name="Line"/>
            <p:cNvSpPr/>
            <p:nvPr/>
          </p:nvSpPr>
          <p:spPr>
            <a:xfrm flipH="1" flipV="1">
              <a:off x="13547" y="0"/>
              <a:ext cx="139983" cy="160303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grpSp>
        <p:nvGrpSpPr>
          <p:cNvPr id="1074" name="Group"/>
          <p:cNvGrpSpPr/>
          <p:nvPr/>
        </p:nvGrpSpPr>
        <p:grpSpPr>
          <a:xfrm>
            <a:off x="9024338" y="2458720"/>
            <a:ext cx="1000196" cy="964072"/>
            <a:chOff x="0" y="0"/>
            <a:chExt cx="1000195" cy="964071"/>
          </a:xfrm>
        </p:grpSpPr>
        <p:sp>
          <p:nvSpPr>
            <p:cNvPr id="1069" name="Rectangle"/>
            <p:cNvSpPr/>
            <p:nvPr/>
          </p:nvSpPr>
          <p:spPr>
            <a:xfrm>
              <a:off x="153528" y="157479"/>
              <a:ext cx="690881" cy="673101"/>
            </a:xfrm>
            <a:prstGeom prst="rect">
              <a:avLst/>
            </a:prstGeom>
            <a:solidFill>
              <a:srgbClr val="00D2A9">
                <a:alpha val="50000"/>
              </a:srgbClr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70" name="Line"/>
            <p:cNvSpPr/>
            <p:nvPr/>
          </p:nvSpPr>
          <p:spPr>
            <a:xfrm flipV="1">
              <a:off x="843561" y="22577"/>
              <a:ext cx="128695" cy="137726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071" name="Line"/>
            <p:cNvSpPr/>
            <p:nvPr/>
          </p:nvSpPr>
          <p:spPr>
            <a:xfrm>
              <a:off x="864728" y="830862"/>
              <a:ext cx="135468" cy="128694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072" name="Line"/>
            <p:cNvSpPr/>
            <p:nvPr/>
          </p:nvSpPr>
          <p:spPr>
            <a:xfrm flipH="1">
              <a:off x="0" y="833120"/>
              <a:ext cx="153529" cy="13095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073" name="Line"/>
            <p:cNvSpPr/>
            <p:nvPr/>
          </p:nvSpPr>
          <p:spPr>
            <a:xfrm flipH="1" flipV="1">
              <a:off x="13546" y="0"/>
              <a:ext cx="139983" cy="160303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grpSp>
        <p:nvGrpSpPr>
          <p:cNvPr id="1080" name="Group"/>
          <p:cNvGrpSpPr/>
          <p:nvPr/>
        </p:nvGrpSpPr>
        <p:grpSpPr>
          <a:xfrm>
            <a:off x="9232900" y="2540000"/>
            <a:ext cx="997092" cy="964072"/>
            <a:chOff x="0" y="0"/>
            <a:chExt cx="997091" cy="964071"/>
          </a:xfrm>
        </p:grpSpPr>
        <p:sp>
          <p:nvSpPr>
            <p:cNvPr id="1075" name="Rectangle"/>
            <p:cNvSpPr/>
            <p:nvPr/>
          </p:nvSpPr>
          <p:spPr>
            <a:xfrm>
              <a:off x="150424" y="160302"/>
              <a:ext cx="690881" cy="673101"/>
            </a:xfrm>
            <a:prstGeom prst="rect">
              <a:avLst/>
            </a:prstGeom>
            <a:solidFill>
              <a:srgbClr val="00D2A9">
                <a:alpha val="50000"/>
              </a:srgbClr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76" name="Line"/>
            <p:cNvSpPr/>
            <p:nvPr/>
          </p:nvSpPr>
          <p:spPr>
            <a:xfrm flipV="1">
              <a:off x="834531" y="22577"/>
              <a:ext cx="128694" cy="137726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077" name="Line"/>
            <p:cNvSpPr/>
            <p:nvPr/>
          </p:nvSpPr>
          <p:spPr>
            <a:xfrm>
              <a:off x="861624" y="830862"/>
              <a:ext cx="135468" cy="128694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078" name="Line"/>
            <p:cNvSpPr/>
            <p:nvPr/>
          </p:nvSpPr>
          <p:spPr>
            <a:xfrm flipH="1">
              <a:off x="0" y="833120"/>
              <a:ext cx="153529" cy="13095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079" name="Line"/>
            <p:cNvSpPr/>
            <p:nvPr/>
          </p:nvSpPr>
          <p:spPr>
            <a:xfrm flipH="1" flipV="1">
              <a:off x="10442" y="0"/>
              <a:ext cx="139983" cy="160303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grpSp>
        <p:nvGrpSpPr>
          <p:cNvPr id="1086" name="Group"/>
          <p:cNvGrpSpPr/>
          <p:nvPr/>
        </p:nvGrpSpPr>
        <p:grpSpPr>
          <a:xfrm>
            <a:off x="9146258" y="2603500"/>
            <a:ext cx="1000196" cy="961532"/>
            <a:chOff x="0" y="0"/>
            <a:chExt cx="1000195" cy="961531"/>
          </a:xfrm>
        </p:grpSpPr>
        <p:sp>
          <p:nvSpPr>
            <p:cNvPr id="1081" name="Rectangle"/>
            <p:cNvSpPr/>
            <p:nvPr/>
          </p:nvSpPr>
          <p:spPr>
            <a:xfrm>
              <a:off x="153528" y="157762"/>
              <a:ext cx="690881" cy="673101"/>
            </a:xfrm>
            <a:prstGeom prst="rect">
              <a:avLst/>
            </a:prstGeom>
            <a:solidFill>
              <a:srgbClr val="00D2A9">
                <a:alpha val="50000"/>
              </a:srgbClr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82" name="Line"/>
            <p:cNvSpPr/>
            <p:nvPr/>
          </p:nvSpPr>
          <p:spPr>
            <a:xfrm flipV="1">
              <a:off x="837635" y="20037"/>
              <a:ext cx="128695" cy="137726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083" name="Line"/>
            <p:cNvSpPr/>
            <p:nvPr/>
          </p:nvSpPr>
          <p:spPr>
            <a:xfrm>
              <a:off x="864728" y="825500"/>
              <a:ext cx="135468" cy="128694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084" name="Line"/>
            <p:cNvSpPr/>
            <p:nvPr/>
          </p:nvSpPr>
          <p:spPr>
            <a:xfrm flipH="1">
              <a:off x="0" y="830579"/>
              <a:ext cx="153529" cy="130953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085" name="Line"/>
            <p:cNvSpPr/>
            <p:nvPr/>
          </p:nvSpPr>
          <p:spPr>
            <a:xfrm flipH="1" flipV="1">
              <a:off x="13546" y="0"/>
              <a:ext cx="139983" cy="160303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sp>
        <p:nvSpPr>
          <p:cNvPr id="1087" name="“corner”: significant change in all directions"/>
          <p:cNvSpPr txBox="1"/>
          <p:nvPr/>
        </p:nvSpPr>
        <p:spPr>
          <a:xfrm>
            <a:off x="8890000" y="6286500"/>
            <a:ext cx="3467100" cy="153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defTabSz="1295400">
              <a:buClr>
                <a:srgbClr val="0048AA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solidFill>
                  <a:srgbClr val="0048AA"/>
                </a:solidFill>
                <a:uFill>
                  <a:solidFill>
                    <a:srgbClr val="0048AA"/>
                  </a:solidFill>
                </a:uFill>
              </a:rPr>
              <a:t>“corner”</a:t>
            </a:r>
            <a:r>
              <a:t>:</a:t>
            </a:r>
            <a:br/>
            <a:r>
              <a:t>significant change in all directions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xit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xit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xit" nodeType="click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after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xit" nodeType="click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Class="entr" nodeType="after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xit" nodeType="click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Class="entr" nodeType="after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afterEffect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Class="entr" nodeType="click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Class="entr" nodeType="afterEffect" presetSubtype="0" presetID="1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Class="exit" nodeType="clickEffect" presetSubtype="0" presetID="1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Class="entr" nodeType="afterEffect" presetSubtype="0" presetID="1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Class="exit" nodeType="clickEffect" presetSubtype="0" presetID="1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Class="entr" nodeType="afterEffect" presetSubtype="0" presetID="1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fill="hold"/>
                                        <p:tgtEl>
                                          <p:spTgt spid="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Class="exit" nodeType="clickEffect" presetSubtype="0" presetID="1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Class="entr" nodeType="afterEffect" presetSubtype="0" presetID="1" grpId="2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2" fill="hold"/>
                                        <p:tgtEl>
                                          <p:spTgt spid="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Class="exit" nodeType="clickEffect" presetSubtype="0" presetID="1" grpId="2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Class="entr" nodeType="afterEffect" presetSubtype="0" presetID="1" grpId="2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9" fill="hold"/>
                                        <p:tgtEl>
                                          <p:spTgt spid="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Class="exit" nodeType="clickEffect" presetSubtype="0" presetID="1" grpId="2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Class="entr" nodeType="afterEffect" presetSubtype="0" presetID="1" grpId="2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fill="hold"/>
                                        <p:tgtEl>
                                          <p:spTgt spid="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Class="exit" nodeType="clickEffect" presetSubtype="0" presetID="1" grpId="2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Class="entr" nodeType="afterEffect" presetSubtype="0" presetID="1" grpId="2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3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Class="exit" nodeType="clickEffect" presetSubtype="0" presetID="1" grpId="2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Class="entr" nodeType="afterEffect" presetSubtype="0" presetID="1" grpId="2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Class="entr" nodeType="afterEffect" presetSubtype="0" presetID="1" grpId="2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3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Class="entr" nodeType="clickEffect" presetSubtype="0" presetID="1" grpId="3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7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Class="entr" nodeType="afterEffect" presetSubtype="0" presetID="1" grpId="3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Class="exit" nodeType="clickEffect" presetSubtype="0" presetID="1" grpId="3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Class="entr" nodeType="afterEffect" presetSubtype="0" presetID="1" grpId="3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7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Class="exit" nodeType="clickEffect" presetSubtype="0" presetID="1" grpId="3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Class="entr" nodeType="afterEffect" presetSubtype="0" presetID="1" grpId="3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4" fill="hold"/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Class="exit" nodeType="clickEffect" presetSubtype="0" presetID="1" grpId="3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Class="entr" nodeType="afterEffect" presetSubtype="0" presetID="1" grpId="3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1" fill="hold"/>
                                        <p:tgtEl>
                                          <p:spTgt spid="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Class="exit" nodeType="clickEffect" presetSubtype="0" presetID="1" grpId="3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Class="entr" nodeType="afterEffect" presetSubtype="0" presetID="1" grpId="3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8" fill="hold"/>
                                        <p:tgtEl>
                                          <p:spTgt spid="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Class="exit" nodeType="clickEffect" presetSubtype="0" presetID="1" grpId="4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Class="entr" nodeType="afterEffect" presetSubtype="0" presetID="1" grpId="4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5" fill="hold"/>
                                        <p:tgtEl>
                                          <p:spTgt spid="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Class="exit" nodeType="clickEffect" presetSubtype="0" presetID="1" grpId="4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Class="entr" nodeType="afterEffect" presetSubtype="0" presetID="1" grpId="4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2" fill="hold"/>
                                        <p:tgtEl>
                                          <p:spTgt spid="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Class="exit" nodeType="clickEffect" presetSubtype="0" presetID="1" grpId="4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Class="entr" nodeType="afterEffect" presetSubtype="0" presetID="1" grpId="4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9" fill="hold"/>
                                        <p:tgtEl>
                                          <p:spTgt spid="1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Class="entr" nodeType="afterEffect" presetSubtype="0" presetID="1" grpId="4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2" fill="hold"/>
                                        <p:tgtEl>
                                          <p:spTgt spid="1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52" grpId="1"/>
      <p:bldP build="whole" bldLvl="1" animBg="1" rev="0" advAuto="0" spid="952" grpId="2"/>
      <p:bldP build="whole" bldLvl="1" animBg="1" rev="0" advAuto="0" spid="1038" grpId="30"/>
      <p:bldP build="whole" bldLvl="1" animBg="1" rev="0" advAuto="0" spid="986" grpId="13"/>
      <p:bldP build="whole" bldLvl="1" animBg="1" rev="0" advAuto="0" spid="1034" grpId="28"/>
      <p:bldP build="whole" bldLvl="1" animBg="1" rev="0" advAuto="0" spid="946" grpId="12"/>
      <p:bldP build="whole" bldLvl="1" animBg="1" rev="0" advAuto="0" spid="1086" grpId="45"/>
      <p:bldP build="whole" bldLvl="1" animBg="1" rev="0" advAuto="0" spid="1087" grpId="46"/>
      <p:bldP build="whole" bldLvl="1" animBg="1" rev="0" advAuto="0" spid="1028" grpId="26"/>
      <p:bldP build="whole" bldLvl="1" animBg="1" rev="0" advAuto="0" spid="1028" grpId="27"/>
      <p:bldP build="whole" bldLvl="1" animBg="1" rev="0" advAuto="0" spid="1080" grpId="43"/>
      <p:bldP build="whole" bldLvl="1" animBg="1" rev="0" advAuto="0" spid="1080" grpId="44"/>
      <p:bldP build="whole" bldLvl="1" animBg="1" rev="0" advAuto="0" spid="1022" grpId="24"/>
      <p:bldP build="whole" bldLvl="1" animBg="1" rev="0" advAuto="0" spid="1022" grpId="25"/>
      <p:bldP build="whole" bldLvl="1" animBg="1" rev="0" advAuto="0" spid="1074" grpId="41"/>
      <p:bldP build="whole" bldLvl="1" animBg="1" rev="0" advAuto="0" spid="1074" grpId="42"/>
      <p:bldP build="whole" bldLvl="1" animBg="1" rev="0" advAuto="0" spid="1016" grpId="22"/>
      <p:bldP build="whole" bldLvl="1" animBg="1" rev="0" advAuto="0" spid="982" grpId="11"/>
      <p:bldP build="whole" bldLvl="1" animBg="1" rev="0" advAuto="0" spid="1016" grpId="23"/>
      <p:bldP build="whole" bldLvl="1" animBg="1" rev="0" advAuto="0" spid="1035" grpId="29"/>
      <p:bldP build="whole" bldLvl="1" animBg="1" rev="0" advAuto="0" spid="1068" grpId="39"/>
      <p:bldP build="whole" bldLvl="1" animBg="1" rev="0" advAuto="0" spid="1068" grpId="40"/>
      <p:bldP build="whole" bldLvl="1" animBg="1" rev="0" advAuto="0" spid="1010" grpId="20"/>
      <p:bldP build="whole" bldLvl="1" animBg="1" rev="0" advAuto="0" spid="976" grpId="9"/>
      <p:bldP build="whole" bldLvl="1" animBg="1" rev="0" advAuto="0" spid="976" grpId="10"/>
      <p:bldP build="whole" bldLvl="1" animBg="1" rev="0" advAuto="0" spid="1010" grpId="21"/>
      <p:bldP build="whole" bldLvl="1" animBg="1" rev="0" advAuto="0" spid="1062" grpId="37"/>
      <p:bldP build="whole" bldLvl="1" animBg="1" rev="0" advAuto="0" spid="1062" grpId="38"/>
      <p:bldP build="whole" bldLvl="1" animBg="1" rev="0" advAuto="0" spid="1004" grpId="18"/>
      <p:bldP build="whole" bldLvl="1" animBg="1" rev="0" advAuto="0" spid="1004" grpId="19"/>
      <p:bldP build="whole" bldLvl="1" animBg="1" rev="0" advAuto="0" spid="970" grpId="7"/>
      <p:bldP build="whole" bldLvl="1" animBg="1" rev="0" advAuto="0" spid="970" grpId="8"/>
      <p:bldP build="whole" bldLvl="1" animBg="1" rev="0" advAuto="0" spid="1056" grpId="35"/>
      <p:bldP build="whole" bldLvl="1" animBg="1" rev="0" advAuto="0" spid="1056" grpId="36"/>
      <p:bldP build="whole" bldLvl="1" animBg="1" rev="0" advAuto="0" spid="998" grpId="16"/>
      <p:bldP build="whole" bldLvl="1" animBg="1" rev="0" advAuto="0" spid="998" grpId="17"/>
      <p:bldP build="whole" bldLvl="1" animBg="1" rev="0" advAuto="0" spid="1050" grpId="33"/>
      <p:bldP build="whole" bldLvl="1" animBg="1" rev="0" advAuto="0" spid="964" grpId="5"/>
      <p:bldP build="whole" bldLvl="1" animBg="1" rev="0" advAuto="0" spid="964" grpId="6"/>
      <p:bldP build="whole" bldLvl="1" animBg="1" rev="0" advAuto="0" spid="1050" grpId="34"/>
      <p:bldP build="whole" bldLvl="1" animBg="1" rev="0" advAuto="0" spid="992" grpId="14"/>
      <p:bldP build="whole" bldLvl="1" animBg="1" rev="0" advAuto="0" spid="958" grpId="3"/>
      <p:bldP build="whole" bldLvl="1" animBg="1" rev="0" advAuto="0" spid="958" grpId="4"/>
      <p:bldP build="whole" bldLvl="1" animBg="1" rev="0" advAuto="0" spid="992" grpId="15"/>
      <p:bldP build="whole" bldLvl="1" animBg="1" rev="0" advAuto="0" spid="1044" grpId="31"/>
      <p:bldP build="whole" bldLvl="1" animBg="1" rev="0" advAuto="0" spid="1044" grpId="32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The Moravec Detector"/>
          <p:cNvSpPr txBox="1"/>
          <p:nvPr>
            <p:ph type="title"/>
          </p:nvPr>
        </p:nvSpPr>
        <p:spPr>
          <a:xfrm>
            <a:off x="977900" y="0"/>
            <a:ext cx="11049000" cy="2489200"/>
          </a:xfrm>
          <a:prstGeom prst="rect">
            <a:avLst/>
          </a:prstGeom>
        </p:spPr>
        <p:txBody>
          <a:bodyPr/>
          <a:lstStyle/>
          <a:p>
            <a:pPr/>
            <a:r>
              <a:t>The Moravec Detector</a:t>
            </a:r>
          </a:p>
        </p:txBody>
      </p:sp>
      <p:sp>
        <p:nvSpPr>
          <p:cNvPr id="1090" name="Rectangle"/>
          <p:cNvSpPr/>
          <p:nvPr/>
        </p:nvSpPr>
        <p:spPr>
          <a:xfrm>
            <a:off x="762000" y="2489200"/>
            <a:ext cx="3365500" cy="3136900"/>
          </a:xfrm>
          <a:prstGeom prst="rect">
            <a:avLst/>
          </a:prstGeom>
          <a:solidFill>
            <a:srgbClr val="CBCBCB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091" name="Line"/>
          <p:cNvSpPr/>
          <p:nvPr/>
        </p:nvSpPr>
        <p:spPr>
          <a:xfrm>
            <a:off x="1409700" y="3035300"/>
            <a:ext cx="2273300" cy="2057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0" y="0"/>
                </a:lnTo>
                <a:lnTo>
                  <a:pt x="21600" y="12505"/>
                </a:lnTo>
              </a:path>
            </a:pathLst>
          </a:custGeom>
          <a:ln w="381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grpSp>
        <p:nvGrpSpPr>
          <p:cNvPr id="1094" name="Group"/>
          <p:cNvGrpSpPr/>
          <p:nvPr/>
        </p:nvGrpSpPr>
        <p:grpSpPr>
          <a:xfrm>
            <a:off x="4876800" y="2489200"/>
            <a:ext cx="3365500" cy="3136900"/>
            <a:chOff x="0" y="0"/>
            <a:chExt cx="3365500" cy="3136900"/>
          </a:xfrm>
        </p:grpSpPr>
        <p:sp>
          <p:nvSpPr>
            <p:cNvPr id="1092" name="Rectangle"/>
            <p:cNvSpPr/>
            <p:nvPr/>
          </p:nvSpPr>
          <p:spPr>
            <a:xfrm>
              <a:off x="0" y="0"/>
              <a:ext cx="3365500" cy="3136900"/>
            </a:xfrm>
            <a:prstGeom prst="rect">
              <a:avLst/>
            </a:prstGeom>
            <a:solidFill>
              <a:srgbClr val="CBCBCB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93" name="Line"/>
            <p:cNvSpPr/>
            <p:nvPr/>
          </p:nvSpPr>
          <p:spPr>
            <a:xfrm>
              <a:off x="647700" y="546100"/>
              <a:ext cx="2273300" cy="2057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12505"/>
                  </a:ln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</p:grpSp>
      <p:grpSp>
        <p:nvGrpSpPr>
          <p:cNvPr id="1097" name="Group"/>
          <p:cNvGrpSpPr/>
          <p:nvPr/>
        </p:nvGrpSpPr>
        <p:grpSpPr>
          <a:xfrm>
            <a:off x="8890000" y="2489200"/>
            <a:ext cx="3365500" cy="3136900"/>
            <a:chOff x="0" y="0"/>
            <a:chExt cx="3365500" cy="3136900"/>
          </a:xfrm>
        </p:grpSpPr>
        <p:sp>
          <p:nvSpPr>
            <p:cNvPr id="1095" name="Rectangle"/>
            <p:cNvSpPr/>
            <p:nvPr/>
          </p:nvSpPr>
          <p:spPr>
            <a:xfrm>
              <a:off x="0" y="0"/>
              <a:ext cx="3365500" cy="3136900"/>
            </a:xfrm>
            <a:prstGeom prst="rect">
              <a:avLst/>
            </a:prstGeom>
            <a:solidFill>
              <a:srgbClr val="CBCBCB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096" name="Line"/>
            <p:cNvSpPr/>
            <p:nvPr/>
          </p:nvSpPr>
          <p:spPr>
            <a:xfrm>
              <a:off x="647700" y="546100"/>
              <a:ext cx="2273300" cy="2057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12505"/>
                  </a:lnTo>
                </a:path>
              </a:pathLst>
            </a:custGeom>
            <a:noFill/>
            <a:ln w="381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</p:grpSp>
      <p:sp>
        <p:nvSpPr>
          <p:cNvPr id="1098" name="Compute SSD (sum square difference) between window &amp; 8 neighbor windows (shifted by 1 pixel)…"/>
          <p:cNvSpPr txBox="1"/>
          <p:nvPr/>
        </p:nvSpPr>
        <p:spPr>
          <a:xfrm>
            <a:off x="1041400" y="6515100"/>
            <a:ext cx="12115800" cy="2984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Compute SSD (sum square difference) between window &amp; 8 neighbor windows (shifted by 1 pixel)</a:t>
            </a:r>
          </a:p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Corner strength: minimum difference with neighbors</a:t>
            </a:r>
          </a:p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Problem: not rotation invariant</a:t>
            </a:r>
          </a:p>
          <a:p>
            <a:pPr lvl="1" marL="57799" marR="57799" indent="266700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because we take a bigger step in diagonal, </a:t>
            </a:r>
            <a:br/>
            <a:r>
              <a:t>and we only check a small number of directions (8)</a:t>
            </a:r>
          </a:p>
        </p:txBody>
      </p:sp>
      <p:grpSp>
        <p:nvGrpSpPr>
          <p:cNvPr id="1152" name="Group"/>
          <p:cNvGrpSpPr/>
          <p:nvPr/>
        </p:nvGrpSpPr>
        <p:grpSpPr>
          <a:xfrm>
            <a:off x="1739900" y="3949700"/>
            <a:ext cx="1427763" cy="1403492"/>
            <a:chOff x="0" y="0"/>
            <a:chExt cx="1427762" cy="1403491"/>
          </a:xfrm>
        </p:grpSpPr>
        <p:sp>
          <p:nvSpPr>
            <p:cNvPr id="1099" name="Rectangle"/>
            <p:cNvSpPr/>
            <p:nvPr/>
          </p:nvSpPr>
          <p:spPr>
            <a:xfrm>
              <a:off x="364348" y="382975"/>
              <a:ext cx="690881" cy="673101"/>
            </a:xfrm>
            <a:prstGeom prst="rect">
              <a:avLst/>
            </a:prstGeom>
            <a:solidFill>
              <a:srgbClr val="371A94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100" name="Line"/>
            <p:cNvSpPr/>
            <p:nvPr/>
          </p:nvSpPr>
          <p:spPr>
            <a:xfrm flipV="1">
              <a:off x="1048455" y="245251"/>
              <a:ext cx="128694" cy="137725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101" name="Line"/>
            <p:cNvSpPr/>
            <p:nvPr/>
          </p:nvSpPr>
          <p:spPr>
            <a:xfrm>
              <a:off x="1075548" y="1054100"/>
              <a:ext cx="135468" cy="128694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102" name="Line"/>
            <p:cNvSpPr/>
            <p:nvPr/>
          </p:nvSpPr>
          <p:spPr>
            <a:xfrm flipH="1">
              <a:off x="215900" y="1055793"/>
              <a:ext cx="153529" cy="13095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103" name="Line"/>
            <p:cNvSpPr/>
            <p:nvPr/>
          </p:nvSpPr>
          <p:spPr>
            <a:xfrm flipH="1" flipV="1">
              <a:off x="224366" y="228600"/>
              <a:ext cx="139983" cy="160303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grpSp>
          <p:nvGrpSpPr>
            <p:cNvPr id="1109" name="Group"/>
            <p:cNvGrpSpPr/>
            <p:nvPr/>
          </p:nvGrpSpPr>
          <p:grpSpPr>
            <a:xfrm>
              <a:off x="431800" y="228600"/>
              <a:ext cx="995963" cy="958145"/>
              <a:chOff x="0" y="0"/>
              <a:chExt cx="995962" cy="958144"/>
            </a:xfrm>
          </p:grpSpPr>
          <p:sp>
            <p:nvSpPr>
              <p:cNvPr id="1104" name="Rectangle"/>
              <p:cNvSpPr/>
              <p:nvPr/>
            </p:nvSpPr>
            <p:spPr>
              <a:xfrm>
                <a:off x="149295" y="154375"/>
                <a:ext cx="690881" cy="673101"/>
              </a:xfrm>
              <a:prstGeom prst="rect">
                <a:avLst/>
              </a:prstGeom>
              <a:solidFill>
                <a:srgbClr val="00D2A9">
                  <a:alpha val="50000"/>
                </a:srgbClr>
              </a:solidFill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  <p:sp>
            <p:nvSpPr>
              <p:cNvPr id="1105" name="Line"/>
              <p:cNvSpPr/>
              <p:nvPr/>
            </p:nvSpPr>
            <p:spPr>
              <a:xfrm flipV="1">
                <a:off x="833402" y="16651"/>
                <a:ext cx="128694" cy="137725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06" name="Line"/>
              <p:cNvSpPr/>
              <p:nvPr/>
            </p:nvSpPr>
            <p:spPr>
              <a:xfrm>
                <a:off x="860495" y="825500"/>
                <a:ext cx="135468" cy="12869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07" name="Line"/>
              <p:cNvSpPr/>
              <p:nvPr/>
            </p:nvSpPr>
            <p:spPr>
              <a:xfrm flipH="1">
                <a:off x="0" y="827193"/>
                <a:ext cx="153529" cy="130952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08" name="Line"/>
              <p:cNvSpPr/>
              <p:nvPr/>
            </p:nvSpPr>
            <p:spPr>
              <a:xfrm flipH="1" flipV="1">
                <a:off x="9313" y="0"/>
                <a:ext cx="139983" cy="16030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</p:grpSp>
        <p:grpSp>
          <p:nvGrpSpPr>
            <p:cNvPr id="1115" name="Group"/>
            <p:cNvGrpSpPr/>
            <p:nvPr/>
          </p:nvGrpSpPr>
          <p:grpSpPr>
            <a:xfrm>
              <a:off x="0" y="228600"/>
              <a:ext cx="994269" cy="958145"/>
              <a:chOff x="0" y="0"/>
              <a:chExt cx="994268" cy="958144"/>
            </a:xfrm>
          </p:grpSpPr>
          <p:sp>
            <p:nvSpPr>
              <p:cNvPr id="1110" name="Rectangle"/>
              <p:cNvSpPr/>
              <p:nvPr/>
            </p:nvSpPr>
            <p:spPr>
              <a:xfrm>
                <a:off x="147602" y="154375"/>
                <a:ext cx="690881" cy="673101"/>
              </a:xfrm>
              <a:prstGeom prst="rect">
                <a:avLst/>
              </a:prstGeom>
              <a:solidFill>
                <a:srgbClr val="00D2A9">
                  <a:alpha val="50000"/>
                </a:srgbClr>
              </a:solidFill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  <p:sp>
            <p:nvSpPr>
              <p:cNvPr id="1111" name="Line"/>
              <p:cNvSpPr/>
              <p:nvPr/>
            </p:nvSpPr>
            <p:spPr>
              <a:xfrm flipV="1">
                <a:off x="831708" y="16651"/>
                <a:ext cx="128695" cy="137725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12" name="Line"/>
              <p:cNvSpPr/>
              <p:nvPr/>
            </p:nvSpPr>
            <p:spPr>
              <a:xfrm>
                <a:off x="858802" y="825500"/>
                <a:ext cx="135467" cy="12869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13" name="Line"/>
              <p:cNvSpPr/>
              <p:nvPr/>
            </p:nvSpPr>
            <p:spPr>
              <a:xfrm flipH="1">
                <a:off x="0" y="827193"/>
                <a:ext cx="153529" cy="130952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14" name="Line"/>
              <p:cNvSpPr/>
              <p:nvPr/>
            </p:nvSpPr>
            <p:spPr>
              <a:xfrm flipH="1" flipV="1">
                <a:off x="7620" y="0"/>
                <a:ext cx="139983" cy="16030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</p:grpSp>
        <p:grpSp>
          <p:nvGrpSpPr>
            <p:cNvPr id="1121" name="Group"/>
            <p:cNvGrpSpPr/>
            <p:nvPr/>
          </p:nvGrpSpPr>
          <p:grpSpPr>
            <a:xfrm>
              <a:off x="215900" y="0"/>
              <a:ext cx="995116" cy="969998"/>
              <a:chOff x="0" y="0"/>
              <a:chExt cx="995115" cy="969997"/>
            </a:xfrm>
          </p:grpSpPr>
          <p:sp>
            <p:nvSpPr>
              <p:cNvPr id="1116" name="Rectangle"/>
              <p:cNvSpPr/>
              <p:nvPr/>
            </p:nvSpPr>
            <p:spPr>
              <a:xfrm>
                <a:off x="148448" y="166229"/>
                <a:ext cx="690881" cy="673101"/>
              </a:xfrm>
              <a:prstGeom prst="rect">
                <a:avLst/>
              </a:prstGeom>
              <a:solidFill>
                <a:srgbClr val="00D2A9">
                  <a:alpha val="50000"/>
                </a:srgbClr>
              </a:solidFill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  <p:sp>
            <p:nvSpPr>
              <p:cNvPr id="1117" name="Line"/>
              <p:cNvSpPr/>
              <p:nvPr/>
            </p:nvSpPr>
            <p:spPr>
              <a:xfrm flipV="1">
                <a:off x="832555" y="28504"/>
                <a:ext cx="128694" cy="137725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18" name="Line"/>
              <p:cNvSpPr/>
              <p:nvPr/>
            </p:nvSpPr>
            <p:spPr>
              <a:xfrm>
                <a:off x="859648" y="838200"/>
                <a:ext cx="135468" cy="12869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19" name="Line"/>
              <p:cNvSpPr/>
              <p:nvPr/>
            </p:nvSpPr>
            <p:spPr>
              <a:xfrm flipH="1">
                <a:off x="0" y="839046"/>
                <a:ext cx="153529" cy="130952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20" name="Line"/>
              <p:cNvSpPr/>
              <p:nvPr/>
            </p:nvSpPr>
            <p:spPr>
              <a:xfrm flipH="1" flipV="1">
                <a:off x="8466" y="0"/>
                <a:ext cx="139983" cy="16030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</p:grpSp>
        <p:grpSp>
          <p:nvGrpSpPr>
            <p:cNvPr id="1127" name="Group"/>
            <p:cNvGrpSpPr/>
            <p:nvPr/>
          </p:nvGrpSpPr>
          <p:grpSpPr>
            <a:xfrm>
              <a:off x="215900" y="444500"/>
              <a:ext cx="995116" cy="958992"/>
              <a:chOff x="0" y="0"/>
              <a:chExt cx="995115" cy="958991"/>
            </a:xfrm>
          </p:grpSpPr>
          <p:sp>
            <p:nvSpPr>
              <p:cNvPr id="1122" name="Rectangle"/>
              <p:cNvSpPr/>
              <p:nvPr/>
            </p:nvSpPr>
            <p:spPr>
              <a:xfrm>
                <a:off x="148448" y="155222"/>
                <a:ext cx="690881" cy="673101"/>
              </a:xfrm>
              <a:prstGeom prst="rect">
                <a:avLst/>
              </a:prstGeom>
              <a:solidFill>
                <a:srgbClr val="00D2A9">
                  <a:alpha val="50000"/>
                </a:srgbClr>
              </a:solidFill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  <p:sp>
            <p:nvSpPr>
              <p:cNvPr id="1123" name="Line"/>
              <p:cNvSpPr/>
              <p:nvPr/>
            </p:nvSpPr>
            <p:spPr>
              <a:xfrm flipV="1">
                <a:off x="832555" y="17497"/>
                <a:ext cx="128694" cy="137726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24" name="Line"/>
              <p:cNvSpPr/>
              <p:nvPr/>
            </p:nvSpPr>
            <p:spPr>
              <a:xfrm>
                <a:off x="859648" y="825500"/>
                <a:ext cx="135468" cy="12869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25" name="Line"/>
              <p:cNvSpPr/>
              <p:nvPr/>
            </p:nvSpPr>
            <p:spPr>
              <a:xfrm flipH="1">
                <a:off x="0" y="828040"/>
                <a:ext cx="153529" cy="130952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26" name="Line"/>
              <p:cNvSpPr/>
              <p:nvPr/>
            </p:nvSpPr>
            <p:spPr>
              <a:xfrm flipH="1" flipV="1">
                <a:off x="8466" y="0"/>
                <a:ext cx="139983" cy="16030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</p:grpSp>
        <p:grpSp>
          <p:nvGrpSpPr>
            <p:cNvPr id="1133" name="Group"/>
            <p:cNvGrpSpPr/>
            <p:nvPr/>
          </p:nvGrpSpPr>
          <p:grpSpPr>
            <a:xfrm>
              <a:off x="0" y="0"/>
              <a:ext cx="994269" cy="969998"/>
              <a:chOff x="0" y="0"/>
              <a:chExt cx="994268" cy="969997"/>
            </a:xfrm>
          </p:grpSpPr>
          <p:sp>
            <p:nvSpPr>
              <p:cNvPr id="1128" name="Rectangle"/>
              <p:cNvSpPr/>
              <p:nvPr/>
            </p:nvSpPr>
            <p:spPr>
              <a:xfrm>
                <a:off x="147602" y="166229"/>
                <a:ext cx="690881" cy="673101"/>
              </a:xfrm>
              <a:prstGeom prst="rect">
                <a:avLst/>
              </a:prstGeom>
              <a:solidFill>
                <a:srgbClr val="00D2A9">
                  <a:alpha val="50000"/>
                </a:srgbClr>
              </a:solidFill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  <p:sp>
            <p:nvSpPr>
              <p:cNvPr id="1129" name="Line"/>
              <p:cNvSpPr/>
              <p:nvPr/>
            </p:nvSpPr>
            <p:spPr>
              <a:xfrm flipV="1">
                <a:off x="831708" y="28504"/>
                <a:ext cx="128695" cy="137725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30" name="Line"/>
              <p:cNvSpPr/>
              <p:nvPr/>
            </p:nvSpPr>
            <p:spPr>
              <a:xfrm>
                <a:off x="858802" y="838200"/>
                <a:ext cx="135467" cy="12869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31" name="Line"/>
              <p:cNvSpPr/>
              <p:nvPr/>
            </p:nvSpPr>
            <p:spPr>
              <a:xfrm flipH="1">
                <a:off x="0" y="839046"/>
                <a:ext cx="153529" cy="130952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32" name="Line"/>
              <p:cNvSpPr/>
              <p:nvPr/>
            </p:nvSpPr>
            <p:spPr>
              <a:xfrm flipH="1" flipV="1">
                <a:off x="7620" y="0"/>
                <a:ext cx="139983" cy="16030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</p:grpSp>
        <p:grpSp>
          <p:nvGrpSpPr>
            <p:cNvPr id="1139" name="Group"/>
            <p:cNvGrpSpPr/>
            <p:nvPr/>
          </p:nvGrpSpPr>
          <p:grpSpPr>
            <a:xfrm>
              <a:off x="0" y="444500"/>
              <a:ext cx="994269" cy="958992"/>
              <a:chOff x="0" y="0"/>
              <a:chExt cx="994268" cy="958991"/>
            </a:xfrm>
          </p:grpSpPr>
          <p:sp>
            <p:nvSpPr>
              <p:cNvPr id="1134" name="Rectangle"/>
              <p:cNvSpPr/>
              <p:nvPr/>
            </p:nvSpPr>
            <p:spPr>
              <a:xfrm>
                <a:off x="147602" y="155222"/>
                <a:ext cx="690881" cy="673101"/>
              </a:xfrm>
              <a:prstGeom prst="rect">
                <a:avLst/>
              </a:prstGeom>
              <a:solidFill>
                <a:srgbClr val="00D2A9">
                  <a:alpha val="50000"/>
                </a:srgbClr>
              </a:solidFill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  <p:sp>
            <p:nvSpPr>
              <p:cNvPr id="1135" name="Line"/>
              <p:cNvSpPr/>
              <p:nvPr/>
            </p:nvSpPr>
            <p:spPr>
              <a:xfrm flipV="1">
                <a:off x="831708" y="17497"/>
                <a:ext cx="128695" cy="137726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36" name="Line"/>
              <p:cNvSpPr/>
              <p:nvPr/>
            </p:nvSpPr>
            <p:spPr>
              <a:xfrm>
                <a:off x="858802" y="825500"/>
                <a:ext cx="135467" cy="12869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37" name="Line"/>
              <p:cNvSpPr/>
              <p:nvPr/>
            </p:nvSpPr>
            <p:spPr>
              <a:xfrm flipH="1">
                <a:off x="0" y="828040"/>
                <a:ext cx="153529" cy="130952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38" name="Line"/>
              <p:cNvSpPr/>
              <p:nvPr/>
            </p:nvSpPr>
            <p:spPr>
              <a:xfrm flipH="1" flipV="1">
                <a:off x="7620" y="0"/>
                <a:ext cx="139983" cy="16030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</p:grpSp>
        <p:grpSp>
          <p:nvGrpSpPr>
            <p:cNvPr id="1145" name="Group"/>
            <p:cNvGrpSpPr/>
            <p:nvPr/>
          </p:nvGrpSpPr>
          <p:grpSpPr>
            <a:xfrm>
              <a:off x="431800" y="444500"/>
              <a:ext cx="995963" cy="958992"/>
              <a:chOff x="0" y="0"/>
              <a:chExt cx="995962" cy="958991"/>
            </a:xfrm>
          </p:grpSpPr>
          <p:sp>
            <p:nvSpPr>
              <p:cNvPr id="1140" name="Rectangle"/>
              <p:cNvSpPr/>
              <p:nvPr/>
            </p:nvSpPr>
            <p:spPr>
              <a:xfrm>
                <a:off x="149295" y="155222"/>
                <a:ext cx="690881" cy="673101"/>
              </a:xfrm>
              <a:prstGeom prst="rect">
                <a:avLst/>
              </a:prstGeom>
              <a:solidFill>
                <a:srgbClr val="00D2A9">
                  <a:alpha val="50000"/>
                </a:srgbClr>
              </a:solidFill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  <p:sp>
            <p:nvSpPr>
              <p:cNvPr id="1141" name="Line"/>
              <p:cNvSpPr/>
              <p:nvPr/>
            </p:nvSpPr>
            <p:spPr>
              <a:xfrm flipV="1">
                <a:off x="833402" y="17497"/>
                <a:ext cx="128694" cy="137726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42" name="Line"/>
              <p:cNvSpPr/>
              <p:nvPr/>
            </p:nvSpPr>
            <p:spPr>
              <a:xfrm>
                <a:off x="860495" y="825500"/>
                <a:ext cx="135468" cy="12869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43" name="Line"/>
              <p:cNvSpPr/>
              <p:nvPr/>
            </p:nvSpPr>
            <p:spPr>
              <a:xfrm flipH="1">
                <a:off x="0" y="828040"/>
                <a:ext cx="153529" cy="130952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44" name="Line"/>
              <p:cNvSpPr/>
              <p:nvPr/>
            </p:nvSpPr>
            <p:spPr>
              <a:xfrm flipH="1" flipV="1">
                <a:off x="9313" y="0"/>
                <a:ext cx="139983" cy="16030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</p:grpSp>
        <p:grpSp>
          <p:nvGrpSpPr>
            <p:cNvPr id="1151" name="Group"/>
            <p:cNvGrpSpPr/>
            <p:nvPr/>
          </p:nvGrpSpPr>
          <p:grpSpPr>
            <a:xfrm>
              <a:off x="431800" y="0"/>
              <a:ext cx="995963" cy="969998"/>
              <a:chOff x="0" y="0"/>
              <a:chExt cx="995962" cy="969997"/>
            </a:xfrm>
          </p:grpSpPr>
          <p:sp>
            <p:nvSpPr>
              <p:cNvPr id="1146" name="Rectangle"/>
              <p:cNvSpPr/>
              <p:nvPr/>
            </p:nvSpPr>
            <p:spPr>
              <a:xfrm>
                <a:off x="149295" y="166229"/>
                <a:ext cx="690881" cy="673101"/>
              </a:xfrm>
              <a:prstGeom prst="rect">
                <a:avLst/>
              </a:prstGeom>
              <a:solidFill>
                <a:srgbClr val="00D2A9">
                  <a:alpha val="50000"/>
                </a:srgbClr>
              </a:solidFill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  <p:sp>
            <p:nvSpPr>
              <p:cNvPr id="1147" name="Line"/>
              <p:cNvSpPr/>
              <p:nvPr/>
            </p:nvSpPr>
            <p:spPr>
              <a:xfrm flipV="1">
                <a:off x="833402" y="28504"/>
                <a:ext cx="128694" cy="137725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48" name="Line"/>
              <p:cNvSpPr/>
              <p:nvPr/>
            </p:nvSpPr>
            <p:spPr>
              <a:xfrm>
                <a:off x="860495" y="838200"/>
                <a:ext cx="135468" cy="12869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49" name="Line"/>
              <p:cNvSpPr/>
              <p:nvPr/>
            </p:nvSpPr>
            <p:spPr>
              <a:xfrm flipH="1">
                <a:off x="0" y="839046"/>
                <a:ext cx="153529" cy="130952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50" name="Line"/>
              <p:cNvSpPr/>
              <p:nvPr/>
            </p:nvSpPr>
            <p:spPr>
              <a:xfrm flipH="1" flipV="1">
                <a:off x="9313" y="0"/>
                <a:ext cx="139983" cy="16030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</p:grpSp>
      </p:grpSp>
      <p:grpSp>
        <p:nvGrpSpPr>
          <p:cNvPr id="1206" name="Group"/>
          <p:cNvGrpSpPr/>
          <p:nvPr/>
        </p:nvGrpSpPr>
        <p:grpSpPr>
          <a:xfrm>
            <a:off x="4826000" y="3581400"/>
            <a:ext cx="1430303" cy="1392485"/>
            <a:chOff x="0" y="0"/>
            <a:chExt cx="1430302" cy="1392484"/>
          </a:xfrm>
        </p:grpSpPr>
        <p:sp>
          <p:nvSpPr>
            <p:cNvPr id="1153" name="Rectangle"/>
            <p:cNvSpPr/>
            <p:nvPr/>
          </p:nvSpPr>
          <p:spPr>
            <a:xfrm>
              <a:off x="366888" y="371969"/>
              <a:ext cx="690881" cy="673101"/>
            </a:xfrm>
            <a:prstGeom prst="rect">
              <a:avLst/>
            </a:prstGeom>
            <a:solidFill>
              <a:srgbClr val="371A94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154" name="Line"/>
            <p:cNvSpPr/>
            <p:nvPr/>
          </p:nvSpPr>
          <p:spPr>
            <a:xfrm flipV="1">
              <a:off x="1050995" y="234244"/>
              <a:ext cx="128694" cy="137726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155" name="Line"/>
            <p:cNvSpPr/>
            <p:nvPr/>
          </p:nvSpPr>
          <p:spPr>
            <a:xfrm>
              <a:off x="1078088" y="1041400"/>
              <a:ext cx="135468" cy="128694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156" name="Line"/>
            <p:cNvSpPr/>
            <p:nvPr/>
          </p:nvSpPr>
          <p:spPr>
            <a:xfrm flipH="1">
              <a:off x="215900" y="1044786"/>
              <a:ext cx="153529" cy="13095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157" name="Line"/>
            <p:cNvSpPr/>
            <p:nvPr/>
          </p:nvSpPr>
          <p:spPr>
            <a:xfrm flipH="1" flipV="1">
              <a:off x="226906" y="215900"/>
              <a:ext cx="139983" cy="160303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grpSp>
          <p:nvGrpSpPr>
            <p:cNvPr id="1163" name="Group"/>
            <p:cNvGrpSpPr/>
            <p:nvPr/>
          </p:nvGrpSpPr>
          <p:grpSpPr>
            <a:xfrm>
              <a:off x="431800" y="215900"/>
              <a:ext cx="998503" cy="959838"/>
              <a:chOff x="0" y="0"/>
              <a:chExt cx="998502" cy="959837"/>
            </a:xfrm>
          </p:grpSpPr>
          <p:sp>
            <p:nvSpPr>
              <p:cNvPr id="1158" name="Rectangle"/>
              <p:cNvSpPr/>
              <p:nvPr/>
            </p:nvSpPr>
            <p:spPr>
              <a:xfrm>
                <a:off x="151835" y="156069"/>
                <a:ext cx="690881" cy="673101"/>
              </a:xfrm>
              <a:prstGeom prst="rect">
                <a:avLst/>
              </a:prstGeom>
              <a:solidFill>
                <a:srgbClr val="00D2A9">
                  <a:alpha val="50000"/>
                </a:srgbClr>
              </a:solidFill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  <p:sp>
            <p:nvSpPr>
              <p:cNvPr id="1159" name="Line"/>
              <p:cNvSpPr/>
              <p:nvPr/>
            </p:nvSpPr>
            <p:spPr>
              <a:xfrm flipV="1">
                <a:off x="835942" y="18344"/>
                <a:ext cx="128694" cy="137726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60" name="Line"/>
              <p:cNvSpPr/>
              <p:nvPr/>
            </p:nvSpPr>
            <p:spPr>
              <a:xfrm>
                <a:off x="863035" y="825500"/>
                <a:ext cx="135468" cy="12869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61" name="Line"/>
              <p:cNvSpPr/>
              <p:nvPr/>
            </p:nvSpPr>
            <p:spPr>
              <a:xfrm flipH="1">
                <a:off x="0" y="828886"/>
                <a:ext cx="153529" cy="130952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62" name="Line"/>
              <p:cNvSpPr/>
              <p:nvPr/>
            </p:nvSpPr>
            <p:spPr>
              <a:xfrm flipH="1" flipV="1">
                <a:off x="11853" y="0"/>
                <a:ext cx="139983" cy="16030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</p:grpSp>
        <p:grpSp>
          <p:nvGrpSpPr>
            <p:cNvPr id="1169" name="Group"/>
            <p:cNvGrpSpPr/>
            <p:nvPr/>
          </p:nvGrpSpPr>
          <p:grpSpPr>
            <a:xfrm>
              <a:off x="0" y="215900"/>
              <a:ext cx="996810" cy="959838"/>
              <a:chOff x="0" y="0"/>
              <a:chExt cx="996809" cy="959837"/>
            </a:xfrm>
          </p:grpSpPr>
          <p:sp>
            <p:nvSpPr>
              <p:cNvPr id="1164" name="Rectangle"/>
              <p:cNvSpPr/>
              <p:nvPr/>
            </p:nvSpPr>
            <p:spPr>
              <a:xfrm>
                <a:off x="150142" y="156069"/>
                <a:ext cx="690881" cy="673101"/>
              </a:xfrm>
              <a:prstGeom prst="rect">
                <a:avLst/>
              </a:prstGeom>
              <a:solidFill>
                <a:srgbClr val="00D2A9">
                  <a:alpha val="50000"/>
                </a:srgbClr>
              </a:solidFill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  <p:sp>
            <p:nvSpPr>
              <p:cNvPr id="1165" name="Line"/>
              <p:cNvSpPr/>
              <p:nvPr/>
            </p:nvSpPr>
            <p:spPr>
              <a:xfrm flipV="1">
                <a:off x="834249" y="18344"/>
                <a:ext cx="128694" cy="137726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66" name="Line"/>
              <p:cNvSpPr/>
              <p:nvPr/>
            </p:nvSpPr>
            <p:spPr>
              <a:xfrm>
                <a:off x="861342" y="825500"/>
                <a:ext cx="135468" cy="12869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67" name="Line"/>
              <p:cNvSpPr/>
              <p:nvPr/>
            </p:nvSpPr>
            <p:spPr>
              <a:xfrm flipH="1">
                <a:off x="0" y="828886"/>
                <a:ext cx="153529" cy="130952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68" name="Line"/>
              <p:cNvSpPr/>
              <p:nvPr/>
            </p:nvSpPr>
            <p:spPr>
              <a:xfrm flipH="1" flipV="1">
                <a:off x="10160" y="0"/>
                <a:ext cx="139983" cy="16030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</p:grpSp>
        <p:grpSp>
          <p:nvGrpSpPr>
            <p:cNvPr id="1175" name="Group"/>
            <p:cNvGrpSpPr/>
            <p:nvPr/>
          </p:nvGrpSpPr>
          <p:grpSpPr>
            <a:xfrm>
              <a:off x="215900" y="0"/>
              <a:ext cx="997656" cy="958992"/>
              <a:chOff x="0" y="0"/>
              <a:chExt cx="997655" cy="958991"/>
            </a:xfrm>
          </p:grpSpPr>
          <p:sp>
            <p:nvSpPr>
              <p:cNvPr id="1170" name="Rectangle"/>
              <p:cNvSpPr/>
              <p:nvPr/>
            </p:nvSpPr>
            <p:spPr>
              <a:xfrm>
                <a:off x="150988" y="155222"/>
                <a:ext cx="690881" cy="673101"/>
              </a:xfrm>
              <a:prstGeom prst="rect">
                <a:avLst/>
              </a:prstGeom>
              <a:solidFill>
                <a:srgbClr val="00D2A9">
                  <a:alpha val="50000"/>
                </a:srgbClr>
              </a:solidFill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  <p:sp>
            <p:nvSpPr>
              <p:cNvPr id="1171" name="Line"/>
              <p:cNvSpPr/>
              <p:nvPr/>
            </p:nvSpPr>
            <p:spPr>
              <a:xfrm flipV="1">
                <a:off x="835095" y="17497"/>
                <a:ext cx="128694" cy="137726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72" name="Line"/>
              <p:cNvSpPr/>
              <p:nvPr/>
            </p:nvSpPr>
            <p:spPr>
              <a:xfrm>
                <a:off x="862188" y="825500"/>
                <a:ext cx="135468" cy="12869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73" name="Line"/>
              <p:cNvSpPr/>
              <p:nvPr/>
            </p:nvSpPr>
            <p:spPr>
              <a:xfrm flipH="1">
                <a:off x="0" y="828040"/>
                <a:ext cx="153529" cy="130952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74" name="Line"/>
              <p:cNvSpPr/>
              <p:nvPr/>
            </p:nvSpPr>
            <p:spPr>
              <a:xfrm flipH="1" flipV="1">
                <a:off x="11006" y="0"/>
                <a:ext cx="139983" cy="16030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</p:grpSp>
        <p:grpSp>
          <p:nvGrpSpPr>
            <p:cNvPr id="1181" name="Group"/>
            <p:cNvGrpSpPr/>
            <p:nvPr/>
          </p:nvGrpSpPr>
          <p:grpSpPr>
            <a:xfrm>
              <a:off x="215900" y="431800"/>
              <a:ext cx="997656" cy="960685"/>
              <a:chOff x="0" y="0"/>
              <a:chExt cx="997655" cy="960684"/>
            </a:xfrm>
          </p:grpSpPr>
          <p:sp>
            <p:nvSpPr>
              <p:cNvPr id="1176" name="Rectangle"/>
              <p:cNvSpPr/>
              <p:nvPr/>
            </p:nvSpPr>
            <p:spPr>
              <a:xfrm>
                <a:off x="150988" y="156915"/>
                <a:ext cx="690881" cy="673101"/>
              </a:xfrm>
              <a:prstGeom prst="rect">
                <a:avLst/>
              </a:prstGeom>
              <a:solidFill>
                <a:srgbClr val="00D2A9">
                  <a:alpha val="50000"/>
                </a:srgbClr>
              </a:solidFill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  <p:sp>
            <p:nvSpPr>
              <p:cNvPr id="1177" name="Line"/>
              <p:cNvSpPr/>
              <p:nvPr/>
            </p:nvSpPr>
            <p:spPr>
              <a:xfrm flipV="1">
                <a:off x="835095" y="19191"/>
                <a:ext cx="128694" cy="137725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78" name="Line"/>
              <p:cNvSpPr/>
              <p:nvPr/>
            </p:nvSpPr>
            <p:spPr>
              <a:xfrm>
                <a:off x="862188" y="825500"/>
                <a:ext cx="135468" cy="12869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79" name="Line"/>
              <p:cNvSpPr/>
              <p:nvPr/>
            </p:nvSpPr>
            <p:spPr>
              <a:xfrm flipH="1">
                <a:off x="0" y="829733"/>
                <a:ext cx="153529" cy="130952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80" name="Line"/>
              <p:cNvSpPr/>
              <p:nvPr/>
            </p:nvSpPr>
            <p:spPr>
              <a:xfrm flipH="1" flipV="1">
                <a:off x="11006" y="0"/>
                <a:ext cx="139983" cy="16030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</p:grpSp>
        <p:grpSp>
          <p:nvGrpSpPr>
            <p:cNvPr id="1187" name="Group"/>
            <p:cNvGrpSpPr/>
            <p:nvPr/>
          </p:nvGrpSpPr>
          <p:grpSpPr>
            <a:xfrm>
              <a:off x="0" y="0"/>
              <a:ext cx="996810" cy="958992"/>
              <a:chOff x="0" y="0"/>
              <a:chExt cx="996809" cy="958991"/>
            </a:xfrm>
          </p:grpSpPr>
          <p:sp>
            <p:nvSpPr>
              <p:cNvPr id="1182" name="Rectangle"/>
              <p:cNvSpPr/>
              <p:nvPr/>
            </p:nvSpPr>
            <p:spPr>
              <a:xfrm>
                <a:off x="150142" y="155222"/>
                <a:ext cx="690881" cy="673101"/>
              </a:xfrm>
              <a:prstGeom prst="rect">
                <a:avLst/>
              </a:prstGeom>
              <a:solidFill>
                <a:srgbClr val="00D2A9">
                  <a:alpha val="50000"/>
                </a:srgbClr>
              </a:solidFill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  <p:sp>
            <p:nvSpPr>
              <p:cNvPr id="1183" name="Line"/>
              <p:cNvSpPr/>
              <p:nvPr/>
            </p:nvSpPr>
            <p:spPr>
              <a:xfrm flipV="1">
                <a:off x="834249" y="17497"/>
                <a:ext cx="128694" cy="137726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84" name="Line"/>
              <p:cNvSpPr/>
              <p:nvPr/>
            </p:nvSpPr>
            <p:spPr>
              <a:xfrm>
                <a:off x="861342" y="825500"/>
                <a:ext cx="135468" cy="12869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85" name="Line"/>
              <p:cNvSpPr/>
              <p:nvPr/>
            </p:nvSpPr>
            <p:spPr>
              <a:xfrm flipH="1">
                <a:off x="0" y="828040"/>
                <a:ext cx="153529" cy="130952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86" name="Line"/>
              <p:cNvSpPr/>
              <p:nvPr/>
            </p:nvSpPr>
            <p:spPr>
              <a:xfrm flipH="1" flipV="1">
                <a:off x="10160" y="0"/>
                <a:ext cx="139983" cy="16030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</p:grpSp>
        <p:grpSp>
          <p:nvGrpSpPr>
            <p:cNvPr id="1193" name="Group"/>
            <p:cNvGrpSpPr/>
            <p:nvPr/>
          </p:nvGrpSpPr>
          <p:grpSpPr>
            <a:xfrm>
              <a:off x="0" y="431800"/>
              <a:ext cx="996810" cy="960685"/>
              <a:chOff x="0" y="0"/>
              <a:chExt cx="996809" cy="960684"/>
            </a:xfrm>
          </p:grpSpPr>
          <p:sp>
            <p:nvSpPr>
              <p:cNvPr id="1188" name="Rectangle"/>
              <p:cNvSpPr/>
              <p:nvPr/>
            </p:nvSpPr>
            <p:spPr>
              <a:xfrm>
                <a:off x="150142" y="156915"/>
                <a:ext cx="690881" cy="673101"/>
              </a:xfrm>
              <a:prstGeom prst="rect">
                <a:avLst/>
              </a:prstGeom>
              <a:solidFill>
                <a:srgbClr val="00D2A9">
                  <a:alpha val="50000"/>
                </a:srgbClr>
              </a:solidFill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  <p:sp>
            <p:nvSpPr>
              <p:cNvPr id="1189" name="Line"/>
              <p:cNvSpPr/>
              <p:nvPr/>
            </p:nvSpPr>
            <p:spPr>
              <a:xfrm flipV="1">
                <a:off x="834249" y="19191"/>
                <a:ext cx="128694" cy="137725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90" name="Line"/>
              <p:cNvSpPr/>
              <p:nvPr/>
            </p:nvSpPr>
            <p:spPr>
              <a:xfrm>
                <a:off x="861342" y="825500"/>
                <a:ext cx="135468" cy="12869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91" name="Line"/>
              <p:cNvSpPr/>
              <p:nvPr/>
            </p:nvSpPr>
            <p:spPr>
              <a:xfrm flipH="1">
                <a:off x="0" y="829733"/>
                <a:ext cx="153529" cy="130952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92" name="Line"/>
              <p:cNvSpPr/>
              <p:nvPr/>
            </p:nvSpPr>
            <p:spPr>
              <a:xfrm flipH="1" flipV="1">
                <a:off x="10160" y="0"/>
                <a:ext cx="139983" cy="16030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</p:grpSp>
        <p:grpSp>
          <p:nvGrpSpPr>
            <p:cNvPr id="1199" name="Group"/>
            <p:cNvGrpSpPr/>
            <p:nvPr/>
          </p:nvGrpSpPr>
          <p:grpSpPr>
            <a:xfrm>
              <a:off x="431800" y="431800"/>
              <a:ext cx="998503" cy="960685"/>
              <a:chOff x="0" y="0"/>
              <a:chExt cx="998502" cy="960684"/>
            </a:xfrm>
          </p:grpSpPr>
          <p:sp>
            <p:nvSpPr>
              <p:cNvPr id="1194" name="Rectangle"/>
              <p:cNvSpPr/>
              <p:nvPr/>
            </p:nvSpPr>
            <p:spPr>
              <a:xfrm>
                <a:off x="151835" y="156915"/>
                <a:ext cx="690881" cy="673101"/>
              </a:xfrm>
              <a:prstGeom prst="rect">
                <a:avLst/>
              </a:prstGeom>
              <a:solidFill>
                <a:srgbClr val="00D2A9">
                  <a:alpha val="50000"/>
                </a:srgbClr>
              </a:solidFill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  <p:sp>
            <p:nvSpPr>
              <p:cNvPr id="1195" name="Line"/>
              <p:cNvSpPr/>
              <p:nvPr/>
            </p:nvSpPr>
            <p:spPr>
              <a:xfrm flipV="1">
                <a:off x="835942" y="19191"/>
                <a:ext cx="128694" cy="137725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96" name="Line"/>
              <p:cNvSpPr/>
              <p:nvPr/>
            </p:nvSpPr>
            <p:spPr>
              <a:xfrm>
                <a:off x="863035" y="825500"/>
                <a:ext cx="135468" cy="12869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97" name="Line"/>
              <p:cNvSpPr/>
              <p:nvPr/>
            </p:nvSpPr>
            <p:spPr>
              <a:xfrm flipH="1">
                <a:off x="0" y="829733"/>
                <a:ext cx="153529" cy="130952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198" name="Line"/>
              <p:cNvSpPr/>
              <p:nvPr/>
            </p:nvSpPr>
            <p:spPr>
              <a:xfrm flipH="1" flipV="1">
                <a:off x="11853" y="0"/>
                <a:ext cx="139983" cy="16030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</p:grpSp>
        <p:grpSp>
          <p:nvGrpSpPr>
            <p:cNvPr id="1205" name="Group"/>
            <p:cNvGrpSpPr/>
            <p:nvPr/>
          </p:nvGrpSpPr>
          <p:grpSpPr>
            <a:xfrm>
              <a:off x="431800" y="0"/>
              <a:ext cx="998503" cy="958992"/>
              <a:chOff x="0" y="0"/>
              <a:chExt cx="998502" cy="958991"/>
            </a:xfrm>
          </p:grpSpPr>
          <p:sp>
            <p:nvSpPr>
              <p:cNvPr id="1200" name="Rectangle"/>
              <p:cNvSpPr/>
              <p:nvPr/>
            </p:nvSpPr>
            <p:spPr>
              <a:xfrm>
                <a:off x="151835" y="155222"/>
                <a:ext cx="690881" cy="673101"/>
              </a:xfrm>
              <a:prstGeom prst="rect">
                <a:avLst/>
              </a:prstGeom>
              <a:solidFill>
                <a:srgbClr val="00D2A9">
                  <a:alpha val="50000"/>
                </a:srgbClr>
              </a:solidFill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  <p:sp>
            <p:nvSpPr>
              <p:cNvPr id="1201" name="Line"/>
              <p:cNvSpPr/>
              <p:nvPr/>
            </p:nvSpPr>
            <p:spPr>
              <a:xfrm flipV="1">
                <a:off x="835942" y="17497"/>
                <a:ext cx="128694" cy="137726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202" name="Line"/>
              <p:cNvSpPr/>
              <p:nvPr/>
            </p:nvSpPr>
            <p:spPr>
              <a:xfrm>
                <a:off x="863035" y="825500"/>
                <a:ext cx="135468" cy="12869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203" name="Line"/>
              <p:cNvSpPr/>
              <p:nvPr/>
            </p:nvSpPr>
            <p:spPr>
              <a:xfrm flipH="1">
                <a:off x="0" y="828040"/>
                <a:ext cx="153529" cy="130952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204" name="Line"/>
              <p:cNvSpPr/>
              <p:nvPr/>
            </p:nvSpPr>
            <p:spPr>
              <a:xfrm flipH="1" flipV="1">
                <a:off x="11853" y="0"/>
                <a:ext cx="139983" cy="16030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</p:grpSp>
      </p:grpSp>
      <p:grpSp>
        <p:nvGrpSpPr>
          <p:cNvPr id="1260" name="Group"/>
          <p:cNvGrpSpPr/>
          <p:nvPr/>
        </p:nvGrpSpPr>
        <p:grpSpPr>
          <a:xfrm>
            <a:off x="8890000" y="2489200"/>
            <a:ext cx="1430303" cy="1400952"/>
            <a:chOff x="0" y="0"/>
            <a:chExt cx="1430302" cy="1400951"/>
          </a:xfrm>
        </p:grpSpPr>
        <p:sp>
          <p:nvSpPr>
            <p:cNvPr id="1207" name="Rectangle"/>
            <p:cNvSpPr/>
            <p:nvPr/>
          </p:nvSpPr>
          <p:spPr>
            <a:xfrm>
              <a:off x="366889" y="380435"/>
              <a:ext cx="690881" cy="673101"/>
            </a:xfrm>
            <a:prstGeom prst="rect">
              <a:avLst/>
            </a:prstGeom>
            <a:solidFill>
              <a:srgbClr val="371A94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08" name="Line"/>
            <p:cNvSpPr/>
            <p:nvPr/>
          </p:nvSpPr>
          <p:spPr>
            <a:xfrm flipV="1">
              <a:off x="1050995" y="242711"/>
              <a:ext cx="128694" cy="137725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209" name="Line"/>
            <p:cNvSpPr/>
            <p:nvPr/>
          </p:nvSpPr>
          <p:spPr>
            <a:xfrm>
              <a:off x="1078089" y="1054100"/>
              <a:ext cx="135467" cy="128694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210" name="Line"/>
            <p:cNvSpPr/>
            <p:nvPr/>
          </p:nvSpPr>
          <p:spPr>
            <a:xfrm flipH="1">
              <a:off x="215900" y="1053253"/>
              <a:ext cx="153529" cy="13095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211" name="Line"/>
            <p:cNvSpPr/>
            <p:nvPr/>
          </p:nvSpPr>
          <p:spPr>
            <a:xfrm flipH="1" flipV="1">
              <a:off x="226907" y="215900"/>
              <a:ext cx="139983" cy="160303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grpSp>
          <p:nvGrpSpPr>
            <p:cNvPr id="1217" name="Group"/>
            <p:cNvGrpSpPr/>
            <p:nvPr/>
          </p:nvGrpSpPr>
          <p:grpSpPr>
            <a:xfrm>
              <a:off x="431800" y="215900"/>
              <a:ext cx="998503" cy="968305"/>
              <a:chOff x="0" y="0"/>
              <a:chExt cx="998502" cy="968304"/>
            </a:xfrm>
          </p:grpSpPr>
          <p:sp>
            <p:nvSpPr>
              <p:cNvPr id="1212" name="Rectangle"/>
              <p:cNvSpPr/>
              <p:nvPr/>
            </p:nvSpPr>
            <p:spPr>
              <a:xfrm>
                <a:off x="151835" y="164535"/>
                <a:ext cx="690881" cy="673101"/>
              </a:xfrm>
              <a:prstGeom prst="rect">
                <a:avLst/>
              </a:prstGeom>
              <a:solidFill>
                <a:srgbClr val="00D2A9">
                  <a:alpha val="50000"/>
                </a:srgbClr>
              </a:solidFill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  <p:sp>
            <p:nvSpPr>
              <p:cNvPr id="1213" name="Line"/>
              <p:cNvSpPr/>
              <p:nvPr/>
            </p:nvSpPr>
            <p:spPr>
              <a:xfrm flipV="1">
                <a:off x="835942" y="26811"/>
                <a:ext cx="128695" cy="137725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214" name="Line"/>
              <p:cNvSpPr/>
              <p:nvPr/>
            </p:nvSpPr>
            <p:spPr>
              <a:xfrm>
                <a:off x="863035" y="838200"/>
                <a:ext cx="135468" cy="12869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215" name="Line"/>
              <p:cNvSpPr/>
              <p:nvPr/>
            </p:nvSpPr>
            <p:spPr>
              <a:xfrm flipH="1">
                <a:off x="0" y="837353"/>
                <a:ext cx="153529" cy="130952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216" name="Line"/>
              <p:cNvSpPr/>
              <p:nvPr/>
            </p:nvSpPr>
            <p:spPr>
              <a:xfrm flipH="1" flipV="1">
                <a:off x="11853" y="0"/>
                <a:ext cx="139983" cy="16030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</p:grpSp>
        <p:grpSp>
          <p:nvGrpSpPr>
            <p:cNvPr id="1223" name="Group"/>
            <p:cNvGrpSpPr/>
            <p:nvPr/>
          </p:nvGrpSpPr>
          <p:grpSpPr>
            <a:xfrm>
              <a:off x="0" y="215900"/>
              <a:ext cx="996810" cy="968305"/>
              <a:chOff x="0" y="0"/>
              <a:chExt cx="996809" cy="968304"/>
            </a:xfrm>
          </p:grpSpPr>
          <p:sp>
            <p:nvSpPr>
              <p:cNvPr id="1218" name="Rectangle"/>
              <p:cNvSpPr/>
              <p:nvPr/>
            </p:nvSpPr>
            <p:spPr>
              <a:xfrm>
                <a:off x="150142" y="164535"/>
                <a:ext cx="690881" cy="673101"/>
              </a:xfrm>
              <a:prstGeom prst="rect">
                <a:avLst/>
              </a:prstGeom>
              <a:solidFill>
                <a:srgbClr val="00D2A9">
                  <a:alpha val="50000"/>
                </a:srgbClr>
              </a:solidFill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  <p:sp>
            <p:nvSpPr>
              <p:cNvPr id="1219" name="Line"/>
              <p:cNvSpPr/>
              <p:nvPr/>
            </p:nvSpPr>
            <p:spPr>
              <a:xfrm flipV="1">
                <a:off x="834249" y="26811"/>
                <a:ext cx="128694" cy="137725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220" name="Line"/>
              <p:cNvSpPr/>
              <p:nvPr/>
            </p:nvSpPr>
            <p:spPr>
              <a:xfrm>
                <a:off x="861342" y="838200"/>
                <a:ext cx="135468" cy="12869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221" name="Line"/>
              <p:cNvSpPr/>
              <p:nvPr/>
            </p:nvSpPr>
            <p:spPr>
              <a:xfrm flipH="1">
                <a:off x="0" y="837353"/>
                <a:ext cx="153529" cy="130952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222" name="Line"/>
              <p:cNvSpPr/>
              <p:nvPr/>
            </p:nvSpPr>
            <p:spPr>
              <a:xfrm flipH="1" flipV="1">
                <a:off x="10159" y="0"/>
                <a:ext cx="139984" cy="16030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</p:grpSp>
        <p:grpSp>
          <p:nvGrpSpPr>
            <p:cNvPr id="1229" name="Group"/>
            <p:cNvGrpSpPr/>
            <p:nvPr/>
          </p:nvGrpSpPr>
          <p:grpSpPr>
            <a:xfrm>
              <a:off x="215900" y="0"/>
              <a:ext cx="997656" cy="967458"/>
              <a:chOff x="0" y="0"/>
              <a:chExt cx="997655" cy="967457"/>
            </a:xfrm>
          </p:grpSpPr>
          <p:sp>
            <p:nvSpPr>
              <p:cNvPr id="1224" name="Rectangle"/>
              <p:cNvSpPr/>
              <p:nvPr/>
            </p:nvSpPr>
            <p:spPr>
              <a:xfrm>
                <a:off x="150989" y="163689"/>
                <a:ext cx="690881" cy="673101"/>
              </a:xfrm>
              <a:prstGeom prst="rect">
                <a:avLst/>
              </a:prstGeom>
              <a:solidFill>
                <a:srgbClr val="00D2A9">
                  <a:alpha val="50000"/>
                </a:srgbClr>
              </a:solidFill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  <p:sp>
            <p:nvSpPr>
              <p:cNvPr id="1225" name="Line"/>
              <p:cNvSpPr/>
              <p:nvPr/>
            </p:nvSpPr>
            <p:spPr>
              <a:xfrm flipV="1">
                <a:off x="835095" y="25964"/>
                <a:ext cx="128694" cy="137725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226" name="Line"/>
              <p:cNvSpPr/>
              <p:nvPr/>
            </p:nvSpPr>
            <p:spPr>
              <a:xfrm>
                <a:off x="862189" y="838200"/>
                <a:ext cx="135467" cy="12869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227" name="Line"/>
              <p:cNvSpPr/>
              <p:nvPr/>
            </p:nvSpPr>
            <p:spPr>
              <a:xfrm flipH="1">
                <a:off x="0" y="836506"/>
                <a:ext cx="153529" cy="130952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228" name="Line"/>
              <p:cNvSpPr/>
              <p:nvPr/>
            </p:nvSpPr>
            <p:spPr>
              <a:xfrm flipH="1" flipV="1">
                <a:off x="11007" y="0"/>
                <a:ext cx="139983" cy="16030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</p:grpSp>
        <p:grpSp>
          <p:nvGrpSpPr>
            <p:cNvPr id="1235" name="Group"/>
            <p:cNvGrpSpPr/>
            <p:nvPr/>
          </p:nvGrpSpPr>
          <p:grpSpPr>
            <a:xfrm>
              <a:off x="215900" y="431800"/>
              <a:ext cx="997656" cy="969152"/>
              <a:chOff x="0" y="0"/>
              <a:chExt cx="997655" cy="969151"/>
            </a:xfrm>
          </p:grpSpPr>
          <p:sp>
            <p:nvSpPr>
              <p:cNvPr id="1230" name="Rectangle"/>
              <p:cNvSpPr/>
              <p:nvPr/>
            </p:nvSpPr>
            <p:spPr>
              <a:xfrm>
                <a:off x="150989" y="165382"/>
                <a:ext cx="690881" cy="673101"/>
              </a:xfrm>
              <a:prstGeom prst="rect">
                <a:avLst/>
              </a:prstGeom>
              <a:solidFill>
                <a:srgbClr val="00D2A9">
                  <a:alpha val="50000"/>
                </a:srgbClr>
              </a:solidFill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  <p:sp>
            <p:nvSpPr>
              <p:cNvPr id="1231" name="Line"/>
              <p:cNvSpPr/>
              <p:nvPr/>
            </p:nvSpPr>
            <p:spPr>
              <a:xfrm flipV="1">
                <a:off x="835095" y="27657"/>
                <a:ext cx="128694" cy="137726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232" name="Line"/>
              <p:cNvSpPr/>
              <p:nvPr/>
            </p:nvSpPr>
            <p:spPr>
              <a:xfrm>
                <a:off x="862189" y="838200"/>
                <a:ext cx="135467" cy="12869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233" name="Line"/>
              <p:cNvSpPr/>
              <p:nvPr/>
            </p:nvSpPr>
            <p:spPr>
              <a:xfrm flipH="1">
                <a:off x="0" y="838200"/>
                <a:ext cx="153529" cy="130952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234" name="Line"/>
              <p:cNvSpPr/>
              <p:nvPr/>
            </p:nvSpPr>
            <p:spPr>
              <a:xfrm flipH="1" flipV="1">
                <a:off x="11007" y="0"/>
                <a:ext cx="139983" cy="16030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</p:grpSp>
        <p:grpSp>
          <p:nvGrpSpPr>
            <p:cNvPr id="1241" name="Group"/>
            <p:cNvGrpSpPr/>
            <p:nvPr/>
          </p:nvGrpSpPr>
          <p:grpSpPr>
            <a:xfrm>
              <a:off x="0" y="0"/>
              <a:ext cx="996810" cy="967458"/>
              <a:chOff x="0" y="0"/>
              <a:chExt cx="996809" cy="967457"/>
            </a:xfrm>
          </p:grpSpPr>
          <p:sp>
            <p:nvSpPr>
              <p:cNvPr id="1236" name="Rectangle"/>
              <p:cNvSpPr/>
              <p:nvPr/>
            </p:nvSpPr>
            <p:spPr>
              <a:xfrm>
                <a:off x="150142" y="163689"/>
                <a:ext cx="690881" cy="673101"/>
              </a:xfrm>
              <a:prstGeom prst="rect">
                <a:avLst/>
              </a:prstGeom>
              <a:solidFill>
                <a:srgbClr val="00D2A9">
                  <a:alpha val="50000"/>
                </a:srgbClr>
              </a:solidFill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  <p:sp>
            <p:nvSpPr>
              <p:cNvPr id="1237" name="Line"/>
              <p:cNvSpPr/>
              <p:nvPr/>
            </p:nvSpPr>
            <p:spPr>
              <a:xfrm flipV="1">
                <a:off x="834249" y="25964"/>
                <a:ext cx="128694" cy="137725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238" name="Line"/>
              <p:cNvSpPr/>
              <p:nvPr/>
            </p:nvSpPr>
            <p:spPr>
              <a:xfrm>
                <a:off x="861342" y="838200"/>
                <a:ext cx="135468" cy="12869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239" name="Line"/>
              <p:cNvSpPr/>
              <p:nvPr/>
            </p:nvSpPr>
            <p:spPr>
              <a:xfrm flipH="1">
                <a:off x="0" y="836506"/>
                <a:ext cx="153529" cy="130952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240" name="Line"/>
              <p:cNvSpPr/>
              <p:nvPr/>
            </p:nvSpPr>
            <p:spPr>
              <a:xfrm flipH="1" flipV="1">
                <a:off x="10159" y="0"/>
                <a:ext cx="139984" cy="16030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</p:grpSp>
        <p:grpSp>
          <p:nvGrpSpPr>
            <p:cNvPr id="1247" name="Group"/>
            <p:cNvGrpSpPr/>
            <p:nvPr/>
          </p:nvGrpSpPr>
          <p:grpSpPr>
            <a:xfrm>
              <a:off x="0" y="431800"/>
              <a:ext cx="996810" cy="969152"/>
              <a:chOff x="0" y="0"/>
              <a:chExt cx="996809" cy="969151"/>
            </a:xfrm>
          </p:grpSpPr>
          <p:sp>
            <p:nvSpPr>
              <p:cNvPr id="1242" name="Rectangle"/>
              <p:cNvSpPr/>
              <p:nvPr/>
            </p:nvSpPr>
            <p:spPr>
              <a:xfrm>
                <a:off x="150142" y="165382"/>
                <a:ext cx="690881" cy="673101"/>
              </a:xfrm>
              <a:prstGeom prst="rect">
                <a:avLst/>
              </a:prstGeom>
              <a:solidFill>
                <a:srgbClr val="00D2A9">
                  <a:alpha val="50000"/>
                </a:srgbClr>
              </a:solidFill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  <p:sp>
            <p:nvSpPr>
              <p:cNvPr id="1243" name="Line"/>
              <p:cNvSpPr/>
              <p:nvPr/>
            </p:nvSpPr>
            <p:spPr>
              <a:xfrm flipV="1">
                <a:off x="834249" y="27657"/>
                <a:ext cx="128694" cy="137726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244" name="Line"/>
              <p:cNvSpPr/>
              <p:nvPr/>
            </p:nvSpPr>
            <p:spPr>
              <a:xfrm>
                <a:off x="861342" y="838200"/>
                <a:ext cx="135468" cy="12869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245" name="Line"/>
              <p:cNvSpPr/>
              <p:nvPr/>
            </p:nvSpPr>
            <p:spPr>
              <a:xfrm flipH="1">
                <a:off x="0" y="838200"/>
                <a:ext cx="153529" cy="130952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246" name="Line"/>
              <p:cNvSpPr/>
              <p:nvPr/>
            </p:nvSpPr>
            <p:spPr>
              <a:xfrm flipH="1" flipV="1">
                <a:off x="10159" y="0"/>
                <a:ext cx="139984" cy="16030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</p:grpSp>
        <p:grpSp>
          <p:nvGrpSpPr>
            <p:cNvPr id="1253" name="Group"/>
            <p:cNvGrpSpPr/>
            <p:nvPr/>
          </p:nvGrpSpPr>
          <p:grpSpPr>
            <a:xfrm>
              <a:off x="431800" y="431800"/>
              <a:ext cx="998503" cy="969152"/>
              <a:chOff x="0" y="0"/>
              <a:chExt cx="998502" cy="969151"/>
            </a:xfrm>
          </p:grpSpPr>
          <p:sp>
            <p:nvSpPr>
              <p:cNvPr id="1248" name="Rectangle"/>
              <p:cNvSpPr/>
              <p:nvPr/>
            </p:nvSpPr>
            <p:spPr>
              <a:xfrm>
                <a:off x="151835" y="165382"/>
                <a:ext cx="690881" cy="673101"/>
              </a:xfrm>
              <a:prstGeom prst="rect">
                <a:avLst/>
              </a:prstGeom>
              <a:solidFill>
                <a:srgbClr val="00D2A9">
                  <a:alpha val="50000"/>
                </a:srgbClr>
              </a:solidFill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  <p:sp>
            <p:nvSpPr>
              <p:cNvPr id="1249" name="Line"/>
              <p:cNvSpPr/>
              <p:nvPr/>
            </p:nvSpPr>
            <p:spPr>
              <a:xfrm flipV="1">
                <a:off x="835942" y="27657"/>
                <a:ext cx="128695" cy="137726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250" name="Line"/>
              <p:cNvSpPr/>
              <p:nvPr/>
            </p:nvSpPr>
            <p:spPr>
              <a:xfrm>
                <a:off x="863035" y="838200"/>
                <a:ext cx="135468" cy="12869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251" name="Line"/>
              <p:cNvSpPr/>
              <p:nvPr/>
            </p:nvSpPr>
            <p:spPr>
              <a:xfrm flipH="1">
                <a:off x="0" y="838200"/>
                <a:ext cx="153529" cy="130952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252" name="Line"/>
              <p:cNvSpPr/>
              <p:nvPr/>
            </p:nvSpPr>
            <p:spPr>
              <a:xfrm flipH="1" flipV="1">
                <a:off x="11853" y="0"/>
                <a:ext cx="139983" cy="16030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</p:grpSp>
        <p:grpSp>
          <p:nvGrpSpPr>
            <p:cNvPr id="1259" name="Group"/>
            <p:cNvGrpSpPr/>
            <p:nvPr/>
          </p:nvGrpSpPr>
          <p:grpSpPr>
            <a:xfrm>
              <a:off x="431800" y="0"/>
              <a:ext cx="998503" cy="967458"/>
              <a:chOff x="0" y="0"/>
              <a:chExt cx="998502" cy="967457"/>
            </a:xfrm>
          </p:grpSpPr>
          <p:sp>
            <p:nvSpPr>
              <p:cNvPr id="1254" name="Rectangle"/>
              <p:cNvSpPr/>
              <p:nvPr/>
            </p:nvSpPr>
            <p:spPr>
              <a:xfrm>
                <a:off x="151835" y="163689"/>
                <a:ext cx="690881" cy="673101"/>
              </a:xfrm>
              <a:prstGeom prst="rect">
                <a:avLst/>
              </a:prstGeom>
              <a:solidFill>
                <a:srgbClr val="00D2A9">
                  <a:alpha val="50000"/>
                </a:srgbClr>
              </a:solidFill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  <p:sp>
            <p:nvSpPr>
              <p:cNvPr id="1255" name="Line"/>
              <p:cNvSpPr/>
              <p:nvPr/>
            </p:nvSpPr>
            <p:spPr>
              <a:xfrm flipV="1">
                <a:off x="835942" y="25964"/>
                <a:ext cx="128695" cy="137725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256" name="Line"/>
              <p:cNvSpPr/>
              <p:nvPr/>
            </p:nvSpPr>
            <p:spPr>
              <a:xfrm>
                <a:off x="863035" y="838200"/>
                <a:ext cx="135468" cy="128694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257" name="Line"/>
              <p:cNvSpPr/>
              <p:nvPr/>
            </p:nvSpPr>
            <p:spPr>
              <a:xfrm flipH="1">
                <a:off x="0" y="836506"/>
                <a:ext cx="153529" cy="130952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  <p:sp>
            <p:nvSpPr>
              <p:cNvPr id="1258" name="Line"/>
              <p:cNvSpPr/>
              <p:nvPr/>
            </p:nvSpPr>
            <p:spPr>
              <a:xfrm flipH="1" flipV="1">
                <a:off x="11853" y="0"/>
                <a:ext cx="139983" cy="160303"/>
              </a:xfrm>
              <a:prstGeom prst="line">
                <a:avLst/>
              </a:prstGeom>
              <a:noFill/>
              <a:ln w="12700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/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9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0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098" grpId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bg>
      <p:bgPr>
        <a:solidFill>
          <a:srgbClr val="D6D7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Contents"/>
          <p:cNvSpPr txBox="1"/>
          <p:nvPr>
            <p:ph type="title"/>
          </p:nvPr>
        </p:nvSpPr>
        <p:spPr>
          <a:xfrm>
            <a:off x="977900" y="0"/>
            <a:ext cx="11049000" cy="1625600"/>
          </a:xfrm>
          <a:prstGeom prst="rect">
            <a:avLst/>
          </a:prstGeom>
        </p:spPr>
        <p:txBody>
          <a:bodyPr/>
          <a:lstStyle/>
          <a:p>
            <a:pPr/>
            <a:r>
              <a:t>Contents</a:t>
            </a:r>
          </a:p>
        </p:txBody>
      </p:sp>
      <p:sp>
        <p:nvSpPr>
          <p:cNvPr id="1263" name="Harris Corner Detector…"/>
          <p:cNvSpPr txBox="1"/>
          <p:nvPr>
            <p:ph type="body" idx="1"/>
          </p:nvPr>
        </p:nvSpPr>
        <p:spPr>
          <a:xfrm>
            <a:off x="876017" y="1714500"/>
            <a:ext cx="10975059" cy="8039100"/>
          </a:xfrm>
          <a:prstGeom prst="rect">
            <a:avLst/>
          </a:prstGeom>
        </p:spPr>
        <p:txBody>
          <a:bodyPr/>
          <a:lstStyle/>
          <a:p>
            <a:pPr>
              <a:buClr>
                <a:srgbClr val="021EAA"/>
              </a:buClr>
              <a:buFont typeface="Times New Roman"/>
              <a:defRPr sz="3400">
                <a:solidFill>
                  <a:srgbClr val="021EAA"/>
                </a:solidFill>
                <a:uFill>
                  <a:solidFill>
                    <a:srgbClr val="021EAA"/>
                  </a:solidFill>
                </a:uFill>
              </a:defRPr>
            </a:pPr>
            <a:r>
              <a:t>Harris Corner Detector</a:t>
            </a:r>
          </a:p>
          <a:p>
            <a:pPr lvl="1">
              <a:buClr>
                <a:srgbClr val="021EAA"/>
              </a:buClr>
              <a:buFont typeface="Times New Roman"/>
              <a:defRPr sz="3400">
                <a:solidFill>
                  <a:srgbClr val="021EAA"/>
                </a:solidFill>
                <a:uFill>
                  <a:solidFill>
                    <a:srgbClr val="021EAA"/>
                  </a:solidFill>
                </a:uFill>
              </a:defRPr>
            </a:pPr>
            <a:r>
              <a:t>Algorithm</a:t>
            </a:r>
          </a:p>
          <a:p>
            <a:pPr lvl="1">
              <a:buClr>
                <a:srgbClr val="021EAA"/>
              </a:buClr>
              <a:buFont typeface="Times New Roman"/>
              <a:defRPr sz="3400">
                <a:solidFill>
                  <a:srgbClr val="021EAA"/>
                </a:solidFill>
                <a:uFill>
                  <a:solidFill>
                    <a:srgbClr val="021EAA"/>
                  </a:solidFill>
                </a:uFill>
              </a:defRPr>
            </a:pPr>
            <a:r>
              <a:t>Analysis</a:t>
            </a:r>
          </a:p>
          <a:p>
            <a:pPr>
              <a:buClr>
                <a:srgbClr val="021EAA"/>
              </a:buClr>
              <a:buFont typeface="Times New Roman"/>
              <a:defRPr sz="3400">
                <a:solidFill>
                  <a:srgbClr val="021EAA"/>
                </a:solidFill>
                <a:uFill>
                  <a:solidFill>
                    <a:srgbClr val="021EAA"/>
                  </a:solidFill>
                </a:uFill>
              </a:defRPr>
            </a:pPr>
            <a:r>
              <a:t>Detectors</a:t>
            </a:r>
          </a:p>
          <a:p>
            <a:pPr lvl="1">
              <a:buClr>
                <a:srgbClr val="021EAA"/>
              </a:buClr>
              <a:buFont typeface="Times New Roman"/>
              <a:defRPr sz="3400">
                <a:solidFill>
                  <a:srgbClr val="021EAA"/>
                </a:solidFill>
                <a:uFill>
                  <a:solidFill>
                    <a:srgbClr val="021EAA"/>
                  </a:solidFill>
                </a:uFill>
              </a:defRPr>
            </a:pPr>
            <a:r>
              <a:t>Rotation invariant</a:t>
            </a:r>
          </a:p>
          <a:p>
            <a:pPr lvl="1">
              <a:buClr>
                <a:srgbClr val="021EAA"/>
              </a:buClr>
              <a:buFont typeface="Times New Roman"/>
              <a:defRPr sz="3400">
                <a:solidFill>
                  <a:srgbClr val="021EAA"/>
                </a:solidFill>
                <a:uFill>
                  <a:solidFill>
                    <a:srgbClr val="021EAA"/>
                  </a:solidFill>
                </a:uFill>
              </a:defRPr>
            </a:pPr>
            <a:r>
              <a:t>Scale invariant</a:t>
            </a:r>
          </a:p>
          <a:p>
            <a:pPr>
              <a:buClr>
                <a:srgbClr val="021EAA"/>
              </a:buClr>
              <a:buFont typeface="Times New Roman"/>
              <a:defRPr sz="3400">
                <a:solidFill>
                  <a:srgbClr val="021EAA"/>
                </a:solidFill>
                <a:uFill>
                  <a:solidFill>
                    <a:srgbClr val="021EAA"/>
                  </a:solidFill>
                </a:uFill>
              </a:defRPr>
            </a:pPr>
            <a:r>
              <a:t>Descriptors</a:t>
            </a:r>
          </a:p>
          <a:p>
            <a:pPr lvl="1">
              <a:buClr>
                <a:srgbClr val="021EAA"/>
              </a:buClr>
              <a:buFont typeface="Times New Roman"/>
              <a:defRPr sz="3400">
                <a:solidFill>
                  <a:srgbClr val="021EAA"/>
                </a:solidFill>
                <a:uFill>
                  <a:solidFill>
                    <a:srgbClr val="021EAA"/>
                  </a:solidFill>
                </a:uFill>
              </a:defRPr>
            </a:pPr>
            <a:r>
              <a:t>Rotation invariant</a:t>
            </a:r>
          </a:p>
          <a:p>
            <a:pPr lvl="1">
              <a:buClr>
                <a:srgbClr val="021EAA"/>
              </a:buClr>
              <a:buFont typeface="Times New Roman"/>
              <a:defRPr sz="3400">
                <a:solidFill>
                  <a:srgbClr val="021EAA"/>
                </a:solidFill>
                <a:uFill>
                  <a:solidFill>
                    <a:srgbClr val="021EAA"/>
                  </a:solidFill>
                </a:uFill>
              </a:defRPr>
            </a:pPr>
            <a:r>
              <a:t>Scale invariant</a:t>
            </a:r>
          </a:p>
        </p:txBody>
      </p:sp>
      <p:sp>
        <p:nvSpPr>
          <p:cNvPr id="1264" name="Rectangle"/>
          <p:cNvSpPr/>
          <p:nvPr/>
        </p:nvSpPr>
        <p:spPr>
          <a:xfrm>
            <a:off x="733777" y="2323253"/>
            <a:ext cx="6089228" cy="670561"/>
          </a:xfrm>
          <a:prstGeom prst="rect">
            <a:avLst/>
          </a:prstGeom>
          <a:ln w="12700">
            <a:solidFill>
              <a:srgbClr val="FF26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6" name="Harris Detector: Mathematics"/>
          <p:cNvSpPr txBox="1"/>
          <p:nvPr>
            <p:ph type="title"/>
          </p:nvPr>
        </p:nvSpPr>
        <p:spPr>
          <a:xfrm>
            <a:off x="977900" y="0"/>
            <a:ext cx="11049000" cy="2244232"/>
          </a:xfrm>
          <a:prstGeom prst="rect">
            <a:avLst/>
          </a:prstGeom>
        </p:spPr>
        <p:txBody>
          <a:bodyPr/>
          <a:lstStyle/>
          <a:p>
            <a:pPr/>
            <a:r>
              <a:t>Harris Detector: Mathematics</a:t>
            </a:r>
          </a:p>
        </p:txBody>
      </p:sp>
      <p:sp>
        <p:nvSpPr>
          <p:cNvPr id="1267" name="Window-averaged change of intensity induced by shifting the image data by [u,v]:"/>
          <p:cNvSpPr txBox="1"/>
          <p:nvPr/>
        </p:nvSpPr>
        <p:spPr>
          <a:xfrm>
            <a:off x="1303866" y="1995875"/>
            <a:ext cx="9753601" cy="1198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algn="ctr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3800"/>
              <a:t>Window-averaged change of intensity induced by shifting the image data by [</a:t>
            </a:r>
            <a:r>
              <a:rPr i="1" sz="3800"/>
              <a:t>u,v</a:t>
            </a:r>
            <a:r>
              <a:rPr sz="3800"/>
              <a:t>]: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Harris Detector: Mathematics"/>
          <p:cNvSpPr txBox="1"/>
          <p:nvPr>
            <p:ph type="title"/>
          </p:nvPr>
        </p:nvSpPr>
        <p:spPr>
          <a:xfrm>
            <a:off x="977900" y="0"/>
            <a:ext cx="11049000" cy="2244232"/>
          </a:xfrm>
          <a:prstGeom prst="rect">
            <a:avLst/>
          </a:prstGeom>
        </p:spPr>
        <p:txBody>
          <a:bodyPr/>
          <a:lstStyle/>
          <a:p>
            <a:pPr/>
            <a:r>
              <a:t>Harris Detector: Mathematics</a:t>
            </a:r>
          </a:p>
        </p:txBody>
      </p:sp>
      <p:sp>
        <p:nvSpPr>
          <p:cNvPr id="1270" name="Rectangle"/>
          <p:cNvSpPr/>
          <p:nvPr/>
        </p:nvSpPr>
        <p:spPr>
          <a:xfrm>
            <a:off x="1739900" y="3581400"/>
            <a:ext cx="9867900" cy="1356925"/>
          </a:xfrm>
          <a:prstGeom prst="rect">
            <a:avLst/>
          </a:prstGeom>
          <a:solidFill>
            <a:srgbClr val="76DC7A"/>
          </a:solidFill>
          <a:ln w="12700">
            <a:miter lim="400000"/>
          </a:ln>
        </p:spPr>
        <p:txBody>
          <a:bodyPr lIns="0" tIns="0" rIns="0" bIns="0"/>
          <a:lstStyle/>
          <a:p>
            <a:pPr defTabSz="647700">
              <a:defRPr sz="1600"/>
            </a:pPr>
          </a:p>
        </p:txBody>
      </p:sp>
      <p:pic>
        <p:nvPicPr>
          <p:cNvPr id="1271" name="image.pdf" descr="image.pdf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39900" y="3581400"/>
            <a:ext cx="9867900" cy="1356925"/>
          </a:xfrm>
          <a:prstGeom prst="rect">
            <a:avLst/>
          </a:prstGeom>
          <a:ln w="12700">
            <a:miter lim="400000"/>
          </a:ln>
        </p:spPr>
      </p:pic>
      <p:sp>
        <p:nvSpPr>
          <p:cNvPr id="1272" name="Window-averaged change of intensity induced by shifting the image data by [-u,-v]:"/>
          <p:cNvSpPr txBox="1"/>
          <p:nvPr/>
        </p:nvSpPr>
        <p:spPr>
          <a:xfrm>
            <a:off x="1303866" y="1995875"/>
            <a:ext cx="9753601" cy="1198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algn="ctr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3800"/>
              <a:t>Window-averaged change of intensity induced by shifting the image data by [-</a:t>
            </a:r>
            <a:r>
              <a:rPr i="1" sz="3800"/>
              <a:t>u,-v</a:t>
            </a:r>
            <a:r>
              <a:rPr sz="3800"/>
              <a:t>]:</a:t>
            </a:r>
          </a:p>
        </p:txBody>
      </p:sp>
      <p:grpSp>
        <p:nvGrpSpPr>
          <p:cNvPr id="1276" name="Group"/>
          <p:cNvGrpSpPr/>
          <p:nvPr/>
        </p:nvGrpSpPr>
        <p:grpSpPr>
          <a:xfrm>
            <a:off x="9207500" y="4330700"/>
            <a:ext cx="1968500" cy="1955800"/>
            <a:chOff x="0" y="0"/>
            <a:chExt cx="1968500" cy="1955800"/>
          </a:xfrm>
        </p:grpSpPr>
        <p:sp>
          <p:nvSpPr>
            <p:cNvPr id="1273" name="Line"/>
            <p:cNvSpPr/>
            <p:nvPr/>
          </p:nvSpPr>
          <p:spPr>
            <a:xfrm flipH="1" flipV="1">
              <a:off x="660400" y="0"/>
              <a:ext cx="215900" cy="119380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274" name="Rounded Rectangle"/>
            <p:cNvSpPr/>
            <p:nvPr/>
          </p:nvSpPr>
          <p:spPr>
            <a:xfrm>
              <a:off x="0" y="1193800"/>
              <a:ext cx="1955800" cy="762000"/>
            </a:xfrm>
            <a:prstGeom prst="roundRect">
              <a:avLst>
                <a:gd name="adj" fmla="val 31840"/>
              </a:avLst>
            </a:prstGeom>
            <a:solidFill>
              <a:srgbClr val="BEFCC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algn="ctr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75" name="Intensity"/>
            <p:cNvSpPr txBox="1"/>
            <p:nvPr/>
          </p:nvSpPr>
          <p:spPr>
            <a:xfrm>
              <a:off x="0" y="1282135"/>
              <a:ext cx="1968500" cy="533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marL="57799" marR="57799" algn="ctr" defTabSz="1295400">
                <a:spcBef>
                  <a:spcPts val="1700"/>
                </a:spcBef>
                <a:buClr>
                  <a:srgbClr val="000000"/>
                </a:buClr>
                <a:buFont typeface="Tahoma"/>
                <a:defRPr sz="2800">
                  <a:uFill>
                    <a:solidFill>
                      <a:srgbClr val="000000"/>
                    </a:solidFill>
                  </a:uFill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Intensity</a:t>
              </a:r>
            </a:p>
          </p:txBody>
        </p:sp>
      </p:grpSp>
      <p:grpSp>
        <p:nvGrpSpPr>
          <p:cNvPr id="1280" name="Group"/>
          <p:cNvGrpSpPr/>
          <p:nvPr/>
        </p:nvGrpSpPr>
        <p:grpSpPr>
          <a:xfrm>
            <a:off x="5854700" y="4546600"/>
            <a:ext cx="1986281" cy="1955800"/>
            <a:chOff x="0" y="0"/>
            <a:chExt cx="1986280" cy="1955800"/>
          </a:xfrm>
        </p:grpSpPr>
        <p:sp>
          <p:nvSpPr>
            <p:cNvPr id="1277" name="Rounded Rectangle"/>
            <p:cNvSpPr/>
            <p:nvPr/>
          </p:nvSpPr>
          <p:spPr>
            <a:xfrm>
              <a:off x="0" y="876300"/>
              <a:ext cx="1955800" cy="1079500"/>
            </a:xfrm>
            <a:prstGeom prst="roundRect">
              <a:avLst>
                <a:gd name="adj" fmla="val 32108"/>
              </a:avLst>
            </a:prstGeom>
            <a:solidFill>
              <a:srgbClr val="BEFCC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algn="ctr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78" name="Shifted intensity"/>
            <p:cNvSpPr txBox="1"/>
            <p:nvPr/>
          </p:nvSpPr>
          <p:spPr>
            <a:xfrm>
              <a:off x="17780" y="933026"/>
              <a:ext cx="1968501" cy="965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marL="57799" marR="57799" algn="ctr" defTabSz="1295400">
                <a:spcBef>
                  <a:spcPts val="1700"/>
                </a:spcBef>
                <a:buClr>
                  <a:srgbClr val="000000"/>
                </a:buClr>
                <a:buFont typeface="Tahoma"/>
                <a:defRPr sz="2800">
                  <a:uFill>
                    <a:solidFill>
                      <a:srgbClr val="000000"/>
                    </a:solidFill>
                  </a:uFill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Shifted intensity</a:t>
              </a:r>
            </a:p>
          </p:txBody>
        </p:sp>
        <p:sp>
          <p:nvSpPr>
            <p:cNvPr id="1279" name="Line"/>
            <p:cNvSpPr/>
            <p:nvPr/>
          </p:nvSpPr>
          <p:spPr>
            <a:xfrm flipH="1" flipV="1">
              <a:off x="762000" y="0"/>
              <a:ext cx="114300" cy="86360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grpSp>
        <p:nvGrpSpPr>
          <p:cNvPr id="1284" name="Group"/>
          <p:cNvGrpSpPr/>
          <p:nvPr/>
        </p:nvGrpSpPr>
        <p:grpSpPr>
          <a:xfrm>
            <a:off x="2705100" y="4445000"/>
            <a:ext cx="1993054" cy="2057400"/>
            <a:chOff x="0" y="0"/>
            <a:chExt cx="1993053" cy="2057400"/>
          </a:xfrm>
        </p:grpSpPr>
        <p:sp>
          <p:nvSpPr>
            <p:cNvPr id="1281" name="Rounded Rectangle"/>
            <p:cNvSpPr/>
            <p:nvPr/>
          </p:nvSpPr>
          <p:spPr>
            <a:xfrm>
              <a:off x="0" y="977900"/>
              <a:ext cx="1955800" cy="1079500"/>
            </a:xfrm>
            <a:prstGeom prst="roundRect">
              <a:avLst>
                <a:gd name="adj" fmla="val 32108"/>
              </a:avLst>
            </a:prstGeom>
            <a:solidFill>
              <a:srgbClr val="BEFCC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algn="ctr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82" name="Window function"/>
            <p:cNvSpPr txBox="1"/>
            <p:nvPr/>
          </p:nvSpPr>
          <p:spPr>
            <a:xfrm>
              <a:off x="24553" y="1034626"/>
              <a:ext cx="1968501" cy="965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marL="57799" marR="57799" algn="ctr" defTabSz="1295400">
                <a:spcBef>
                  <a:spcPts val="1700"/>
                </a:spcBef>
                <a:buClr>
                  <a:srgbClr val="000000"/>
                </a:buClr>
                <a:buFont typeface="Tahoma"/>
                <a:defRPr sz="2800">
                  <a:uFill>
                    <a:solidFill>
                      <a:srgbClr val="000000"/>
                    </a:solidFill>
                  </a:uFill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Window function</a:t>
              </a:r>
            </a:p>
          </p:txBody>
        </p:sp>
        <p:sp>
          <p:nvSpPr>
            <p:cNvPr id="1283" name="Line"/>
            <p:cNvSpPr/>
            <p:nvPr/>
          </p:nvSpPr>
          <p:spPr>
            <a:xfrm flipV="1">
              <a:off x="1193800" y="0"/>
              <a:ext cx="762000" cy="97790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grpSp>
        <p:nvGrpSpPr>
          <p:cNvPr id="1302" name="Group"/>
          <p:cNvGrpSpPr/>
          <p:nvPr/>
        </p:nvGrpSpPr>
        <p:grpSpPr>
          <a:xfrm>
            <a:off x="394818" y="7480299"/>
            <a:ext cx="12292482" cy="1752453"/>
            <a:chOff x="0" y="0"/>
            <a:chExt cx="12292480" cy="1752451"/>
          </a:xfrm>
        </p:grpSpPr>
        <p:grpSp>
          <p:nvGrpSpPr>
            <p:cNvPr id="1292" name="Group"/>
            <p:cNvGrpSpPr/>
            <p:nvPr/>
          </p:nvGrpSpPr>
          <p:grpSpPr>
            <a:xfrm>
              <a:off x="8926980" y="-1"/>
              <a:ext cx="3365501" cy="972822"/>
              <a:chOff x="0" y="0"/>
              <a:chExt cx="3365500" cy="972820"/>
            </a:xfrm>
          </p:grpSpPr>
          <p:grpSp>
            <p:nvGrpSpPr>
              <p:cNvPr id="1287" name="Group"/>
              <p:cNvGrpSpPr/>
              <p:nvPr/>
            </p:nvGrpSpPr>
            <p:grpSpPr>
              <a:xfrm>
                <a:off x="0" y="597682"/>
                <a:ext cx="3365500" cy="375139"/>
                <a:chOff x="0" y="0"/>
                <a:chExt cx="3365500" cy="375138"/>
              </a:xfrm>
            </p:grpSpPr>
            <p:sp>
              <p:nvSpPr>
                <p:cNvPr id="1285" name="Shape"/>
                <p:cNvSpPr/>
                <p:nvPr/>
              </p:nvSpPr>
              <p:spPr>
                <a:xfrm>
                  <a:off x="0" y="0"/>
                  <a:ext cx="3365500" cy="37513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5400" y="0"/>
                      </a:moveTo>
                      <a:lnTo>
                        <a:pt x="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CBCBCB"/>
                </a:solidFill>
                <a:ln w="9525" cap="flat">
                  <a:solidFill>
                    <a:srgbClr val="000000"/>
                  </a:solidFill>
                  <a:prstDash val="dash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marL="57799" marR="57799" algn="ctr" defTabSz="1295400">
                    <a:defRPr sz="3400"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</a:p>
              </p:txBody>
            </p:sp>
            <p:sp>
              <p:nvSpPr>
                <p:cNvPr id="1286" name="Line"/>
                <p:cNvSpPr/>
                <p:nvPr/>
              </p:nvSpPr>
              <p:spPr>
                <a:xfrm>
                  <a:off x="754210" y="75027"/>
                  <a:ext cx="1676401" cy="22508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21600"/>
                      </a:moveTo>
                      <a:lnTo>
                        <a:pt x="5400" y="0"/>
                      </a:lnTo>
                      <a:lnTo>
                        <a:pt x="21600" y="14400"/>
                      </a:lnTo>
                    </a:path>
                  </a:pathLst>
                </a:custGeom>
                <a:noFill/>
                <a:ln w="1905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marL="57799" marR="57799" algn="ctr" defTabSz="1295400">
                    <a:defRPr sz="3400"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</a:p>
              </p:txBody>
            </p:sp>
          </p:grpSp>
          <p:grpSp>
            <p:nvGrpSpPr>
              <p:cNvPr id="1291" name="Group"/>
              <p:cNvGrpSpPr/>
              <p:nvPr/>
            </p:nvGrpSpPr>
            <p:grpSpPr>
              <a:xfrm>
                <a:off x="82296" y="0"/>
                <a:ext cx="3191596" cy="825305"/>
                <a:chOff x="0" y="0"/>
                <a:chExt cx="3191594" cy="825304"/>
              </a:xfrm>
            </p:grpSpPr>
            <p:sp>
              <p:nvSpPr>
                <p:cNvPr id="1288" name="Line"/>
                <p:cNvSpPr/>
                <p:nvPr/>
              </p:nvSpPr>
              <p:spPr>
                <a:xfrm>
                  <a:off x="0" y="0"/>
                  <a:ext cx="1508754" cy="8253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21600"/>
                      </a:moveTo>
                      <a:cubicBezTo>
                        <a:pt x="1800" y="21494"/>
                        <a:pt x="3600" y="21388"/>
                        <a:pt x="5815" y="19059"/>
                      </a:cubicBezTo>
                      <a:cubicBezTo>
                        <a:pt x="8031" y="16729"/>
                        <a:pt x="11354" y="10376"/>
                        <a:pt x="13292" y="7624"/>
                      </a:cubicBezTo>
                      <a:cubicBezTo>
                        <a:pt x="15231" y="4871"/>
                        <a:pt x="16062" y="3812"/>
                        <a:pt x="17446" y="2541"/>
                      </a:cubicBezTo>
                      <a:cubicBezTo>
                        <a:pt x="18831" y="1271"/>
                        <a:pt x="20908" y="424"/>
                        <a:pt x="21600" y="0"/>
                      </a:cubicBezTo>
                    </a:path>
                  </a:pathLst>
                </a:custGeom>
                <a:noFill/>
                <a:ln w="31750" cap="flat">
                  <a:solidFill>
                    <a:srgbClr val="FF2600"/>
                  </a:solidFill>
                  <a:prstDash val="solid"/>
                  <a:round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marL="57799" marR="57799" algn="ctr" defTabSz="1295400">
                    <a:defRPr sz="3400"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</a:p>
              </p:txBody>
            </p:sp>
            <p:sp>
              <p:nvSpPr>
                <p:cNvPr id="1289" name="Line"/>
                <p:cNvSpPr/>
                <p:nvPr/>
              </p:nvSpPr>
              <p:spPr>
                <a:xfrm flipH="1">
                  <a:off x="1682840" y="0"/>
                  <a:ext cx="1508755" cy="8253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21600"/>
                      </a:moveTo>
                      <a:cubicBezTo>
                        <a:pt x="1800" y="21494"/>
                        <a:pt x="3600" y="21388"/>
                        <a:pt x="5815" y="19059"/>
                      </a:cubicBezTo>
                      <a:cubicBezTo>
                        <a:pt x="8031" y="16729"/>
                        <a:pt x="11354" y="10376"/>
                        <a:pt x="13292" y="7624"/>
                      </a:cubicBezTo>
                      <a:cubicBezTo>
                        <a:pt x="15231" y="4871"/>
                        <a:pt x="16062" y="3812"/>
                        <a:pt x="17446" y="2541"/>
                      </a:cubicBezTo>
                      <a:cubicBezTo>
                        <a:pt x="18831" y="1271"/>
                        <a:pt x="20908" y="424"/>
                        <a:pt x="21600" y="0"/>
                      </a:cubicBezTo>
                    </a:path>
                  </a:pathLst>
                </a:custGeom>
                <a:noFill/>
                <a:ln w="31750" cap="flat">
                  <a:solidFill>
                    <a:srgbClr val="FF2600"/>
                  </a:solidFill>
                  <a:prstDash val="solid"/>
                  <a:round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marL="57799" marR="57799" algn="ctr" defTabSz="1295400">
                    <a:defRPr sz="3400"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</a:p>
              </p:txBody>
            </p:sp>
            <p:sp>
              <p:nvSpPr>
                <p:cNvPr id="1290" name="Line"/>
                <p:cNvSpPr/>
                <p:nvPr/>
              </p:nvSpPr>
              <p:spPr>
                <a:xfrm>
                  <a:off x="1508753" y="0"/>
                  <a:ext cx="174088" cy="2258"/>
                </a:xfrm>
                <a:prstGeom prst="line">
                  <a:avLst/>
                </a:prstGeom>
                <a:noFill/>
                <a:ln w="31750" cap="flat">
                  <a:solidFill>
                    <a:srgbClr val="FF2600"/>
                  </a:solidFill>
                  <a:prstDash val="solid"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/>
                </a:p>
              </p:txBody>
            </p:sp>
          </p:grpSp>
        </p:grpSp>
        <p:grpSp>
          <p:nvGrpSpPr>
            <p:cNvPr id="1297" name="Group"/>
            <p:cNvGrpSpPr/>
            <p:nvPr/>
          </p:nvGrpSpPr>
          <p:grpSpPr>
            <a:xfrm>
              <a:off x="4596281" y="101600"/>
              <a:ext cx="3678768" cy="979595"/>
              <a:chOff x="0" y="0"/>
              <a:chExt cx="3678766" cy="979594"/>
            </a:xfrm>
          </p:grpSpPr>
          <p:grpSp>
            <p:nvGrpSpPr>
              <p:cNvPr id="1295" name="Group"/>
              <p:cNvGrpSpPr/>
              <p:nvPr/>
            </p:nvGrpSpPr>
            <p:grpSpPr>
              <a:xfrm>
                <a:off x="329045" y="536248"/>
                <a:ext cx="3349722" cy="443347"/>
                <a:chOff x="0" y="0"/>
                <a:chExt cx="3349721" cy="443345"/>
              </a:xfrm>
            </p:grpSpPr>
            <p:sp>
              <p:nvSpPr>
                <p:cNvPr id="1293" name="Shape"/>
                <p:cNvSpPr/>
                <p:nvPr/>
              </p:nvSpPr>
              <p:spPr>
                <a:xfrm>
                  <a:off x="0" y="0"/>
                  <a:ext cx="3349722" cy="44334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5400" y="0"/>
                      </a:moveTo>
                      <a:lnTo>
                        <a:pt x="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CBCBCB"/>
                </a:solidFill>
                <a:ln w="9525" cap="flat">
                  <a:solidFill>
                    <a:srgbClr val="000000"/>
                  </a:solidFill>
                  <a:prstDash val="dash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marL="57799" marR="57799" algn="ctr" defTabSz="1295400">
                    <a:defRPr sz="3400"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</a:p>
              </p:txBody>
            </p:sp>
            <p:sp>
              <p:nvSpPr>
                <p:cNvPr id="1294" name="Line"/>
                <p:cNvSpPr/>
                <p:nvPr/>
              </p:nvSpPr>
              <p:spPr>
                <a:xfrm>
                  <a:off x="753686" y="88669"/>
                  <a:ext cx="1674862" cy="26600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21600"/>
                      </a:moveTo>
                      <a:lnTo>
                        <a:pt x="5400" y="0"/>
                      </a:lnTo>
                      <a:lnTo>
                        <a:pt x="21600" y="14400"/>
                      </a:lnTo>
                    </a:path>
                  </a:pathLst>
                </a:custGeom>
                <a:noFill/>
                <a:ln w="1905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marL="57799" marR="57799" algn="ctr" defTabSz="1295400">
                    <a:defRPr sz="3400"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</a:p>
              </p:txBody>
            </p:sp>
          </p:grpSp>
          <p:sp>
            <p:nvSpPr>
              <p:cNvPr id="1296" name="Line"/>
              <p:cNvSpPr/>
              <p:nvPr/>
            </p:nvSpPr>
            <p:spPr>
              <a:xfrm>
                <a:off x="0" y="0"/>
                <a:ext cx="3600951" cy="7980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4019" y="21600"/>
                    </a:lnTo>
                    <a:lnTo>
                      <a:pt x="4019" y="0"/>
                    </a:lnTo>
                    <a:lnTo>
                      <a:pt x="19088" y="0"/>
                    </a:lnTo>
                    <a:lnTo>
                      <a:pt x="19088" y="21600"/>
                    </a:lnTo>
                    <a:lnTo>
                      <a:pt x="21600" y="21600"/>
                    </a:lnTo>
                  </a:path>
                </a:pathLst>
              </a:custGeom>
              <a:noFill/>
              <a:ln w="31750" cap="flat">
                <a:solidFill>
                  <a:srgbClr val="FF26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algn="ctr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</p:grpSp>
        <p:sp>
          <p:nvSpPr>
            <p:cNvPr id="1298" name="or"/>
            <p:cNvSpPr txBox="1"/>
            <p:nvPr/>
          </p:nvSpPr>
          <p:spPr>
            <a:xfrm>
              <a:off x="8527440" y="175824"/>
              <a:ext cx="468318" cy="4928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algn="ctr" defTabSz="1295400">
                <a:buClr>
                  <a:srgbClr val="000000"/>
                </a:buClr>
                <a:buFont typeface="Times New Roman"/>
                <a:defRPr sz="28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or</a:t>
              </a:r>
            </a:p>
          </p:txBody>
        </p:sp>
        <p:sp>
          <p:nvSpPr>
            <p:cNvPr id="1299" name="Window function w(x,y) ="/>
            <p:cNvSpPr txBox="1"/>
            <p:nvPr/>
          </p:nvSpPr>
          <p:spPr>
            <a:xfrm>
              <a:off x="0" y="101600"/>
              <a:ext cx="4227145" cy="6398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/>
            <a:p>
              <a:pPr marL="57799" marR="57799" algn="ctr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rPr sz="2800"/>
                <a:t>Window function </a:t>
              </a:r>
              <a:r>
                <a:rPr i="1" sz="3800"/>
                <a:t>w(x,y)</a:t>
              </a:r>
              <a:r>
                <a:rPr sz="2800"/>
                <a:t> =</a:t>
              </a:r>
            </a:p>
          </p:txBody>
        </p:sp>
        <p:sp>
          <p:nvSpPr>
            <p:cNvPr id="1300" name="Gaussian"/>
            <p:cNvSpPr txBox="1"/>
            <p:nvPr/>
          </p:nvSpPr>
          <p:spPr>
            <a:xfrm>
              <a:off x="9880755" y="1259558"/>
              <a:ext cx="1475735" cy="4928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algn="ctr" defTabSz="1295400">
                <a:buClr>
                  <a:srgbClr val="000000"/>
                </a:buClr>
                <a:buFont typeface="Times New Roman"/>
                <a:defRPr sz="28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Gaussian</a:t>
              </a:r>
            </a:p>
          </p:txBody>
        </p:sp>
        <p:sp>
          <p:nvSpPr>
            <p:cNvPr id="1301" name="1 in window, 0 outside"/>
            <p:cNvSpPr txBox="1"/>
            <p:nvPr/>
          </p:nvSpPr>
          <p:spPr>
            <a:xfrm>
              <a:off x="4684800" y="1259558"/>
              <a:ext cx="3398718" cy="4928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algn="ctr" defTabSz="1295400">
                <a:buClr>
                  <a:srgbClr val="000000"/>
                </a:buClr>
                <a:buFont typeface="Times New Roman"/>
                <a:defRPr sz="28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1 in window, 0 outside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" name="Practical corner detec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Practical corner detection</a:t>
            </a:r>
          </a:p>
        </p:txBody>
      </p:sp>
      <p:sp>
        <p:nvSpPr>
          <p:cNvPr id="1305" name="Computing the error for all neighbors is costly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Computing the error for all neighbors is costly</a:t>
            </a:r>
          </a:p>
          <a:p>
            <a:pPr/>
            <a:r>
              <a:t>Let’s derive a more direct criterion</a:t>
            </a:r>
          </a:p>
          <a:p>
            <a:pPr/>
          </a:p>
          <a:p>
            <a:pPr/>
            <a:r>
              <a:t>Taylor expansions to the rescue!</a:t>
            </a:r>
          </a:p>
          <a:p>
            <a:pPr lvl="1"/>
            <a:r>
              <a:t>derive changes in error in neighborhood of pixel</a:t>
            </a:r>
          </a:p>
        </p:txBody>
      </p:sp>
      <p:sp>
        <p:nvSpPr>
          <p:cNvPr id="1306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" name="Taylor expans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Taylor expansion</a:t>
            </a:r>
          </a:p>
        </p:txBody>
      </p:sp>
      <p:sp>
        <p:nvSpPr>
          <p:cNvPr id="1309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1" name="Taylor expans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Taylor expansion</a:t>
            </a:r>
          </a:p>
        </p:txBody>
      </p:sp>
      <p:sp>
        <p:nvSpPr>
          <p:cNvPr id="1312" name="1D: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1D:</a:t>
            </a:r>
          </a:p>
          <a:p>
            <a:pPr/>
          </a:p>
          <a:p>
            <a:pPr/>
          </a:p>
          <a:p>
            <a:pPr/>
            <a:r>
              <a:t>2D:</a:t>
            </a:r>
          </a:p>
        </p:txBody>
      </p:sp>
      <p:sp>
        <p:nvSpPr>
          <p:cNvPr id="13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1314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08200" y="3594100"/>
            <a:ext cx="6604000" cy="520700"/>
          </a:xfrm>
          <a:prstGeom prst="rect">
            <a:avLst/>
          </a:prstGeom>
          <a:ln w="12700"/>
        </p:spPr>
      </p:pic>
      <p:pic>
        <p:nvPicPr>
          <p:cNvPr id="1315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47800" y="6451600"/>
            <a:ext cx="10998200" cy="1104900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7" name="Taylor series approximation"/>
          <p:cNvSpPr txBox="1"/>
          <p:nvPr>
            <p:ph type="title"/>
          </p:nvPr>
        </p:nvSpPr>
        <p:spPr>
          <a:xfrm>
            <a:off x="1397000" y="330200"/>
            <a:ext cx="10210800" cy="571500"/>
          </a:xfrm>
          <a:prstGeom prst="rect">
            <a:avLst/>
          </a:prstGeom>
        </p:spPr>
        <p:txBody>
          <a:bodyPr/>
          <a:lstStyle>
            <a:lvl1pPr>
              <a:defRPr sz="3400"/>
            </a:lvl1pPr>
          </a:lstStyle>
          <a:p>
            <a:pPr/>
            <a:r>
              <a:t>Taylor series approximation</a:t>
            </a:r>
          </a:p>
        </p:txBody>
      </p:sp>
      <p:grpSp>
        <p:nvGrpSpPr>
          <p:cNvPr id="1320" name="Group"/>
          <p:cNvGrpSpPr/>
          <p:nvPr/>
        </p:nvGrpSpPr>
        <p:grpSpPr>
          <a:xfrm>
            <a:off x="1739900" y="901199"/>
            <a:ext cx="6724301" cy="924652"/>
            <a:chOff x="0" y="0"/>
            <a:chExt cx="6724300" cy="924651"/>
          </a:xfrm>
        </p:grpSpPr>
        <p:sp>
          <p:nvSpPr>
            <p:cNvPr id="1318" name="Rectangle"/>
            <p:cNvSpPr/>
            <p:nvPr/>
          </p:nvSpPr>
          <p:spPr>
            <a:xfrm>
              <a:off x="0" y="0"/>
              <a:ext cx="6724301" cy="924652"/>
            </a:xfrm>
            <a:prstGeom prst="rect">
              <a:avLst/>
            </a:prstGeom>
            <a:solidFill>
              <a:srgbClr val="76DC7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647700">
                <a:defRPr sz="1600"/>
              </a:pPr>
            </a:p>
          </p:txBody>
        </p:sp>
        <p:pic>
          <p:nvPicPr>
            <p:cNvPr id="1319" name="image.pdf" descr="image.pdf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6724301" cy="92465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321" name="Recall full equation:"/>
          <p:cNvSpPr txBox="1"/>
          <p:nvPr/>
        </p:nvSpPr>
        <p:spPr>
          <a:xfrm>
            <a:off x="292528" y="1371311"/>
            <a:ext cx="1444378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Recall full equation: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3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81200" y="6121400"/>
            <a:ext cx="8534400" cy="1104900"/>
          </a:xfrm>
          <a:prstGeom prst="rect">
            <a:avLst/>
          </a:prstGeom>
          <a:ln w="12700"/>
        </p:spPr>
      </p:pic>
      <p:sp>
        <p:nvSpPr>
          <p:cNvPr id="1324" name="Taylor series approximation to shifted image gives quadratic form for error as function of image shifts."/>
          <p:cNvSpPr txBox="1"/>
          <p:nvPr>
            <p:ph type="title"/>
          </p:nvPr>
        </p:nvSpPr>
        <p:spPr>
          <a:xfrm>
            <a:off x="1397000" y="330200"/>
            <a:ext cx="10210800" cy="2857500"/>
          </a:xfrm>
          <a:prstGeom prst="rect">
            <a:avLst/>
          </a:prstGeom>
        </p:spPr>
        <p:txBody>
          <a:bodyPr/>
          <a:lstStyle>
            <a:lvl1pPr>
              <a:defRPr sz="3400"/>
            </a:lvl1pPr>
          </a:lstStyle>
          <a:p>
            <a:pPr/>
            <a:r>
              <a:t>Taylor series approximation to shifted image gives quadratic form for error as function of image shifts.</a:t>
            </a:r>
          </a:p>
        </p:txBody>
      </p:sp>
      <p:sp>
        <p:nvSpPr>
          <p:cNvPr id="1325" name="Note: derivatives computed at each x,y"/>
          <p:cNvSpPr txBox="1"/>
          <p:nvPr/>
        </p:nvSpPr>
        <p:spPr>
          <a:xfrm>
            <a:off x="4094945" y="9029700"/>
            <a:ext cx="6886506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defRPr i="1"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Note: derivatives computed at each x,y</a:t>
            </a:r>
          </a:p>
        </p:txBody>
      </p:sp>
      <p:sp>
        <p:nvSpPr>
          <p:cNvPr id="1326" name="where subscripts denote derivatives"/>
          <p:cNvSpPr txBox="1"/>
          <p:nvPr/>
        </p:nvSpPr>
        <p:spPr>
          <a:xfrm>
            <a:off x="3613411" y="8420100"/>
            <a:ext cx="7404101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algn="ctr" defTabSz="1295400">
              <a:defRPr i="1"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where subscripts denote derivatives</a:t>
            </a:r>
          </a:p>
        </p:txBody>
      </p:sp>
      <p:grpSp>
        <p:nvGrpSpPr>
          <p:cNvPr id="1329" name="Group"/>
          <p:cNvGrpSpPr/>
          <p:nvPr/>
        </p:nvGrpSpPr>
        <p:grpSpPr>
          <a:xfrm>
            <a:off x="1739900" y="3581400"/>
            <a:ext cx="9867900" cy="1356925"/>
            <a:chOff x="0" y="0"/>
            <a:chExt cx="9867900" cy="1356924"/>
          </a:xfrm>
        </p:grpSpPr>
        <p:sp>
          <p:nvSpPr>
            <p:cNvPr id="1327" name="Rectangle"/>
            <p:cNvSpPr/>
            <p:nvPr/>
          </p:nvSpPr>
          <p:spPr>
            <a:xfrm>
              <a:off x="0" y="0"/>
              <a:ext cx="9867900" cy="1356925"/>
            </a:xfrm>
            <a:prstGeom prst="rect">
              <a:avLst/>
            </a:prstGeom>
            <a:solidFill>
              <a:srgbClr val="76DC7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647700">
                <a:defRPr sz="1600"/>
              </a:pPr>
            </a:p>
          </p:txBody>
        </p:sp>
        <p:pic>
          <p:nvPicPr>
            <p:cNvPr id="1328" name="image.pdf" descr="image.pdf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9867900" cy="13569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" name="Taylor series approximation to shifted image gives quadratic form for error as function of image shifts."/>
          <p:cNvSpPr txBox="1"/>
          <p:nvPr>
            <p:ph type="title"/>
          </p:nvPr>
        </p:nvSpPr>
        <p:spPr>
          <a:xfrm>
            <a:off x="1397000" y="330200"/>
            <a:ext cx="10210800" cy="2857500"/>
          </a:xfrm>
          <a:prstGeom prst="rect">
            <a:avLst/>
          </a:prstGeom>
        </p:spPr>
        <p:txBody>
          <a:bodyPr/>
          <a:lstStyle>
            <a:lvl1pPr>
              <a:defRPr sz="3400"/>
            </a:lvl1pPr>
          </a:lstStyle>
          <a:p>
            <a:pPr/>
            <a:r>
              <a:t>Taylor series approximation to shifted image gives quadratic form for error as function of image shifts.</a:t>
            </a:r>
          </a:p>
        </p:txBody>
      </p:sp>
      <p:pic>
        <p:nvPicPr>
          <p:cNvPr id="1332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97000" y="3327400"/>
            <a:ext cx="10211289" cy="4229100"/>
          </a:xfrm>
          <a:prstGeom prst="rect">
            <a:avLst/>
          </a:prstGeom>
          <a:ln w="12700"/>
        </p:spPr>
      </p:pic>
      <p:sp>
        <p:nvSpPr>
          <p:cNvPr id="1333" name="Note: derivatives computed at each x,y"/>
          <p:cNvSpPr txBox="1"/>
          <p:nvPr/>
        </p:nvSpPr>
        <p:spPr>
          <a:xfrm>
            <a:off x="2901145" y="8470900"/>
            <a:ext cx="6886506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defRPr i="1"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Note: derivatives computed at each x,y</a:t>
            </a:r>
          </a:p>
        </p:txBody>
      </p:sp>
      <p:sp>
        <p:nvSpPr>
          <p:cNvPr id="1334" name="where subscripts denote derivatives"/>
          <p:cNvSpPr txBox="1"/>
          <p:nvPr/>
        </p:nvSpPr>
        <p:spPr>
          <a:xfrm>
            <a:off x="2419611" y="7861300"/>
            <a:ext cx="7404101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algn="ctr" defTabSz="1295400">
              <a:defRPr i="1"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where subscripts denote derivatives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6" name="Harris Detector: Mathematics"/>
          <p:cNvSpPr txBox="1"/>
          <p:nvPr>
            <p:ph type="title"/>
          </p:nvPr>
        </p:nvSpPr>
        <p:spPr>
          <a:xfrm>
            <a:off x="977900" y="-419100"/>
            <a:ext cx="11049000" cy="2772552"/>
          </a:xfrm>
          <a:prstGeom prst="rect">
            <a:avLst/>
          </a:prstGeom>
        </p:spPr>
        <p:txBody>
          <a:bodyPr/>
          <a:lstStyle/>
          <a:p>
            <a:pPr/>
            <a:r>
              <a:t>Harris Detector: Mathematics</a:t>
            </a:r>
          </a:p>
        </p:txBody>
      </p:sp>
      <p:grpSp>
        <p:nvGrpSpPr>
          <p:cNvPr id="1339" name="Group"/>
          <p:cNvGrpSpPr/>
          <p:nvPr/>
        </p:nvGrpSpPr>
        <p:grpSpPr>
          <a:xfrm>
            <a:off x="3581400" y="3581400"/>
            <a:ext cx="5337387" cy="1627858"/>
            <a:chOff x="0" y="0"/>
            <a:chExt cx="5337386" cy="1627857"/>
          </a:xfrm>
        </p:grpSpPr>
        <p:sp>
          <p:nvSpPr>
            <p:cNvPr id="1337" name="Rectangle"/>
            <p:cNvSpPr/>
            <p:nvPr/>
          </p:nvSpPr>
          <p:spPr>
            <a:xfrm>
              <a:off x="0" y="0"/>
              <a:ext cx="5337387" cy="1627858"/>
            </a:xfrm>
            <a:prstGeom prst="rect">
              <a:avLst/>
            </a:prstGeom>
            <a:solidFill>
              <a:srgbClr val="76DC7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647700">
                <a:defRPr sz="1600"/>
              </a:pPr>
            </a:p>
          </p:txBody>
        </p:sp>
        <p:pic>
          <p:nvPicPr>
            <p:cNvPr id="1338" name="image.pdf" descr="image.pdf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5337387" cy="16278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340" name="Expanding I(x,y) in a Taylor series expansion, we have, for small shifts [u,v],  a quadratic approximation to the error surface between a patch and itself, shifted by [u,v]:"/>
          <p:cNvSpPr txBox="1"/>
          <p:nvPr/>
        </p:nvSpPr>
        <p:spPr>
          <a:xfrm>
            <a:off x="647700" y="1693333"/>
            <a:ext cx="12153900" cy="1681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Expanding I(x,y) in a Taylor series expansion, we have, for small shifts </a:t>
            </a:r>
            <a:r>
              <a:rPr sz="3800"/>
              <a:t>[</a:t>
            </a:r>
            <a:r>
              <a:rPr i="1" sz="3800"/>
              <a:t>u,v</a:t>
            </a:r>
            <a:r>
              <a:t>],  a </a:t>
            </a:r>
            <a:r>
              <a:rPr i="1"/>
              <a:t>quadratic</a:t>
            </a:r>
            <a:r>
              <a:t> approximation to the error surface </a:t>
            </a:r>
            <a:r>
              <a:t>between a patch and itself, shifted by </a:t>
            </a:r>
            <a:r>
              <a:rPr sz="3800"/>
              <a:t>[</a:t>
            </a:r>
            <a:r>
              <a:rPr i="1" sz="3800"/>
              <a:t>u,v</a:t>
            </a:r>
            <a:r>
              <a:t>]</a:t>
            </a:r>
            <a:r>
              <a:t>:</a:t>
            </a:r>
          </a:p>
        </p:txBody>
      </p:sp>
      <p:grpSp>
        <p:nvGrpSpPr>
          <p:cNvPr id="1343" name="Group"/>
          <p:cNvGrpSpPr/>
          <p:nvPr/>
        </p:nvGrpSpPr>
        <p:grpSpPr>
          <a:xfrm>
            <a:off x="3467100" y="6832600"/>
            <a:ext cx="6290170" cy="1803400"/>
            <a:chOff x="0" y="0"/>
            <a:chExt cx="6290169" cy="1803400"/>
          </a:xfrm>
        </p:grpSpPr>
        <p:sp>
          <p:nvSpPr>
            <p:cNvPr id="1341" name="Rectangle"/>
            <p:cNvSpPr/>
            <p:nvPr/>
          </p:nvSpPr>
          <p:spPr>
            <a:xfrm>
              <a:off x="0" y="0"/>
              <a:ext cx="6290170" cy="1803400"/>
            </a:xfrm>
            <a:prstGeom prst="rect">
              <a:avLst/>
            </a:prstGeom>
            <a:solidFill>
              <a:srgbClr val="76DC7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647700">
                <a:defRPr sz="1600"/>
              </a:pPr>
            </a:p>
          </p:txBody>
        </p:sp>
        <p:pic>
          <p:nvPicPr>
            <p:cNvPr id="1342" name="image.pdf" descr="image.pdf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6290170" cy="18034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344" name="where M is a 2×2 matrix computed from image derivatives:"/>
          <p:cNvSpPr txBox="1"/>
          <p:nvPr/>
        </p:nvSpPr>
        <p:spPr>
          <a:xfrm>
            <a:off x="863600" y="5956300"/>
            <a:ext cx="12153900" cy="60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where </a:t>
            </a:r>
            <a:r>
              <a:rPr i="1"/>
              <a:t>M</a:t>
            </a:r>
            <a:r>
              <a:t> is a 2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´</a:t>
            </a:r>
            <a:r>
              <a:t>2 matrix computed from image derivatives:</a:t>
            </a:r>
          </a:p>
        </p:txBody>
      </p:sp>
      <p:sp>
        <p:nvSpPr>
          <p:cNvPr id="1345" name="M is often called structure tensor"/>
          <p:cNvSpPr txBox="1"/>
          <p:nvPr/>
        </p:nvSpPr>
        <p:spPr>
          <a:xfrm>
            <a:off x="2743200" y="8851900"/>
            <a:ext cx="5867727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M is often called structure tensor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" name="Structure tensor: Stat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Structure tensor: Stata</a:t>
            </a:r>
          </a:p>
        </p:txBody>
      </p:sp>
      <p:sp>
        <p:nvSpPr>
          <p:cNvPr id="1348" name="Blue: xx, red: yy, green: x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Blue: xx, red: yy, green: xy</a:t>
            </a:r>
          </a:p>
        </p:txBody>
      </p:sp>
      <p:pic>
        <p:nvPicPr>
          <p:cNvPr id="1349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11500" y="3378200"/>
            <a:ext cx="4762500" cy="6350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50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051800" y="3378200"/>
            <a:ext cx="4762500" cy="63500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53" name="Group"/>
          <p:cNvGrpSpPr/>
          <p:nvPr/>
        </p:nvGrpSpPr>
        <p:grpSpPr>
          <a:xfrm>
            <a:off x="566064" y="2832100"/>
            <a:ext cx="4552037" cy="3022601"/>
            <a:chOff x="0" y="0"/>
            <a:chExt cx="4552036" cy="3022600"/>
          </a:xfrm>
        </p:grpSpPr>
        <p:pic>
          <p:nvPicPr>
            <p:cNvPr id="1351" name="droppedImage.tiff" descr="droppedImage.tiff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2266951" cy="30226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352" name="droppedImage.tiff" descr="droppedImage.tiff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2285085" y="0"/>
              <a:ext cx="2266952" cy="30226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Harris Detector: Mathematic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Harris Detector: Mathematics</a:t>
            </a:r>
          </a:p>
        </p:txBody>
      </p:sp>
      <p:grpSp>
        <p:nvGrpSpPr>
          <p:cNvPr id="1358" name="Group"/>
          <p:cNvGrpSpPr/>
          <p:nvPr/>
        </p:nvGrpSpPr>
        <p:grpSpPr>
          <a:xfrm>
            <a:off x="647700" y="3248942"/>
            <a:ext cx="5337387" cy="1627859"/>
            <a:chOff x="0" y="0"/>
            <a:chExt cx="5337386" cy="1627857"/>
          </a:xfrm>
        </p:grpSpPr>
        <p:sp>
          <p:nvSpPr>
            <p:cNvPr id="1356" name="Rectangle"/>
            <p:cNvSpPr/>
            <p:nvPr/>
          </p:nvSpPr>
          <p:spPr>
            <a:xfrm>
              <a:off x="0" y="0"/>
              <a:ext cx="5337387" cy="1627858"/>
            </a:xfrm>
            <a:prstGeom prst="rect">
              <a:avLst/>
            </a:prstGeom>
            <a:solidFill>
              <a:srgbClr val="76DC7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647700">
                <a:defRPr sz="1600"/>
              </a:pPr>
            </a:p>
          </p:txBody>
        </p:sp>
        <p:pic>
          <p:nvPicPr>
            <p:cNvPr id="1357" name="image.pdf" descr="image.pdf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5337387" cy="16278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359" name="Intensity change in shifting window: eigenvalue analysis"/>
          <p:cNvSpPr txBox="1"/>
          <p:nvPr/>
        </p:nvSpPr>
        <p:spPr>
          <a:xfrm>
            <a:off x="431800" y="2296160"/>
            <a:ext cx="12484100" cy="639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2300"/>
              </a:spcBef>
              <a:buClr>
                <a:srgbClr val="000000"/>
              </a:buClr>
              <a:buFont typeface="Times New Roman"/>
              <a:defRPr sz="3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Intensity change in shifting window: eigenvalue analysis</a:t>
            </a:r>
          </a:p>
        </p:txBody>
      </p:sp>
      <p:sp>
        <p:nvSpPr>
          <p:cNvPr id="1360" name="λ1, λ2 – eigenvalues of M"/>
          <p:cNvSpPr txBox="1"/>
          <p:nvPr/>
        </p:nvSpPr>
        <p:spPr>
          <a:xfrm>
            <a:off x="6718300" y="3488266"/>
            <a:ext cx="4572000" cy="71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3800">
                <a:latin typeface="Symbol"/>
                <a:ea typeface="Symbol"/>
                <a:cs typeface="Symbol"/>
                <a:sym typeface="Symbol"/>
              </a:rPr>
              <a:t>l</a:t>
            </a:r>
            <a:r>
              <a:rPr baseline="-20000" sz="3800"/>
              <a:t>1</a:t>
            </a:r>
            <a:r>
              <a:rPr sz="2800"/>
              <a:t>, </a:t>
            </a:r>
            <a:r>
              <a:rPr sz="3800">
                <a:latin typeface="Symbol"/>
                <a:ea typeface="Symbol"/>
                <a:cs typeface="Symbol"/>
                <a:sym typeface="Symbol"/>
              </a:rPr>
              <a:t>l</a:t>
            </a:r>
            <a:r>
              <a:rPr baseline="-20000" sz="3800"/>
              <a:t>2 </a:t>
            </a:r>
            <a:r>
              <a:rPr sz="2800"/>
              <a:t>– eigenvalues of </a:t>
            </a:r>
            <a:r>
              <a:rPr i="1" sz="3800"/>
              <a:t>M</a:t>
            </a:r>
          </a:p>
        </p:txBody>
      </p:sp>
      <p:sp>
        <p:nvSpPr>
          <p:cNvPr id="1361" name="direction of the slowest change"/>
          <p:cNvSpPr txBox="1"/>
          <p:nvPr/>
        </p:nvSpPr>
        <p:spPr>
          <a:xfrm>
            <a:off x="10083800" y="6286500"/>
            <a:ext cx="2298700" cy="7501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algn="ctr" defTabSz="1295400">
              <a:buClr>
                <a:srgbClr val="FF4C00"/>
              </a:buClr>
              <a:buFont typeface="Times New Roman"/>
              <a:defRPr b="1" sz="2200">
                <a:solidFill>
                  <a:srgbClr val="FF4C00"/>
                </a:solidFill>
                <a:uFill>
                  <a:solidFill>
                    <a:srgbClr val="FF4C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direction of the slowest change</a:t>
            </a:r>
          </a:p>
        </p:txBody>
      </p:sp>
      <p:sp>
        <p:nvSpPr>
          <p:cNvPr id="1362" name="direction of the fastest change"/>
          <p:cNvSpPr txBox="1"/>
          <p:nvPr/>
        </p:nvSpPr>
        <p:spPr>
          <a:xfrm>
            <a:off x="5524500" y="5422900"/>
            <a:ext cx="2400300" cy="7501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algn="ctr" defTabSz="1295400">
              <a:buClr>
                <a:srgbClr val="004DD6"/>
              </a:buClr>
              <a:buFont typeface="Times New Roman"/>
              <a:defRPr b="1" sz="2200">
                <a:solidFill>
                  <a:srgbClr val="004DD6"/>
                </a:solidFill>
                <a:uFill>
                  <a:solidFill>
                    <a:srgbClr val="004DD6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direction of the fastest change</a:t>
            </a:r>
          </a:p>
        </p:txBody>
      </p:sp>
      <p:grpSp>
        <p:nvGrpSpPr>
          <p:cNvPr id="1368" name="Group"/>
          <p:cNvGrpSpPr/>
          <p:nvPr/>
        </p:nvGrpSpPr>
        <p:grpSpPr>
          <a:xfrm rot="1260000">
            <a:off x="4295416" y="4916839"/>
            <a:ext cx="6022588" cy="5612118"/>
            <a:chOff x="0" y="0"/>
            <a:chExt cx="6022586" cy="5612117"/>
          </a:xfrm>
        </p:grpSpPr>
        <p:sp>
          <p:nvSpPr>
            <p:cNvPr id="1363" name="Oval"/>
            <p:cNvSpPr/>
            <p:nvPr/>
          </p:nvSpPr>
          <p:spPr>
            <a:xfrm rot="19260000">
              <a:off x="249042" y="1432161"/>
              <a:ext cx="5524501" cy="2747796"/>
            </a:xfrm>
            <a:prstGeom prst="ellipse">
              <a:avLst/>
            </a:prstGeom>
            <a:solidFill>
              <a:srgbClr val="8AF5DB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algn="ctr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364" name="Line"/>
            <p:cNvSpPr/>
            <p:nvPr/>
          </p:nvSpPr>
          <p:spPr>
            <a:xfrm flipV="1">
              <a:off x="930478" y="1034846"/>
              <a:ext cx="4232200" cy="3542689"/>
            </a:xfrm>
            <a:prstGeom prst="line">
              <a:avLst/>
            </a:prstGeom>
            <a:noFill/>
            <a:ln w="19050" cap="flat">
              <a:solidFill>
                <a:srgbClr val="FF4C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365" name="Line"/>
            <p:cNvSpPr/>
            <p:nvPr/>
          </p:nvSpPr>
          <p:spPr>
            <a:xfrm flipH="1" flipV="1">
              <a:off x="2144755" y="1735177"/>
              <a:ext cx="1799925" cy="2121106"/>
            </a:xfrm>
            <a:prstGeom prst="line">
              <a:avLst/>
            </a:prstGeom>
            <a:noFill/>
            <a:ln w="19050" cap="flat">
              <a:solidFill>
                <a:srgbClr val="434ED6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366" name="Line"/>
            <p:cNvSpPr/>
            <p:nvPr/>
          </p:nvSpPr>
          <p:spPr>
            <a:xfrm rot="13740000">
              <a:off x="4098033" y="997275"/>
              <a:ext cx="433864" cy="24726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5635" y="0"/>
                    <a:pt x="10800" y="806"/>
                    <a:pt x="10800" y="1800"/>
                  </a:cubicBezTo>
                  <a:lnTo>
                    <a:pt x="10800" y="8798"/>
                  </a:lnTo>
                  <a:cubicBezTo>
                    <a:pt x="10800" y="9792"/>
                    <a:pt x="5965" y="10598"/>
                    <a:pt x="0" y="10598"/>
                  </a:cubicBezTo>
                  <a:cubicBezTo>
                    <a:pt x="5965" y="10598"/>
                    <a:pt x="10800" y="11404"/>
                    <a:pt x="10800" y="12398"/>
                  </a:cubicBezTo>
                  <a:lnTo>
                    <a:pt x="10800" y="19800"/>
                  </a:lnTo>
                  <a:cubicBezTo>
                    <a:pt x="10800" y="20794"/>
                    <a:pt x="15635" y="21600"/>
                    <a:pt x="21600" y="21600"/>
                  </a:cubicBezTo>
                </a:path>
              </a:pathLst>
            </a:custGeom>
            <a:noFill/>
            <a:ln w="9525" cap="flat">
              <a:solidFill>
                <a:srgbClr val="FF4C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algn="ctr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367" name="Line"/>
            <p:cNvSpPr/>
            <p:nvPr/>
          </p:nvSpPr>
          <p:spPr>
            <a:xfrm rot="19140000">
              <a:off x="2038668" y="1930144"/>
              <a:ext cx="551493" cy="11569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0"/>
                  </a:moveTo>
                  <a:cubicBezTo>
                    <a:pt x="15635" y="0"/>
                    <a:pt x="10800" y="806"/>
                    <a:pt x="10800" y="1800"/>
                  </a:cubicBezTo>
                  <a:lnTo>
                    <a:pt x="10800" y="8798"/>
                  </a:lnTo>
                  <a:cubicBezTo>
                    <a:pt x="10800" y="9792"/>
                    <a:pt x="5965" y="10598"/>
                    <a:pt x="0" y="10598"/>
                  </a:cubicBezTo>
                  <a:cubicBezTo>
                    <a:pt x="5965" y="10598"/>
                    <a:pt x="10800" y="11404"/>
                    <a:pt x="10800" y="12398"/>
                  </a:cubicBezTo>
                  <a:lnTo>
                    <a:pt x="10800" y="19800"/>
                  </a:lnTo>
                  <a:cubicBezTo>
                    <a:pt x="10800" y="20794"/>
                    <a:pt x="15635" y="21600"/>
                    <a:pt x="21600" y="21600"/>
                  </a:cubicBezTo>
                </a:path>
              </a:pathLst>
            </a:custGeom>
            <a:noFill/>
            <a:ln w="9525" cap="flat">
              <a:solidFill>
                <a:srgbClr val="434ED6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algn="ctr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</p:grpSp>
      <p:sp>
        <p:nvSpPr>
          <p:cNvPr id="1369" name="(λmax)-1/2"/>
          <p:cNvSpPr txBox="1"/>
          <p:nvPr/>
        </p:nvSpPr>
        <p:spPr>
          <a:xfrm>
            <a:off x="4762500" y="7172959"/>
            <a:ext cx="2514600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algn="ctr" defTabSz="1295400">
              <a:buClr>
                <a:srgbClr val="004DD6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solidFill>
                  <a:srgbClr val="004DD6"/>
                </a:solidFill>
                <a:uFill>
                  <a:solidFill>
                    <a:srgbClr val="004DD6"/>
                  </a:solidFill>
                </a:uFill>
              </a:rPr>
              <a:t>(</a:t>
            </a:r>
            <a:r>
              <a:rPr>
                <a:solidFill>
                  <a:srgbClr val="004DD6"/>
                </a:solidFill>
                <a:uFill>
                  <a:solidFill>
                    <a:srgbClr val="004DD6"/>
                  </a:solidFill>
                </a:uFill>
                <a:latin typeface="Symbol"/>
                <a:ea typeface="Symbol"/>
                <a:cs typeface="Symbol"/>
                <a:sym typeface="Symbol"/>
              </a:rPr>
              <a:t>l</a:t>
            </a:r>
            <a:r>
              <a:rPr baseline="-19411">
                <a:solidFill>
                  <a:srgbClr val="004DD6"/>
                </a:solidFill>
                <a:uFill>
                  <a:solidFill>
                    <a:srgbClr val="004DD6"/>
                  </a:solidFill>
                </a:uFill>
              </a:rPr>
              <a:t>max</a:t>
            </a:r>
            <a:r>
              <a:rPr>
                <a:solidFill>
                  <a:srgbClr val="004DD6"/>
                </a:solidFill>
                <a:uFill>
                  <a:solidFill>
                    <a:srgbClr val="004DD6"/>
                  </a:solidFill>
                </a:uFill>
              </a:rPr>
              <a:t>)</a:t>
            </a:r>
            <a:r>
              <a:rPr baseline="30588">
                <a:solidFill>
                  <a:srgbClr val="004DD6"/>
                </a:solidFill>
                <a:uFill>
                  <a:solidFill>
                    <a:srgbClr val="004DD6"/>
                  </a:solidFill>
                </a:uFill>
              </a:rPr>
              <a:t>-1/2</a:t>
            </a:r>
          </a:p>
        </p:txBody>
      </p:sp>
      <p:sp>
        <p:nvSpPr>
          <p:cNvPr id="1370" name="(λmin)-1/2"/>
          <p:cNvSpPr txBox="1"/>
          <p:nvPr/>
        </p:nvSpPr>
        <p:spPr>
          <a:xfrm>
            <a:off x="7301653" y="7797800"/>
            <a:ext cx="251460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algn="ctr" defTabSz="1295400">
              <a:buClr>
                <a:srgbClr val="FF4C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solidFill>
                  <a:srgbClr val="FF4C00"/>
                </a:solidFill>
                <a:uFill>
                  <a:solidFill>
                    <a:srgbClr val="FF4C00"/>
                  </a:solidFill>
                </a:uFill>
              </a:rPr>
              <a:t>(</a:t>
            </a:r>
            <a:r>
              <a:rPr>
                <a:solidFill>
                  <a:srgbClr val="FF4C00"/>
                </a:solidFill>
                <a:uFill>
                  <a:solidFill>
                    <a:srgbClr val="FF4C00"/>
                  </a:solidFill>
                </a:uFill>
                <a:latin typeface="Symbol"/>
                <a:ea typeface="Symbol"/>
                <a:cs typeface="Symbol"/>
                <a:sym typeface="Symbol"/>
              </a:rPr>
              <a:t>l</a:t>
            </a:r>
            <a:r>
              <a:rPr baseline="-19411">
                <a:solidFill>
                  <a:srgbClr val="FF4C00"/>
                </a:solidFill>
                <a:uFill>
                  <a:solidFill>
                    <a:srgbClr val="FF4C00"/>
                  </a:solidFill>
                </a:uFill>
              </a:rPr>
              <a:t>min</a:t>
            </a:r>
            <a:r>
              <a:rPr>
                <a:solidFill>
                  <a:srgbClr val="FF4C00"/>
                </a:solidFill>
                <a:uFill>
                  <a:solidFill>
                    <a:srgbClr val="FF4C00"/>
                  </a:solidFill>
                </a:uFill>
              </a:rPr>
              <a:t>)</a:t>
            </a:r>
            <a:r>
              <a:rPr baseline="30588">
                <a:solidFill>
                  <a:srgbClr val="FF4C00"/>
                </a:solidFill>
                <a:uFill>
                  <a:solidFill>
                    <a:srgbClr val="FF4C00"/>
                  </a:solidFill>
                </a:uFill>
              </a:rPr>
              <a:t>-1/2</a:t>
            </a:r>
          </a:p>
        </p:txBody>
      </p:sp>
      <p:sp>
        <p:nvSpPr>
          <p:cNvPr id="1371" name="Ellipse E(u,v) = const"/>
          <p:cNvSpPr txBox="1"/>
          <p:nvPr/>
        </p:nvSpPr>
        <p:spPr>
          <a:xfrm>
            <a:off x="546100" y="6070600"/>
            <a:ext cx="5105400" cy="639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defTabSz="1295400">
              <a:spcBef>
                <a:spcPts val="23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3800"/>
              <a:t>Ellipse </a:t>
            </a:r>
            <a:r>
              <a:rPr i="1" sz="3800"/>
              <a:t>E(u,v) </a:t>
            </a:r>
            <a:r>
              <a:rPr sz="3800"/>
              <a:t>= const</a:t>
            </a:r>
          </a:p>
        </p:txBody>
      </p:sp>
      <p:sp>
        <p:nvSpPr>
          <p:cNvPr id="1372" name="Iso-intensity contour of E(u,v)"/>
          <p:cNvSpPr txBox="1"/>
          <p:nvPr/>
        </p:nvSpPr>
        <p:spPr>
          <a:xfrm>
            <a:off x="762000" y="7511626"/>
            <a:ext cx="5105400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defTabSz="1295400">
              <a:spcBef>
                <a:spcPts val="14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400"/>
              <a:t>Iso-intensity contour of </a:t>
            </a:r>
            <a:r>
              <a:rPr i="1" sz="2400"/>
              <a:t>E(u,v)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4" name="Harris Detector: Mathematic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Harris Detector: Mathematics</a:t>
            </a:r>
          </a:p>
        </p:txBody>
      </p:sp>
      <p:sp>
        <p:nvSpPr>
          <p:cNvPr id="1375" name="Rectangle"/>
          <p:cNvSpPr/>
          <p:nvPr/>
        </p:nvSpPr>
        <p:spPr>
          <a:xfrm>
            <a:off x="1739900" y="4102100"/>
            <a:ext cx="9867900" cy="1356925"/>
          </a:xfrm>
          <a:prstGeom prst="rect">
            <a:avLst/>
          </a:prstGeom>
          <a:solidFill>
            <a:srgbClr val="76DC7A"/>
          </a:solidFill>
          <a:ln w="12700">
            <a:miter lim="400000"/>
          </a:ln>
        </p:spPr>
        <p:txBody>
          <a:bodyPr lIns="0" tIns="0" rIns="0" bIns="0"/>
          <a:lstStyle/>
          <a:p>
            <a:pPr defTabSz="647700">
              <a:defRPr sz="1600"/>
            </a:pPr>
          </a:p>
        </p:txBody>
      </p:sp>
      <p:pic>
        <p:nvPicPr>
          <p:cNvPr id="1376" name="image.pdf" descr="image.pdf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9900" y="4102100"/>
            <a:ext cx="9867900" cy="1356925"/>
          </a:xfrm>
          <a:prstGeom prst="rect">
            <a:avLst/>
          </a:prstGeom>
          <a:ln w="12700">
            <a:miter lim="400000"/>
          </a:ln>
        </p:spPr>
      </p:pic>
      <p:sp>
        <p:nvSpPr>
          <p:cNvPr id="1377" name="Start with Moravec:…"/>
          <p:cNvSpPr txBox="1"/>
          <p:nvPr/>
        </p:nvSpPr>
        <p:spPr>
          <a:xfrm>
            <a:off x="1128" y="2489200"/>
            <a:ext cx="12077701" cy="11986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3800"/>
              <a:t>Start with Moravec:</a:t>
            </a:r>
            <a:endParaRPr sz="3800"/>
          </a:p>
          <a:p>
            <a:pPr marL="57799" marR="57799" algn="ctr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3800"/>
              <a:t>Window-averaged change of intensity for the shift [</a:t>
            </a:r>
            <a:r>
              <a:rPr i="1" sz="3800"/>
              <a:t>u,v</a:t>
            </a:r>
            <a:r>
              <a:rPr sz="3800"/>
              <a:t>]:</a:t>
            </a:r>
          </a:p>
        </p:txBody>
      </p:sp>
      <p:grpSp>
        <p:nvGrpSpPr>
          <p:cNvPr id="1381" name="Group"/>
          <p:cNvGrpSpPr/>
          <p:nvPr/>
        </p:nvGrpSpPr>
        <p:grpSpPr>
          <a:xfrm>
            <a:off x="9207500" y="4864100"/>
            <a:ext cx="1955800" cy="1943100"/>
            <a:chOff x="0" y="0"/>
            <a:chExt cx="1955800" cy="1943100"/>
          </a:xfrm>
        </p:grpSpPr>
        <p:sp>
          <p:nvSpPr>
            <p:cNvPr id="1378" name="Line"/>
            <p:cNvSpPr/>
            <p:nvPr/>
          </p:nvSpPr>
          <p:spPr>
            <a:xfrm flipH="1" flipV="1">
              <a:off x="660400" y="0"/>
              <a:ext cx="215900" cy="119380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379" name="Rounded Rectangle"/>
            <p:cNvSpPr/>
            <p:nvPr/>
          </p:nvSpPr>
          <p:spPr>
            <a:xfrm>
              <a:off x="0" y="1181100"/>
              <a:ext cx="1955800" cy="762000"/>
            </a:xfrm>
            <a:prstGeom prst="roundRect">
              <a:avLst>
                <a:gd name="adj" fmla="val 31840"/>
              </a:avLst>
            </a:prstGeom>
            <a:solidFill>
              <a:srgbClr val="BEFCC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380" name="Intensity"/>
            <p:cNvSpPr txBox="1"/>
            <p:nvPr/>
          </p:nvSpPr>
          <p:spPr>
            <a:xfrm>
              <a:off x="0" y="1272540"/>
              <a:ext cx="1955800" cy="533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marL="57799" marR="57799" algn="ctr" defTabSz="1295400">
                <a:spcBef>
                  <a:spcPts val="1700"/>
                </a:spcBef>
                <a:buClr>
                  <a:srgbClr val="000000"/>
                </a:buClr>
                <a:buFont typeface="Tahoma"/>
                <a:defRPr sz="2800">
                  <a:uFill>
                    <a:solidFill>
                      <a:srgbClr val="000000"/>
                    </a:solidFill>
                  </a:uFill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Intensity</a:t>
              </a:r>
            </a:p>
          </p:txBody>
        </p:sp>
      </p:grpSp>
      <p:grpSp>
        <p:nvGrpSpPr>
          <p:cNvPr id="1385" name="Group"/>
          <p:cNvGrpSpPr/>
          <p:nvPr/>
        </p:nvGrpSpPr>
        <p:grpSpPr>
          <a:xfrm>
            <a:off x="5854700" y="5080000"/>
            <a:ext cx="1973581" cy="1943100"/>
            <a:chOff x="0" y="0"/>
            <a:chExt cx="1973580" cy="1943100"/>
          </a:xfrm>
        </p:grpSpPr>
        <p:sp>
          <p:nvSpPr>
            <p:cNvPr id="1382" name="Rounded Rectangle"/>
            <p:cNvSpPr/>
            <p:nvPr/>
          </p:nvSpPr>
          <p:spPr>
            <a:xfrm>
              <a:off x="0" y="863600"/>
              <a:ext cx="1955800" cy="1079500"/>
            </a:xfrm>
            <a:prstGeom prst="roundRect">
              <a:avLst>
                <a:gd name="adj" fmla="val 32108"/>
              </a:avLst>
            </a:prstGeom>
            <a:solidFill>
              <a:srgbClr val="BEFCC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383" name="Shifted intensity"/>
            <p:cNvSpPr txBox="1"/>
            <p:nvPr/>
          </p:nvSpPr>
          <p:spPr>
            <a:xfrm>
              <a:off x="17780" y="923431"/>
              <a:ext cx="1955801" cy="965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marL="57799" marR="57799" algn="ctr" defTabSz="1295400">
                <a:spcBef>
                  <a:spcPts val="1700"/>
                </a:spcBef>
                <a:buClr>
                  <a:srgbClr val="000000"/>
                </a:buClr>
                <a:buFont typeface="Tahoma"/>
                <a:defRPr sz="2800">
                  <a:uFill>
                    <a:solidFill>
                      <a:srgbClr val="000000"/>
                    </a:solidFill>
                  </a:uFill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Shifted intensity</a:t>
              </a:r>
            </a:p>
          </p:txBody>
        </p:sp>
        <p:sp>
          <p:nvSpPr>
            <p:cNvPr id="1384" name="Line"/>
            <p:cNvSpPr/>
            <p:nvPr/>
          </p:nvSpPr>
          <p:spPr>
            <a:xfrm flipH="1" flipV="1">
              <a:off x="762000" y="0"/>
              <a:ext cx="114300" cy="86360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grpSp>
        <p:nvGrpSpPr>
          <p:cNvPr id="1389" name="Group"/>
          <p:cNvGrpSpPr/>
          <p:nvPr/>
        </p:nvGrpSpPr>
        <p:grpSpPr>
          <a:xfrm>
            <a:off x="2705100" y="4965700"/>
            <a:ext cx="1980354" cy="2057400"/>
            <a:chOff x="0" y="0"/>
            <a:chExt cx="1980353" cy="2057400"/>
          </a:xfrm>
        </p:grpSpPr>
        <p:sp>
          <p:nvSpPr>
            <p:cNvPr id="1386" name="Rounded Rectangle"/>
            <p:cNvSpPr/>
            <p:nvPr/>
          </p:nvSpPr>
          <p:spPr>
            <a:xfrm>
              <a:off x="0" y="977900"/>
              <a:ext cx="1955800" cy="1079500"/>
            </a:xfrm>
            <a:prstGeom prst="roundRect">
              <a:avLst>
                <a:gd name="adj" fmla="val 32108"/>
              </a:avLst>
            </a:prstGeom>
            <a:solidFill>
              <a:srgbClr val="BEFCC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387" name="Window function"/>
            <p:cNvSpPr txBox="1"/>
            <p:nvPr/>
          </p:nvSpPr>
          <p:spPr>
            <a:xfrm>
              <a:off x="24553" y="1037731"/>
              <a:ext cx="1955801" cy="9652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marL="57799" marR="57799" algn="ctr" defTabSz="1295400">
                <a:spcBef>
                  <a:spcPts val="1700"/>
                </a:spcBef>
                <a:buClr>
                  <a:srgbClr val="000000"/>
                </a:buClr>
                <a:buFont typeface="Tahoma"/>
                <a:defRPr sz="2800">
                  <a:uFill>
                    <a:solidFill>
                      <a:srgbClr val="000000"/>
                    </a:solidFill>
                  </a:uFill>
                  <a:latin typeface="Tahoma"/>
                  <a:ea typeface="Tahoma"/>
                  <a:cs typeface="Tahoma"/>
                  <a:sym typeface="Tahoma"/>
                </a:defRPr>
              </a:lvl1pPr>
            </a:lstStyle>
            <a:p>
              <a:pPr/>
              <a:r>
                <a:t>Window function</a:t>
              </a:r>
            </a:p>
          </p:txBody>
        </p:sp>
        <p:sp>
          <p:nvSpPr>
            <p:cNvPr id="1388" name="Line"/>
            <p:cNvSpPr/>
            <p:nvPr/>
          </p:nvSpPr>
          <p:spPr>
            <a:xfrm flipV="1">
              <a:off x="1193800" y="0"/>
              <a:ext cx="762000" cy="97790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grpSp>
        <p:nvGrpSpPr>
          <p:cNvPr id="1407" name="Group"/>
          <p:cNvGrpSpPr/>
          <p:nvPr/>
        </p:nvGrpSpPr>
        <p:grpSpPr>
          <a:xfrm>
            <a:off x="385787" y="7480299"/>
            <a:ext cx="12301513" cy="1752453"/>
            <a:chOff x="0" y="0"/>
            <a:chExt cx="12301511" cy="1752451"/>
          </a:xfrm>
        </p:grpSpPr>
        <p:grpSp>
          <p:nvGrpSpPr>
            <p:cNvPr id="1397" name="Group"/>
            <p:cNvGrpSpPr/>
            <p:nvPr/>
          </p:nvGrpSpPr>
          <p:grpSpPr>
            <a:xfrm>
              <a:off x="8936011" y="-1"/>
              <a:ext cx="3365501" cy="972822"/>
              <a:chOff x="0" y="0"/>
              <a:chExt cx="3365500" cy="972820"/>
            </a:xfrm>
          </p:grpSpPr>
          <p:grpSp>
            <p:nvGrpSpPr>
              <p:cNvPr id="1392" name="Group"/>
              <p:cNvGrpSpPr/>
              <p:nvPr/>
            </p:nvGrpSpPr>
            <p:grpSpPr>
              <a:xfrm>
                <a:off x="0" y="597682"/>
                <a:ext cx="3365500" cy="375139"/>
                <a:chOff x="0" y="0"/>
                <a:chExt cx="3365500" cy="375138"/>
              </a:xfrm>
            </p:grpSpPr>
            <p:sp>
              <p:nvSpPr>
                <p:cNvPr id="1390" name="Shape"/>
                <p:cNvSpPr/>
                <p:nvPr/>
              </p:nvSpPr>
              <p:spPr>
                <a:xfrm>
                  <a:off x="0" y="0"/>
                  <a:ext cx="3365500" cy="37513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5400" y="0"/>
                      </a:moveTo>
                      <a:lnTo>
                        <a:pt x="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CBCBCB"/>
                </a:solidFill>
                <a:ln w="12700" cap="flat">
                  <a:solidFill>
                    <a:srgbClr val="000000"/>
                  </a:solidFill>
                  <a:prstDash val="dash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marL="57799" marR="57799" defTabSz="1295400">
                    <a:defRPr sz="3400"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</a:p>
              </p:txBody>
            </p:sp>
            <p:sp>
              <p:nvSpPr>
                <p:cNvPr id="1391" name="Line"/>
                <p:cNvSpPr/>
                <p:nvPr/>
              </p:nvSpPr>
              <p:spPr>
                <a:xfrm>
                  <a:off x="754210" y="75027"/>
                  <a:ext cx="1676401" cy="22508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21600"/>
                      </a:moveTo>
                      <a:lnTo>
                        <a:pt x="5400" y="0"/>
                      </a:lnTo>
                      <a:lnTo>
                        <a:pt x="21600" y="14400"/>
                      </a:lnTo>
                    </a:path>
                  </a:pathLst>
                </a:custGeom>
                <a:noFill/>
                <a:ln w="254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marL="57799" marR="57799" defTabSz="1295400">
                    <a:defRPr sz="3400"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</a:p>
              </p:txBody>
            </p:sp>
          </p:grpSp>
          <p:grpSp>
            <p:nvGrpSpPr>
              <p:cNvPr id="1396" name="Group"/>
              <p:cNvGrpSpPr/>
              <p:nvPr/>
            </p:nvGrpSpPr>
            <p:grpSpPr>
              <a:xfrm>
                <a:off x="82296" y="0"/>
                <a:ext cx="3191596" cy="825305"/>
                <a:chOff x="0" y="0"/>
                <a:chExt cx="3191594" cy="825304"/>
              </a:xfrm>
            </p:grpSpPr>
            <p:sp>
              <p:nvSpPr>
                <p:cNvPr id="1393" name="Line"/>
                <p:cNvSpPr/>
                <p:nvPr/>
              </p:nvSpPr>
              <p:spPr>
                <a:xfrm>
                  <a:off x="0" y="0"/>
                  <a:ext cx="1508754" cy="8253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21600"/>
                      </a:moveTo>
                      <a:cubicBezTo>
                        <a:pt x="1800" y="21494"/>
                        <a:pt x="3600" y="21388"/>
                        <a:pt x="5815" y="19059"/>
                      </a:cubicBezTo>
                      <a:cubicBezTo>
                        <a:pt x="8031" y="16729"/>
                        <a:pt x="11354" y="10376"/>
                        <a:pt x="13292" y="7624"/>
                      </a:cubicBezTo>
                      <a:cubicBezTo>
                        <a:pt x="15231" y="4871"/>
                        <a:pt x="16062" y="3812"/>
                        <a:pt x="17446" y="2541"/>
                      </a:cubicBezTo>
                      <a:cubicBezTo>
                        <a:pt x="18831" y="1271"/>
                        <a:pt x="20908" y="424"/>
                        <a:pt x="21600" y="0"/>
                      </a:cubicBezTo>
                    </a:path>
                  </a:pathLst>
                </a:custGeom>
                <a:noFill/>
                <a:ln w="38100" cap="flat">
                  <a:solidFill>
                    <a:srgbClr val="FF2600"/>
                  </a:solidFill>
                  <a:prstDash val="solid"/>
                  <a:round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marL="57799" marR="57799" defTabSz="1295400">
                    <a:defRPr sz="3400"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</a:p>
              </p:txBody>
            </p:sp>
            <p:sp>
              <p:nvSpPr>
                <p:cNvPr id="1394" name="Line"/>
                <p:cNvSpPr/>
                <p:nvPr/>
              </p:nvSpPr>
              <p:spPr>
                <a:xfrm flipH="1">
                  <a:off x="1682840" y="0"/>
                  <a:ext cx="1508755" cy="8253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21600"/>
                      </a:moveTo>
                      <a:cubicBezTo>
                        <a:pt x="1800" y="21494"/>
                        <a:pt x="3600" y="21388"/>
                        <a:pt x="5815" y="19059"/>
                      </a:cubicBezTo>
                      <a:cubicBezTo>
                        <a:pt x="8031" y="16729"/>
                        <a:pt x="11354" y="10376"/>
                        <a:pt x="13292" y="7624"/>
                      </a:cubicBezTo>
                      <a:cubicBezTo>
                        <a:pt x="15231" y="4871"/>
                        <a:pt x="16062" y="3812"/>
                        <a:pt x="17446" y="2541"/>
                      </a:cubicBezTo>
                      <a:cubicBezTo>
                        <a:pt x="18831" y="1271"/>
                        <a:pt x="20908" y="424"/>
                        <a:pt x="21600" y="0"/>
                      </a:cubicBezTo>
                    </a:path>
                  </a:pathLst>
                </a:custGeom>
                <a:noFill/>
                <a:ln w="38100" cap="flat">
                  <a:solidFill>
                    <a:srgbClr val="FF2600"/>
                  </a:solidFill>
                  <a:prstDash val="solid"/>
                  <a:round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marL="57799" marR="57799" defTabSz="1295400">
                    <a:defRPr sz="3400"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</a:p>
              </p:txBody>
            </p:sp>
            <p:sp>
              <p:nvSpPr>
                <p:cNvPr id="1395" name="Line"/>
                <p:cNvSpPr/>
                <p:nvPr/>
              </p:nvSpPr>
              <p:spPr>
                <a:xfrm>
                  <a:off x="1508753" y="0"/>
                  <a:ext cx="174088" cy="2258"/>
                </a:xfrm>
                <a:prstGeom prst="line">
                  <a:avLst/>
                </a:prstGeom>
                <a:noFill/>
                <a:ln w="38100" cap="flat">
                  <a:solidFill>
                    <a:srgbClr val="FF2600"/>
                  </a:solidFill>
                  <a:prstDash val="solid"/>
                  <a:round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/>
                </a:p>
              </p:txBody>
            </p:sp>
          </p:grpSp>
        </p:grpSp>
        <p:grpSp>
          <p:nvGrpSpPr>
            <p:cNvPr id="1402" name="Group"/>
            <p:cNvGrpSpPr/>
            <p:nvPr/>
          </p:nvGrpSpPr>
          <p:grpSpPr>
            <a:xfrm>
              <a:off x="4605312" y="101600"/>
              <a:ext cx="3678768" cy="979595"/>
              <a:chOff x="0" y="0"/>
              <a:chExt cx="3678766" cy="979594"/>
            </a:xfrm>
          </p:grpSpPr>
          <p:grpSp>
            <p:nvGrpSpPr>
              <p:cNvPr id="1400" name="Group"/>
              <p:cNvGrpSpPr/>
              <p:nvPr/>
            </p:nvGrpSpPr>
            <p:grpSpPr>
              <a:xfrm>
                <a:off x="329045" y="536248"/>
                <a:ext cx="3349722" cy="443347"/>
                <a:chOff x="0" y="0"/>
                <a:chExt cx="3349721" cy="443345"/>
              </a:xfrm>
            </p:grpSpPr>
            <p:sp>
              <p:nvSpPr>
                <p:cNvPr id="1398" name="Shape"/>
                <p:cNvSpPr/>
                <p:nvPr/>
              </p:nvSpPr>
              <p:spPr>
                <a:xfrm>
                  <a:off x="0" y="0"/>
                  <a:ext cx="3349722" cy="44334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5400" y="0"/>
                      </a:moveTo>
                      <a:lnTo>
                        <a:pt x="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CBCBCB"/>
                </a:solidFill>
                <a:ln w="12700" cap="flat">
                  <a:solidFill>
                    <a:srgbClr val="000000"/>
                  </a:solidFill>
                  <a:prstDash val="dash"/>
                  <a:miter lim="400000"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marL="57799" marR="57799" defTabSz="1295400">
                    <a:defRPr sz="3400"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</a:p>
              </p:txBody>
            </p:sp>
            <p:sp>
              <p:nvSpPr>
                <p:cNvPr id="1399" name="Line"/>
                <p:cNvSpPr/>
                <p:nvPr/>
              </p:nvSpPr>
              <p:spPr>
                <a:xfrm>
                  <a:off x="753686" y="88669"/>
                  <a:ext cx="1674862" cy="26600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fill="norm" stroke="1" extrusionOk="0">
                      <a:moveTo>
                        <a:pt x="0" y="21600"/>
                      </a:moveTo>
                      <a:lnTo>
                        <a:pt x="5400" y="0"/>
                      </a:lnTo>
                      <a:lnTo>
                        <a:pt x="21600" y="14400"/>
                      </a:lnTo>
                    </a:path>
                  </a:pathLst>
                </a:custGeom>
                <a:noFill/>
                <a:ln w="25400" cap="flat">
                  <a:solidFill>
                    <a:srgbClr val="000000"/>
                  </a:solidFill>
                  <a:prstDash val="solid"/>
                  <a:round/>
                </a:ln>
                <a:effectLst/>
              </p:spPr>
              <p:txBody>
                <a:bodyPr wrap="square" lIns="50800" tIns="50800" rIns="50800" bIns="50800" numCol="1" anchor="ctr">
                  <a:noAutofit/>
                </a:bodyPr>
                <a:lstStyle/>
                <a:p>
                  <a:pPr marL="57799" marR="57799" defTabSz="1295400">
                    <a:defRPr sz="3400"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</a:p>
              </p:txBody>
            </p:sp>
          </p:grpSp>
          <p:sp>
            <p:nvSpPr>
              <p:cNvPr id="1401" name="Line"/>
              <p:cNvSpPr/>
              <p:nvPr/>
            </p:nvSpPr>
            <p:spPr>
              <a:xfrm>
                <a:off x="0" y="0"/>
                <a:ext cx="3600951" cy="7980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4019" y="21600"/>
                    </a:lnTo>
                    <a:lnTo>
                      <a:pt x="4019" y="0"/>
                    </a:lnTo>
                    <a:lnTo>
                      <a:pt x="19088" y="0"/>
                    </a:lnTo>
                    <a:lnTo>
                      <a:pt x="19088" y="21600"/>
                    </a:lnTo>
                    <a:lnTo>
                      <a:pt x="21600" y="21600"/>
                    </a:lnTo>
                  </a:path>
                </a:pathLst>
              </a:custGeom>
              <a:noFill/>
              <a:ln w="38100" cap="flat">
                <a:solidFill>
                  <a:srgbClr val="FF26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</p:grpSp>
        <p:sp>
          <p:nvSpPr>
            <p:cNvPr id="1403" name="or"/>
            <p:cNvSpPr txBox="1"/>
            <p:nvPr/>
          </p:nvSpPr>
          <p:spPr>
            <a:xfrm>
              <a:off x="8530692" y="175824"/>
              <a:ext cx="468318" cy="4928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algn="ctr" defTabSz="1295400">
                <a:buClr>
                  <a:srgbClr val="000000"/>
                </a:buClr>
                <a:buFont typeface="Times New Roman"/>
                <a:defRPr sz="28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or</a:t>
              </a:r>
            </a:p>
          </p:txBody>
        </p:sp>
        <p:sp>
          <p:nvSpPr>
            <p:cNvPr id="1404" name="Window function w(x,y) ="/>
            <p:cNvSpPr txBox="1"/>
            <p:nvPr/>
          </p:nvSpPr>
          <p:spPr>
            <a:xfrm>
              <a:off x="0" y="101600"/>
              <a:ext cx="4227145" cy="6398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/>
            <a:p>
              <a:pPr marL="57799" marR="57799" algn="ctr" defTabSz="1295400">
                <a:buClr>
                  <a:srgbClr val="000000"/>
                </a:buClr>
                <a:buFont typeface="Times New Roman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rPr sz="2800"/>
                <a:t>Window function </a:t>
              </a:r>
              <a:r>
                <a:rPr i="1" sz="3800"/>
                <a:t>w(x,y)</a:t>
              </a:r>
              <a:r>
                <a:rPr sz="2800"/>
                <a:t> =</a:t>
              </a:r>
            </a:p>
          </p:txBody>
        </p:sp>
        <p:sp>
          <p:nvSpPr>
            <p:cNvPr id="1405" name="Gaussian"/>
            <p:cNvSpPr txBox="1"/>
            <p:nvPr/>
          </p:nvSpPr>
          <p:spPr>
            <a:xfrm>
              <a:off x="9880756" y="1259558"/>
              <a:ext cx="1475735" cy="4928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algn="ctr" defTabSz="1295400">
                <a:buClr>
                  <a:srgbClr val="000000"/>
                </a:buClr>
                <a:buFont typeface="Times New Roman"/>
                <a:defRPr sz="28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Gaussian</a:t>
              </a:r>
            </a:p>
          </p:txBody>
        </p:sp>
        <p:sp>
          <p:nvSpPr>
            <p:cNvPr id="1406" name="1 in window, 0 outside"/>
            <p:cNvSpPr txBox="1"/>
            <p:nvPr/>
          </p:nvSpPr>
          <p:spPr>
            <a:xfrm>
              <a:off x="4684800" y="1259558"/>
              <a:ext cx="3398718" cy="4928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algn="ctr" defTabSz="1295400">
                <a:buClr>
                  <a:srgbClr val="000000"/>
                </a:buClr>
                <a:buFont typeface="Times New Roman"/>
                <a:defRPr sz="28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1 in window, 0 outside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07" grpId="4"/>
      <p:bldP build="whole" bldLvl="1" animBg="1" rev="0" advAuto="0" spid="1381" grpId="1"/>
      <p:bldP build="whole" bldLvl="1" animBg="1" rev="0" advAuto="0" spid="1385" grpId="2"/>
      <p:bldP build="whole" bldLvl="1" animBg="1" rev="0" advAuto="0" spid="1389" grpId="3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9" name="Go through Taylor series expansion on boar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600"/>
            </a:lvl1pPr>
          </a:lstStyle>
          <a:p>
            <a:pPr>
              <a:defRPr sz="6200"/>
            </a:pPr>
            <a:r>
              <a:rPr sz="5600"/>
              <a:t>Go through Taylor series expansion on board</a:t>
            </a:r>
          </a:p>
        </p:txBody>
      </p:sp>
      <p:sp>
        <p:nvSpPr>
          <p:cNvPr id="1410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2" name="Harris Detector: Mathematics"/>
          <p:cNvSpPr txBox="1"/>
          <p:nvPr>
            <p:ph type="title"/>
          </p:nvPr>
        </p:nvSpPr>
        <p:spPr>
          <a:xfrm>
            <a:off x="977900" y="0"/>
            <a:ext cx="11049000" cy="2772552"/>
          </a:xfrm>
          <a:prstGeom prst="rect">
            <a:avLst/>
          </a:prstGeom>
        </p:spPr>
        <p:txBody>
          <a:bodyPr/>
          <a:lstStyle/>
          <a:p>
            <a:pPr/>
            <a:r>
              <a:t>Harris Detector: Mathematics</a:t>
            </a:r>
          </a:p>
        </p:txBody>
      </p:sp>
      <p:grpSp>
        <p:nvGrpSpPr>
          <p:cNvPr id="1415" name="Group"/>
          <p:cNvGrpSpPr/>
          <p:nvPr/>
        </p:nvGrpSpPr>
        <p:grpSpPr>
          <a:xfrm>
            <a:off x="3581400" y="3581400"/>
            <a:ext cx="5337387" cy="1627858"/>
            <a:chOff x="0" y="0"/>
            <a:chExt cx="5337386" cy="1627857"/>
          </a:xfrm>
        </p:grpSpPr>
        <p:sp>
          <p:nvSpPr>
            <p:cNvPr id="1413" name="Rectangle"/>
            <p:cNvSpPr/>
            <p:nvPr/>
          </p:nvSpPr>
          <p:spPr>
            <a:xfrm>
              <a:off x="0" y="0"/>
              <a:ext cx="5337387" cy="1627858"/>
            </a:xfrm>
            <a:prstGeom prst="rect">
              <a:avLst/>
            </a:prstGeom>
            <a:solidFill>
              <a:srgbClr val="76DC7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647700">
                <a:defRPr sz="1600"/>
              </a:pPr>
            </a:p>
          </p:txBody>
        </p:sp>
        <p:pic>
          <p:nvPicPr>
            <p:cNvPr id="1414" name="image.pdf" descr="image.pdf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5337387" cy="16278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416" name="Expanding E(u,v) in a order Taylor series expansion, we have,for small shifts [u,v],  a bilinear approximation:"/>
          <p:cNvSpPr txBox="1"/>
          <p:nvPr/>
        </p:nvSpPr>
        <p:spPr>
          <a:xfrm>
            <a:off x="647700" y="2108764"/>
            <a:ext cx="12141200" cy="112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Expanding E(u,v) in a order Taylor series expansion, we have,for small shifts </a:t>
            </a:r>
            <a:r>
              <a:rPr sz="3800"/>
              <a:t>[</a:t>
            </a:r>
            <a:r>
              <a:rPr i="1" sz="3800"/>
              <a:t>u,v</a:t>
            </a:r>
            <a:r>
              <a:t>],  a </a:t>
            </a:r>
            <a:r>
              <a:rPr i="1"/>
              <a:t>bilinear</a:t>
            </a:r>
            <a:r>
              <a:t> approximation:</a:t>
            </a:r>
          </a:p>
        </p:txBody>
      </p:sp>
      <p:grpSp>
        <p:nvGrpSpPr>
          <p:cNvPr id="1419" name="Group"/>
          <p:cNvGrpSpPr/>
          <p:nvPr/>
        </p:nvGrpSpPr>
        <p:grpSpPr>
          <a:xfrm>
            <a:off x="3467100" y="6832600"/>
            <a:ext cx="6290170" cy="1803400"/>
            <a:chOff x="0" y="0"/>
            <a:chExt cx="6290169" cy="1803400"/>
          </a:xfrm>
        </p:grpSpPr>
        <p:sp>
          <p:nvSpPr>
            <p:cNvPr id="1417" name="Rectangle"/>
            <p:cNvSpPr/>
            <p:nvPr/>
          </p:nvSpPr>
          <p:spPr>
            <a:xfrm>
              <a:off x="0" y="0"/>
              <a:ext cx="6290170" cy="1803400"/>
            </a:xfrm>
            <a:prstGeom prst="rect">
              <a:avLst/>
            </a:prstGeom>
            <a:solidFill>
              <a:srgbClr val="76DC7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647700">
                <a:defRPr sz="1600"/>
              </a:pPr>
            </a:p>
          </p:txBody>
        </p:sp>
        <p:pic>
          <p:nvPicPr>
            <p:cNvPr id="1418" name="image.pdf" descr="image.pdf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6290170" cy="18034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420" name="where M is a 2×2 matrix computed from image 1st derivatives:"/>
          <p:cNvSpPr txBox="1"/>
          <p:nvPr/>
        </p:nvSpPr>
        <p:spPr>
          <a:xfrm>
            <a:off x="863600" y="5956300"/>
            <a:ext cx="12141200" cy="60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where </a:t>
            </a:r>
            <a:r>
              <a:rPr i="1"/>
              <a:t>M</a:t>
            </a:r>
            <a:r>
              <a:t> is a 2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´</a:t>
            </a:r>
            <a:r>
              <a:t>2 matrix computed from image 1s</a:t>
            </a:r>
            <a:r>
              <a:t>t </a:t>
            </a:r>
            <a:r>
              <a:t>derivatives:</a:t>
            </a:r>
          </a:p>
        </p:txBody>
      </p:sp>
      <p:sp>
        <p:nvSpPr>
          <p:cNvPr id="1421" name="M is often called structure tensor"/>
          <p:cNvSpPr txBox="1"/>
          <p:nvPr/>
        </p:nvSpPr>
        <p:spPr>
          <a:xfrm>
            <a:off x="2743200" y="8851900"/>
            <a:ext cx="5867727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M is often called structure tensor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" name="Selecting Good Features"/>
          <p:cNvSpPr txBox="1"/>
          <p:nvPr>
            <p:ph type="title"/>
          </p:nvPr>
        </p:nvSpPr>
        <p:spPr>
          <a:xfrm>
            <a:off x="977900" y="0"/>
            <a:ext cx="11049000" cy="2273300"/>
          </a:xfrm>
          <a:prstGeom prst="rect">
            <a:avLst/>
          </a:prstGeom>
        </p:spPr>
        <p:txBody>
          <a:bodyPr/>
          <a:lstStyle/>
          <a:p>
            <a:pPr/>
            <a:r>
              <a:t>Selecting Good Features</a:t>
            </a:r>
          </a:p>
        </p:txBody>
      </p:sp>
      <p:pic>
        <p:nvPicPr>
          <p:cNvPr id="1424" name="surf.png" descr="surf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480300" y="5066453"/>
            <a:ext cx="4800600" cy="3603414"/>
          </a:xfrm>
          <a:prstGeom prst="rect">
            <a:avLst/>
          </a:prstGeom>
          <a:ln w="12700">
            <a:miter lim="400000"/>
          </a:ln>
        </p:spPr>
      </p:pic>
      <p:sp>
        <p:nvSpPr>
          <p:cNvPr id="1425" name="Square"/>
          <p:cNvSpPr/>
          <p:nvPr/>
        </p:nvSpPr>
        <p:spPr>
          <a:xfrm>
            <a:off x="6172200" y="5854700"/>
            <a:ext cx="215900" cy="215900"/>
          </a:xfrm>
          <a:prstGeom prst="rect">
            <a:avLst/>
          </a:prstGeom>
          <a:ln w="25400">
            <a:solidFill>
              <a:srgbClr val="FF26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pic>
        <p:nvPicPr>
          <p:cNvPr id="1426" name="img.png" descr="img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1948462"/>
            <a:ext cx="7994792" cy="5994401"/>
          </a:xfrm>
          <a:prstGeom prst="rect">
            <a:avLst/>
          </a:prstGeom>
          <a:ln w="12700">
            <a:miter lim="400000"/>
          </a:ln>
        </p:spPr>
      </p:pic>
      <p:sp>
        <p:nvSpPr>
          <p:cNvPr id="1427" name="λ1 and  λ2 are large"/>
          <p:cNvSpPr txBox="1"/>
          <p:nvPr/>
        </p:nvSpPr>
        <p:spPr>
          <a:xfrm>
            <a:off x="7912100" y="8613422"/>
            <a:ext cx="3870793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defTabSz="1295400">
              <a:lnSpc>
                <a:spcPct val="90000"/>
              </a:lnSpc>
              <a:spcBef>
                <a:spcPts val="600"/>
              </a:spcBef>
              <a:buClr>
                <a:srgbClr val="000000"/>
              </a:buClr>
              <a:buFont typeface="Symbol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latin typeface="Symbol"/>
                <a:ea typeface="Symbol"/>
                <a:cs typeface="Symbol"/>
                <a:sym typeface="Symbol"/>
              </a:rPr>
              <a:t>l</a:t>
            </a:r>
            <a:r>
              <a:rPr baseline="-19411">
                <a:latin typeface="+mn-lt"/>
                <a:ea typeface="+mn-ea"/>
                <a:cs typeface="+mn-cs"/>
                <a:sym typeface="Arial"/>
              </a:rPr>
              <a:t>1</a:t>
            </a:r>
            <a:r>
              <a:rPr>
                <a:latin typeface="+mn-lt"/>
                <a:ea typeface="+mn-ea"/>
                <a:cs typeface="+mn-cs"/>
                <a:sym typeface="Arial"/>
              </a:rPr>
              <a:t> and  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l</a:t>
            </a:r>
            <a:r>
              <a:rPr baseline="-19411">
                <a:latin typeface="+mn-lt"/>
                <a:ea typeface="+mn-ea"/>
                <a:cs typeface="+mn-cs"/>
                <a:sym typeface="Arial"/>
              </a:rPr>
              <a:t>2</a:t>
            </a:r>
            <a:r>
              <a:rPr>
                <a:latin typeface="+mn-lt"/>
                <a:ea typeface="+mn-ea"/>
                <a:cs typeface="+mn-cs"/>
                <a:sym typeface="Arial"/>
              </a:rPr>
              <a:t> are large</a:t>
            </a:r>
          </a:p>
        </p:txBody>
      </p:sp>
      <p:pic>
        <p:nvPicPr>
          <p:cNvPr id="1428" name="droppedImage.pdf" descr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432800" y="2019300"/>
            <a:ext cx="3616557" cy="2730501"/>
          </a:xfrm>
          <a:prstGeom prst="rect">
            <a:avLst/>
          </a:prstGeom>
          <a:ln w="12700"/>
        </p:spPr>
      </p:pic>
      <p:sp>
        <p:nvSpPr>
          <p:cNvPr id="1429" name="Line"/>
          <p:cNvSpPr/>
          <p:nvPr/>
        </p:nvSpPr>
        <p:spPr>
          <a:xfrm flipH="1">
            <a:off x="6465559" y="3734684"/>
            <a:ext cx="2172176" cy="2233525"/>
          </a:xfrm>
          <a:prstGeom prst="line">
            <a:avLst/>
          </a:prstGeom>
          <a:ln w="63500">
            <a:solidFill>
              <a:srgbClr val="FF26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30" name="Image patch"/>
          <p:cNvSpPr txBox="1"/>
          <p:nvPr/>
        </p:nvSpPr>
        <p:spPr>
          <a:xfrm>
            <a:off x="9105900" y="1663700"/>
            <a:ext cx="2293992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Image patch</a:t>
            </a:r>
          </a:p>
        </p:txBody>
      </p:sp>
      <p:sp>
        <p:nvSpPr>
          <p:cNvPr id="1431" name="Error surface"/>
          <p:cNvSpPr txBox="1"/>
          <p:nvPr/>
        </p:nvSpPr>
        <p:spPr>
          <a:xfrm>
            <a:off x="8712200" y="5080000"/>
            <a:ext cx="2437574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Error surface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" name="Selecting Good Features"/>
          <p:cNvSpPr txBox="1"/>
          <p:nvPr>
            <p:ph type="title"/>
          </p:nvPr>
        </p:nvSpPr>
        <p:spPr>
          <a:xfrm>
            <a:off x="977900" y="0"/>
            <a:ext cx="11049000" cy="2273300"/>
          </a:xfrm>
          <a:prstGeom prst="rect">
            <a:avLst/>
          </a:prstGeom>
        </p:spPr>
        <p:txBody>
          <a:bodyPr/>
          <a:lstStyle/>
          <a:p>
            <a:pPr/>
            <a:r>
              <a:t>Selecting Good Features</a:t>
            </a:r>
          </a:p>
        </p:txBody>
      </p:sp>
      <p:pic>
        <p:nvPicPr>
          <p:cNvPr id="1434" name="img.png" descr="img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948462"/>
            <a:ext cx="8013700" cy="6012463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5" name="surf.png" descr="surf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43235" y="5107093"/>
            <a:ext cx="4811325" cy="3607930"/>
          </a:xfrm>
          <a:prstGeom prst="rect">
            <a:avLst/>
          </a:prstGeom>
          <a:ln w="12700">
            <a:miter lim="400000"/>
          </a:ln>
        </p:spPr>
      </p:pic>
      <p:sp>
        <p:nvSpPr>
          <p:cNvPr id="1436" name="large λ1, small λ2"/>
          <p:cNvSpPr txBox="1"/>
          <p:nvPr/>
        </p:nvSpPr>
        <p:spPr>
          <a:xfrm>
            <a:off x="8128000" y="8613422"/>
            <a:ext cx="340188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defTabSz="1295400">
              <a:lnSpc>
                <a:spcPct val="90000"/>
              </a:lnSpc>
              <a:spcBef>
                <a:spcPts val="700"/>
              </a:spcBef>
              <a:buClr>
                <a:srgbClr val="000000"/>
              </a:buClr>
              <a:buFont typeface="Arial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latin typeface="+mn-lt"/>
                <a:ea typeface="+mn-ea"/>
                <a:cs typeface="+mn-cs"/>
                <a:sym typeface="Arial"/>
              </a:rPr>
              <a:t>large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 l</a:t>
            </a:r>
            <a:r>
              <a:rPr baseline="-19411">
                <a:latin typeface="+mn-lt"/>
                <a:ea typeface="+mn-ea"/>
                <a:cs typeface="+mn-cs"/>
                <a:sym typeface="Arial"/>
              </a:rPr>
              <a:t>1</a:t>
            </a:r>
            <a:r>
              <a:rPr>
                <a:latin typeface="+mn-lt"/>
                <a:ea typeface="+mn-ea"/>
                <a:cs typeface="+mn-cs"/>
                <a:sym typeface="Arial"/>
              </a:rPr>
              <a:t>, small 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l</a:t>
            </a:r>
            <a:r>
              <a:rPr baseline="-19411">
                <a:latin typeface="+mn-lt"/>
                <a:ea typeface="+mn-ea"/>
                <a:cs typeface="+mn-cs"/>
                <a:sym typeface="Arial"/>
              </a:rPr>
              <a:t>2</a:t>
            </a:r>
          </a:p>
        </p:txBody>
      </p:sp>
      <p:pic>
        <p:nvPicPr>
          <p:cNvPr id="1437" name="droppedImage.pdf" descr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432800" y="1968500"/>
            <a:ext cx="3606800" cy="2705100"/>
          </a:xfrm>
          <a:prstGeom prst="rect">
            <a:avLst/>
          </a:prstGeom>
          <a:ln w="12700"/>
        </p:spPr>
      </p:pic>
      <p:sp>
        <p:nvSpPr>
          <p:cNvPr id="1438" name="Line"/>
          <p:cNvSpPr/>
          <p:nvPr/>
        </p:nvSpPr>
        <p:spPr>
          <a:xfrm flipH="1">
            <a:off x="6870808" y="3391502"/>
            <a:ext cx="1784989" cy="145215"/>
          </a:xfrm>
          <a:prstGeom prst="line">
            <a:avLst/>
          </a:prstGeom>
          <a:ln w="63500">
            <a:solidFill>
              <a:srgbClr val="FF26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39" name="Image patch"/>
          <p:cNvSpPr txBox="1"/>
          <p:nvPr/>
        </p:nvSpPr>
        <p:spPr>
          <a:xfrm>
            <a:off x="9105900" y="1663700"/>
            <a:ext cx="2293992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Image patch</a:t>
            </a:r>
          </a:p>
        </p:txBody>
      </p:sp>
      <p:sp>
        <p:nvSpPr>
          <p:cNvPr id="1440" name="Error surface"/>
          <p:cNvSpPr txBox="1"/>
          <p:nvPr/>
        </p:nvSpPr>
        <p:spPr>
          <a:xfrm>
            <a:off x="8712200" y="5080000"/>
            <a:ext cx="2437574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Error surface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2" name="surf.png" descr="surf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543235" y="5041900"/>
            <a:ext cx="4811325" cy="36079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43" name="img.png" descr="img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1948462"/>
            <a:ext cx="7994792" cy="5994401"/>
          </a:xfrm>
          <a:prstGeom prst="rect">
            <a:avLst/>
          </a:prstGeom>
          <a:ln w="12700">
            <a:miter lim="400000"/>
          </a:ln>
        </p:spPr>
      </p:pic>
      <p:sp>
        <p:nvSpPr>
          <p:cNvPr id="1444" name="Selecting Good Features"/>
          <p:cNvSpPr txBox="1"/>
          <p:nvPr>
            <p:ph type="title"/>
          </p:nvPr>
        </p:nvSpPr>
        <p:spPr>
          <a:xfrm>
            <a:off x="977900" y="0"/>
            <a:ext cx="11049000" cy="2273300"/>
          </a:xfrm>
          <a:prstGeom prst="rect">
            <a:avLst/>
          </a:prstGeom>
        </p:spPr>
        <p:txBody>
          <a:bodyPr/>
          <a:lstStyle/>
          <a:p>
            <a:pPr/>
            <a:r>
              <a:t>Selecting Good Features</a:t>
            </a:r>
          </a:p>
        </p:txBody>
      </p:sp>
      <p:sp>
        <p:nvSpPr>
          <p:cNvPr id="1445" name="small λ1, small λ2"/>
          <p:cNvSpPr txBox="1"/>
          <p:nvPr/>
        </p:nvSpPr>
        <p:spPr>
          <a:xfrm>
            <a:off x="8128000" y="8613422"/>
            <a:ext cx="344932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defTabSz="1295400">
              <a:lnSpc>
                <a:spcPct val="90000"/>
              </a:lnSpc>
              <a:spcBef>
                <a:spcPts val="700"/>
              </a:spcBef>
              <a:buClr>
                <a:srgbClr val="000000"/>
              </a:buClr>
              <a:buFont typeface="Arial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latin typeface="+mn-lt"/>
                <a:ea typeface="+mn-ea"/>
                <a:cs typeface="+mn-cs"/>
                <a:sym typeface="Arial"/>
              </a:rPr>
              <a:t>small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 l</a:t>
            </a:r>
            <a:r>
              <a:rPr baseline="-19411">
                <a:latin typeface="+mn-lt"/>
                <a:ea typeface="+mn-ea"/>
                <a:cs typeface="+mn-cs"/>
                <a:sym typeface="Arial"/>
              </a:rPr>
              <a:t>1</a:t>
            </a:r>
            <a:r>
              <a:rPr>
                <a:latin typeface="+mn-lt"/>
                <a:ea typeface="+mn-ea"/>
                <a:cs typeface="+mn-cs"/>
                <a:sym typeface="Arial"/>
              </a:rPr>
              <a:t>, small 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l</a:t>
            </a:r>
            <a:r>
              <a:rPr baseline="-19411">
                <a:latin typeface="+mn-lt"/>
                <a:ea typeface="+mn-ea"/>
                <a:cs typeface="+mn-cs"/>
                <a:sym typeface="Arial"/>
              </a:rPr>
              <a:t>2</a:t>
            </a:r>
          </a:p>
        </p:txBody>
      </p:sp>
      <p:pic>
        <p:nvPicPr>
          <p:cNvPr id="1446" name="droppedImage.pdf" descr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140700" y="1968500"/>
            <a:ext cx="3606800" cy="2705100"/>
          </a:xfrm>
          <a:prstGeom prst="rect">
            <a:avLst/>
          </a:prstGeom>
          <a:ln w="12700"/>
        </p:spPr>
      </p:pic>
      <p:sp>
        <p:nvSpPr>
          <p:cNvPr id="1447" name="Line"/>
          <p:cNvSpPr/>
          <p:nvPr/>
        </p:nvSpPr>
        <p:spPr>
          <a:xfrm flipH="1">
            <a:off x="2118346" y="3426193"/>
            <a:ext cx="6318197" cy="976281"/>
          </a:xfrm>
          <a:prstGeom prst="line">
            <a:avLst/>
          </a:prstGeom>
          <a:ln w="63500">
            <a:solidFill>
              <a:srgbClr val="FF26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48" name="(contrast auto-scaled)"/>
          <p:cNvSpPr txBox="1"/>
          <p:nvPr/>
        </p:nvSpPr>
        <p:spPr>
          <a:xfrm>
            <a:off x="8432800" y="4356100"/>
            <a:ext cx="2803976" cy="431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(contrast auto-scaled)</a:t>
            </a:r>
          </a:p>
        </p:txBody>
      </p:sp>
      <p:sp>
        <p:nvSpPr>
          <p:cNvPr id="1449" name="Image patch"/>
          <p:cNvSpPr txBox="1"/>
          <p:nvPr/>
        </p:nvSpPr>
        <p:spPr>
          <a:xfrm>
            <a:off x="8775700" y="1663700"/>
            <a:ext cx="2293992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Image patch</a:t>
            </a:r>
          </a:p>
        </p:txBody>
      </p:sp>
      <p:sp>
        <p:nvSpPr>
          <p:cNvPr id="1450" name="Error surface"/>
          <p:cNvSpPr txBox="1"/>
          <p:nvPr/>
        </p:nvSpPr>
        <p:spPr>
          <a:xfrm>
            <a:off x="10109200" y="7823200"/>
            <a:ext cx="2437574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Error surface</a:t>
            </a:r>
          </a:p>
        </p:txBody>
      </p:sp>
      <p:sp>
        <p:nvSpPr>
          <p:cNvPr id="1451" name="(vertical scale exaggerated relative to previous plots)"/>
          <p:cNvSpPr txBox="1"/>
          <p:nvPr/>
        </p:nvSpPr>
        <p:spPr>
          <a:xfrm>
            <a:off x="5575300" y="8242300"/>
            <a:ext cx="7239000" cy="431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(vertical scale exaggerated relative to previous plots)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3" name="Harris Detector: Mathematic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Harris Detector: Mathematics</a:t>
            </a:r>
          </a:p>
        </p:txBody>
      </p:sp>
      <p:sp>
        <p:nvSpPr>
          <p:cNvPr id="1454" name="Classification of image points using eigenvalues of M:"/>
          <p:cNvSpPr txBox="1"/>
          <p:nvPr/>
        </p:nvSpPr>
        <p:spPr>
          <a:xfrm>
            <a:off x="330200" y="2705100"/>
            <a:ext cx="3797300" cy="153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Classification of image points using eigenvalues of </a:t>
            </a:r>
            <a:r>
              <a:rPr i="1"/>
              <a:t>M</a:t>
            </a:r>
            <a:r>
              <a:t>: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6" name="Shape"/>
          <p:cNvSpPr/>
          <p:nvPr/>
        </p:nvSpPr>
        <p:spPr>
          <a:xfrm>
            <a:off x="1193800" y="6832600"/>
            <a:ext cx="4445000" cy="1739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16343" y="21600"/>
                </a:lnTo>
                <a:lnTo>
                  <a:pt x="16343" y="13500"/>
                </a:lnTo>
                <a:lnTo>
                  <a:pt x="18095" y="13500"/>
                </a:lnTo>
                <a:lnTo>
                  <a:pt x="18095" y="16004"/>
                </a:lnTo>
                <a:lnTo>
                  <a:pt x="21600" y="10800"/>
                </a:lnTo>
                <a:lnTo>
                  <a:pt x="18095" y="5596"/>
                </a:lnTo>
                <a:lnTo>
                  <a:pt x="18095" y="8100"/>
                </a:lnTo>
                <a:lnTo>
                  <a:pt x="16343" y="8100"/>
                </a:lnTo>
                <a:lnTo>
                  <a:pt x="16343" y="0"/>
                </a:lnTo>
                <a:close/>
              </a:path>
            </a:pathLst>
          </a:custGeom>
          <a:solidFill>
            <a:srgbClr val="CBCBCB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457" name="Harris Detector: Mathematic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Harris Detector: Mathematics</a:t>
            </a:r>
          </a:p>
        </p:txBody>
      </p:sp>
      <p:sp>
        <p:nvSpPr>
          <p:cNvPr id="1458" name="Square"/>
          <p:cNvSpPr/>
          <p:nvPr/>
        </p:nvSpPr>
        <p:spPr>
          <a:xfrm>
            <a:off x="5740400" y="2489200"/>
            <a:ext cx="6172200" cy="6172200"/>
          </a:xfrm>
          <a:prstGeom prst="rect">
            <a:avLst/>
          </a:prstGeom>
          <a:solidFill>
            <a:srgbClr val="F7A27A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459" name="λ1"/>
          <p:cNvSpPr txBox="1"/>
          <p:nvPr/>
        </p:nvSpPr>
        <p:spPr>
          <a:xfrm>
            <a:off x="11049000" y="8674100"/>
            <a:ext cx="10795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algn="ctr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latin typeface="Symbol"/>
                <a:ea typeface="Symbol"/>
                <a:cs typeface="Symbol"/>
                <a:sym typeface="Symbol"/>
              </a:rPr>
              <a:t>l</a:t>
            </a:r>
            <a:r>
              <a:rPr baseline="-19411"/>
              <a:t>1</a:t>
            </a:r>
          </a:p>
        </p:txBody>
      </p:sp>
      <p:sp>
        <p:nvSpPr>
          <p:cNvPr id="1460" name="λ2"/>
          <p:cNvSpPr txBox="1"/>
          <p:nvPr/>
        </p:nvSpPr>
        <p:spPr>
          <a:xfrm>
            <a:off x="4445000" y="2603500"/>
            <a:ext cx="15113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algn="ctr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latin typeface="Symbol"/>
                <a:ea typeface="Symbol"/>
                <a:cs typeface="Symbol"/>
                <a:sym typeface="Symbol"/>
              </a:rPr>
              <a:t>l</a:t>
            </a:r>
            <a:r>
              <a:rPr baseline="-19411"/>
              <a:t>2</a:t>
            </a:r>
          </a:p>
        </p:txBody>
      </p:sp>
      <p:sp>
        <p:nvSpPr>
          <p:cNvPr id="1461" name="Shape"/>
          <p:cNvSpPr/>
          <p:nvPr/>
        </p:nvSpPr>
        <p:spPr>
          <a:xfrm>
            <a:off x="6388100" y="2489200"/>
            <a:ext cx="5524500" cy="5600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6723"/>
                </a:moveTo>
                <a:lnTo>
                  <a:pt x="5929" y="0"/>
                </a:lnTo>
                <a:lnTo>
                  <a:pt x="21600" y="0"/>
                </a:lnTo>
                <a:lnTo>
                  <a:pt x="21600" y="16305"/>
                </a:lnTo>
                <a:lnTo>
                  <a:pt x="4897" y="21600"/>
                </a:lnTo>
                <a:lnTo>
                  <a:pt x="0" y="16723"/>
                </a:lnTo>
                <a:close/>
              </a:path>
            </a:pathLst>
          </a:custGeom>
          <a:solidFill>
            <a:srgbClr val="00D2A9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462" name="Triangle"/>
          <p:cNvSpPr/>
          <p:nvPr/>
        </p:nvSpPr>
        <p:spPr>
          <a:xfrm>
            <a:off x="5740400" y="6172200"/>
            <a:ext cx="2488072" cy="2489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BFBFB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463" name="“Corner” λ1 and λ2 are large,  λ1 ~ λ2; E increases in all directions"/>
          <p:cNvSpPr txBox="1"/>
          <p:nvPr/>
        </p:nvSpPr>
        <p:spPr>
          <a:xfrm>
            <a:off x="7912100" y="3365500"/>
            <a:ext cx="3797300" cy="2552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defTabSz="1295400">
              <a:buClr>
                <a:srgbClr val="004DD6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solidFill>
                  <a:srgbClr val="004DD6"/>
                </a:solidFill>
                <a:uFill>
                  <a:solidFill>
                    <a:srgbClr val="004DD6"/>
                  </a:solidFill>
                </a:uFill>
              </a:rPr>
              <a:t>“Corner”</a:t>
            </a:r>
            <a:br/>
            <a:r>
              <a:rPr>
                <a:latin typeface="Symbol"/>
                <a:ea typeface="Symbol"/>
                <a:cs typeface="Symbol"/>
                <a:sym typeface="Symbol"/>
              </a:rPr>
              <a:t>l</a:t>
            </a:r>
            <a:r>
              <a:rPr baseline="-19411"/>
              <a:t>1</a:t>
            </a:r>
            <a:r>
              <a:rPr sz="2800"/>
              <a:t> and 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l</a:t>
            </a:r>
            <a:r>
              <a:rPr baseline="-19411"/>
              <a:t>2</a:t>
            </a:r>
            <a:r>
              <a:rPr sz="2800"/>
              <a:t> are large,</a:t>
            </a:r>
            <a:br>
              <a:rPr sz="2800"/>
            </a:br>
            <a:r>
              <a:rPr sz="2800"/>
              <a:t> 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l</a:t>
            </a:r>
            <a:r>
              <a:rPr baseline="-19411"/>
              <a:t>1 </a:t>
            </a:r>
            <a:r>
              <a:t>~ 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l</a:t>
            </a:r>
            <a:r>
              <a:rPr baseline="-19411"/>
              <a:t>2</a:t>
            </a:r>
            <a:r>
              <a:rPr sz="2800"/>
              <a:t>;</a:t>
            </a:r>
            <a:br>
              <a:rPr sz="2800"/>
            </a:br>
            <a:r>
              <a:rPr i="1"/>
              <a:t>E</a:t>
            </a:r>
            <a:r>
              <a:rPr sz="2800"/>
              <a:t> increases in all directions</a:t>
            </a:r>
          </a:p>
        </p:txBody>
      </p:sp>
      <p:sp>
        <p:nvSpPr>
          <p:cNvPr id="1464" name="λ1 and λ2 are small; E is almost constant in all directions"/>
          <p:cNvSpPr txBox="1"/>
          <p:nvPr/>
        </p:nvSpPr>
        <p:spPr>
          <a:xfrm>
            <a:off x="1295400" y="6832600"/>
            <a:ext cx="3365500" cy="1524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latin typeface="Symbol"/>
                <a:ea typeface="Symbol"/>
                <a:cs typeface="Symbol"/>
                <a:sym typeface="Symbol"/>
              </a:rPr>
              <a:t>l</a:t>
            </a:r>
            <a:r>
              <a:rPr baseline="-19411"/>
              <a:t>1</a:t>
            </a:r>
            <a:r>
              <a:rPr sz="2800"/>
              <a:t> and 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l</a:t>
            </a:r>
            <a:r>
              <a:rPr baseline="-19411"/>
              <a:t>2</a:t>
            </a:r>
            <a:r>
              <a:rPr sz="2800"/>
              <a:t> are small;</a:t>
            </a:r>
            <a:br>
              <a:rPr sz="2800"/>
            </a:br>
            <a:r>
              <a:rPr i="1"/>
              <a:t>E</a:t>
            </a:r>
            <a:r>
              <a:rPr sz="2800"/>
              <a:t> is almost constant in all directions</a:t>
            </a:r>
          </a:p>
        </p:txBody>
      </p:sp>
      <p:sp>
        <p:nvSpPr>
          <p:cNvPr id="1465" name="“Edge”  λ1 &gt;&gt; λ2"/>
          <p:cNvSpPr txBox="1"/>
          <p:nvPr/>
        </p:nvSpPr>
        <p:spPr>
          <a:xfrm>
            <a:off x="10185400" y="7264400"/>
            <a:ext cx="1841500" cy="1117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defTabSz="1295400">
              <a:buClr>
                <a:srgbClr val="004DD6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solidFill>
                  <a:srgbClr val="004DD6"/>
                </a:solidFill>
                <a:uFill>
                  <a:solidFill>
                    <a:srgbClr val="004DD6"/>
                  </a:solidFill>
                </a:uFill>
              </a:rPr>
              <a:t>“Edge” </a:t>
            </a:r>
            <a:br/>
            <a:r>
              <a:rPr>
                <a:latin typeface="Symbol"/>
                <a:ea typeface="Symbol"/>
                <a:cs typeface="Symbol"/>
                <a:sym typeface="Symbol"/>
              </a:rPr>
              <a:t>l</a:t>
            </a:r>
            <a:r>
              <a:rPr baseline="-19411"/>
              <a:t>1</a:t>
            </a:r>
            <a:r>
              <a:rPr sz="2800"/>
              <a:t> &gt;&gt; 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l</a:t>
            </a:r>
            <a:r>
              <a:rPr baseline="-19411"/>
              <a:t>2</a:t>
            </a:r>
          </a:p>
        </p:txBody>
      </p:sp>
      <p:sp>
        <p:nvSpPr>
          <p:cNvPr id="1466" name="“Edge”  λ2 &gt;&gt; λ1"/>
          <p:cNvSpPr txBox="1"/>
          <p:nvPr/>
        </p:nvSpPr>
        <p:spPr>
          <a:xfrm>
            <a:off x="5854700" y="2705100"/>
            <a:ext cx="1841500" cy="1117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defTabSz="1295400">
              <a:buClr>
                <a:srgbClr val="004DD6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solidFill>
                  <a:srgbClr val="004DD6"/>
                </a:solidFill>
                <a:uFill>
                  <a:solidFill>
                    <a:srgbClr val="004DD6"/>
                  </a:solidFill>
                </a:uFill>
              </a:rPr>
              <a:t>“Edge” </a:t>
            </a:r>
            <a:br/>
            <a:r>
              <a:rPr>
                <a:latin typeface="Symbol"/>
                <a:ea typeface="Symbol"/>
                <a:cs typeface="Symbol"/>
                <a:sym typeface="Symbol"/>
              </a:rPr>
              <a:t>l</a:t>
            </a:r>
            <a:r>
              <a:rPr baseline="-19411"/>
              <a:t>2</a:t>
            </a:r>
            <a:r>
              <a:rPr sz="2800"/>
              <a:t> &gt;&gt; 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l</a:t>
            </a:r>
            <a:r>
              <a:rPr baseline="-19411"/>
              <a:t>1</a:t>
            </a:r>
          </a:p>
        </p:txBody>
      </p:sp>
      <p:sp>
        <p:nvSpPr>
          <p:cNvPr id="1467" name="“Flat” region"/>
          <p:cNvSpPr txBox="1"/>
          <p:nvPr/>
        </p:nvSpPr>
        <p:spPr>
          <a:xfrm>
            <a:off x="5638800" y="7366000"/>
            <a:ext cx="1739900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algn="ctr" defTabSz="1295400">
              <a:buClr>
                <a:srgbClr val="004DD6"/>
              </a:buClr>
              <a:buFont typeface="Times New Roman"/>
              <a:defRPr sz="3400">
                <a:solidFill>
                  <a:srgbClr val="004DD6"/>
                </a:solidFill>
                <a:uFill>
                  <a:solidFill>
                    <a:srgbClr val="004DD6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“Flat” region</a:t>
            </a:r>
          </a:p>
        </p:txBody>
      </p:sp>
      <p:sp>
        <p:nvSpPr>
          <p:cNvPr id="1468" name="Classification of image points using eigenvalues of M:"/>
          <p:cNvSpPr txBox="1"/>
          <p:nvPr/>
        </p:nvSpPr>
        <p:spPr>
          <a:xfrm>
            <a:off x="330200" y="2705100"/>
            <a:ext cx="3797300" cy="153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Classification of image points using eigenvalues of </a:t>
            </a:r>
            <a:r>
              <a:rPr i="1"/>
              <a:t>M</a:t>
            </a:r>
            <a:r>
              <a:t>:</a:t>
            </a:r>
          </a:p>
        </p:txBody>
      </p:sp>
      <p:sp>
        <p:nvSpPr>
          <p:cNvPr id="1469" name="Oval"/>
          <p:cNvSpPr/>
          <p:nvPr/>
        </p:nvSpPr>
        <p:spPr>
          <a:xfrm>
            <a:off x="7665155" y="3587608"/>
            <a:ext cx="228601" cy="215901"/>
          </a:xfrm>
          <a:prstGeom prst="ellipse">
            <a:avLst/>
          </a:prstGeom>
          <a:solidFill>
            <a:srgbClr val="021EAA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470" name="Oval"/>
          <p:cNvSpPr/>
          <p:nvPr/>
        </p:nvSpPr>
        <p:spPr>
          <a:xfrm>
            <a:off x="5951502" y="2603500"/>
            <a:ext cx="1320801" cy="178365"/>
          </a:xfrm>
          <a:prstGeom prst="ellipse">
            <a:avLst/>
          </a:prstGeom>
          <a:solidFill>
            <a:srgbClr val="021EAA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471" name="Oval"/>
          <p:cNvSpPr/>
          <p:nvPr/>
        </p:nvSpPr>
        <p:spPr>
          <a:xfrm>
            <a:off x="5813778" y="6757529"/>
            <a:ext cx="589281" cy="591539"/>
          </a:xfrm>
          <a:prstGeom prst="ellipse">
            <a:avLst/>
          </a:prstGeom>
          <a:solidFill>
            <a:srgbClr val="021EAA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472" name="Oval"/>
          <p:cNvSpPr/>
          <p:nvPr/>
        </p:nvSpPr>
        <p:spPr>
          <a:xfrm rot="5520000">
            <a:off x="9453675" y="7904069"/>
            <a:ext cx="1320801" cy="178365"/>
          </a:xfrm>
          <a:prstGeom prst="ellipse">
            <a:avLst/>
          </a:prstGeom>
          <a:solidFill>
            <a:srgbClr val="021EAA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" name="Harris Detector: Mathematic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Harris Detector: Mathematics</a:t>
            </a:r>
          </a:p>
        </p:txBody>
      </p:sp>
      <p:sp>
        <p:nvSpPr>
          <p:cNvPr id="1475" name="Measure of corner response:"/>
          <p:cNvSpPr txBox="1"/>
          <p:nvPr/>
        </p:nvSpPr>
        <p:spPr>
          <a:xfrm>
            <a:off x="546100" y="2512906"/>
            <a:ext cx="6286500" cy="639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algn="ctr" defTabSz="1295400">
              <a:spcBef>
                <a:spcPts val="2300"/>
              </a:spcBef>
              <a:buClr>
                <a:srgbClr val="000000"/>
              </a:buClr>
              <a:buFont typeface="Times New Roman"/>
              <a:defRPr sz="3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Measure of corner response: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7" name="Harris Detector: Mathematic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Harris Detector: Mathematics</a:t>
            </a:r>
          </a:p>
        </p:txBody>
      </p:sp>
      <p:sp>
        <p:nvSpPr>
          <p:cNvPr id="1478" name="Measure of corner response:"/>
          <p:cNvSpPr txBox="1"/>
          <p:nvPr/>
        </p:nvSpPr>
        <p:spPr>
          <a:xfrm>
            <a:off x="546100" y="2512906"/>
            <a:ext cx="6286500" cy="639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algn="ctr" defTabSz="1295400">
              <a:spcBef>
                <a:spcPts val="2300"/>
              </a:spcBef>
              <a:buClr>
                <a:srgbClr val="000000"/>
              </a:buClr>
              <a:buFont typeface="Times New Roman"/>
              <a:defRPr sz="3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Measure of corner response:</a:t>
            </a:r>
          </a:p>
        </p:txBody>
      </p:sp>
      <p:grpSp>
        <p:nvGrpSpPr>
          <p:cNvPr id="1481" name="Group"/>
          <p:cNvGrpSpPr/>
          <p:nvPr/>
        </p:nvGrpSpPr>
        <p:grpSpPr>
          <a:xfrm>
            <a:off x="3136900" y="3581400"/>
            <a:ext cx="5473700" cy="990600"/>
            <a:chOff x="0" y="0"/>
            <a:chExt cx="5473700" cy="990600"/>
          </a:xfrm>
        </p:grpSpPr>
        <p:sp>
          <p:nvSpPr>
            <p:cNvPr id="1479" name="Rectangle"/>
            <p:cNvSpPr/>
            <p:nvPr/>
          </p:nvSpPr>
          <p:spPr>
            <a:xfrm>
              <a:off x="0" y="0"/>
              <a:ext cx="5473700" cy="990600"/>
            </a:xfrm>
            <a:prstGeom prst="rect">
              <a:avLst/>
            </a:prstGeom>
            <a:solidFill>
              <a:srgbClr val="76DC7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647700">
                <a:defRPr sz="1600"/>
              </a:pPr>
            </a:p>
          </p:txBody>
        </p:sp>
        <p:pic>
          <p:nvPicPr>
            <p:cNvPr id="1480" name="image.pdf" descr="image.pdf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5473700" cy="9906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484" name="Group"/>
          <p:cNvGrpSpPr/>
          <p:nvPr/>
        </p:nvGrpSpPr>
        <p:grpSpPr>
          <a:xfrm>
            <a:off x="3987800" y="5219700"/>
            <a:ext cx="3799841" cy="1625600"/>
            <a:chOff x="0" y="0"/>
            <a:chExt cx="3799840" cy="1625600"/>
          </a:xfrm>
        </p:grpSpPr>
        <p:sp>
          <p:nvSpPr>
            <p:cNvPr id="1482" name="Rectangle"/>
            <p:cNvSpPr/>
            <p:nvPr/>
          </p:nvSpPr>
          <p:spPr>
            <a:xfrm>
              <a:off x="0" y="0"/>
              <a:ext cx="3799841" cy="1625600"/>
            </a:xfrm>
            <a:prstGeom prst="rect">
              <a:avLst/>
            </a:prstGeom>
            <a:solidFill>
              <a:srgbClr val="76DC7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647700">
                <a:defRPr sz="1600"/>
              </a:pPr>
            </a:p>
          </p:txBody>
        </p:sp>
        <p:pic>
          <p:nvPicPr>
            <p:cNvPr id="1483" name="image.pdf" descr="image.pdf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3799841" cy="16256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485" name="(k – empirical constant, k = 0.04-0.06)"/>
          <p:cNvSpPr txBox="1"/>
          <p:nvPr/>
        </p:nvSpPr>
        <p:spPr>
          <a:xfrm>
            <a:off x="2763422" y="7518400"/>
            <a:ext cx="6782561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algn="ctr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(</a:t>
            </a:r>
            <a:r>
              <a:rPr i="1"/>
              <a:t>k</a:t>
            </a:r>
            <a:r>
              <a:t> – empirical constant, </a:t>
            </a:r>
            <a:r>
              <a:rPr i="1"/>
              <a:t>k </a:t>
            </a:r>
            <a:r>
              <a:t>= 0.04-0.06)</a:t>
            </a:r>
          </a:p>
        </p:txBody>
      </p:sp>
      <p:sp>
        <p:nvSpPr>
          <p:cNvPr id="1486" name="(Shi-Tomasi variation:  use min(λ1,λ2) instead of R)"/>
          <p:cNvSpPr txBox="1"/>
          <p:nvPr/>
        </p:nvSpPr>
        <p:spPr>
          <a:xfrm>
            <a:off x="736600" y="8851900"/>
            <a:ext cx="130048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R="57799" defTabSz="1295400">
              <a:spcBef>
                <a:spcPts val="1000"/>
              </a:spcBef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(Shi-Tomasi variation:  use min(λ</a:t>
            </a:r>
            <a:r>
              <a:rPr baseline="-5999"/>
              <a:t>1</a:t>
            </a:r>
            <a:r>
              <a:t>,λ</a:t>
            </a:r>
            <a:r>
              <a:rPr baseline="-5999"/>
              <a:t>2</a:t>
            </a:r>
            <a:r>
              <a:t>) instead of R)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86" grpId="1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8" name="Harris Detector: Mathematic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Harris Detector: Mathematics</a:t>
            </a:r>
          </a:p>
        </p:txBody>
      </p:sp>
      <p:sp>
        <p:nvSpPr>
          <p:cNvPr id="1489" name="Square"/>
          <p:cNvSpPr/>
          <p:nvPr/>
        </p:nvSpPr>
        <p:spPr>
          <a:xfrm>
            <a:off x="5740400" y="2489200"/>
            <a:ext cx="6172200" cy="6172200"/>
          </a:xfrm>
          <a:prstGeom prst="rect">
            <a:avLst/>
          </a:prstGeom>
          <a:solidFill>
            <a:srgbClr val="F7A27A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490" name="λ1"/>
          <p:cNvSpPr txBox="1"/>
          <p:nvPr/>
        </p:nvSpPr>
        <p:spPr>
          <a:xfrm>
            <a:off x="11049000" y="8674100"/>
            <a:ext cx="10795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algn="ctr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latin typeface="Symbol"/>
                <a:ea typeface="Symbol"/>
                <a:cs typeface="Symbol"/>
                <a:sym typeface="Symbol"/>
              </a:rPr>
              <a:t>l</a:t>
            </a:r>
            <a:r>
              <a:rPr baseline="-19411"/>
              <a:t>1</a:t>
            </a:r>
          </a:p>
        </p:txBody>
      </p:sp>
      <p:sp>
        <p:nvSpPr>
          <p:cNvPr id="1491" name="λ2"/>
          <p:cNvSpPr txBox="1"/>
          <p:nvPr/>
        </p:nvSpPr>
        <p:spPr>
          <a:xfrm>
            <a:off x="4445000" y="2603500"/>
            <a:ext cx="151130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algn="ctr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>
                <a:latin typeface="Symbol"/>
                <a:ea typeface="Symbol"/>
                <a:cs typeface="Symbol"/>
                <a:sym typeface="Symbol"/>
              </a:rPr>
              <a:t>l</a:t>
            </a:r>
            <a:r>
              <a:rPr baseline="-19411"/>
              <a:t>2</a:t>
            </a:r>
          </a:p>
        </p:txBody>
      </p:sp>
      <p:sp>
        <p:nvSpPr>
          <p:cNvPr id="1492" name="Shape"/>
          <p:cNvSpPr/>
          <p:nvPr/>
        </p:nvSpPr>
        <p:spPr>
          <a:xfrm>
            <a:off x="6388100" y="2489200"/>
            <a:ext cx="5524500" cy="5600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6723"/>
                </a:moveTo>
                <a:lnTo>
                  <a:pt x="5929" y="0"/>
                </a:lnTo>
                <a:lnTo>
                  <a:pt x="21600" y="0"/>
                </a:lnTo>
                <a:lnTo>
                  <a:pt x="21600" y="16305"/>
                </a:lnTo>
                <a:lnTo>
                  <a:pt x="4897" y="21600"/>
                </a:lnTo>
                <a:lnTo>
                  <a:pt x="0" y="16723"/>
                </a:lnTo>
                <a:close/>
              </a:path>
            </a:pathLst>
          </a:custGeom>
          <a:solidFill>
            <a:srgbClr val="00D2A9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493" name="Triangle"/>
          <p:cNvSpPr/>
          <p:nvPr/>
        </p:nvSpPr>
        <p:spPr>
          <a:xfrm>
            <a:off x="5740400" y="6172200"/>
            <a:ext cx="2488072" cy="2489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BFBFB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494" name="“Corner”"/>
          <p:cNvSpPr txBox="1"/>
          <p:nvPr/>
        </p:nvSpPr>
        <p:spPr>
          <a:xfrm>
            <a:off x="8242300" y="2819400"/>
            <a:ext cx="37973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buClr>
                <a:srgbClr val="004DD6"/>
              </a:buClr>
              <a:buFont typeface="Times New Roman"/>
              <a:defRPr sz="3400">
                <a:solidFill>
                  <a:srgbClr val="004DD6"/>
                </a:solidFill>
                <a:uFill>
                  <a:solidFill>
                    <a:srgbClr val="004DD6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“Corner”</a:t>
            </a:r>
          </a:p>
        </p:txBody>
      </p:sp>
      <p:sp>
        <p:nvSpPr>
          <p:cNvPr id="1495" name="“Edge”"/>
          <p:cNvSpPr txBox="1"/>
          <p:nvPr/>
        </p:nvSpPr>
        <p:spPr>
          <a:xfrm>
            <a:off x="10185400" y="7264400"/>
            <a:ext cx="18415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buClr>
                <a:srgbClr val="004DD6"/>
              </a:buClr>
              <a:buFont typeface="Times New Roman"/>
              <a:defRPr sz="3400">
                <a:solidFill>
                  <a:srgbClr val="004DD6"/>
                </a:solidFill>
                <a:uFill>
                  <a:solidFill>
                    <a:srgbClr val="004DD6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“Edge” </a:t>
            </a:r>
          </a:p>
        </p:txBody>
      </p:sp>
      <p:sp>
        <p:nvSpPr>
          <p:cNvPr id="1496" name="“Edge”"/>
          <p:cNvSpPr txBox="1"/>
          <p:nvPr/>
        </p:nvSpPr>
        <p:spPr>
          <a:xfrm>
            <a:off x="5854700" y="2705100"/>
            <a:ext cx="18415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buClr>
                <a:srgbClr val="004DD6"/>
              </a:buClr>
              <a:buFont typeface="Times New Roman"/>
              <a:defRPr sz="3400">
                <a:solidFill>
                  <a:srgbClr val="004DD6"/>
                </a:solidFill>
                <a:uFill>
                  <a:solidFill>
                    <a:srgbClr val="004DD6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“Edge” </a:t>
            </a:r>
          </a:p>
        </p:txBody>
      </p:sp>
      <p:sp>
        <p:nvSpPr>
          <p:cNvPr id="1497" name="“Flat”"/>
          <p:cNvSpPr txBox="1"/>
          <p:nvPr/>
        </p:nvSpPr>
        <p:spPr>
          <a:xfrm>
            <a:off x="5524500" y="7264400"/>
            <a:ext cx="17399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algn="ctr" defTabSz="1295400">
              <a:buClr>
                <a:srgbClr val="004DD6"/>
              </a:buClr>
              <a:buFont typeface="Times New Roman"/>
              <a:defRPr sz="3400">
                <a:solidFill>
                  <a:srgbClr val="004DD6"/>
                </a:solidFill>
                <a:uFill>
                  <a:solidFill>
                    <a:srgbClr val="004DD6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“Flat”</a:t>
            </a:r>
          </a:p>
        </p:txBody>
      </p:sp>
      <p:sp>
        <p:nvSpPr>
          <p:cNvPr id="1498" name="R depends only on eigenvalues of M…"/>
          <p:cNvSpPr txBox="1"/>
          <p:nvPr/>
        </p:nvSpPr>
        <p:spPr>
          <a:xfrm>
            <a:off x="546100" y="3251200"/>
            <a:ext cx="4991100" cy="4203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40640" marR="57799" defTabSz="1295400">
              <a:spcBef>
                <a:spcPts val="1900"/>
              </a:spcBef>
              <a:buClr>
                <a:srgbClr val="000000"/>
              </a:buClr>
              <a:buSzPct val="100000"/>
              <a:buFont typeface="Times New Roman"/>
              <a:buChar char="•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</a:t>
            </a:r>
            <a:r>
              <a:rPr i="1"/>
              <a:t>R</a:t>
            </a:r>
            <a:r>
              <a:t> depends only on eigenvalues of M</a:t>
            </a:r>
          </a:p>
          <a:p>
            <a:pPr marL="40640" marR="57799" defTabSz="1295400">
              <a:spcBef>
                <a:spcPts val="1900"/>
              </a:spcBef>
              <a:buClr>
                <a:srgbClr val="000000"/>
              </a:buClr>
              <a:buSzPct val="100000"/>
              <a:buFont typeface="Times New Roman"/>
              <a:buChar char="•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</a:t>
            </a:r>
            <a:r>
              <a:rPr i="1"/>
              <a:t>R</a:t>
            </a:r>
            <a:r>
              <a:t> is large for a </a:t>
            </a:r>
            <a:r>
              <a:rPr>
                <a:solidFill>
                  <a:srgbClr val="004DD6"/>
                </a:solidFill>
                <a:uFill>
                  <a:solidFill>
                    <a:srgbClr val="004DD6"/>
                  </a:solidFill>
                </a:uFill>
              </a:rPr>
              <a:t>corner</a:t>
            </a:r>
            <a:endParaRPr>
              <a:solidFill>
                <a:srgbClr val="004DD6"/>
              </a:solidFill>
              <a:uFill>
                <a:solidFill>
                  <a:srgbClr val="004DD6"/>
                </a:solidFill>
              </a:uFill>
            </a:endParaRPr>
          </a:p>
          <a:p>
            <a:pPr marL="40640" marR="57799" defTabSz="1295400">
              <a:spcBef>
                <a:spcPts val="1900"/>
              </a:spcBef>
              <a:buClr>
                <a:srgbClr val="000000"/>
              </a:buClr>
              <a:buSzPct val="100000"/>
              <a:buFont typeface="Times New Roman"/>
              <a:buChar char="•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</a:t>
            </a:r>
            <a:r>
              <a:rPr i="1"/>
              <a:t>R</a:t>
            </a:r>
            <a:r>
              <a:t> is negative with large magnitude for an </a:t>
            </a:r>
            <a:r>
              <a:rPr>
                <a:solidFill>
                  <a:srgbClr val="004DD6"/>
                </a:solidFill>
                <a:uFill>
                  <a:solidFill>
                    <a:srgbClr val="004DD6"/>
                  </a:solidFill>
                </a:uFill>
              </a:rPr>
              <a:t>edge</a:t>
            </a:r>
            <a:endParaRPr>
              <a:solidFill>
                <a:srgbClr val="004DD6"/>
              </a:solidFill>
              <a:uFill>
                <a:solidFill>
                  <a:srgbClr val="004DD6"/>
                </a:solidFill>
              </a:uFill>
            </a:endParaRPr>
          </a:p>
          <a:p>
            <a:pPr marL="40640" marR="57799" defTabSz="1295400">
              <a:spcBef>
                <a:spcPts val="1900"/>
              </a:spcBef>
              <a:buClr>
                <a:srgbClr val="000000"/>
              </a:buClr>
              <a:buSzPct val="100000"/>
              <a:buFont typeface="Times New Roman"/>
              <a:buChar char="•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|</a:t>
            </a:r>
            <a:r>
              <a:rPr i="1"/>
              <a:t>R</a:t>
            </a:r>
            <a:r>
              <a:t>| is small for a </a:t>
            </a:r>
            <a:r>
              <a:rPr>
                <a:solidFill>
                  <a:srgbClr val="004DD6"/>
                </a:solidFill>
                <a:uFill>
                  <a:solidFill>
                    <a:srgbClr val="004DD6"/>
                  </a:solidFill>
                </a:uFill>
              </a:rPr>
              <a:t>flat</a:t>
            </a:r>
            <a:r>
              <a:t> region</a:t>
            </a:r>
          </a:p>
        </p:txBody>
      </p:sp>
      <p:sp>
        <p:nvSpPr>
          <p:cNvPr id="1499" name="R &gt; 0"/>
          <p:cNvSpPr txBox="1"/>
          <p:nvPr/>
        </p:nvSpPr>
        <p:spPr>
          <a:xfrm>
            <a:off x="8621148" y="4660900"/>
            <a:ext cx="1111181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algn="ctr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i="1"/>
              <a:t>R</a:t>
            </a:r>
            <a:r>
              <a:t> &gt; 0</a:t>
            </a:r>
          </a:p>
        </p:txBody>
      </p:sp>
      <p:sp>
        <p:nvSpPr>
          <p:cNvPr id="1500" name="R &lt; 0"/>
          <p:cNvSpPr txBox="1"/>
          <p:nvPr/>
        </p:nvSpPr>
        <p:spPr>
          <a:xfrm>
            <a:off x="6006641" y="3365500"/>
            <a:ext cx="1111181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algn="ctr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i="1"/>
              <a:t>R</a:t>
            </a:r>
            <a:r>
              <a:t> &lt; 0</a:t>
            </a:r>
          </a:p>
        </p:txBody>
      </p:sp>
      <p:sp>
        <p:nvSpPr>
          <p:cNvPr id="1501" name="R &lt; 0"/>
          <p:cNvSpPr txBox="1"/>
          <p:nvPr/>
        </p:nvSpPr>
        <p:spPr>
          <a:xfrm>
            <a:off x="10449948" y="7912100"/>
            <a:ext cx="1111181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algn="ctr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i="1"/>
              <a:t>R</a:t>
            </a:r>
            <a:r>
              <a:t> &lt; 0</a:t>
            </a:r>
          </a:p>
        </p:txBody>
      </p:sp>
      <p:sp>
        <p:nvSpPr>
          <p:cNvPr id="1502" name="|R| small"/>
          <p:cNvSpPr txBox="1"/>
          <p:nvPr/>
        </p:nvSpPr>
        <p:spPr>
          <a:xfrm>
            <a:off x="5822408" y="7912100"/>
            <a:ext cx="171671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algn="ctr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i="1"/>
              <a:t>|R|</a:t>
            </a:r>
            <a:r>
              <a:t> small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4" name="Harris corner detector algorithm"/>
          <p:cNvSpPr txBox="1"/>
          <p:nvPr>
            <p:ph type="title"/>
          </p:nvPr>
        </p:nvSpPr>
        <p:spPr>
          <a:xfrm>
            <a:off x="977900" y="546100"/>
            <a:ext cx="11049000" cy="990600"/>
          </a:xfrm>
          <a:prstGeom prst="rect">
            <a:avLst/>
          </a:prstGeom>
        </p:spPr>
        <p:txBody>
          <a:bodyPr/>
          <a:lstStyle/>
          <a:p>
            <a:pPr/>
            <a:r>
              <a:t>Harris corner detector algorithm</a:t>
            </a:r>
          </a:p>
        </p:txBody>
      </p:sp>
      <p:sp>
        <p:nvSpPr>
          <p:cNvPr id="1505" name="Compute image gradients Ix Iy for all pixels…"/>
          <p:cNvSpPr txBox="1"/>
          <p:nvPr>
            <p:ph type="body" idx="1"/>
          </p:nvPr>
        </p:nvSpPr>
        <p:spPr>
          <a:xfrm>
            <a:off x="977900" y="1536700"/>
            <a:ext cx="11049000" cy="8763000"/>
          </a:xfrm>
          <a:prstGeom prst="rect">
            <a:avLst/>
          </a:prstGeom>
        </p:spPr>
        <p:txBody>
          <a:bodyPr/>
          <a:lstStyle/>
          <a:p>
            <a:pPr/>
            <a:r>
              <a:t>Compute image gradients I</a:t>
            </a:r>
            <a:r>
              <a:rPr baseline="-5999"/>
              <a:t>x</a:t>
            </a:r>
            <a:r>
              <a:t> I</a:t>
            </a:r>
            <a:r>
              <a:rPr baseline="-5999"/>
              <a:t>y</a:t>
            </a:r>
            <a:r>
              <a:t> for all pixels</a:t>
            </a:r>
          </a:p>
          <a:p>
            <a:pPr/>
            <a:r>
              <a:t>For each pixel</a:t>
            </a:r>
          </a:p>
          <a:p>
            <a:pPr lvl="1"/>
            <a:r>
              <a:t>Compute </a:t>
            </a:r>
            <a:br/>
            <a:br/>
            <a:r>
              <a:t>by looping over neighbors x,y </a:t>
            </a:r>
          </a:p>
          <a:p>
            <a:pPr lvl="1"/>
            <a:r>
              <a:t>compute</a:t>
            </a:r>
          </a:p>
          <a:p>
            <a:pPr lvl="1"/>
          </a:p>
          <a:p>
            <a:pPr/>
            <a:r>
              <a:t>Find points with large corner response function  </a:t>
            </a:r>
            <a:r>
              <a:rPr i="1"/>
              <a:t>R</a:t>
            </a:r>
            <a:r>
              <a:t>   (</a:t>
            </a:r>
            <a:r>
              <a:rPr i="1"/>
              <a:t>R </a:t>
            </a:r>
            <a:r>
              <a:t>&gt; threshold)</a:t>
            </a:r>
          </a:p>
          <a:p>
            <a:pPr/>
            <a:r>
              <a:t>Take the points of locally maxim</a:t>
            </a:r>
            <a:r>
              <a:t>um</a:t>
            </a:r>
            <a:r>
              <a:t> </a:t>
            </a:r>
            <a:r>
              <a:rPr i="1"/>
              <a:t>R </a:t>
            </a:r>
            <a:r>
              <a:t>as the detected feature points </a:t>
            </a:r>
            <a:br/>
            <a:r>
              <a:rPr sz="2800"/>
              <a:t>(ie, pixels where R is bigger than for all the kxk neighbors).</a:t>
            </a:r>
          </a:p>
        </p:txBody>
      </p:sp>
      <p:grpSp>
        <p:nvGrpSpPr>
          <p:cNvPr id="1508" name="Group"/>
          <p:cNvGrpSpPr/>
          <p:nvPr/>
        </p:nvGrpSpPr>
        <p:grpSpPr>
          <a:xfrm>
            <a:off x="4241800" y="3035300"/>
            <a:ext cx="4521200" cy="1295400"/>
            <a:chOff x="0" y="0"/>
            <a:chExt cx="4521200" cy="1295400"/>
          </a:xfrm>
        </p:grpSpPr>
        <p:sp>
          <p:nvSpPr>
            <p:cNvPr id="1506" name="Rectangle"/>
            <p:cNvSpPr/>
            <p:nvPr/>
          </p:nvSpPr>
          <p:spPr>
            <a:xfrm>
              <a:off x="0" y="0"/>
              <a:ext cx="4521200" cy="1295400"/>
            </a:xfrm>
            <a:prstGeom prst="rect">
              <a:avLst/>
            </a:prstGeom>
            <a:solidFill>
              <a:srgbClr val="76DC7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647700">
                <a:defRPr sz="1600"/>
              </a:pPr>
            </a:p>
          </p:txBody>
        </p:sp>
        <p:pic>
          <p:nvPicPr>
            <p:cNvPr id="1507" name="image.pdf" descr="image.pdf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4521200" cy="12954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511" name="Group"/>
          <p:cNvGrpSpPr/>
          <p:nvPr/>
        </p:nvGrpSpPr>
        <p:grpSpPr>
          <a:xfrm>
            <a:off x="4914900" y="5143500"/>
            <a:ext cx="4762500" cy="850900"/>
            <a:chOff x="0" y="0"/>
            <a:chExt cx="4762500" cy="850900"/>
          </a:xfrm>
        </p:grpSpPr>
        <p:sp>
          <p:nvSpPr>
            <p:cNvPr id="1509" name="Rectangle"/>
            <p:cNvSpPr/>
            <p:nvPr/>
          </p:nvSpPr>
          <p:spPr>
            <a:xfrm>
              <a:off x="0" y="0"/>
              <a:ext cx="4762500" cy="850900"/>
            </a:xfrm>
            <a:prstGeom prst="rect">
              <a:avLst/>
            </a:prstGeom>
            <a:solidFill>
              <a:srgbClr val="76DC7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647700">
                <a:defRPr sz="1600"/>
              </a:pPr>
            </a:p>
          </p:txBody>
        </p:sp>
        <p:pic>
          <p:nvPicPr>
            <p:cNvPr id="1510" name="image.pdf" descr="image.pdf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4762500" cy="8509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3" name="Algorithm"/>
          <p:cNvSpPr txBox="1"/>
          <p:nvPr>
            <p:ph type="title"/>
          </p:nvPr>
        </p:nvSpPr>
        <p:spPr>
          <a:xfrm>
            <a:off x="977900" y="546100"/>
            <a:ext cx="11049000" cy="990600"/>
          </a:xfrm>
          <a:prstGeom prst="rect">
            <a:avLst/>
          </a:prstGeom>
        </p:spPr>
        <p:txBody>
          <a:bodyPr/>
          <a:lstStyle/>
          <a:p>
            <a:pPr/>
            <a:r>
              <a:t>Algorithm</a:t>
            </a:r>
          </a:p>
        </p:txBody>
      </p:sp>
      <p:sp>
        <p:nvSpPr>
          <p:cNvPr id="1514" name="Compute image gradients Ix Iy for all pixels…"/>
          <p:cNvSpPr txBox="1"/>
          <p:nvPr>
            <p:ph type="body" idx="1"/>
          </p:nvPr>
        </p:nvSpPr>
        <p:spPr>
          <a:xfrm>
            <a:off x="977900" y="1536700"/>
            <a:ext cx="11049000" cy="8089900"/>
          </a:xfrm>
          <a:prstGeom prst="rect">
            <a:avLst/>
          </a:prstGeom>
        </p:spPr>
        <p:txBody>
          <a:bodyPr/>
          <a:lstStyle/>
          <a:p>
            <a:pPr/>
            <a:r>
              <a:t>Compute image gradients Ix Iy for all pixels</a:t>
            </a:r>
          </a:p>
          <a:p>
            <a:pPr/>
            <a:r>
              <a:t>For each pixel</a:t>
            </a:r>
          </a:p>
          <a:p>
            <a:pPr lvl="1"/>
            <a:r>
              <a:t>Compute </a:t>
            </a:r>
            <a:br/>
            <a:br/>
            <a:r>
              <a:t>by looping over neighbors x,y </a:t>
            </a:r>
          </a:p>
          <a:p>
            <a:pPr lvl="1"/>
            <a:r>
              <a:t>compute</a:t>
            </a:r>
          </a:p>
          <a:p>
            <a:pPr lvl="1"/>
          </a:p>
          <a:p>
            <a:pPr/>
            <a:r>
              <a:t>Find points with large corner response function  </a:t>
            </a:r>
            <a:r>
              <a:rPr i="1"/>
              <a:t>R</a:t>
            </a:r>
            <a:r>
              <a:t>   (</a:t>
            </a:r>
            <a:r>
              <a:rPr i="1"/>
              <a:t>R </a:t>
            </a:r>
            <a:r>
              <a:t>&gt; threshold)</a:t>
            </a:r>
          </a:p>
          <a:p>
            <a:pPr/>
            <a:r>
              <a:t>Take the points of local maxima of </a:t>
            </a:r>
            <a:r>
              <a:rPr i="1"/>
              <a:t>R</a:t>
            </a:r>
          </a:p>
        </p:txBody>
      </p:sp>
      <p:sp>
        <p:nvSpPr>
          <p:cNvPr id="1515" name="Slide Number"/>
          <p:cNvSpPr txBox="1"/>
          <p:nvPr>
            <p:ph type="sldNum" sz="quarter" idx="2"/>
          </p:nvPr>
        </p:nvSpPr>
        <p:spPr>
          <a:xfrm>
            <a:off x="10535080" y="7607300"/>
            <a:ext cx="279388" cy="35858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grpSp>
        <p:nvGrpSpPr>
          <p:cNvPr id="1518" name="Group"/>
          <p:cNvGrpSpPr/>
          <p:nvPr/>
        </p:nvGrpSpPr>
        <p:grpSpPr>
          <a:xfrm>
            <a:off x="4241800" y="3035300"/>
            <a:ext cx="4521200" cy="1295400"/>
            <a:chOff x="0" y="0"/>
            <a:chExt cx="4521200" cy="1295400"/>
          </a:xfrm>
        </p:grpSpPr>
        <p:sp>
          <p:nvSpPr>
            <p:cNvPr id="1516" name="Rectangle"/>
            <p:cNvSpPr/>
            <p:nvPr/>
          </p:nvSpPr>
          <p:spPr>
            <a:xfrm>
              <a:off x="0" y="0"/>
              <a:ext cx="4521200" cy="1295400"/>
            </a:xfrm>
            <a:prstGeom prst="rect">
              <a:avLst/>
            </a:prstGeom>
            <a:solidFill>
              <a:srgbClr val="76DC7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647700">
                <a:defRPr sz="1600"/>
              </a:pPr>
            </a:p>
          </p:txBody>
        </p:sp>
        <p:pic>
          <p:nvPicPr>
            <p:cNvPr id="1517" name="image.pdf" descr="image.pdf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4521200" cy="12954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521" name="Group"/>
          <p:cNvGrpSpPr/>
          <p:nvPr/>
        </p:nvGrpSpPr>
        <p:grpSpPr>
          <a:xfrm>
            <a:off x="4914900" y="5143500"/>
            <a:ext cx="4762500" cy="850900"/>
            <a:chOff x="0" y="0"/>
            <a:chExt cx="4762500" cy="850900"/>
          </a:xfrm>
        </p:grpSpPr>
        <p:sp>
          <p:nvSpPr>
            <p:cNvPr id="1519" name="Rectangle"/>
            <p:cNvSpPr/>
            <p:nvPr/>
          </p:nvSpPr>
          <p:spPr>
            <a:xfrm>
              <a:off x="0" y="0"/>
              <a:ext cx="4762500" cy="850900"/>
            </a:xfrm>
            <a:prstGeom prst="rect">
              <a:avLst/>
            </a:prstGeom>
            <a:solidFill>
              <a:srgbClr val="76DC7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647700">
                <a:defRPr sz="1600"/>
              </a:pPr>
            </a:p>
          </p:txBody>
        </p:sp>
        <p:pic>
          <p:nvPicPr>
            <p:cNvPr id="1520" name="image.pdf" descr="image.pdf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4762500" cy="8509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3" name="Harris Detecto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Harris Detector</a:t>
            </a:r>
          </a:p>
        </p:txBody>
      </p:sp>
      <p:sp>
        <p:nvSpPr>
          <p:cNvPr id="1524" name="The Algorithm: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Algorithm:</a:t>
            </a:r>
          </a:p>
          <a:p>
            <a:pPr lvl="1"/>
            <a:r>
              <a:t>Find points with large corner response function  </a:t>
            </a:r>
            <a:r>
              <a:rPr i="1"/>
              <a:t>R</a:t>
            </a:r>
            <a:r>
              <a:t>   (</a:t>
            </a:r>
            <a:r>
              <a:rPr i="1"/>
              <a:t>R </a:t>
            </a:r>
            <a:r>
              <a:t>&gt; threshold)</a:t>
            </a:r>
          </a:p>
          <a:p>
            <a:pPr lvl="1"/>
            <a:r>
              <a:t>Take the points of local maxima of </a:t>
            </a:r>
            <a:r>
              <a:rPr i="1"/>
              <a:t>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6" name="Harris Detector: Workflow"/>
          <p:cNvSpPr txBox="1"/>
          <p:nvPr>
            <p:ph type="title"/>
          </p:nvPr>
        </p:nvSpPr>
        <p:spPr>
          <a:xfrm>
            <a:off x="977900" y="0"/>
            <a:ext cx="11049000" cy="977900"/>
          </a:xfrm>
          <a:prstGeom prst="rect">
            <a:avLst/>
          </a:prstGeom>
        </p:spPr>
        <p:txBody>
          <a:bodyPr/>
          <a:lstStyle>
            <a:lvl1pPr>
              <a:defRPr b="1" sz="5000"/>
            </a:lvl1pPr>
          </a:lstStyle>
          <a:p>
            <a:pPr/>
            <a:r>
              <a:t>Harris Detector: Workflow</a:t>
            </a:r>
          </a:p>
        </p:txBody>
      </p:sp>
      <p:pic>
        <p:nvPicPr>
          <p:cNvPr id="1527" name="cows_step0.jpg" descr="cows_step0.jp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2000" y="1841500"/>
            <a:ext cx="11595101" cy="74980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9" name="Harris Detector: Workflow"/>
          <p:cNvSpPr txBox="1"/>
          <p:nvPr>
            <p:ph type="title"/>
          </p:nvPr>
        </p:nvSpPr>
        <p:spPr>
          <a:xfrm>
            <a:off x="977900" y="0"/>
            <a:ext cx="11049000" cy="977900"/>
          </a:xfrm>
          <a:prstGeom prst="rect">
            <a:avLst/>
          </a:prstGeom>
        </p:spPr>
        <p:txBody>
          <a:bodyPr/>
          <a:lstStyle>
            <a:lvl1pPr>
              <a:defRPr b="1" sz="5000"/>
            </a:lvl1pPr>
          </a:lstStyle>
          <a:p>
            <a:pPr/>
            <a:r>
              <a:t>Harris Detector: Workflow</a:t>
            </a:r>
          </a:p>
        </p:txBody>
      </p:sp>
      <p:pic>
        <p:nvPicPr>
          <p:cNvPr id="1530" name="cows_step1_corner_response.jpg" descr="cows_step1_corner_response.jp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2000" y="1841500"/>
            <a:ext cx="11595101" cy="7493565"/>
          </a:xfrm>
          <a:prstGeom prst="rect">
            <a:avLst/>
          </a:prstGeom>
          <a:ln w="12700">
            <a:miter lim="400000"/>
          </a:ln>
        </p:spPr>
      </p:pic>
      <p:sp>
        <p:nvSpPr>
          <p:cNvPr id="1531" name="Compute corner response R"/>
          <p:cNvSpPr txBox="1"/>
          <p:nvPr/>
        </p:nvSpPr>
        <p:spPr>
          <a:xfrm>
            <a:off x="1178560" y="901700"/>
            <a:ext cx="4987508" cy="639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Compute corner response </a:t>
            </a:r>
            <a:r>
              <a:rPr i="1" sz="3800"/>
              <a:t>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" name="Harris Detector: Workflow"/>
          <p:cNvSpPr txBox="1"/>
          <p:nvPr>
            <p:ph type="title"/>
          </p:nvPr>
        </p:nvSpPr>
        <p:spPr>
          <a:xfrm>
            <a:off x="977900" y="0"/>
            <a:ext cx="11049000" cy="977900"/>
          </a:xfrm>
          <a:prstGeom prst="rect">
            <a:avLst/>
          </a:prstGeom>
        </p:spPr>
        <p:txBody>
          <a:bodyPr/>
          <a:lstStyle>
            <a:lvl1pPr>
              <a:defRPr b="1" sz="5000"/>
            </a:lvl1pPr>
          </a:lstStyle>
          <a:p>
            <a:pPr/>
            <a:r>
              <a:t>Harris Detector: Workflow</a:t>
            </a:r>
          </a:p>
        </p:txBody>
      </p:sp>
      <p:sp>
        <p:nvSpPr>
          <p:cNvPr id="1534" name="Find points with large corner response: R&gt;threshold"/>
          <p:cNvSpPr txBox="1"/>
          <p:nvPr/>
        </p:nvSpPr>
        <p:spPr>
          <a:xfrm>
            <a:off x="1193800" y="901700"/>
            <a:ext cx="9440297" cy="639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Find points with large corner response: </a:t>
            </a:r>
            <a:r>
              <a:rPr i="1" sz="3800"/>
              <a:t>R&gt;</a:t>
            </a:r>
            <a:r>
              <a:rPr sz="3800"/>
              <a:t>threshold</a:t>
            </a:r>
          </a:p>
        </p:txBody>
      </p:sp>
      <p:pic>
        <p:nvPicPr>
          <p:cNvPr id="1535" name="cows_step2_thresh.png" descr="cows_step2_thresh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2000" y="1841500"/>
            <a:ext cx="11595101" cy="749356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" name="Harris Detector: Workflow"/>
          <p:cNvSpPr txBox="1"/>
          <p:nvPr>
            <p:ph type="title"/>
          </p:nvPr>
        </p:nvSpPr>
        <p:spPr>
          <a:xfrm>
            <a:off x="977900" y="0"/>
            <a:ext cx="11049000" cy="977900"/>
          </a:xfrm>
          <a:prstGeom prst="rect">
            <a:avLst/>
          </a:prstGeom>
        </p:spPr>
        <p:txBody>
          <a:bodyPr/>
          <a:lstStyle>
            <a:lvl1pPr>
              <a:defRPr b="1" sz="5000"/>
            </a:lvl1pPr>
          </a:lstStyle>
          <a:p>
            <a:pPr/>
            <a:r>
              <a:t>Harris Detector: Workflow</a:t>
            </a:r>
          </a:p>
        </p:txBody>
      </p:sp>
      <p:sp>
        <p:nvSpPr>
          <p:cNvPr id="1538" name="Take only the points of local maxima of R"/>
          <p:cNvSpPr txBox="1"/>
          <p:nvPr/>
        </p:nvSpPr>
        <p:spPr>
          <a:xfrm>
            <a:off x="1193800" y="901700"/>
            <a:ext cx="7463611" cy="639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Take only the points of local maxima of </a:t>
            </a:r>
            <a:r>
              <a:rPr i="1" sz="3800"/>
              <a:t>R</a:t>
            </a:r>
          </a:p>
        </p:txBody>
      </p:sp>
      <p:pic>
        <p:nvPicPr>
          <p:cNvPr id="1539" name="cows_step3_thresh&amp;max.png" descr="cows_step3_thresh&amp;max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2000" y="1841500"/>
            <a:ext cx="11595101" cy="74687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0" name="droppedImage.tiff" descr="dropped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62000" y="1841500"/>
            <a:ext cx="11595100" cy="7467600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" name="Harris Detector: Workflow"/>
          <p:cNvSpPr txBox="1"/>
          <p:nvPr>
            <p:ph type="title"/>
          </p:nvPr>
        </p:nvSpPr>
        <p:spPr>
          <a:xfrm>
            <a:off x="977900" y="0"/>
            <a:ext cx="11049000" cy="977900"/>
          </a:xfrm>
          <a:prstGeom prst="rect">
            <a:avLst/>
          </a:prstGeom>
        </p:spPr>
        <p:txBody>
          <a:bodyPr/>
          <a:lstStyle>
            <a:lvl1pPr>
              <a:defRPr b="1" sz="5000"/>
            </a:lvl1pPr>
          </a:lstStyle>
          <a:p>
            <a:pPr/>
            <a:r>
              <a:t>Harris Detector: Workflow</a:t>
            </a:r>
          </a:p>
        </p:txBody>
      </p:sp>
      <p:pic>
        <p:nvPicPr>
          <p:cNvPr id="1543" name="cows_step4_harris.jpg" descr="cows_step4_harris.jp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62000" y="1841500"/>
            <a:ext cx="11595101" cy="75071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5" name="Structure tensor: Stat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Structure tensor: Stata</a:t>
            </a:r>
          </a:p>
        </p:txBody>
      </p:sp>
      <p:sp>
        <p:nvSpPr>
          <p:cNvPr id="1546" name="Blue: xx, red: yy, green: xy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Blue: xx, red: yy, green: xy</a:t>
            </a:r>
          </a:p>
        </p:txBody>
      </p:sp>
      <p:pic>
        <p:nvPicPr>
          <p:cNvPr id="1547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11500" y="3378200"/>
            <a:ext cx="4762500" cy="6350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8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051800" y="3378200"/>
            <a:ext cx="4762500" cy="63500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51" name="Group"/>
          <p:cNvGrpSpPr/>
          <p:nvPr/>
        </p:nvGrpSpPr>
        <p:grpSpPr>
          <a:xfrm>
            <a:off x="566064" y="2832100"/>
            <a:ext cx="4552037" cy="3022601"/>
            <a:chOff x="0" y="0"/>
            <a:chExt cx="4552036" cy="3022600"/>
          </a:xfrm>
        </p:grpSpPr>
        <p:pic>
          <p:nvPicPr>
            <p:cNvPr id="1549" name="droppedImage.tiff" descr="droppedImage.tiff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2266951" cy="30226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50" name="droppedImage.tiff" descr="droppedImage.tiff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2285085" y="0"/>
              <a:ext cx="2266952" cy="30226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3" name="Corner respons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Corner response</a:t>
            </a:r>
          </a:p>
        </p:txBody>
      </p:sp>
      <p:sp>
        <p:nvSpPr>
          <p:cNvPr id="1554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grpSp>
        <p:nvGrpSpPr>
          <p:cNvPr id="1557" name="Group"/>
          <p:cNvGrpSpPr/>
          <p:nvPr/>
        </p:nvGrpSpPr>
        <p:grpSpPr>
          <a:xfrm>
            <a:off x="3136900" y="3378200"/>
            <a:ext cx="9652000" cy="6350000"/>
            <a:chOff x="0" y="0"/>
            <a:chExt cx="9652000" cy="6350000"/>
          </a:xfrm>
        </p:grpSpPr>
        <p:pic>
          <p:nvPicPr>
            <p:cNvPr id="1555" name="droppedImage.png" descr="droppedImag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4762500" cy="6350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56" name="droppedImage.png" descr="droppedImage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889500" y="0"/>
              <a:ext cx="4762500" cy="6350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560" name="Group"/>
          <p:cNvGrpSpPr/>
          <p:nvPr/>
        </p:nvGrpSpPr>
        <p:grpSpPr>
          <a:xfrm>
            <a:off x="571500" y="2832100"/>
            <a:ext cx="4622804" cy="3025397"/>
            <a:chOff x="0" y="0"/>
            <a:chExt cx="4622803" cy="3025396"/>
          </a:xfrm>
        </p:grpSpPr>
        <p:pic>
          <p:nvPicPr>
            <p:cNvPr id="1558" name="droppedImage.png" descr="droppedImage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2269048" cy="30253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59" name="droppedImage.png" descr="droppedImage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2353756" y="0"/>
              <a:ext cx="2269048" cy="302539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2" name="Corner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Corners</a:t>
            </a:r>
          </a:p>
        </p:txBody>
      </p:sp>
      <p:sp>
        <p:nvSpPr>
          <p:cNvPr id="1563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564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36900" y="3378200"/>
            <a:ext cx="4762500" cy="6350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5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026400" y="3378200"/>
            <a:ext cx="4762500" cy="63500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568" name="Group"/>
          <p:cNvGrpSpPr/>
          <p:nvPr/>
        </p:nvGrpSpPr>
        <p:grpSpPr>
          <a:xfrm>
            <a:off x="571500" y="2832100"/>
            <a:ext cx="4597403" cy="3024612"/>
            <a:chOff x="0" y="0"/>
            <a:chExt cx="4597402" cy="3024611"/>
          </a:xfrm>
        </p:grpSpPr>
        <p:pic>
          <p:nvPicPr>
            <p:cNvPr id="1566" name="droppedImage.png" descr="droppedImage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2268459" cy="302461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67" name="droppedImage.png" descr="droppedImage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2328944" y="0"/>
              <a:ext cx="2268459" cy="302461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0" name="Harris Detector: Summar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Harris Detector: Summary</a:t>
            </a:r>
          </a:p>
        </p:txBody>
      </p:sp>
      <p:sp>
        <p:nvSpPr>
          <p:cNvPr id="1571" name="Average intensity change in direction [u,v] can be expressed as a bilinear form: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05608" indent="-264968"/>
            <a:r>
              <a:rPr sz="3400"/>
              <a:t>Average intensity change in direction </a:t>
            </a:r>
            <a:r>
              <a:rPr sz="3800"/>
              <a:t>[</a:t>
            </a:r>
            <a:r>
              <a:rPr i="1" sz="3800"/>
              <a:t>u,v</a:t>
            </a:r>
            <a:r>
              <a:rPr sz="3800"/>
              <a:t>]</a:t>
            </a:r>
            <a:r>
              <a:rPr sz="3400"/>
              <a:t> can be expressed as a bilinear form: </a:t>
            </a:r>
            <a:br>
              <a:rPr sz="3400"/>
            </a:br>
            <a:br>
              <a:rPr sz="3400"/>
            </a:br>
            <a:br>
              <a:rPr sz="3400"/>
            </a:br>
            <a:endParaRPr sz="3400"/>
          </a:p>
          <a:p>
            <a:pPr marL="305608" indent="-264968"/>
            <a:r>
              <a:rPr sz="3400"/>
              <a:t>Describe a point in terms of eigenvalues of </a:t>
            </a:r>
            <a:r>
              <a:rPr i="1" sz="3800"/>
              <a:t>M</a:t>
            </a:r>
            <a:r>
              <a:rPr sz="3400"/>
              <a:t>:</a:t>
            </a:r>
            <a:br>
              <a:rPr sz="3400"/>
            </a:br>
            <a:r>
              <a:rPr i="1" sz="3400"/>
              <a:t>measure of corner response</a:t>
            </a:r>
            <a:br>
              <a:rPr i="1" sz="3400"/>
            </a:br>
            <a:br>
              <a:rPr i="1" sz="3400"/>
            </a:br>
            <a:endParaRPr i="1" sz="3400"/>
          </a:p>
          <a:p>
            <a:pPr marL="305608" indent="-264968"/>
            <a:r>
              <a:rPr sz="3400"/>
              <a:t>A good (corner) point should have a </a:t>
            </a:r>
            <a:r>
              <a:rPr i="1" sz="3400"/>
              <a:t>large intensity change</a:t>
            </a:r>
            <a:r>
              <a:rPr sz="3400"/>
              <a:t> in </a:t>
            </a:r>
            <a:r>
              <a:rPr i="1" sz="3400"/>
              <a:t>all directions</a:t>
            </a:r>
            <a:r>
              <a:rPr sz="3400"/>
              <a:t>, i.e. </a:t>
            </a:r>
            <a:r>
              <a:rPr i="1" sz="3800"/>
              <a:t>R</a:t>
            </a:r>
            <a:r>
              <a:rPr sz="3400"/>
              <a:t> should be large and positive</a:t>
            </a:r>
          </a:p>
        </p:txBody>
      </p:sp>
      <p:grpSp>
        <p:nvGrpSpPr>
          <p:cNvPr id="1574" name="Group"/>
          <p:cNvGrpSpPr/>
          <p:nvPr/>
        </p:nvGrpSpPr>
        <p:grpSpPr>
          <a:xfrm>
            <a:off x="3898900" y="4185920"/>
            <a:ext cx="4229100" cy="1289192"/>
            <a:chOff x="0" y="0"/>
            <a:chExt cx="4229100" cy="1289191"/>
          </a:xfrm>
        </p:grpSpPr>
        <p:sp>
          <p:nvSpPr>
            <p:cNvPr id="1572" name="Rectangle"/>
            <p:cNvSpPr/>
            <p:nvPr/>
          </p:nvSpPr>
          <p:spPr>
            <a:xfrm>
              <a:off x="0" y="0"/>
              <a:ext cx="4229100" cy="1289192"/>
            </a:xfrm>
            <a:prstGeom prst="rect">
              <a:avLst/>
            </a:prstGeom>
            <a:solidFill>
              <a:srgbClr val="76DC7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647700">
                <a:defRPr sz="1600"/>
              </a:pPr>
            </a:p>
          </p:txBody>
        </p:sp>
        <p:pic>
          <p:nvPicPr>
            <p:cNvPr id="1573" name="image.pdf" descr="image.pdf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4229100" cy="12891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577" name="Group"/>
          <p:cNvGrpSpPr/>
          <p:nvPr/>
        </p:nvGrpSpPr>
        <p:grpSpPr>
          <a:xfrm>
            <a:off x="4000782" y="6707858"/>
            <a:ext cx="4018846" cy="824089"/>
            <a:chOff x="0" y="0"/>
            <a:chExt cx="4018845" cy="824088"/>
          </a:xfrm>
        </p:grpSpPr>
        <p:sp>
          <p:nvSpPr>
            <p:cNvPr id="1575" name="Rectangle"/>
            <p:cNvSpPr/>
            <p:nvPr/>
          </p:nvSpPr>
          <p:spPr>
            <a:xfrm>
              <a:off x="0" y="0"/>
              <a:ext cx="4018846" cy="824089"/>
            </a:xfrm>
            <a:prstGeom prst="rect">
              <a:avLst/>
            </a:prstGeom>
            <a:solidFill>
              <a:srgbClr val="76DC7A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defTabSz="647700">
                <a:defRPr sz="1600"/>
              </a:pPr>
            </a:p>
          </p:txBody>
        </p:sp>
        <p:pic>
          <p:nvPicPr>
            <p:cNvPr id="1576" name="image.pdf" descr="image.pdf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4018845" cy="82408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9" name="Properties of Harris corner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Properties of Harris corners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1" name="Possible changes between two images from same viewpoin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Possible changes between two images from same viewpoint</a:t>
            </a:r>
          </a:p>
        </p:txBody>
      </p:sp>
      <p:sp>
        <p:nvSpPr>
          <p:cNvPr id="1582" name="Geometry…"/>
          <p:cNvSpPr txBox="1"/>
          <p:nvPr>
            <p:ph type="body" idx="1"/>
          </p:nvPr>
        </p:nvSpPr>
        <p:spPr>
          <a:xfrm>
            <a:off x="977900" y="2819400"/>
            <a:ext cx="11684000" cy="6934200"/>
          </a:xfrm>
          <a:prstGeom prst="rect">
            <a:avLst/>
          </a:prstGeom>
        </p:spPr>
        <p:txBody>
          <a:bodyPr/>
          <a:lstStyle/>
          <a:p>
            <a:pPr/>
            <a:r>
              <a:t>Geometry</a:t>
            </a:r>
          </a:p>
          <a:p>
            <a:pPr lvl="1"/>
            <a:r>
              <a:t>rotation along optical axis (2D rotation) </a:t>
            </a:r>
          </a:p>
          <a:p>
            <a:pPr lvl="1"/>
            <a:r>
              <a:t>perspective distortion (wide angle)</a:t>
            </a:r>
          </a:p>
          <a:p>
            <a:pPr lvl="1"/>
            <a:r>
              <a:t>scale (different zoom, or local scale due to perspective distortion)</a:t>
            </a:r>
          </a:p>
          <a:p>
            <a:pPr lvl="1"/>
            <a:r>
              <a:t>radial distortion (lens aberration) </a:t>
            </a:r>
          </a:p>
          <a:p>
            <a:pPr/>
            <a:r>
              <a:t>Photometry (pixel values)</a:t>
            </a:r>
          </a:p>
          <a:p>
            <a:pPr lvl="1"/>
            <a:r>
              <a:t>lighting changes, clouds moves</a:t>
            </a:r>
          </a:p>
          <a:p>
            <a:pPr lvl="1"/>
            <a:r>
              <a:t>exposure not the same</a:t>
            </a:r>
          </a:p>
          <a:p>
            <a:pPr lvl="1"/>
            <a:r>
              <a:t>vignetting</a:t>
            </a:r>
          </a:p>
        </p:txBody>
      </p:sp>
      <p:sp>
        <p:nvSpPr>
          <p:cNvPr id="1583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5" name="Models of Image Change"/>
          <p:cNvSpPr txBox="1"/>
          <p:nvPr>
            <p:ph type="title"/>
          </p:nvPr>
        </p:nvSpPr>
        <p:spPr>
          <a:xfrm>
            <a:off x="977900" y="863600"/>
            <a:ext cx="11049000" cy="1625600"/>
          </a:xfrm>
          <a:prstGeom prst="rect">
            <a:avLst/>
          </a:prstGeom>
        </p:spPr>
        <p:txBody>
          <a:bodyPr/>
          <a:lstStyle/>
          <a:p>
            <a:pPr/>
            <a:r>
              <a:t>Models of Image Change</a:t>
            </a:r>
          </a:p>
        </p:txBody>
      </p:sp>
      <p:sp>
        <p:nvSpPr>
          <p:cNvPr id="1586" name="Geometry…"/>
          <p:cNvSpPr txBox="1"/>
          <p:nvPr>
            <p:ph type="body" idx="1"/>
          </p:nvPr>
        </p:nvSpPr>
        <p:spPr>
          <a:xfrm>
            <a:off x="863600" y="2489200"/>
            <a:ext cx="11163300" cy="7264400"/>
          </a:xfrm>
          <a:prstGeom prst="rect">
            <a:avLst/>
          </a:prstGeom>
        </p:spPr>
        <p:txBody>
          <a:bodyPr/>
          <a:lstStyle/>
          <a:p>
            <a:pPr/>
            <a:r>
              <a:t>Geometry</a:t>
            </a:r>
          </a:p>
          <a:p>
            <a:pPr lvl="1"/>
            <a:r>
              <a:t>Rotation</a:t>
            </a:r>
          </a:p>
          <a:p>
            <a:pPr lvl="1"/>
            <a:r>
              <a:t>Similarity (rotation + uniform scale)</a:t>
            </a:r>
            <a:br/>
          </a:p>
          <a:p>
            <a:pPr lvl="1"/>
            <a:r>
              <a:t>Affine (scale dependent on direction)</a:t>
            </a:r>
            <a:br/>
            <a:r>
              <a:t>valid for: orthographic camera, locally planar object</a:t>
            </a:r>
          </a:p>
          <a:p>
            <a:pPr/>
            <a:r>
              <a:t>Photometry</a:t>
            </a:r>
          </a:p>
          <a:p>
            <a:pPr lvl="1"/>
            <a:r>
              <a:t>Affine intensity change (</a:t>
            </a:r>
            <a:r>
              <a:rPr i="1" sz="3400"/>
              <a:t>I </a:t>
            </a:r>
            <a:r>
              <a:rPr sz="3400">
                <a:latin typeface="Symbol"/>
                <a:ea typeface="Symbol"/>
                <a:cs typeface="Symbol"/>
                <a:sym typeface="Symbol"/>
              </a:rPr>
              <a:t>®</a:t>
            </a:r>
            <a:r>
              <a:rPr sz="3400"/>
              <a:t> </a:t>
            </a:r>
            <a:r>
              <a:rPr i="1" sz="3400"/>
              <a:t>a I + b</a:t>
            </a:r>
            <a:r>
              <a:rPr sz="3400"/>
              <a:t>)</a:t>
            </a:r>
          </a:p>
        </p:txBody>
      </p:sp>
      <p:sp>
        <p:nvSpPr>
          <p:cNvPr id="1587" name="Rectangle"/>
          <p:cNvSpPr/>
          <p:nvPr/>
        </p:nvSpPr>
        <p:spPr>
          <a:xfrm>
            <a:off x="4330700" y="3467100"/>
            <a:ext cx="647700" cy="546100"/>
          </a:xfrm>
          <a:prstGeom prst="rect">
            <a:avLst/>
          </a:prstGeom>
          <a:solidFill>
            <a:srgbClr val="004D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588" name="Rectangle"/>
          <p:cNvSpPr/>
          <p:nvPr/>
        </p:nvSpPr>
        <p:spPr>
          <a:xfrm rot="2340000">
            <a:off x="5853757" y="3470355"/>
            <a:ext cx="647701" cy="546101"/>
          </a:xfrm>
          <a:prstGeom prst="rect">
            <a:avLst/>
          </a:prstGeom>
          <a:solidFill>
            <a:srgbClr val="004D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589" name="Rectangle"/>
          <p:cNvSpPr/>
          <p:nvPr/>
        </p:nvSpPr>
        <p:spPr>
          <a:xfrm>
            <a:off x="9639300" y="4114800"/>
            <a:ext cx="647700" cy="546100"/>
          </a:xfrm>
          <a:prstGeom prst="rect">
            <a:avLst/>
          </a:prstGeom>
          <a:solidFill>
            <a:srgbClr val="004D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590" name="Rectangle"/>
          <p:cNvSpPr/>
          <p:nvPr/>
        </p:nvSpPr>
        <p:spPr>
          <a:xfrm>
            <a:off x="11049000" y="3898900"/>
            <a:ext cx="977900" cy="863600"/>
          </a:xfrm>
          <a:prstGeom prst="rect">
            <a:avLst/>
          </a:prstGeom>
          <a:solidFill>
            <a:srgbClr val="004D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591" name="Rectangle"/>
          <p:cNvSpPr/>
          <p:nvPr/>
        </p:nvSpPr>
        <p:spPr>
          <a:xfrm>
            <a:off x="9753600" y="5308600"/>
            <a:ext cx="647700" cy="546100"/>
          </a:xfrm>
          <a:prstGeom prst="rect">
            <a:avLst/>
          </a:prstGeom>
          <a:solidFill>
            <a:srgbClr val="004D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592" name="Shape"/>
          <p:cNvSpPr/>
          <p:nvPr/>
        </p:nvSpPr>
        <p:spPr>
          <a:xfrm>
            <a:off x="11049000" y="5308600"/>
            <a:ext cx="1625600" cy="5461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5400" y="0"/>
                </a:moveTo>
                <a:lnTo>
                  <a:pt x="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004D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593" name="Shape"/>
          <p:cNvSpPr/>
          <p:nvPr/>
        </p:nvSpPr>
        <p:spPr>
          <a:xfrm>
            <a:off x="5207000" y="3581400"/>
            <a:ext cx="431800" cy="330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D2A9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594" name="Shape"/>
          <p:cNvSpPr/>
          <p:nvPr/>
        </p:nvSpPr>
        <p:spPr>
          <a:xfrm>
            <a:off x="10401300" y="4229100"/>
            <a:ext cx="431800" cy="330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D2A9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595" name="Shape"/>
          <p:cNvSpPr/>
          <p:nvPr/>
        </p:nvSpPr>
        <p:spPr>
          <a:xfrm>
            <a:off x="10515600" y="5422900"/>
            <a:ext cx="431800" cy="330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D2A9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596" name="Rectangle"/>
          <p:cNvSpPr/>
          <p:nvPr/>
        </p:nvSpPr>
        <p:spPr>
          <a:xfrm>
            <a:off x="9753600" y="8128000"/>
            <a:ext cx="647700" cy="546100"/>
          </a:xfrm>
          <a:prstGeom prst="rect">
            <a:avLst/>
          </a:prstGeom>
          <a:solidFill>
            <a:srgbClr val="004DD6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597" name="Rectangle"/>
          <p:cNvSpPr/>
          <p:nvPr/>
        </p:nvSpPr>
        <p:spPr>
          <a:xfrm>
            <a:off x="11493500" y="8128000"/>
            <a:ext cx="647700" cy="546100"/>
          </a:xfrm>
          <a:prstGeom prst="rect">
            <a:avLst/>
          </a:prstGeom>
          <a:solidFill>
            <a:srgbClr val="AEC5FF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598" name="Shape"/>
          <p:cNvSpPr/>
          <p:nvPr/>
        </p:nvSpPr>
        <p:spPr>
          <a:xfrm>
            <a:off x="10617200" y="8242300"/>
            <a:ext cx="546100" cy="330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D2A9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0" name="We want to:"/>
          <p:cNvSpPr txBox="1"/>
          <p:nvPr>
            <p:ph type="title"/>
          </p:nvPr>
        </p:nvSpPr>
        <p:spPr>
          <a:xfrm>
            <a:off x="1511300" y="2057400"/>
            <a:ext cx="4546600" cy="3035300"/>
          </a:xfrm>
          <a:prstGeom prst="rect">
            <a:avLst/>
          </a:prstGeom>
        </p:spPr>
        <p:txBody>
          <a:bodyPr/>
          <a:lstStyle>
            <a:lvl1pPr>
              <a:defRPr sz="5600"/>
            </a:lvl1pPr>
          </a:lstStyle>
          <a:p>
            <a:pPr/>
            <a:r>
              <a:t>We want to:</a:t>
            </a:r>
          </a:p>
        </p:txBody>
      </p:sp>
      <p:sp>
        <p:nvSpPr>
          <p:cNvPr id="1601" name="detect the same interest points regardless of image changes"/>
          <p:cNvSpPr txBox="1"/>
          <p:nvPr>
            <p:ph type="body" sz="quarter" idx="1"/>
          </p:nvPr>
        </p:nvSpPr>
        <p:spPr>
          <a:xfrm>
            <a:off x="2489200" y="4330700"/>
            <a:ext cx="8458200" cy="2489200"/>
          </a:xfrm>
          <a:prstGeom prst="rect">
            <a:avLst/>
          </a:prstGeom>
        </p:spPr>
        <p:txBody>
          <a:bodyPr/>
          <a:lstStyle/>
          <a:p>
            <a:pPr marL="57799" indent="0" algn="ctr">
              <a:buClr>
                <a:srgbClr val="004DD6"/>
              </a:buClr>
              <a:buSzTx/>
              <a:buFont typeface="Times New Roman"/>
              <a:buNone/>
            </a:pPr>
            <a:r>
              <a:rPr b="1">
                <a:solidFill>
                  <a:srgbClr val="004DD6"/>
                </a:solidFill>
                <a:uFill>
                  <a:solidFill>
                    <a:srgbClr val="004DD6"/>
                  </a:solidFill>
                </a:uFill>
              </a:rPr>
              <a:t>detect </a:t>
            </a:r>
            <a:r>
              <a:rPr b="1" i="1">
                <a:solidFill>
                  <a:srgbClr val="004DD6"/>
                </a:solidFill>
                <a:uFill>
                  <a:solidFill>
                    <a:srgbClr val="004DD6"/>
                  </a:solidFill>
                </a:uFill>
              </a:rPr>
              <a:t>the same</a:t>
            </a:r>
            <a:r>
              <a:rPr b="1">
                <a:solidFill>
                  <a:srgbClr val="004DD6"/>
                </a:solidFill>
                <a:uFill>
                  <a:solidFill>
                    <a:srgbClr val="004DD6"/>
                  </a:solidFill>
                </a:uFill>
              </a:rPr>
              <a:t> interest points regardless of </a:t>
            </a:r>
            <a:r>
              <a:rPr b="1" i="1">
                <a:solidFill>
                  <a:srgbClr val="004DD6"/>
                </a:solidFill>
                <a:uFill>
                  <a:solidFill>
                    <a:srgbClr val="004DD6"/>
                  </a:solidFill>
                </a:uFill>
              </a:rPr>
              <a:t>image changes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3" name="Harris Detector: Some Properti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Harris Detector: Some Properties</a:t>
            </a:r>
          </a:p>
        </p:txBody>
      </p:sp>
      <p:sp>
        <p:nvSpPr>
          <p:cNvPr id="1604" name="Rotation invariance?"/>
          <p:cNvSpPr txBox="1"/>
          <p:nvPr>
            <p:ph type="body" sz="half" idx="1"/>
          </p:nvPr>
        </p:nvSpPr>
        <p:spPr>
          <a:xfrm>
            <a:off x="977900" y="2819400"/>
            <a:ext cx="11049000" cy="32004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</a:lvl1pPr>
          </a:lstStyle>
          <a:p>
            <a:pPr/>
            <a:r>
              <a:t>Rotation invariance?</a:t>
            </a:r>
          </a:p>
        </p:txBody>
      </p:sp>
      <p:grpSp>
        <p:nvGrpSpPr>
          <p:cNvPr id="1607" name="Group"/>
          <p:cNvGrpSpPr/>
          <p:nvPr/>
        </p:nvGrpSpPr>
        <p:grpSpPr>
          <a:xfrm>
            <a:off x="3797300" y="4013200"/>
            <a:ext cx="977900" cy="977900"/>
            <a:chOff x="0" y="0"/>
            <a:chExt cx="977900" cy="977900"/>
          </a:xfrm>
        </p:grpSpPr>
        <p:sp>
          <p:nvSpPr>
            <p:cNvPr id="1605" name="Square"/>
            <p:cNvSpPr/>
            <p:nvPr/>
          </p:nvSpPr>
          <p:spPr>
            <a:xfrm>
              <a:off x="0" y="0"/>
              <a:ext cx="977900" cy="977900"/>
            </a:xfrm>
            <a:prstGeom prst="rect">
              <a:avLst/>
            </a:prstGeom>
            <a:solidFill>
              <a:srgbClr val="00D2A9">
                <a:alpha val="50000"/>
              </a:srgbClr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606" name="Line"/>
            <p:cNvSpPr/>
            <p:nvPr/>
          </p:nvSpPr>
          <p:spPr>
            <a:xfrm>
              <a:off x="270086" y="334238"/>
              <a:ext cx="701041" cy="637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440" y="0"/>
                  </a:lnTo>
                  <a:lnTo>
                    <a:pt x="21600" y="13745"/>
                  </a:lnTo>
                </a:path>
              </a:pathLst>
            </a:custGeom>
            <a:solidFill>
              <a:srgbClr val="00D2A9">
                <a:alpha val="50000"/>
              </a:srgbClr>
            </a:solidFill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</p:grpSp>
      <p:grpSp>
        <p:nvGrpSpPr>
          <p:cNvPr id="1610" name="Group"/>
          <p:cNvGrpSpPr/>
          <p:nvPr/>
        </p:nvGrpSpPr>
        <p:grpSpPr>
          <a:xfrm>
            <a:off x="7261275" y="4013200"/>
            <a:ext cx="1086911" cy="1130692"/>
            <a:chOff x="0" y="0"/>
            <a:chExt cx="1086910" cy="1130691"/>
          </a:xfrm>
        </p:grpSpPr>
        <p:sp>
          <p:nvSpPr>
            <p:cNvPr id="1608" name="Square"/>
            <p:cNvSpPr/>
            <p:nvPr/>
          </p:nvSpPr>
          <p:spPr>
            <a:xfrm>
              <a:off x="3124" y="0"/>
              <a:ext cx="977901" cy="977900"/>
            </a:xfrm>
            <a:prstGeom prst="rect">
              <a:avLst/>
            </a:prstGeom>
            <a:solidFill>
              <a:srgbClr val="00D2A9">
                <a:alpha val="50000"/>
              </a:srgbClr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609" name="Line"/>
            <p:cNvSpPr/>
            <p:nvPr/>
          </p:nvSpPr>
          <p:spPr>
            <a:xfrm rot="3000000">
              <a:off x="132539" y="216900"/>
              <a:ext cx="821832" cy="7292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440" y="0"/>
                  </a:lnTo>
                  <a:lnTo>
                    <a:pt x="21600" y="13745"/>
                  </a:lnTo>
                </a:path>
              </a:pathLst>
            </a:custGeom>
            <a:solidFill>
              <a:srgbClr val="00D2A9">
                <a:alpha val="50000"/>
              </a:srgbClr>
            </a:solidFill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</p:grpSp>
      <p:sp>
        <p:nvSpPr>
          <p:cNvPr id="1611" name="Shape"/>
          <p:cNvSpPr/>
          <p:nvPr/>
        </p:nvSpPr>
        <p:spPr>
          <a:xfrm>
            <a:off x="5524500" y="4330700"/>
            <a:ext cx="1079500" cy="10795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D2A9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pic>
        <p:nvPicPr>
          <p:cNvPr id="1612" name="IMG_0105.jpg" descr="IMG_0105.jpg"/>
          <p:cNvPicPr>
            <a:picLocks noChangeAspect="0"/>
          </p:cNvPicPr>
          <p:nvPr/>
        </p:nvPicPr>
        <p:blipFill>
          <a:blip r:embed="rId2">
            <a:extLst/>
          </a:blip>
          <a:srcRect l="1608" t="599" r="28374" b="0"/>
          <a:stretch>
            <a:fillRect/>
          </a:stretch>
        </p:blipFill>
        <p:spPr>
          <a:xfrm rot="20282205">
            <a:off x="5712500" y="5598113"/>
            <a:ext cx="3986743" cy="42446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6923" y="0"/>
                </a:moveTo>
                <a:lnTo>
                  <a:pt x="0" y="16123"/>
                </a:lnTo>
                <a:lnTo>
                  <a:pt x="14458" y="21599"/>
                </a:lnTo>
                <a:lnTo>
                  <a:pt x="14713" y="21600"/>
                </a:lnTo>
                <a:lnTo>
                  <a:pt x="21600" y="5559"/>
                </a:lnTo>
                <a:lnTo>
                  <a:pt x="6923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613" name="IMG_0102.jpg" descr="IMG_0102.jpg"/>
          <p:cNvPicPr>
            <a:picLocks noChangeAspect="0"/>
          </p:cNvPicPr>
          <p:nvPr/>
        </p:nvPicPr>
        <p:blipFill>
          <a:blip r:embed="rId3">
            <a:extLst/>
          </a:blip>
          <a:srcRect l="56484" t="292" r="66" b="28918"/>
          <a:stretch>
            <a:fillRect/>
          </a:stretch>
        </p:blipFill>
        <p:spPr>
          <a:xfrm>
            <a:off x="2997200" y="6019800"/>
            <a:ext cx="2794000" cy="3416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5" name="Harris Detector: Some Properti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Harris Detector: Some Properties</a:t>
            </a:r>
          </a:p>
        </p:txBody>
      </p:sp>
      <p:sp>
        <p:nvSpPr>
          <p:cNvPr id="1616" name="Rotation invariance"/>
          <p:cNvSpPr txBox="1"/>
          <p:nvPr>
            <p:ph type="body" sz="half" idx="1"/>
          </p:nvPr>
        </p:nvSpPr>
        <p:spPr>
          <a:xfrm>
            <a:off x="977900" y="2819400"/>
            <a:ext cx="11049000" cy="32004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</a:lvl1pPr>
          </a:lstStyle>
          <a:p>
            <a:pPr/>
            <a:r>
              <a:t>Rotation invariance</a:t>
            </a:r>
          </a:p>
        </p:txBody>
      </p:sp>
      <p:grpSp>
        <p:nvGrpSpPr>
          <p:cNvPr id="1619" name="Group"/>
          <p:cNvGrpSpPr/>
          <p:nvPr/>
        </p:nvGrpSpPr>
        <p:grpSpPr>
          <a:xfrm>
            <a:off x="3797300" y="4013200"/>
            <a:ext cx="977900" cy="977900"/>
            <a:chOff x="0" y="0"/>
            <a:chExt cx="977900" cy="977900"/>
          </a:xfrm>
        </p:grpSpPr>
        <p:sp>
          <p:nvSpPr>
            <p:cNvPr id="1617" name="Square"/>
            <p:cNvSpPr/>
            <p:nvPr/>
          </p:nvSpPr>
          <p:spPr>
            <a:xfrm>
              <a:off x="0" y="0"/>
              <a:ext cx="977900" cy="977900"/>
            </a:xfrm>
            <a:prstGeom prst="rect">
              <a:avLst/>
            </a:prstGeom>
            <a:solidFill>
              <a:srgbClr val="00D2A9">
                <a:alpha val="50000"/>
              </a:srgbClr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618" name="Line"/>
            <p:cNvSpPr/>
            <p:nvPr/>
          </p:nvSpPr>
          <p:spPr>
            <a:xfrm>
              <a:off x="270086" y="334238"/>
              <a:ext cx="701041" cy="6377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440" y="0"/>
                  </a:lnTo>
                  <a:lnTo>
                    <a:pt x="21600" y="13745"/>
                  </a:lnTo>
                </a:path>
              </a:pathLst>
            </a:custGeom>
            <a:solidFill>
              <a:srgbClr val="00D2A9">
                <a:alpha val="50000"/>
              </a:srgbClr>
            </a:solidFill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</p:grpSp>
      <p:grpSp>
        <p:nvGrpSpPr>
          <p:cNvPr id="1622" name="Group"/>
          <p:cNvGrpSpPr/>
          <p:nvPr/>
        </p:nvGrpSpPr>
        <p:grpSpPr>
          <a:xfrm>
            <a:off x="7261275" y="4013200"/>
            <a:ext cx="1086911" cy="1130692"/>
            <a:chOff x="0" y="0"/>
            <a:chExt cx="1086910" cy="1130691"/>
          </a:xfrm>
        </p:grpSpPr>
        <p:sp>
          <p:nvSpPr>
            <p:cNvPr id="1620" name="Square"/>
            <p:cNvSpPr/>
            <p:nvPr/>
          </p:nvSpPr>
          <p:spPr>
            <a:xfrm>
              <a:off x="3124" y="0"/>
              <a:ext cx="977901" cy="977900"/>
            </a:xfrm>
            <a:prstGeom prst="rect">
              <a:avLst/>
            </a:prstGeom>
            <a:solidFill>
              <a:srgbClr val="00D2A9">
                <a:alpha val="50000"/>
              </a:srgbClr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621" name="Line"/>
            <p:cNvSpPr/>
            <p:nvPr/>
          </p:nvSpPr>
          <p:spPr>
            <a:xfrm rot="3000000">
              <a:off x="132539" y="216900"/>
              <a:ext cx="821832" cy="7292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440" y="0"/>
                  </a:lnTo>
                  <a:lnTo>
                    <a:pt x="21600" y="13745"/>
                  </a:lnTo>
                </a:path>
              </a:pathLst>
            </a:custGeom>
            <a:solidFill>
              <a:srgbClr val="00D2A9">
                <a:alpha val="50000"/>
              </a:srgbClr>
            </a:solidFill>
            <a:ln w="508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</p:grpSp>
      <p:sp>
        <p:nvSpPr>
          <p:cNvPr id="1623" name="Shape"/>
          <p:cNvSpPr/>
          <p:nvPr/>
        </p:nvSpPr>
        <p:spPr>
          <a:xfrm>
            <a:off x="5524500" y="4330700"/>
            <a:ext cx="1079500" cy="10795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D2A9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24" name="Ellipse rotates but its shape (i.e. eigenvalues) remains the same"/>
          <p:cNvSpPr txBox="1"/>
          <p:nvPr/>
        </p:nvSpPr>
        <p:spPr>
          <a:xfrm>
            <a:off x="2057400" y="6502400"/>
            <a:ext cx="8128000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Ellipse rotates but its shape (i.e. eigenvalues) remains the same</a:t>
            </a:r>
          </a:p>
        </p:txBody>
      </p:sp>
      <p:grpSp>
        <p:nvGrpSpPr>
          <p:cNvPr id="1628" name="Group"/>
          <p:cNvGrpSpPr/>
          <p:nvPr/>
        </p:nvGrpSpPr>
        <p:grpSpPr>
          <a:xfrm rot="20340000">
            <a:off x="3683912" y="5634551"/>
            <a:ext cx="1321693" cy="520242"/>
            <a:chOff x="0" y="0"/>
            <a:chExt cx="1321692" cy="520240"/>
          </a:xfrm>
        </p:grpSpPr>
        <p:sp>
          <p:nvSpPr>
            <p:cNvPr id="1625" name="Oval"/>
            <p:cNvSpPr/>
            <p:nvPr/>
          </p:nvSpPr>
          <p:spPr>
            <a:xfrm>
              <a:off x="892" y="0"/>
              <a:ext cx="1320801" cy="519289"/>
            </a:xfrm>
            <a:prstGeom prst="ellipse">
              <a:avLst/>
            </a:prstGeom>
            <a:solidFill>
              <a:srgbClr val="8AF5DB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626" name="Line"/>
            <p:cNvSpPr/>
            <p:nvPr/>
          </p:nvSpPr>
          <p:spPr>
            <a:xfrm flipV="1">
              <a:off x="0" y="261370"/>
              <a:ext cx="1320800" cy="1269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627" name="Line"/>
            <p:cNvSpPr/>
            <p:nvPr/>
          </p:nvSpPr>
          <p:spPr>
            <a:xfrm>
              <a:off x="659197" y="959"/>
              <a:ext cx="3647" cy="51928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grpSp>
        <p:nvGrpSpPr>
          <p:cNvPr id="1632" name="Group"/>
          <p:cNvGrpSpPr/>
          <p:nvPr/>
        </p:nvGrpSpPr>
        <p:grpSpPr>
          <a:xfrm rot="1020000">
            <a:off x="7043640" y="5633329"/>
            <a:ext cx="1322130" cy="521341"/>
            <a:chOff x="0" y="0"/>
            <a:chExt cx="1322129" cy="521339"/>
          </a:xfrm>
        </p:grpSpPr>
        <p:sp>
          <p:nvSpPr>
            <p:cNvPr id="1629" name="Oval"/>
            <p:cNvSpPr/>
            <p:nvPr/>
          </p:nvSpPr>
          <p:spPr>
            <a:xfrm>
              <a:off x="0" y="0"/>
              <a:ext cx="1320800" cy="519289"/>
            </a:xfrm>
            <a:prstGeom prst="ellipse">
              <a:avLst/>
            </a:prstGeom>
            <a:solidFill>
              <a:srgbClr val="8AF5DB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630" name="Line"/>
            <p:cNvSpPr/>
            <p:nvPr/>
          </p:nvSpPr>
          <p:spPr>
            <a:xfrm>
              <a:off x="1329" y="258921"/>
              <a:ext cx="1320801" cy="8364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631" name="Line"/>
            <p:cNvSpPr/>
            <p:nvPr/>
          </p:nvSpPr>
          <p:spPr>
            <a:xfrm flipH="1">
              <a:off x="661265" y="2046"/>
              <a:ext cx="1" cy="519294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sp>
        <p:nvSpPr>
          <p:cNvPr id="1633" name="Corner response R is invariant to image rotation"/>
          <p:cNvSpPr txBox="1"/>
          <p:nvPr/>
        </p:nvSpPr>
        <p:spPr>
          <a:xfrm>
            <a:off x="2057400" y="7607300"/>
            <a:ext cx="8991600" cy="660400"/>
          </a:xfrm>
          <a:prstGeom prst="rect">
            <a:avLst/>
          </a:prstGeom>
          <a:ln w="12700">
            <a:solidFill>
              <a:srgbClr val="FF26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defTabSz="1295400">
              <a:spcBef>
                <a:spcPts val="1900"/>
              </a:spcBef>
              <a:buClr>
                <a:srgbClr val="004DD6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i="1">
                <a:solidFill>
                  <a:srgbClr val="004DD6"/>
                </a:solidFill>
                <a:uFill>
                  <a:solidFill>
                    <a:srgbClr val="004DD6"/>
                  </a:solidFill>
                </a:uFill>
              </a:rPr>
              <a:t>Corner response </a:t>
            </a:r>
            <a:r>
              <a:rPr i="1" sz="3800">
                <a:solidFill>
                  <a:srgbClr val="004DD6"/>
                </a:solidFill>
                <a:uFill>
                  <a:solidFill>
                    <a:srgbClr val="004DD6"/>
                  </a:solidFill>
                </a:uFill>
              </a:rPr>
              <a:t>R</a:t>
            </a:r>
            <a:r>
              <a:rPr>
                <a:solidFill>
                  <a:srgbClr val="004DD6"/>
                </a:solidFill>
                <a:uFill>
                  <a:solidFill>
                    <a:srgbClr val="004DD6"/>
                  </a:solidFill>
                </a:uFill>
              </a:rPr>
              <a:t> is invariant to image rotation</a:t>
            </a:r>
          </a:p>
        </p:txBody>
      </p:sp>
      <p:sp>
        <p:nvSpPr>
          <p:cNvPr id="1634" name="This is a new example where eigen analysis allows us to work in the canonical frame of the linear form"/>
          <p:cNvSpPr txBox="1"/>
          <p:nvPr/>
        </p:nvSpPr>
        <p:spPr>
          <a:xfrm>
            <a:off x="2057400" y="8597900"/>
            <a:ext cx="10947400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This is a new example where eigen analysis allows us to work in the canonical frame of the linear form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6" name="Harris Detector: Some Properti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Harris Detector: Some Properties</a:t>
            </a:r>
          </a:p>
        </p:txBody>
      </p:sp>
      <p:sp>
        <p:nvSpPr>
          <p:cNvPr id="1637" name="Invariance to image intensity change?"/>
          <p:cNvSpPr txBox="1"/>
          <p:nvPr>
            <p:ph type="body" sz="half" idx="1"/>
          </p:nvPr>
        </p:nvSpPr>
        <p:spPr>
          <a:xfrm>
            <a:off x="977900" y="2819400"/>
            <a:ext cx="11049000" cy="32004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</a:lvl1pPr>
          </a:lstStyle>
          <a:p>
            <a:pPr/>
            <a:r>
              <a:t>Invariance to image intensity change?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" name="Harris Detector: Some Properties"/>
          <p:cNvSpPr txBox="1"/>
          <p:nvPr>
            <p:ph type="title"/>
          </p:nvPr>
        </p:nvSpPr>
        <p:spPr>
          <a:xfrm>
            <a:off x="825500" y="311573"/>
            <a:ext cx="11049000" cy="1688819"/>
          </a:xfrm>
          <a:prstGeom prst="rect">
            <a:avLst/>
          </a:prstGeom>
        </p:spPr>
        <p:txBody>
          <a:bodyPr/>
          <a:lstStyle/>
          <a:p>
            <a:pPr/>
            <a:r>
              <a:t>Harris Detector: Some Properties</a:t>
            </a:r>
          </a:p>
        </p:txBody>
      </p:sp>
      <p:sp>
        <p:nvSpPr>
          <p:cNvPr id="1640" name="Partial invariance to additive and multiplicative intensity changes"/>
          <p:cNvSpPr txBox="1"/>
          <p:nvPr>
            <p:ph type="body" sz="half" idx="1"/>
          </p:nvPr>
        </p:nvSpPr>
        <p:spPr>
          <a:xfrm>
            <a:off x="977900" y="2524195"/>
            <a:ext cx="11049000" cy="3646312"/>
          </a:xfrm>
          <a:prstGeom prst="rect">
            <a:avLst/>
          </a:prstGeom>
        </p:spPr>
        <p:txBody>
          <a:bodyPr/>
          <a:lstStyle>
            <a:lvl1pPr marL="336780" indent="-296140">
              <a:lnSpc>
                <a:spcPct val="80000"/>
              </a:lnSpc>
              <a:defRPr sz="3800"/>
            </a:lvl1pPr>
          </a:lstStyle>
          <a:p>
            <a:pPr/>
            <a:r>
              <a:t>Partial invariance to additive and multiplicative intensity changes</a:t>
            </a:r>
          </a:p>
        </p:txBody>
      </p:sp>
      <p:sp>
        <p:nvSpPr>
          <p:cNvPr id="1641" name="Only derivatives are used =&gt; invariance to intensity shift I → I + b"/>
          <p:cNvSpPr txBox="1"/>
          <p:nvPr/>
        </p:nvSpPr>
        <p:spPr>
          <a:xfrm>
            <a:off x="1841500" y="3683000"/>
            <a:ext cx="7912100" cy="1092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40640" marR="57799" defTabSz="1295400">
              <a:spcBef>
                <a:spcPts val="1900"/>
              </a:spcBef>
              <a:buClr>
                <a:srgbClr val="000000"/>
              </a:buClr>
              <a:buSzPct val="100000"/>
              <a:buChar char="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Only derivatives are used =&gt; invariance to intensity shift </a:t>
            </a:r>
            <a:r>
              <a:rPr i="1"/>
              <a:t>I</a:t>
            </a:r>
            <a:r>
              <a:t> 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®</a:t>
            </a:r>
            <a:r>
              <a:t> </a:t>
            </a:r>
            <a:r>
              <a:rPr i="1"/>
              <a:t>I </a:t>
            </a:r>
            <a:r>
              <a:t>+ </a:t>
            </a:r>
            <a:r>
              <a:rPr i="1"/>
              <a:t>b</a:t>
            </a:r>
          </a:p>
        </p:txBody>
      </p:sp>
      <p:grpSp>
        <p:nvGrpSpPr>
          <p:cNvPr id="1681" name="Group"/>
          <p:cNvGrpSpPr/>
          <p:nvPr/>
        </p:nvGrpSpPr>
        <p:grpSpPr>
          <a:xfrm>
            <a:off x="293071" y="4991100"/>
            <a:ext cx="12191030" cy="4592322"/>
            <a:chOff x="0" y="0"/>
            <a:chExt cx="12191028" cy="4592321"/>
          </a:xfrm>
        </p:grpSpPr>
        <p:sp>
          <p:nvSpPr>
            <p:cNvPr id="1642" name="Intensity scaling: I → a I   fine, except for the threshold that’s used to specify when R is large enough."/>
            <p:cNvSpPr txBox="1"/>
            <p:nvPr/>
          </p:nvSpPr>
          <p:spPr>
            <a:xfrm>
              <a:off x="1548428" y="0"/>
              <a:ext cx="10642601" cy="10840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/>
            <a:p>
              <a:pPr marL="40640" marR="57799" defTabSz="1295400">
                <a:spcBef>
                  <a:spcPts val="1900"/>
                </a:spcBef>
                <a:buClr>
                  <a:srgbClr val="000000"/>
                </a:buClr>
                <a:buSzPct val="100000"/>
                <a:buChar char="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 Intensity scal</a:t>
              </a:r>
              <a:r>
                <a:t>ing</a:t>
              </a:r>
              <a:r>
                <a:t>: </a:t>
              </a:r>
              <a:r>
                <a:rPr i="1"/>
                <a:t>I </a:t>
              </a:r>
              <a:r>
                <a:rPr>
                  <a:latin typeface="Symbol"/>
                  <a:ea typeface="Symbol"/>
                  <a:cs typeface="Symbol"/>
                  <a:sym typeface="Symbol"/>
                </a:rPr>
                <a:t>®</a:t>
              </a:r>
              <a:r>
                <a:t> </a:t>
              </a:r>
              <a:r>
                <a:rPr i="1"/>
                <a:t>a I   </a:t>
              </a:r>
              <a:r>
                <a:t>fine, </a:t>
              </a:r>
              <a:r>
                <a:rPr i="1"/>
                <a:t>except for the threshold that’s used to specify when R is large enough.</a:t>
              </a:r>
            </a:p>
          </p:txBody>
        </p:sp>
        <p:sp>
          <p:nvSpPr>
            <p:cNvPr id="1643" name="Line"/>
            <p:cNvSpPr/>
            <p:nvPr/>
          </p:nvSpPr>
          <p:spPr>
            <a:xfrm>
              <a:off x="1764328" y="2121142"/>
              <a:ext cx="3581401" cy="16298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35" fill="norm" stroke="1" extrusionOk="0">
                  <a:moveTo>
                    <a:pt x="0" y="20735"/>
                  </a:moveTo>
                  <a:cubicBezTo>
                    <a:pt x="545" y="13956"/>
                    <a:pt x="1091" y="7178"/>
                    <a:pt x="1964" y="5569"/>
                  </a:cubicBezTo>
                  <a:cubicBezTo>
                    <a:pt x="2836" y="3961"/>
                    <a:pt x="4364" y="12003"/>
                    <a:pt x="5236" y="11084"/>
                  </a:cubicBezTo>
                  <a:cubicBezTo>
                    <a:pt x="6109" y="10165"/>
                    <a:pt x="6327" y="-865"/>
                    <a:pt x="7200" y="54"/>
                  </a:cubicBezTo>
                  <a:cubicBezTo>
                    <a:pt x="8073" y="973"/>
                    <a:pt x="9600" y="14531"/>
                    <a:pt x="10473" y="16599"/>
                  </a:cubicBezTo>
                  <a:cubicBezTo>
                    <a:pt x="11345" y="18667"/>
                    <a:pt x="11673" y="12233"/>
                    <a:pt x="12436" y="12463"/>
                  </a:cubicBezTo>
                  <a:cubicBezTo>
                    <a:pt x="13200" y="12692"/>
                    <a:pt x="14291" y="18897"/>
                    <a:pt x="15055" y="17978"/>
                  </a:cubicBezTo>
                  <a:cubicBezTo>
                    <a:pt x="15818" y="17058"/>
                    <a:pt x="15927" y="6948"/>
                    <a:pt x="17018" y="6948"/>
                  </a:cubicBezTo>
                  <a:cubicBezTo>
                    <a:pt x="18109" y="6948"/>
                    <a:pt x="19855" y="12463"/>
                    <a:pt x="21600" y="17978"/>
                  </a:cubicBez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644" name="Line"/>
            <p:cNvSpPr/>
            <p:nvPr/>
          </p:nvSpPr>
          <p:spPr>
            <a:xfrm>
              <a:off x="7482714" y="1044674"/>
              <a:ext cx="3581401" cy="26702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735" fill="norm" stroke="1" extrusionOk="0">
                  <a:moveTo>
                    <a:pt x="0" y="20735"/>
                  </a:moveTo>
                  <a:cubicBezTo>
                    <a:pt x="545" y="13956"/>
                    <a:pt x="1091" y="7178"/>
                    <a:pt x="1964" y="5569"/>
                  </a:cubicBezTo>
                  <a:cubicBezTo>
                    <a:pt x="2836" y="3961"/>
                    <a:pt x="4364" y="12003"/>
                    <a:pt x="5236" y="11084"/>
                  </a:cubicBezTo>
                  <a:cubicBezTo>
                    <a:pt x="6109" y="10165"/>
                    <a:pt x="6327" y="-865"/>
                    <a:pt x="7200" y="54"/>
                  </a:cubicBezTo>
                  <a:cubicBezTo>
                    <a:pt x="8073" y="973"/>
                    <a:pt x="9600" y="14531"/>
                    <a:pt x="10473" y="16599"/>
                  </a:cubicBezTo>
                  <a:cubicBezTo>
                    <a:pt x="11345" y="18667"/>
                    <a:pt x="11673" y="12233"/>
                    <a:pt x="12436" y="12463"/>
                  </a:cubicBezTo>
                  <a:cubicBezTo>
                    <a:pt x="13200" y="12692"/>
                    <a:pt x="14291" y="18897"/>
                    <a:pt x="15055" y="17978"/>
                  </a:cubicBezTo>
                  <a:cubicBezTo>
                    <a:pt x="15818" y="17058"/>
                    <a:pt x="15927" y="6948"/>
                    <a:pt x="17018" y="6948"/>
                  </a:cubicBezTo>
                  <a:cubicBezTo>
                    <a:pt x="18109" y="6948"/>
                    <a:pt x="19855" y="12463"/>
                    <a:pt x="21600" y="17978"/>
                  </a:cubicBezTo>
                </a:path>
              </a:pathLst>
            </a:custGeom>
            <a:noFill/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grpSp>
          <p:nvGrpSpPr>
            <p:cNvPr id="1651" name="Group"/>
            <p:cNvGrpSpPr/>
            <p:nvPr/>
          </p:nvGrpSpPr>
          <p:grpSpPr>
            <a:xfrm>
              <a:off x="1065075" y="1803400"/>
              <a:ext cx="4906859" cy="2788922"/>
              <a:chOff x="0" y="0"/>
              <a:chExt cx="4906857" cy="2788921"/>
            </a:xfrm>
          </p:grpSpPr>
          <p:grpSp>
            <p:nvGrpSpPr>
              <p:cNvPr id="1649" name="Group"/>
              <p:cNvGrpSpPr/>
              <p:nvPr/>
            </p:nvGrpSpPr>
            <p:grpSpPr>
              <a:xfrm>
                <a:off x="0" y="0"/>
                <a:ext cx="4906858" cy="2788922"/>
                <a:chOff x="0" y="0"/>
                <a:chExt cx="4906857" cy="2788921"/>
              </a:xfrm>
            </p:grpSpPr>
            <p:sp>
              <p:nvSpPr>
                <p:cNvPr id="1645" name="Line"/>
                <p:cNvSpPr/>
                <p:nvPr/>
              </p:nvSpPr>
              <p:spPr>
                <a:xfrm>
                  <a:off x="483352" y="2273300"/>
                  <a:ext cx="4330701" cy="2259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1646" name="Line"/>
                <p:cNvSpPr/>
                <p:nvPr/>
              </p:nvSpPr>
              <p:spPr>
                <a:xfrm flipV="1">
                  <a:off x="483352" y="215900"/>
                  <a:ext cx="2259" cy="2057400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1647" name="R"/>
                <p:cNvSpPr txBox="1"/>
                <p:nvPr/>
              </p:nvSpPr>
              <p:spPr>
                <a:xfrm>
                  <a:off x="0" y="0"/>
                  <a:ext cx="435860" cy="56585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t">
                  <a:spAutoFit/>
                </a:bodyPr>
                <a:lstStyle>
                  <a:lvl1pPr marL="57799" marR="57799" algn="ctr" defTabSz="1295400">
                    <a:buClr>
                      <a:srgbClr val="000000"/>
                    </a:buClr>
                    <a:buFont typeface="Times New Roman"/>
                    <a:defRPr i="1" sz="3400"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pPr/>
                  <a:r>
                    <a:t>R</a:t>
                  </a:r>
                </a:p>
              </p:txBody>
            </p:sp>
            <p:sp>
              <p:nvSpPr>
                <p:cNvPr id="1648" name="x (image coordinate)"/>
                <p:cNvSpPr txBox="1"/>
                <p:nvPr/>
              </p:nvSpPr>
              <p:spPr>
                <a:xfrm>
                  <a:off x="1739852" y="2223064"/>
                  <a:ext cx="3167006" cy="56585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t">
                  <a:spAutoFit/>
                </a:bodyPr>
                <a:lstStyle/>
                <a:p>
                  <a:pPr marL="57799" marR="57799" algn="ctr" defTabSz="1295400">
                    <a:buClr>
                      <a:srgbClr val="000000"/>
                    </a:buClr>
                    <a:buFont typeface="Times New Roman"/>
                    <a:defRPr sz="3400"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r>
                    <a:rPr i="1"/>
                    <a:t>x</a:t>
                  </a:r>
                  <a:r>
                    <a:t> </a:t>
                  </a:r>
                  <a:r>
                    <a:rPr sz="2800"/>
                    <a:t>(image coordinate)</a:t>
                  </a:r>
                </a:p>
              </p:txBody>
            </p:sp>
          </p:grpSp>
          <p:sp>
            <p:nvSpPr>
              <p:cNvPr id="1650" name="Rectangle"/>
              <p:cNvSpPr/>
              <p:nvPr/>
            </p:nvSpPr>
            <p:spPr>
              <a:xfrm>
                <a:off x="483352" y="977900"/>
                <a:ext cx="4114801" cy="1295400"/>
              </a:xfrm>
              <a:prstGeom prst="rect">
                <a:avLst/>
              </a:prstGeom>
              <a:solidFill>
                <a:srgbClr val="CBCBCB">
                  <a:alpha val="50000"/>
                </a:srgbClr>
              </a:solidFill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</p:grpSp>
        <p:sp>
          <p:nvSpPr>
            <p:cNvPr id="1652" name="threshold"/>
            <p:cNvSpPr txBox="1"/>
            <p:nvPr/>
          </p:nvSpPr>
          <p:spPr>
            <a:xfrm>
              <a:off x="0" y="2536331"/>
              <a:ext cx="1495529" cy="4928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algn="ctr" defTabSz="1295400">
                <a:buClr>
                  <a:srgbClr val="000000"/>
                </a:buClr>
                <a:buFont typeface="Times New Roman"/>
                <a:defRPr sz="28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threshold</a:t>
              </a:r>
            </a:p>
          </p:txBody>
        </p:sp>
        <p:grpSp>
          <p:nvGrpSpPr>
            <p:cNvPr id="1659" name="Group"/>
            <p:cNvGrpSpPr/>
            <p:nvPr/>
          </p:nvGrpSpPr>
          <p:grpSpPr>
            <a:xfrm>
              <a:off x="6769203" y="1803400"/>
              <a:ext cx="4903620" cy="2788922"/>
              <a:chOff x="0" y="0"/>
              <a:chExt cx="4903618" cy="2788921"/>
            </a:xfrm>
          </p:grpSpPr>
          <p:grpSp>
            <p:nvGrpSpPr>
              <p:cNvPr id="1657" name="Group"/>
              <p:cNvGrpSpPr/>
              <p:nvPr/>
            </p:nvGrpSpPr>
            <p:grpSpPr>
              <a:xfrm>
                <a:off x="0" y="0"/>
                <a:ext cx="4903619" cy="2788922"/>
                <a:chOff x="0" y="0"/>
                <a:chExt cx="4903619" cy="2788921"/>
              </a:xfrm>
            </p:grpSpPr>
            <p:sp>
              <p:nvSpPr>
                <p:cNvPr id="1653" name="Line"/>
                <p:cNvSpPr/>
                <p:nvPr/>
              </p:nvSpPr>
              <p:spPr>
                <a:xfrm>
                  <a:off x="480960" y="2273300"/>
                  <a:ext cx="4330701" cy="2259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1654" name="Line"/>
                <p:cNvSpPr/>
                <p:nvPr/>
              </p:nvSpPr>
              <p:spPr>
                <a:xfrm flipV="1">
                  <a:off x="480960" y="215900"/>
                  <a:ext cx="2259" cy="2057400"/>
                </a:xfrm>
                <a:prstGeom prst="line">
                  <a:avLst/>
                </a:prstGeom>
                <a:noFill/>
                <a:ln w="12700" cap="flat">
                  <a:solidFill>
                    <a:srgbClr val="000000"/>
                  </a:solidFill>
                  <a:prstDash val="solid"/>
                  <a:round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/>
                </a:p>
              </p:txBody>
            </p:sp>
            <p:sp>
              <p:nvSpPr>
                <p:cNvPr id="1655" name="R"/>
                <p:cNvSpPr txBox="1"/>
                <p:nvPr/>
              </p:nvSpPr>
              <p:spPr>
                <a:xfrm>
                  <a:off x="0" y="0"/>
                  <a:ext cx="435860" cy="56585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t">
                  <a:spAutoFit/>
                </a:bodyPr>
                <a:lstStyle>
                  <a:lvl1pPr marL="57799" marR="57799" algn="ctr" defTabSz="1295400">
                    <a:buClr>
                      <a:srgbClr val="000000"/>
                    </a:buClr>
                    <a:buFont typeface="Times New Roman"/>
                    <a:defRPr i="1" sz="3400"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lvl1pPr>
                </a:lstStyle>
                <a:p>
                  <a:pPr/>
                  <a:r>
                    <a:t>R</a:t>
                  </a:r>
                </a:p>
              </p:txBody>
            </p:sp>
            <p:sp>
              <p:nvSpPr>
                <p:cNvPr id="1656" name="x (image coordinate)"/>
                <p:cNvSpPr txBox="1"/>
                <p:nvPr/>
              </p:nvSpPr>
              <p:spPr>
                <a:xfrm>
                  <a:off x="1736614" y="2223064"/>
                  <a:ext cx="3167006" cy="56585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val="1"/>
                  </a:ext>
                </a:extLst>
              </p:spPr>
              <p:txBody>
                <a:bodyPr wrap="none" lIns="50800" tIns="50800" rIns="50800" bIns="50800" numCol="1" anchor="t">
                  <a:spAutoFit/>
                </a:bodyPr>
                <a:lstStyle/>
                <a:p>
                  <a:pPr marL="57799" marR="57799" algn="ctr" defTabSz="1295400">
                    <a:buClr>
                      <a:srgbClr val="000000"/>
                    </a:buClr>
                    <a:buFont typeface="Times New Roman"/>
                    <a:defRPr sz="3400">
                      <a:uFill>
                        <a:solidFill>
                          <a:srgbClr val="000000"/>
                        </a:solidFill>
                      </a:uFill>
                      <a:latin typeface="Times New Roman"/>
                      <a:ea typeface="Times New Roman"/>
                      <a:cs typeface="Times New Roman"/>
                      <a:sym typeface="Times New Roman"/>
                    </a:defRPr>
                  </a:pPr>
                  <a:r>
                    <a:rPr i="1"/>
                    <a:t>x</a:t>
                  </a:r>
                  <a:r>
                    <a:t> </a:t>
                  </a:r>
                  <a:r>
                    <a:rPr sz="2800"/>
                    <a:t>(image coordinate)</a:t>
                  </a:r>
                </a:p>
              </p:txBody>
            </p:sp>
          </p:grpSp>
          <p:sp>
            <p:nvSpPr>
              <p:cNvPr id="1658" name="Rectangle"/>
              <p:cNvSpPr/>
              <p:nvPr/>
            </p:nvSpPr>
            <p:spPr>
              <a:xfrm>
                <a:off x="480960" y="977900"/>
                <a:ext cx="4114801" cy="1295400"/>
              </a:xfrm>
              <a:prstGeom prst="rect">
                <a:avLst/>
              </a:prstGeom>
              <a:solidFill>
                <a:srgbClr val="CBCBCB">
                  <a:alpha val="50000"/>
                </a:srgbClr>
              </a:solidFill>
              <a:ln w="12700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</p:grpSp>
        <p:grpSp>
          <p:nvGrpSpPr>
            <p:cNvPr id="1662" name="Group"/>
            <p:cNvGrpSpPr/>
            <p:nvPr/>
          </p:nvGrpSpPr>
          <p:grpSpPr>
            <a:xfrm>
              <a:off x="2070822" y="2470855"/>
              <a:ext cx="128694" cy="106116"/>
              <a:chOff x="0" y="0"/>
              <a:chExt cx="128693" cy="106115"/>
            </a:xfrm>
          </p:grpSpPr>
          <p:sp>
            <p:nvSpPr>
              <p:cNvPr id="1660" name="Oval"/>
              <p:cNvSpPr/>
              <p:nvPr/>
            </p:nvSpPr>
            <p:spPr>
              <a:xfrm>
                <a:off x="0" y="0"/>
                <a:ext cx="128694" cy="106116"/>
              </a:xfrm>
              <a:prstGeom prst="ellipse">
                <a:avLst/>
              </a:prstGeom>
              <a:solidFill>
                <a:srgbClr val="FF4C00"/>
              </a:solidFill>
              <a:ln w="25400" cap="flat">
                <a:solidFill>
                  <a:srgbClr val="FF26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  <p:sp>
            <p:nvSpPr>
              <p:cNvPr id="1661" name="Rectangle"/>
              <p:cNvSpPr txBox="1"/>
              <p:nvPr/>
            </p:nvSpPr>
            <p:spPr>
              <a:xfrm>
                <a:off x="18845" y="15539"/>
                <a:ext cx="91004" cy="7503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marL="56816" marR="56816" algn="ctr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</p:grpSp>
        <p:grpSp>
          <p:nvGrpSpPr>
            <p:cNvPr id="1665" name="Group"/>
            <p:cNvGrpSpPr/>
            <p:nvPr/>
          </p:nvGrpSpPr>
          <p:grpSpPr>
            <a:xfrm>
              <a:off x="2870075" y="2057682"/>
              <a:ext cx="128694" cy="106116"/>
              <a:chOff x="0" y="0"/>
              <a:chExt cx="128693" cy="106115"/>
            </a:xfrm>
          </p:grpSpPr>
          <p:sp>
            <p:nvSpPr>
              <p:cNvPr id="1663" name="Oval"/>
              <p:cNvSpPr/>
              <p:nvPr/>
            </p:nvSpPr>
            <p:spPr>
              <a:xfrm>
                <a:off x="0" y="0"/>
                <a:ext cx="128694" cy="106116"/>
              </a:xfrm>
              <a:prstGeom prst="ellipse">
                <a:avLst/>
              </a:prstGeom>
              <a:solidFill>
                <a:srgbClr val="FF4C00"/>
              </a:solidFill>
              <a:ln w="25400" cap="flat">
                <a:solidFill>
                  <a:srgbClr val="FF26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  <p:sp>
            <p:nvSpPr>
              <p:cNvPr id="1664" name="Rectangle"/>
              <p:cNvSpPr txBox="1"/>
              <p:nvPr/>
            </p:nvSpPr>
            <p:spPr>
              <a:xfrm>
                <a:off x="18845" y="15539"/>
                <a:ext cx="91004" cy="7503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marL="56816" marR="56816" algn="ctr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</p:grpSp>
        <p:grpSp>
          <p:nvGrpSpPr>
            <p:cNvPr id="1668" name="Group"/>
            <p:cNvGrpSpPr/>
            <p:nvPr/>
          </p:nvGrpSpPr>
          <p:grpSpPr>
            <a:xfrm>
              <a:off x="4540830" y="2615353"/>
              <a:ext cx="128695" cy="106117"/>
              <a:chOff x="0" y="0"/>
              <a:chExt cx="128693" cy="106115"/>
            </a:xfrm>
          </p:grpSpPr>
          <p:sp>
            <p:nvSpPr>
              <p:cNvPr id="1666" name="Oval"/>
              <p:cNvSpPr/>
              <p:nvPr/>
            </p:nvSpPr>
            <p:spPr>
              <a:xfrm>
                <a:off x="0" y="0"/>
                <a:ext cx="128694" cy="106116"/>
              </a:xfrm>
              <a:prstGeom prst="ellipse">
                <a:avLst/>
              </a:prstGeom>
              <a:solidFill>
                <a:srgbClr val="FF4C00"/>
              </a:solidFill>
              <a:ln w="25400" cap="flat">
                <a:solidFill>
                  <a:srgbClr val="FF26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  <p:sp>
            <p:nvSpPr>
              <p:cNvPr id="1667" name="Rectangle"/>
              <p:cNvSpPr txBox="1"/>
              <p:nvPr/>
            </p:nvSpPr>
            <p:spPr>
              <a:xfrm>
                <a:off x="18845" y="15539"/>
                <a:ext cx="91004" cy="7503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marL="56816" marR="56816" algn="ctr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</p:grpSp>
        <p:grpSp>
          <p:nvGrpSpPr>
            <p:cNvPr id="1671" name="Group"/>
            <p:cNvGrpSpPr/>
            <p:nvPr/>
          </p:nvGrpSpPr>
          <p:grpSpPr>
            <a:xfrm>
              <a:off x="7822227" y="1723531"/>
              <a:ext cx="128695" cy="106116"/>
              <a:chOff x="0" y="0"/>
              <a:chExt cx="128693" cy="106115"/>
            </a:xfrm>
          </p:grpSpPr>
          <p:sp>
            <p:nvSpPr>
              <p:cNvPr id="1669" name="Oval"/>
              <p:cNvSpPr/>
              <p:nvPr/>
            </p:nvSpPr>
            <p:spPr>
              <a:xfrm>
                <a:off x="0" y="0"/>
                <a:ext cx="128694" cy="106116"/>
              </a:xfrm>
              <a:prstGeom prst="ellipse">
                <a:avLst/>
              </a:prstGeom>
              <a:solidFill>
                <a:srgbClr val="FF4C00"/>
              </a:solidFill>
              <a:ln w="25400" cap="flat">
                <a:solidFill>
                  <a:srgbClr val="FF26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  <p:sp>
            <p:nvSpPr>
              <p:cNvPr id="1670" name="Rectangle"/>
              <p:cNvSpPr txBox="1"/>
              <p:nvPr/>
            </p:nvSpPr>
            <p:spPr>
              <a:xfrm>
                <a:off x="13483" y="15539"/>
                <a:ext cx="91004" cy="7503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marL="56816" marR="56816" algn="ctr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</p:grpSp>
        <p:grpSp>
          <p:nvGrpSpPr>
            <p:cNvPr id="1674" name="Group"/>
            <p:cNvGrpSpPr/>
            <p:nvPr/>
          </p:nvGrpSpPr>
          <p:grpSpPr>
            <a:xfrm>
              <a:off x="8600315" y="1041400"/>
              <a:ext cx="128694" cy="106116"/>
              <a:chOff x="0" y="0"/>
              <a:chExt cx="128693" cy="106115"/>
            </a:xfrm>
          </p:grpSpPr>
          <p:sp>
            <p:nvSpPr>
              <p:cNvPr id="1672" name="Oval"/>
              <p:cNvSpPr/>
              <p:nvPr/>
            </p:nvSpPr>
            <p:spPr>
              <a:xfrm>
                <a:off x="0" y="0"/>
                <a:ext cx="128694" cy="106116"/>
              </a:xfrm>
              <a:prstGeom prst="ellipse">
                <a:avLst/>
              </a:prstGeom>
              <a:solidFill>
                <a:srgbClr val="FF4C00"/>
              </a:solidFill>
              <a:ln w="25400" cap="flat">
                <a:solidFill>
                  <a:srgbClr val="FF26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  <p:sp>
            <p:nvSpPr>
              <p:cNvPr id="1673" name="Rectangle"/>
              <p:cNvSpPr txBox="1"/>
              <p:nvPr/>
            </p:nvSpPr>
            <p:spPr>
              <a:xfrm>
                <a:off x="18846" y="15821"/>
                <a:ext cx="91004" cy="7503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marL="56816" marR="56816" algn="ctr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</p:grpSp>
        <p:grpSp>
          <p:nvGrpSpPr>
            <p:cNvPr id="1677" name="Group"/>
            <p:cNvGrpSpPr/>
            <p:nvPr/>
          </p:nvGrpSpPr>
          <p:grpSpPr>
            <a:xfrm>
              <a:off x="9460527" y="2552700"/>
              <a:ext cx="128695" cy="106116"/>
              <a:chOff x="0" y="0"/>
              <a:chExt cx="128693" cy="106115"/>
            </a:xfrm>
          </p:grpSpPr>
          <p:sp>
            <p:nvSpPr>
              <p:cNvPr id="1675" name="Oval"/>
              <p:cNvSpPr/>
              <p:nvPr/>
            </p:nvSpPr>
            <p:spPr>
              <a:xfrm>
                <a:off x="0" y="0"/>
                <a:ext cx="128694" cy="106116"/>
              </a:xfrm>
              <a:prstGeom prst="ellipse">
                <a:avLst/>
              </a:prstGeom>
              <a:solidFill>
                <a:srgbClr val="00D2A9"/>
              </a:solidFill>
              <a:ln w="25400" cap="flat">
                <a:solidFill>
                  <a:srgbClr val="00D2A9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  <p:sp>
            <p:nvSpPr>
              <p:cNvPr id="1676" name="Rectangle"/>
              <p:cNvSpPr txBox="1"/>
              <p:nvPr/>
            </p:nvSpPr>
            <p:spPr>
              <a:xfrm>
                <a:off x="18845" y="21748"/>
                <a:ext cx="91004" cy="7503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marL="56816" marR="56816" algn="ctr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</p:grpSp>
        <p:grpSp>
          <p:nvGrpSpPr>
            <p:cNvPr id="1680" name="Group"/>
            <p:cNvGrpSpPr/>
            <p:nvPr/>
          </p:nvGrpSpPr>
          <p:grpSpPr>
            <a:xfrm>
              <a:off x="10253008" y="1933504"/>
              <a:ext cx="128694" cy="106117"/>
              <a:chOff x="0" y="0"/>
              <a:chExt cx="128693" cy="106115"/>
            </a:xfrm>
          </p:grpSpPr>
          <p:sp>
            <p:nvSpPr>
              <p:cNvPr id="1678" name="Oval"/>
              <p:cNvSpPr/>
              <p:nvPr/>
            </p:nvSpPr>
            <p:spPr>
              <a:xfrm>
                <a:off x="0" y="0"/>
                <a:ext cx="128694" cy="106116"/>
              </a:xfrm>
              <a:prstGeom prst="ellipse">
                <a:avLst/>
              </a:prstGeom>
              <a:solidFill>
                <a:srgbClr val="FF4C00"/>
              </a:solidFill>
              <a:ln w="25400" cap="flat">
                <a:solidFill>
                  <a:srgbClr val="FF2600"/>
                </a:solidFill>
                <a:prstDash val="solid"/>
                <a:round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  <p:sp>
            <p:nvSpPr>
              <p:cNvPr id="1679" name="Rectangle"/>
              <p:cNvSpPr txBox="1"/>
              <p:nvPr/>
            </p:nvSpPr>
            <p:spPr>
              <a:xfrm>
                <a:off x="18844" y="15539"/>
                <a:ext cx="91004" cy="7503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marL="56816" marR="56816" algn="ctr" defTabSz="1295400">
                  <a:buClr>
                    <a:srgbClr val="000000"/>
                  </a:buClr>
                  <a:buFont typeface="Times New Roman"/>
                  <a:defRPr sz="3400">
                    <a:uFill>
                      <a:solidFill>
                        <a:srgbClr val="000000"/>
                      </a:solidFill>
                    </a:uFill>
                    <a:latin typeface="Times New Roman"/>
                    <a:ea typeface="Times New Roman"/>
                    <a:cs typeface="Times New Roman"/>
                    <a:sym typeface="Times New Roman"/>
                  </a:defRPr>
                </a:pPr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41" grpId="1"/>
      <p:bldP build="whole" bldLvl="1" animBg="1" rev="0" advAuto="0" spid="1681" grpId="2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3" name="Harris Detector: Some Properties"/>
          <p:cNvSpPr txBox="1"/>
          <p:nvPr>
            <p:ph type="title"/>
          </p:nvPr>
        </p:nvSpPr>
        <p:spPr>
          <a:xfrm>
            <a:off x="977900" y="863600"/>
            <a:ext cx="11049000" cy="1625600"/>
          </a:xfrm>
          <a:prstGeom prst="rect">
            <a:avLst/>
          </a:prstGeom>
        </p:spPr>
        <p:txBody>
          <a:bodyPr/>
          <a:lstStyle/>
          <a:p>
            <a:pPr/>
            <a:r>
              <a:t>Harris Detector: Some Properties</a:t>
            </a:r>
          </a:p>
        </p:txBody>
      </p:sp>
      <p:sp>
        <p:nvSpPr>
          <p:cNvPr id="1684" name="Invariant to image scale?"/>
          <p:cNvSpPr txBox="1"/>
          <p:nvPr>
            <p:ph type="body" idx="1"/>
          </p:nvPr>
        </p:nvSpPr>
        <p:spPr>
          <a:xfrm>
            <a:off x="762000" y="2489200"/>
            <a:ext cx="11049000" cy="7264400"/>
          </a:xfrm>
          <a:prstGeom prst="rect">
            <a:avLst/>
          </a:prstGeom>
        </p:spPr>
        <p:txBody>
          <a:bodyPr/>
          <a:lstStyle/>
          <a:p>
            <a:pPr/>
            <a:r>
              <a:t>Invariant to image scale?</a:t>
            </a:r>
          </a:p>
        </p:txBody>
      </p:sp>
      <p:pic>
        <p:nvPicPr>
          <p:cNvPr id="1685" name="IMG_0105.jpg" descr="IMG_0105.jpg"/>
          <p:cNvPicPr>
            <a:picLocks noChangeAspect="0"/>
          </p:cNvPicPr>
          <p:nvPr/>
        </p:nvPicPr>
        <p:blipFill>
          <a:blip r:embed="rId2">
            <a:extLst/>
          </a:blip>
          <a:srcRect l="0" t="27139" r="43217" b="12714"/>
          <a:stretch>
            <a:fillRect/>
          </a:stretch>
        </p:blipFill>
        <p:spPr>
          <a:xfrm>
            <a:off x="6518313" y="4483100"/>
            <a:ext cx="4898987" cy="3898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6" name="IMG_0102.jpg" descr="IMG_0102.jp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02453" y="4470405"/>
            <a:ext cx="5200607" cy="38989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8" name="Harris Detector: Some Properties"/>
          <p:cNvSpPr txBox="1"/>
          <p:nvPr>
            <p:ph type="title"/>
          </p:nvPr>
        </p:nvSpPr>
        <p:spPr>
          <a:xfrm>
            <a:off x="977900" y="863600"/>
            <a:ext cx="11049000" cy="1625600"/>
          </a:xfrm>
          <a:prstGeom prst="rect">
            <a:avLst/>
          </a:prstGeom>
        </p:spPr>
        <p:txBody>
          <a:bodyPr/>
          <a:lstStyle/>
          <a:p>
            <a:pPr/>
            <a:r>
              <a:t>Harris Detector: Some Properties</a:t>
            </a:r>
          </a:p>
        </p:txBody>
      </p:sp>
      <p:sp>
        <p:nvSpPr>
          <p:cNvPr id="1689" name="Not invariant to image scale!"/>
          <p:cNvSpPr txBox="1"/>
          <p:nvPr>
            <p:ph type="body" idx="1"/>
          </p:nvPr>
        </p:nvSpPr>
        <p:spPr>
          <a:xfrm>
            <a:off x="762000" y="2489200"/>
            <a:ext cx="11049000" cy="7264400"/>
          </a:xfrm>
          <a:prstGeom prst="rect">
            <a:avLst/>
          </a:prstGeom>
        </p:spPr>
        <p:txBody>
          <a:bodyPr/>
          <a:lstStyle/>
          <a:p>
            <a:pPr/>
            <a:r>
              <a:t>Not invariant to </a:t>
            </a:r>
            <a:r>
              <a:rPr i="1"/>
              <a:t>image scale</a:t>
            </a:r>
            <a:r>
              <a:t>!</a:t>
            </a:r>
          </a:p>
        </p:txBody>
      </p:sp>
      <p:sp>
        <p:nvSpPr>
          <p:cNvPr id="1690" name="Line"/>
          <p:cNvSpPr/>
          <p:nvPr/>
        </p:nvSpPr>
        <p:spPr>
          <a:xfrm>
            <a:off x="10083800" y="5060064"/>
            <a:ext cx="546100" cy="4669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78" fill="norm" stroke="1" extrusionOk="0">
                <a:moveTo>
                  <a:pt x="0" y="21478"/>
                </a:moveTo>
                <a:cubicBezTo>
                  <a:pt x="150" y="15805"/>
                  <a:pt x="300" y="10131"/>
                  <a:pt x="1200" y="6713"/>
                </a:cubicBezTo>
                <a:cubicBezTo>
                  <a:pt x="2100" y="3296"/>
                  <a:pt x="3400" y="2065"/>
                  <a:pt x="5400" y="972"/>
                </a:cubicBezTo>
                <a:cubicBezTo>
                  <a:pt x="7400" y="-122"/>
                  <a:pt x="10500" y="-122"/>
                  <a:pt x="13200" y="151"/>
                </a:cubicBezTo>
                <a:cubicBezTo>
                  <a:pt x="15900" y="425"/>
                  <a:pt x="18750" y="1519"/>
                  <a:pt x="21600" y="2612"/>
                </a:cubicBezTo>
              </a:path>
            </a:pathLst>
          </a:custGeom>
          <a:ln w="254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91" name="Square"/>
          <p:cNvSpPr/>
          <p:nvPr/>
        </p:nvSpPr>
        <p:spPr>
          <a:xfrm>
            <a:off x="9990666" y="4908408"/>
            <a:ext cx="546101" cy="546101"/>
          </a:xfrm>
          <a:prstGeom prst="rect">
            <a:avLst/>
          </a:prstGeom>
          <a:solidFill>
            <a:srgbClr val="00D2A9">
              <a:alpha val="50000"/>
            </a:srgbClr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92" name="Line"/>
          <p:cNvSpPr/>
          <p:nvPr/>
        </p:nvSpPr>
        <p:spPr>
          <a:xfrm>
            <a:off x="1841500" y="4531611"/>
            <a:ext cx="3898900" cy="28377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78" fill="norm" stroke="1" extrusionOk="0">
                <a:moveTo>
                  <a:pt x="0" y="21478"/>
                </a:moveTo>
                <a:cubicBezTo>
                  <a:pt x="150" y="15805"/>
                  <a:pt x="300" y="10131"/>
                  <a:pt x="1200" y="6713"/>
                </a:cubicBezTo>
                <a:cubicBezTo>
                  <a:pt x="2100" y="3296"/>
                  <a:pt x="3400" y="2065"/>
                  <a:pt x="5400" y="972"/>
                </a:cubicBezTo>
                <a:cubicBezTo>
                  <a:pt x="7400" y="-122"/>
                  <a:pt x="10500" y="-122"/>
                  <a:pt x="13200" y="151"/>
                </a:cubicBezTo>
                <a:cubicBezTo>
                  <a:pt x="15900" y="425"/>
                  <a:pt x="18750" y="1519"/>
                  <a:pt x="21600" y="2612"/>
                </a:cubicBezTo>
              </a:path>
            </a:pathLst>
          </a:custGeom>
          <a:ln w="381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93" name="Square"/>
          <p:cNvSpPr/>
          <p:nvPr/>
        </p:nvSpPr>
        <p:spPr>
          <a:xfrm>
            <a:off x="1739900" y="5308600"/>
            <a:ext cx="546100" cy="546100"/>
          </a:xfrm>
          <a:prstGeom prst="rect">
            <a:avLst/>
          </a:prstGeom>
          <a:solidFill>
            <a:srgbClr val="00D2A9">
              <a:alpha val="50000"/>
            </a:srgbClr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94" name="Square"/>
          <p:cNvSpPr/>
          <p:nvPr/>
        </p:nvSpPr>
        <p:spPr>
          <a:xfrm>
            <a:off x="2273300" y="4546600"/>
            <a:ext cx="546100" cy="546100"/>
          </a:xfrm>
          <a:prstGeom prst="rect">
            <a:avLst/>
          </a:prstGeom>
          <a:solidFill>
            <a:srgbClr val="00D2A9">
              <a:alpha val="50000"/>
            </a:srgbClr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95" name="Square"/>
          <p:cNvSpPr/>
          <p:nvPr/>
        </p:nvSpPr>
        <p:spPr>
          <a:xfrm>
            <a:off x="3488266" y="4246879"/>
            <a:ext cx="546101" cy="546101"/>
          </a:xfrm>
          <a:prstGeom prst="rect">
            <a:avLst/>
          </a:prstGeom>
          <a:solidFill>
            <a:srgbClr val="00D2A9">
              <a:alpha val="50000"/>
            </a:srgbClr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96" name="Shape"/>
          <p:cNvSpPr/>
          <p:nvPr/>
        </p:nvSpPr>
        <p:spPr>
          <a:xfrm>
            <a:off x="6832600" y="4660900"/>
            <a:ext cx="2387600" cy="1193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D2A9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97" name="All points will be classified as edges"/>
          <p:cNvSpPr txBox="1"/>
          <p:nvPr/>
        </p:nvSpPr>
        <p:spPr>
          <a:xfrm>
            <a:off x="1955800" y="7797800"/>
            <a:ext cx="3683000" cy="901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defTabSz="1295400">
              <a:spcBef>
                <a:spcPts val="16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800"/>
              <a:t>All points will be classified as </a:t>
            </a:r>
            <a:r>
              <a:rPr sz="2800">
                <a:solidFill>
                  <a:srgbClr val="004DD6"/>
                </a:solidFill>
                <a:uFill>
                  <a:solidFill>
                    <a:srgbClr val="004DD6"/>
                  </a:solidFill>
                </a:uFill>
              </a:rPr>
              <a:t>edges</a:t>
            </a:r>
          </a:p>
        </p:txBody>
      </p:sp>
      <p:sp>
        <p:nvSpPr>
          <p:cNvPr id="1698" name="Corner !"/>
          <p:cNvSpPr txBox="1"/>
          <p:nvPr/>
        </p:nvSpPr>
        <p:spPr>
          <a:xfrm>
            <a:off x="9639300" y="7797800"/>
            <a:ext cx="19558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FF4C00"/>
              </a:buClr>
              <a:buFont typeface="Times New Roman"/>
              <a:defRPr sz="3400">
                <a:solidFill>
                  <a:srgbClr val="FF4C00"/>
                </a:solidFill>
                <a:uFill>
                  <a:solidFill>
                    <a:srgbClr val="FF4C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Corner !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97" grpId="1"/>
      <p:bldP build="whole" bldLvl="1" animBg="1" rev="0" advAuto="0" spid="1698" grpId="2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0" name="Harris Detector: Some Properties"/>
          <p:cNvSpPr txBox="1"/>
          <p:nvPr>
            <p:ph type="title"/>
          </p:nvPr>
        </p:nvSpPr>
        <p:spPr>
          <a:xfrm>
            <a:off x="977900" y="863600"/>
            <a:ext cx="11049000" cy="1625600"/>
          </a:xfrm>
          <a:prstGeom prst="rect">
            <a:avLst/>
          </a:prstGeom>
        </p:spPr>
        <p:txBody>
          <a:bodyPr/>
          <a:lstStyle/>
          <a:p>
            <a:pPr/>
            <a:r>
              <a:t>Harris Detector: Some Properties</a:t>
            </a:r>
          </a:p>
        </p:txBody>
      </p:sp>
      <p:sp>
        <p:nvSpPr>
          <p:cNvPr id="1701" name="Quality of Harris detector for different scale changes"/>
          <p:cNvSpPr txBox="1"/>
          <p:nvPr>
            <p:ph type="body" idx="1"/>
          </p:nvPr>
        </p:nvSpPr>
        <p:spPr>
          <a:xfrm>
            <a:off x="977900" y="2273300"/>
            <a:ext cx="11049000" cy="5854700"/>
          </a:xfrm>
          <a:prstGeom prst="rect">
            <a:avLst/>
          </a:prstGeom>
        </p:spPr>
        <p:txBody>
          <a:bodyPr/>
          <a:lstStyle>
            <a:lvl1pPr>
              <a:buClr>
                <a:srgbClr val="000000"/>
              </a:buClr>
              <a:buFont typeface="Times New Roman"/>
            </a:lvl1pPr>
          </a:lstStyle>
          <a:p>
            <a:pPr/>
            <a:r>
              <a:t>Quality of Harris detector for different scale changes</a:t>
            </a:r>
          </a:p>
        </p:txBody>
      </p:sp>
      <p:sp>
        <p:nvSpPr>
          <p:cNvPr id="1702" name="Repeatability rate:"/>
          <p:cNvSpPr txBox="1"/>
          <p:nvPr/>
        </p:nvSpPr>
        <p:spPr>
          <a:xfrm>
            <a:off x="1079500" y="4445000"/>
            <a:ext cx="39243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4DD6"/>
              </a:buClr>
              <a:buFont typeface="Times New Roman"/>
              <a:defRPr sz="3400">
                <a:solidFill>
                  <a:srgbClr val="004DD6"/>
                </a:solidFill>
                <a:uFill>
                  <a:solidFill>
                    <a:srgbClr val="004DD6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Repeatability rate:</a:t>
            </a:r>
          </a:p>
        </p:txBody>
      </p:sp>
      <p:grpSp>
        <p:nvGrpSpPr>
          <p:cNvPr id="1718" name="Group"/>
          <p:cNvGrpSpPr/>
          <p:nvPr/>
        </p:nvGrpSpPr>
        <p:grpSpPr>
          <a:xfrm>
            <a:off x="1841500" y="6075680"/>
            <a:ext cx="2273300" cy="2810934"/>
            <a:chOff x="0" y="0"/>
            <a:chExt cx="2273300" cy="2810932"/>
          </a:xfrm>
        </p:grpSpPr>
        <p:pic>
          <p:nvPicPr>
            <p:cNvPr id="1703" name="image.png" descr="image.png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4393" y="1605279"/>
              <a:ext cx="2222501" cy="120565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04" name="image.png" descr="image.pn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2273300" cy="13140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705" name="Circle"/>
            <p:cNvSpPr/>
            <p:nvPr/>
          </p:nvSpPr>
          <p:spPr>
            <a:xfrm>
              <a:off x="809131" y="399626"/>
              <a:ext cx="101601" cy="101601"/>
            </a:xfrm>
            <a:prstGeom prst="ellipse">
              <a:avLst/>
            </a:prstGeom>
            <a:solidFill>
              <a:srgbClr val="00D2A9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algn="ctr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06" name="Circle"/>
            <p:cNvSpPr/>
            <p:nvPr/>
          </p:nvSpPr>
          <p:spPr>
            <a:xfrm>
              <a:off x="508000" y="801510"/>
              <a:ext cx="101601" cy="99343"/>
            </a:xfrm>
            <a:prstGeom prst="ellipse">
              <a:avLst/>
            </a:prstGeom>
            <a:solidFill>
              <a:srgbClr val="00D2A9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algn="ctr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07" name="Circle"/>
            <p:cNvSpPr/>
            <p:nvPr/>
          </p:nvSpPr>
          <p:spPr>
            <a:xfrm>
              <a:off x="1870286" y="541866"/>
              <a:ext cx="101601" cy="101601"/>
            </a:xfrm>
            <a:prstGeom prst="ellipse">
              <a:avLst/>
            </a:prstGeom>
            <a:solidFill>
              <a:srgbClr val="00D2A9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algn="ctr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08" name="Circle"/>
            <p:cNvSpPr/>
            <p:nvPr/>
          </p:nvSpPr>
          <p:spPr>
            <a:xfrm>
              <a:off x="1314873" y="699910"/>
              <a:ext cx="101601" cy="101601"/>
            </a:xfrm>
            <a:prstGeom prst="ellipse">
              <a:avLst/>
            </a:prstGeom>
            <a:solidFill>
              <a:srgbClr val="00D2A9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algn="ctr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09" name="Circle"/>
            <p:cNvSpPr/>
            <p:nvPr/>
          </p:nvSpPr>
          <p:spPr>
            <a:xfrm>
              <a:off x="1856740" y="2147146"/>
              <a:ext cx="114301" cy="114301"/>
            </a:xfrm>
            <a:prstGeom prst="ellipse">
              <a:avLst/>
            </a:prstGeom>
            <a:solidFill>
              <a:srgbClr val="FF4C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algn="ctr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10" name="Circle"/>
            <p:cNvSpPr/>
            <p:nvPr/>
          </p:nvSpPr>
          <p:spPr>
            <a:xfrm>
              <a:off x="827193" y="2472266"/>
              <a:ext cx="114301" cy="114301"/>
            </a:xfrm>
            <a:prstGeom prst="ellipse">
              <a:avLst/>
            </a:prstGeom>
            <a:solidFill>
              <a:srgbClr val="FF4C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algn="ctr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11" name="Circle"/>
            <p:cNvSpPr/>
            <p:nvPr/>
          </p:nvSpPr>
          <p:spPr>
            <a:xfrm>
              <a:off x="989753" y="2038773"/>
              <a:ext cx="114301" cy="114301"/>
            </a:xfrm>
            <a:prstGeom prst="ellipse">
              <a:avLst/>
            </a:prstGeom>
            <a:solidFill>
              <a:srgbClr val="FF4C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algn="ctr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12" name="Circle"/>
            <p:cNvSpPr/>
            <p:nvPr/>
          </p:nvSpPr>
          <p:spPr>
            <a:xfrm>
              <a:off x="393700" y="2147146"/>
              <a:ext cx="114300" cy="114301"/>
            </a:xfrm>
            <a:prstGeom prst="ellipse">
              <a:avLst/>
            </a:prstGeom>
            <a:solidFill>
              <a:srgbClr val="FF4C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algn="ctr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13" name="Circle"/>
            <p:cNvSpPr/>
            <p:nvPr/>
          </p:nvSpPr>
          <p:spPr>
            <a:xfrm>
              <a:off x="610446" y="1713653"/>
              <a:ext cx="114301" cy="114301"/>
            </a:xfrm>
            <a:prstGeom prst="ellipse">
              <a:avLst/>
            </a:prstGeom>
            <a:solidFill>
              <a:srgbClr val="FF4C00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algn="ctr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14" name="Line"/>
            <p:cNvSpPr/>
            <p:nvPr/>
          </p:nvSpPr>
          <p:spPr>
            <a:xfrm flipH="1">
              <a:off x="469900" y="923431"/>
              <a:ext cx="63218" cy="1176303"/>
            </a:xfrm>
            <a:prstGeom prst="line">
              <a:avLst/>
            </a:prstGeom>
            <a:noFill/>
            <a:ln w="28575" cap="flat">
              <a:solidFill>
                <a:srgbClr val="434ED6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715" name="Line"/>
            <p:cNvSpPr/>
            <p:nvPr/>
          </p:nvSpPr>
          <p:spPr>
            <a:xfrm flipH="1">
              <a:off x="635282" y="521546"/>
              <a:ext cx="191912" cy="1193801"/>
            </a:xfrm>
            <a:prstGeom prst="line">
              <a:avLst/>
            </a:prstGeom>
            <a:noFill/>
            <a:ln w="28575" cap="flat">
              <a:solidFill>
                <a:srgbClr val="434ED6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716" name="Line"/>
            <p:cNvSpPr/>
            <p:nvPr/>
          </p:nvSpPr>
          <p:spPr>
            <a:xfrm>
              <a:off x="1886091" y="738292"/>
              <a:ext cx="24836" cy="1409701"/>
            </a:xfrm>
            <a:prstGeom prst="line">
              <a:avLst/>
            </a:prstGeom>
            <a:noFill/>
            <a:ln w="28575" cap="flat">
              <a:solidFill>
                <a:srgbClr val="434ED6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717" name="Circle"/>
            <p:cNvSpPr/>
            <p:nvPr/>
          </p:nvSpPr>
          <p:spPr>
            <a:xfrm>
              <a:off x="1694179" y="1063413"/>
              <a:ext cx="101601" cy="101601"/>
            </a:xfrm>
            <a:prstGeom prst="ellipse">
              <a:avLst/>
            </a:prstGeom>
            <a:solidFill>
              <a:srgbClr val="00D2A9"/>
            </a:solidFill>
            <a:ln w="952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algn="ctr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</p:grpSp>
      <p:sp>
        <p:nvSpPr>
          <p:cNvPr id="1719" name="# correspondences # possible correspondences"/>
          <p:cNvSpPr txBox="1"/>
          <p:nvPr/>
        </p:nvSpPr>
        <p:spPr>
          <a:xfrm>
            <a:off x="977900" y="5048391"/>
            <a:ext cx="4241800" cy="774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algn="ctr" defTabSz="1295400">
              <a:spcBef>
                <a:spcPts val="1400"/>
              </a:spcBef>
              <a:buClr>
                <a:srgbClr val="004DD6"/>
              </a:buClr>
              <a:buFont typeface="Times New Roman"/>
              <a:defRPr sz="2400">
                <a:solidFill>
                  <a:srgbClr val="004DD6"/>
                </a:solidFill>
                <a:uFill>
                  <a:solidFill>
                    <a:srgbClr val="004DD6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# correspondences</a:t>
            </a:r>
            <a:br/>
            <a:r>
              <a:t># possible correspondences</a:t>
            </a:r>
          </a:p>
        </p:txBody>
      </p:sp>
      <p:sp>
        <p:nvSpPr>
          <p:cNvPr id="1720" name="Line"/>
          <p:cNvSpPr/>
          <p:nvPr/>
        </p:nvSpPr>
        <p:spPr>
          <a:xfrm>
            <a:off x="1295400" y="5524500"/>
            <a:ext cx="3467100" cy="2258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721" name="C.Schmid et.al. “Evaluation of Interest Point Detectors”. IJCV 2000"/>
          <p:cNvSpPr txBox="1"/>
          <p:nvPr/>
        </p:nvSpPr>
        <p:spPr>
          <a:xfrm>
            <a:off x="876579" y="9137226"/>
            <a:ext cx="847909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000000"/>
              </a:buClr>
              <a:buFont typeface="Times New Roman"/>
              <a:defRPr sz="2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C.Schmid et.al. “Evaluation of Interest Point Detectors”. IJCV 2000</a:t>
            </a:r>
          </a:p>
        </p:txBody>
      </p:sp>
      <p:sp>
        <p:nvSpPr>
          <p:cNvPr id="1722" name="Line"/>
          <p:cNvSpPr/>
          <p:nvPr/>
        </p:nvSpPr>
        <p:spPr>
          <a:xfrm>
            <a:off x="0" y="9105900"/>
            <a:ext cx="13004800" cy="2258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4" name="Harris Detector: Some Properties"/>
          <p:cNvSpPr txBox="1"/>
          <p:nvPr>
            <p:ph type="title"/>
          </p:nvPr>
        </p:nvSpPr>
        <p:spPr>
          <a:xfrm>
            <a:off x="977900" y="863600"/>
            <a:ext cx="11049000" cy="1625600"/>
          </a:xfrm>
          <a:prstGeom prst="rect">
            <a:avLst/>
          </a:prstGeom>
        </p:spPr>
        <p:txBody>
          <a:bodyPr/>
          <a:lstStyle/>
          <a:p>
            <a:pPr/>
            <a:r>
              <a:t>Harris Detector: Some Properties</a:t>
            </a:r>
          </a:p>
        </p:txBody>
      </p:sp>
      <p:sp>
        <p:nvSpPr>
          <p:cNvPr id="1725" name="Quality of Harris detector for different scale changes"/>
          <p:cNvSpPr txBox="1"/>
          <p:nvPr>
            <p:ph type="body" idx="1"/>
          </p:nvPr>
        </p:nvSpPr>
        <p:spPr>
          <a:xfrm>
            <a:off x="977900" y="2273300"/>
            <a:ext cx="11049000" cy="5854700"/>
          </a:xfrm>
          <a:prstGeom prst="rect">
            <a:avLst/>
          </a:prstGeom>
        </p:spPr>
        <p:txBody>
          <a:bodyPr/>
          <a:lstStyle/>
          <a:p>
            <a:pPr/>
            <a:r>
              <a:t>Quality of Harris detector for different scale changes</a:t>
            </a:r>
          </a:p>
        </p:txBody>
      </p:sp>
      <p:pic>
        <p:nvPicPr>
          <p:cNvPr id="1726" name="image.png" descr="imag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40400" y="3467100"/>
            <a:ext cx="6616700" cy="4872285"/>
          </a:xfrm>
          <a:prstGeom prst="rect">
            <a:avLst/>
          </a:prstGeom>
          <a:ln w="12700">
            <a:miter lim="400000"/>
          </a:ln>
        </p:spPr>
      </p:pic>
      <p:sp>
        <p:nvSpPr>
          <p:cNvPr id="1727" name="Repeatability rate:"/>
          <p:cNvSpPr txBox="1"/>
          <p:nvPr/>
        </p:nvSpPr>
        <p:spPr>
          <a:xfrm>
            <a:off x="1079500" y="4445000"/>
            <a:ext cx="38989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4DD6"/>
              </a:buClr>
              <a:buFont typeface="Times New Roman"/>
              <a:defRPr sz="3400">
                <a:solidFill>
                  <a:srgbClr val="004DD6"/>
                </a:solidFill>
                <a:uFill>
                  <a:solidFill>
                    <a:srgbClr val="004DD6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Repeatability rate:</a:t>
            </a:r>
          </a:p>
        </p:txBody>
      </p:sp>
      <p:pic>
        <p:nvPicPr>
          <p:cNvPr id="1728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41500" y="6075680"/>
            <a:ext cx="2273300" cy="1314027"/>
          </a:xfrm>
          <a:prstGeom prst="rect">
            <a:avLst/>
          </a:prstGeom>
          <a:ln w="12700">
            <a:miter lim="400000"/>
          </a:ln>
        </p:spPr>
      </p:pic>
      <p:sp>
        <p:nvSpPr>
          <p:cNvPr id="1729" name="Circle"/>
          <p:cNvSpPr/>
          <p:nvPr/>
        </p:nvSpPr>
        <p:spPr>
          <a:xfrm>
            <a:off x="2650631" y="6475306"/>
            <a:ext cx="101601" cy="101601"/>
          </a:xfrm>
          <a:prstGeom prst="ellipse">
            <a:avLst/>
          </a:prstGeom>
          <a:solidFill>
            <a:srgbClr val="00D2A9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30" name="Circle"/>
          <p:cNvSpPr/>
          <p:nvPr/>
        </p:nvSpPr>
        <p:spPr>
          <a:xfrm>
            <a:off x="2349500" y="6877191"/>
            <a:ext cx="101601" cy="99343"/>
          </a:xfrm>
          <a:prstGeom prst="ellipse">
            <a:avLst/>
          </a:prstGeom>
          <a:solidFill>
            <a:srgbClr val="00D2A9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grpSp>
        <p:nvGrpSpPr>
          <p:cNvPr id="1733" name="Group"/>
          <p:cNvGrpSpPr/>
          <p:nvPr/>
        </p:nvGrpSpPr>
        <p:grpSpPr>
          <a:xfrm>
            <a:off x="3711786" y="6617546"/>
            <a:ext cx="101601" cy="101601"/>
            <a:chOff x="0" y="0"/>
            <a:chExt cx="101600" cy="101600"/>
          </a:xfrm>
        </p:grpSpPr>
        <p:sp>
          <p:nvSpPr>
            <p:cNvPr id="1731" name="Circle"/>
            <p:cNvSpPr/>
            <p:nvPr/>
          </p:nvSpPr>
          <p:spPr>
            <a:xfrm>
              <a:off x="0" y="0"/>
              <a:ext cx="101601" cy="101601"/>
            </a:xfrm>
            <a:prstGeom prst="ellipse">
              <a:avLst/>
            </a:prstGeom>
            <a:solidFill>
              <a:srgbClr val="00D2A9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32" name="Square"/>
            <p:cNvSpPr txBox="1"/>
            <p:nvPr/>
          </p:nvSpPr>
          <p:spPr>
            <a:xfrm>
              <a:off x="14878" y="14878"/>
              <a:ext cx="71845" cy="718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marL="56816" marR="56816" algn="ctr" defTabSz="1295400">
                <a:buClr>
                  <a:srgbClr val="004DD6"/>
                </a:buClr>
                <a:buFont typeface="Times New Roman"/>
                <a:defRPr sz="3400">
                  <a:solidFill>
                    <a:srgbClr val="004DD6"/>
                  </a:solidFill>
                  <a:uFill>
                    <a:solidFill>
                      <a:srgbClr val="004DD6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</p:grpSp>
      <p:sp>
        <p:nvSpPr>
          <p:cNvPr id="1734" name="Circle"/>
          <p:cNvSpPr/>
          <p:nvPr/>
        </p:nvSpPr>
        <p:spPr>
          <a:xfrm>
            <a:off x="3156373" y="6775591"/>
            <a:ext cx="101601" cy="101601"/>
          </a:xfrm>
          <a:prstGeom prst="ellipse">
            <a:avLst/>
          </a:prstGeom>
          <a:solidFill>
            <a:srgbClr val="00D2A9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pic>
        <p:nvPicPr>
          <p:cNvPr id="1735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162951" y="7709923"/>
            <a:ext cx="1625601" cy="856087"/>
          </a:xfrm>
          <a:prstGeom prst="rect">
            <a:avLst/>
          </a:prstGeom>
          <a:ln w="12700">
            <a:miter lim="400000"/>
          </a:ln>
        </p:spPr>
      </p:pic>
      <p:sp>
        <p:nvSpPr>
          <p:cNvPr id="1736" name="Circle"/>
          <p:cNvSpPr/>
          <p:nvPr/>
        </p:nvSpPr>
        <p:spPr>
          <a:xfrm>
            <a:off x="3511009" y="8094681"/>
            <a:ext cx="79299" cy="76952"/>
          </a:xfrm>
          <a:prstGeom prst="ellipse">
            <a:avLst/>
          </a:prstGeom>
          <a:solidFill>
            <a:srgbClr val="FF4C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37" name="Circle"/>
          <p:cNvSpPr/>
          <p:nvPr/>
        </p:nvSpPr>
        <p:spPr>
          <a:xfrm>
            <a:off x="2757683" y="8325535"/>
            <a:ext cx="79298" cy="76952"/>
          </a:xfrm>
          <a:prstGeom prst="ellipse">
            <a:avLst/>
          </a:prstGeom>
          <a:solidFill>
            <a:srgbClr val="FF4C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38" name="Circle"/>
          <p:cNvSpPr/>
          <p:nvPr/>
        </p:nvSpPr>
        <p:spPr>
          <a:xfrm>
            <a:off x="2876629" y="8017729"/>
            <a:ext cx="79299" cy="76952"/>
          </a:xfrm>
          <a:prstGeom prst="ellipse">
            <a:avLst/>
          </a:prstGeom>
          <a:solidFill>
            <a:srgbClr val="FF4C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39" name="Circle"/>
          <p:cNvSpPr/>
          <p:nvPr/>
        </p:nvSpPr>
        <p:spPr>
          <a:xfrm>
            <a:off x="2440492" y="8094681"/>
            <a:ext cx="79299" cy="76952"/>
          </a:xfrm>
          <a:prstGeom prst="ellipse">
            <a:avLst/>
          </a:prstGeom>
          <a:solidFill>
            <a:srgbClr val="FF4C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40" name="Circle"/>
          <p:cNvSpPr/>
          <p:nvPr/>
        </p:nvSpPr>
        <p:spPr>
          <a:xfrm>
            <a:off x="2599087" y="7786875"/>
            <a:ext cx="79299" cy="76952"/>
          </a:xfrm>
          <a:prstGeom prst="ellipse">
            <a:avLst/>
          </a:prstGeom>
          <a:solidFill>
            <a:srgbClr val="FF4C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41" name="Line"/>
          <p:cNvSpPr/>
          <p:nvPr/>
        </p:nvSpPr>
        <p:spPr>
          <a:xfrm>
            <a:off x="2398646" y="6985000"/>
            <a:ext cx="98016" cy="1070936"/>
          </a:xfrm>
          <a:prstGeom prst="line">
            <a:avLst/>
          </a:prstGeom>
          <a:ln w="25400">
            <a:solidFill>
              <a:srgbClr val="434ED6"/>
            </a:solidFill>
            <a:headEnd type="triangle"/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742" name="Line"/>
          <p:cNvSpPr/>
          <p:nvPr/>
        </p:nvSpPr>
        <p:spPr>
          <a:xfrm flipH="1">
            <a:off x="2617260" y="6591300"/>
            <a:ext cx="92074" cy="1194164"/>
          </a:xfrm>
          <a:prstGeom prst="line">
            <a:avLst/>
          </a:prstGeom>
          <a:ln w="25400">
            <a:solidFill>
              <a:srgbClr val="434ED6"/>
            </a:solidFill>
            <a:headEnd type="triangle"/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743" name="Line"/>
          <p:cNvSpPr/>
          <p:nvPr/>
        </p:nvSpPr>
        <p:spPr>
          <a:xfrm flipH="1">
            <a:off x="3550658" y="6769100"/>
            <a:ext cx="199327" cy="1321349"/>
          </a:xfrm>
          <a:prstGeom prst="line">
            <a:avLst/>
          </a:prstGeom>
          <a:ln w="25400">
            <a:solidFill>
              <a:srgbClr val="434ED6"/>
            </a:solidFill>
            <a:headEnd type="triangle"/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744" name="Circle"/>
          <p:cNvSpPr/>
          <p:nvPr/>
        </p:nvSpPr>
        <p:spPr>
          <a:xfrm>
            <a:off x="3535679" y="7139093"/>
            <a:ext cx="101601" cy="101601"/>
          </a:xfrm>
          <a:prstGeom prst="ellipse">
            <a:avLst/>
          </a:prstGeom>
          <a:solidFill>
            <a:srgbClr val="00D2A9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45" name="# correspondences # possible correspondences"/>
          <p:cNvSpPr txBox="1"/>
          <p:nvPr/>
        </p:nvSpPr>
        <p:spPr>
          <a:xfrm>
            <a:off x="977900" y="5048391"/>
            <a:ext cx="4229100" cy="774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algn="ctr" defTabSz="1295400">
              <a:spcBef>
                <a:spcPts val="1400"/>
              </a:spcBef>
              <a:buClr>
                <a:srgbClr val="004DD6"/>
              </a:buClr>
              <a:buFont typeface="Times New Roman"/>
              <a:defRPr sz="2400">
                <a:solidFill>
                  <a:srgbClr val="004DD6"/>
                </a:solidFill>
                <a:uFill>
                  <a:solidFill>
                    <a:srgbClr val="004DD6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# correspondences</a:t>
            </a:r>
            <a:br/>
            <a:r>
              <a:t># possible correspondences</a:t>
            </a:r>
          </a:p>
        </p:txBody>
      </p:sp>
      <p:sp>
        <p:nvSpPr>
          <p:cNvPr id="1746" name="Line"/>
          <p:cNvSpPr/>
          <p:nvPr/>
        </p:nvSpPr>
        <p:spPr>
          <a:xfrm>
            <a:off x="1295400" y="5524500"/>
            <a:ext cx="3467100" cy="2258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747" name="C.Schmid et.al. “Evaluation of Interest Point Detectors”. IJCV 2000"/>
          <p:cNvSpPr txBox="1"/>
          <p:nvPr/>
        </p:nvSpPr>
        <p:spPr>
          <a:xfrm>
            <a:off x="867548" y="9137226"/>
            <a:ext cx="847909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000000"/>
              </a:buClr>
              <a:buFont typeface="Times New Roman"/>
              <a:defRPr sz="2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C.Schmid et.al. “Evaluation of Interest Point Detectors”. IJCV 2000</a:t>
            </a:r>
          </a:p>
        </p:txBody>
      </p:sp>
      <p:sp>
        <p:nvSpPr>
          <p:cNvPr id="1748" name="Line"/>
          <p:cNvSpPr/>
          <p:nvPr/>
        </p:nvSpPr>
        <p:spPr>
          <a:xfrm>
            <a:off x="0" y="9105900"/>
            <a:ext cx="13004800" cy="2258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" name="Preview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Preview</a:t>
            </a:r>
          </a:p>
        </p:txBody>
      </p:sp>
      <p:sp>
        <p:nvSpPr>
          <p:cNvPr id="1751" name="Later, we’ll see how we can better deal with image scale and rotation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Later, we’ll see how we can better deal with image scale and rotation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3" name="Correspondenc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11300"/>
            </a:lvl1pPr>
          </a:lstStyle>
          <a:p>
            <a:pPr/>
            <a:r>
              <a:t>Correspondences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5" name="Recall: Matching with Featur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Recall: Matching with Features</a:t>
            </a:r>
          </a:p>
        </p:txBody>
      </p:sp>
      <p:sp>
        <p:nvSpPr>
          <p:cNvPr id="1756" name="Problem 1:…"/>
          <p:cNvSpPr txBox="1"/>
          <p:nvPr>
            <p:ph type="body" idx="1"/>
          </p:nvPr>
        </p:nvSpPr>
        <p:spPr>
          <a:xfrm>
            <a:off x="977900" y="2425700"/>
            <a:ext cx="11849100" cy="6934200"/>
          </a:xfrm>
          <a:prstGeom prst="rect">
            <a:avLst/>
          </a:prstGeom>
        </p:spPr>
        <p:txBody>
          <a:bodyPr/>
          <a:lstStyle/>
          <a:p>
            <a:pPr/>
            <a:r>
              <a:t>Problem 1:</a:t>
            </a:r>
          </a:p>
          <a:p>
            <a:pPr lvl="1"/>
            <a:r>
              <a:t>Detect the </a:t>
            </a:r>
            <a:r>
              <a:rPr i="1"/>
              <a:t>same</a:t>
            </a:r>
            <a:r>
              <a:t> point </a:t>
            </a:r>
            <a:r>
              <a:rPr i="1"/>
              <a:t>independently</a:t>
            </a:r>
            <a:r>
              <a:t> in both images</a:t>
            </a:r>
          </a:p>
        </p:txBody>
      </p:sp>
      <p:grpSp>
        <p:nvGrpSpPr>
          <p:cNvPr id="1767" name="Group"/>
          <p:cNvGrpSpPr/>
          <p:nvPr/>
        </p:nvGrpSpPr>
        <p:grpSpPr>
          <a:xfrm>
            <a:off x="2819400" y="4152900"/>
            <a:ext cx="5791201" cy="1422401"/>
            <a:chOff x="0" y="0"/>
            <a:chExt cx="5791200" cy="1422400"/>
          </a:xfrm>
        </p:grpSpPr>
        <p:pic>
          <p:nvPicPr>
            <p:cNvPr id="1757" name="image.png" descr="image.png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438401" cy="14224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758" name="image.png" descr="image.pn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3568700" y="114300"/>
              <a:ext cx="2222501" cy="120565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759" name="Circle"/>
            <p:cNvSpPr/>
            <p:nvPr/>
          </p:nvSpPr>
          <p:spPr>
            <a:xfrm>
              <a:off x="863600" y="431800"/>
              <a:ext cx="114300" cy="114300"/>
            </a:xfrm>
            <a:prstGeom prst="ellipse">
              <a:avLst/>
            </a:prstGeom>
            <a:solidFill>
              <a:srgbClr val="00D2A9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60" name="Circle"/>
            <p:cNvSpPr/>
            <p:nvPr/>
          </p:nvSpPr>
          <p:spPr>
            <a:xfrm>
              <a:off x="546100" y="863600"/>
              <a:ext cx="114300" cy="114300"/>
            </a:xfrm>
            <a:prstGeom prst="ellipse">
              <a:avLst/>
            </a:prstGeom>
            <a:solidFill>
              <a:srgbClr val="00D2A9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61" name="Circle"/>
            <p:cNvSpPr/>
            <p:nvPr/>
          </p:nvSpPr>
          <p:spPr>
            <a:xfrm>
              <a:off x="977900" y="1079500"/>
              <a:ext cx="114300" cy="114300"/>
            </a:xfrm>
            <a:prstGeom prst="ellipse">
              <a:avLst/>
            </a:prstGeom>
            <a:solidFill>
              <a:srgbClr val="00D2A9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62" name="Circle"/>
            <p:cNvSpPr/>
            <p:nvPr/>
          </p:nvSpPr>
          <p:spPr>
            <a:xfrm>
              <a:off x="1409700" y="762000"/>
              <a:ext cx="114300" cy="114300"/>
            </a:xfrm>
            <a:prstGeom prst="ellipse">
              <a:avLst/>
            </a:prstGeom>
            <a:solidFill>
              <a:srgbClr val="00D2A9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63" name="Circle"/>
            <p:cNvSpPr/>
            <p:nvPr/>
          </p:nvSpPr>
          <p:spPr>
            <a:xfrm>
              <a:off x="5422900" y="647700"/>
              <a:ext cx="114300" cy="114300"/>
            </a:xfrm>
            <a:prstGeom prst="ellipse">
              <a:avLst/>
            </a:prstGeom>
            <a:solidFill>
              <a:srgbClr val="FF4C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64" name="Circle"/>
            <p:cNvSpPr/>
            <p:nvPr/>
          </p:nvSpPr>
          <p:spPr>
            <a:xfrm>
              <a:off x="5092700" y="1079500"/>
              <a:ext cx="114300" cy="114300"/>
            </a:xfrm>
            <a:prstGeom prst="ellipse">
              <a:avLst/>
            </a:prstGeom>
            <a:solidFill>
              <a:srgbClr val="FF4C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65" name="Circle"/>
            <p:cNvSpPr/>
            <p:nvPr/>
          </p:nvSpPr>
          <p:spPr>
            <a:xfrm>
              <a:off x="4546600" y="546100"/>
              <a:ext cx="114300" cy="114300"/>
            </a:xfrm>
            <a:prstGeom prst="ellipse">
              <a:avLst/>
            </a:prstGeom>
            <a:solidFill>
              <a:srgbClr val="FF4C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766" name="Circle"/>
            <p:cNvSpPr/>
            <p:nvPr/>
          </p:nvSpPr>
          <p:spPr>
            <a:xfrm>
              <a:off x="3797300" y="977900"/>
              <a:ext cx="114300" cy="114300"/>
            </a:xfrm>
            <a:prstGeom prst="ellipse">
              <a:avLst/>
            </a:prstGeom>
            <a:solidFill>
              <a:srgbClr val="FF4C00"/>
            </a:solidFill>
            <a:ln w="1270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</p:grpSp>
      <p:sp>
        <p:nvSpPr>
          <p:cNvPr id="1768" name="no chance to match!"/>
          <p:cNvSpPr txBox="1"/>
          <p:nvPr/>
        </p:nvSpPr>
        <p:spPr>
          <a:xfrm>
            <a:off x="4114800" y="4292600"/>
            <a:ext cx="3070602" cy="5207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FF4C00"/>
              </a:buClr>
              <a:buFont typeface="Times New Roman"/>
              <a:defRPr sz="2800">
                <a:solidFill>
                  <a:srgbClr val="FF4C00"/>
                </a:solidFill>
                <a:uFill>
                  <a:solidFill>
                    <a:srgbClr val="FF4C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no chance to match!</a:t>
            </a:r>
          </a:p>
        </p:txBody>
      </p:sp>
      <p:sp>
        <p:nvSpPr>
          <p:cNvPr id="1769" name="We need a repeatable detector: DONE FOR NOW"/>
          <p:cNvSpPr txBox="1"/>
          <p:nvPr/>
        </p:nvSpPr>
        <p:spPr>
          <a:xfrm>
            <a:off x="2387600" y="7912100"/>
            <a:ext cx="7696200" cy="13970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algn="ctr" defTabSz="1295400">
              <a:spcBef>
                <a:spcPts val="2600"/>
              </a:spcBef>
              <a:buClr>
                <a:srgbClr val="007600"/>
              </a:buClr>
              <a:buFont typeface="Times New Roman"/>
              <a:defRPr sz="4400">
                <a:solidFill>
                  <a:srgbClr val="007600"/>
                </a:solidFill>
                <a:uFill>
                  <a:solidFill>
                    <a:srgbClr val="0076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We need a repeatable detector: </a:t>
            </a:r>
            <a:r>
              <a:rPr b="1"/>
              <a:t>DONE FOR NOW</a:t>
            </a:r>
          </a:p>
        </p:txBody>
      </p:sp>
      <p:pic>
        <p:nvPicPr>
          <p:cNvPr id="1770" name="image.png" descr="imag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19400" y="5943600"/>
            <a:ext cx="2438401" cy="1422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1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88100" y="6045200"/>
            <a:ext cx="2222501" cy="1205654"/>
          </a:xfrm>
          <a:prstGeom prst="rect">
            <a:avLst/>
          </a:prstGeom>
          <a:ln w="12700">
            <a:miter lim="400000"/>
          </a:ln>
        </p:spPr>
      </p:pic>
      <p:sp>
        <p:nvSpPr>
          <p:cNvPr id="1772" name="Circle"/>
          <p:cNvSpPr/>
          <p:nvPr/>
        </p:nvSpPr>
        <p:spPr>
          <a:xfrm>
            <a:off x="3683000" y="6375400"/>
            <a:ext cx="114300" cy="114300"/>
          </a:xfrm>
          <a:prstGeom prst="ellipse">
            <a:avLst/>
          </a:prstGeom>
          <a:solidFill>
            <a:srgbClr val="00D2A9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73" name="Circle"/>
          <p:cNvSpPr/>
          <p:nvPr/>
        </p:nvSpPr>
        <p:spPr>
          <a:xfrm>
            <a:off x="3365500" y="6807200"/>
            <a:ext cx="114300" cy="114300"/>
          </a:xfrm>
          <a:prstGeom prst="ellipse">
            <a:avLst/>
          </a:prstGeom>
          <a:solidFill>
            <a:srgbClr val="00D2A9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74" name="Circle"/>
          <p:cNvSpPr/>
          <p:nvPr/>
        </p:nvSpPr>
        <p:spPr>
          <a:xfrm>
            <a:off x="3797300" y="7023100"/>
            <a:ext cx="114300" cy="114300"/>
          </a:xfrm>
          <a:prstGeom prst="ellipse">
            <a:avLst/>
          </a:prstGeom>
          <a:solidFill>
            <a:srgbClr val="00D2A9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75" name="Circle"/>
          <p:cNvSpPr/>
          <p:nvPr/>
        </p:nvSpPr>
        <p:spPr>
          <a:xfrm>
            <a:off x="4229100" y="6705600"/>
            <a:ext cx="114300" cy="114300"/>
          </a:xfrm>
          <a:prstGeom prst="ellipse">
            <a:avLst/>
          </a:prstGeom>
          <a:solidFill>
            <a:srgbClr val="00D2A9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76" name="Circle"/>
          <p:cNvSpPr/>
          <p:nvPr/>
        </p:nvSpPr>
        <p:spPr>
          <a:xfrm>
            <a:off x="7633547" y="6591300"/>
            <a:ext cx="114301" cy="114300"/>
          </a:xfrm>
          <a:prstGeom prst="ellipse">
            <a:avLst/>
          </a:prstGeom>
          <a:solidFill>
            <a:srgbClr val="FF4C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77" name="Circle"/>
          <p:cNvSpPr/>
          <p:nvPr/>
        </p:nvSpPr>
        <p:spPr>
          <a:xfrm>
            <a:off x="7112000" y="6877191"/>
            <a:ext cx="114300" cy="114301"/>
          </a:xfrm>
          <a:prstGeom prst="ellipse">
            <a:avLst/>
          </a:prstGeom>
          <a:solidFill>
            <a:srgbClr val="FF4C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78" name="Circle"/>
          <p:cNvSpPr/>
          <p:nvPr/>
        </p:nvSpPr>
        <p:spPr>
          <a:xfrm>
            <a:off x="7048500" y="6159500"/>
            <a:ext cx="114300" cy="114300"/>
          </a:xfrm>
          <a:prstGeom prst="ellipse">
            <a:avLst/>
          </a:prstGeom>
          <a:solidFill>
            <a:srgbClr val="FF4C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79" name="Circle"/>
          <p:cNvSpPr/>
          <p:nvPr/>
        </p:nvSpPr>
        <p:spPr>
          <a:xfrm>
            <a:off x="6718300" y="6591300"/>
            <a:ext cx="114300" cy="114300"/>
          </a:xfrm>
          <a:prstGeom prst="ellipse">
            <a:avLst/>
          </a:prstGeom>
          <a:solidFill>
            <a:srgbClr val="FF4C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80" name="Good"/>
          <p:cNvSpPr txBox="1"/>
          <p:nvPr/>
        </p:nvSpPr>
        <p:spPr>
          <a:xfrm>
            <a:off x="5295900" y="6426200"/>
            <a:ext cx="987703" cy="52070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FF4C00"/>
              </a:buClr>
              <a:buFont typeface="Times New Roman"/>
              <a:defRPr sz="2800">
                <a:solidFill>
                  <a:srgbClr val="FF4C00"/>
                </a:solidFill>
                <a:uFill>
                  <a:solidFill>
                    <a:srgbClr val="FF4C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Good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2" name="Recall: Matching with Featur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Recall: Matching with Features</a:t>
            </a:r>
          </a:p>
        </p:txBody>
      </p:sp>
      <p:sp>
        <p:nvSpPr>
          <p:cNvPr id="1783" name="Problem 2: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Problem 2:</a:t>
            </a:r>
          </a:p>
          <a:p>
            <a:pPr lvl="1"/>
            <a:r>
              <a:t>For each point correctly recognize the corresponding one</a:t>
            </a:r>
          </a:p>
        </p:txBody>
      </p:sp>
      <p:pic>
        <p:nvPicPr>
          <p:cNvPr id="1784" name="image.png" descr="imag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19400" y="5943600"/>
            <a:ext cx="2438401" cy="1422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5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388100" y="6045200"/>
            <a:ext cx="2222501" cy="1205654"/>
          </a:xfrm>
          <a:prstGeom prst="rect">
            <a:avLst/>
          </a:prstGeom>
          <a:ln w="12700">
            <a:miter lim="400000"/>
          </a:ln>
        </p:spPr>
      </p:pic>
      <p:sp>
        <p:nvSpPr>
          <p:cNvPr id="1786" name="Circle"/>
          <p:cNvSpPr/>
          <p:nvPr/>
        </p:nvSpPr>
        <p:spPr>
          <a:xfrm>
            <a:off x="3683000" y="6375400"/>
            <a:ext cx="114300" cy="114300"/>
          </a:xfrm>
          <a:prstGeom prst="ellipse">
            <a:avLst/>
          </a:prstGeom>
          <a:solidFill>
            <a:srgbClr val="00D2A9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87" name="Circle"/>
          <p:cNvSpPr/>
          <p:nvPr/>
        </p:nvSpPr>
        <p:spPr>
          <a:xfrm>
            <a:off x="3365500" y="6807200"/>
            <a:ext cx="114300" cy="114300"/>
          </a:xfrm>
          <a:prstGeom prst="ellipse">
            <a:avLst/>
          </a:prstGeom>
          <a:solidFill>
            <a:srgbClr val="00D2A9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88" name="Circle"/>
          <p:cNvSpPr/>
          <p:nvPr/>
        </p:nvSpPr>
        <p:spPr>
          <a:xfrm>
            <a:off x="3797300" y="7023100"/>
            <a:ext cx="114300" cy="114300"/>
          </a:xfrm>
          <a:prstGeom prst="ellipse">
            <a:avLst/>
          </a:prstGeom>
          <a:solidFill>
            <a:srgbClr val="00D2A9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89" name="Circle"/>
          <p:cNvSpPr/>
          <p:nvPr/>
        </p:nvSpPr>
        <p:spPr>
          <a:xfrm>
            <a:off x="4229100" y="6705600"/>
            <a:ext cx="114300" cy="114300"/>
          </a:xfrm>
          <a:prstGeom prst="ellipse">
            <a:avLst/>
          </a:prstGeom>
          <a:solidFill>
            <a:srgbClr val="00D2A9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90" name="Circle"/>
          <p:cNvSpPr/>
          <p:nvPr/>
        </p:nvSpPr>
        <p:spPr>
          <a:xfrm>
            <a:off x="7633547" y="6591300"/>
            <a:ext cx="114301" cy="114300"/>
          </a:xfrm>
          <a:prstGeom prst="ellipse">
            <a:avLst/>
          </a:prstGeom>
          <a:solidFill>
            <a:srgbClr val="FF4C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91" name="Circle"/>
          <p:cNvSpPr/>
          <p:nvPr/>
        </p:nvSpPr>
        <p:spPr>
          <a:xfrm>
            <a:off x="7112000" y="6877191"/>
            <a:ext cx="114300" cy="114301"/>
          </a:xfrm>
          <a:prstGeom prst="ellipse">
            <a:avLst/>
          </a:prstGeom>
          <a:solidFill>
            <a:srgbClr val="FF4C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92" name="Circle"/>
          <p:cNvSpPr/>
          <p:nvPr/>
        </p:nvSpPr>
        <p:spPr>
          <a:xfrm>
            <a:off x="7048500" y="6159500"/>
            <a:ext cx="114300" cy="114300"/>
          </a:xfrm>
          <a:prstGeom prst="ellipse">
            <a:avLst/>
          </a:prstGeom>
          <a:solidFill>
            <a:srgbClr val="FF4C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93" name="Circle"/>
          <p:cNvSpPr/>
          <p:nvPr/>
        </p:nvSpPr>
        <p:spPr>
          <a:xfrm>
            <a:off x="6718300" y="6591300"/>
            <a:ext cx="114300" cy="114300"/>
          </a:xfrm>
          <a:prstGeom prst="ellipse">
            <a:avLst/>
          </a:prstGeom>
          <a:solidFill>
            <a:srgbClr val="FF4C00"/>
          </a:solidFill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794" name="Line"/>
          <p:cNvSpPr/>
          <p:nvPr/>
        </p:nvSpPr>
        <p:spPr>
          <a:xfrm flipV="1">
            <a:off x="4422986" y="6190826"/>
            <a:ext cx="2616766" cy="530579"/>
          </a:xfrm>
          <a:prstGeom prst="line">
            <a:avLst/>
          </a:prstGeom>
          <a:ln w="25400">
            <a:solidFill>
              <a:srgbClr val="008F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795" name="Line"/>
          <p:cNvSpPr/>
          <p:nvPr/>
        </p:nvSpPr>
        <p:spPr>
          <a:xfrm flipV="1">
            <a:off x="4445000" y="6591300"/>
            <a:ext cx="2273300" cy="205458"/>
          </a:xfrm>
          <a:prstGeom prst="line">
            <a:avLst/>
          </a:prstGeom>
          <a:ln w="25400">
            <a:solidFill>
              <a:srgbClr val="008F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796" name="Line"/>
          <p:cNvSpPr/>
          <p:nvPr/>
        </p:nvSpPr>
        <p:spPr>
          <a:xfrm>
            <a:off x="4438791" y="6798168"/>
            <a:ext cx="2605476" cy="119663"/>
          </a:xfrm>
          <a:prstGeom prst="line">
            <a:avLst/>
          </a:prstGeom>
          <a:ln w="25400">
            <a:solidFill>
              <a:srgbClr val="008F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797" name="Line"/>
          <p:cNvSpPr/>
          <p:nvPr/>
        </p:nvSpPr>
        <p:spPr>
          <a:xfrm flipV="1">
            <a:off x="4445000" y="6667500"/>
            <a:ext cx="3194756" cy="139700"/>
          </a:xfrm>
          <a:prstGeom prst="line">
            <a:avLst/>
          </a:prstGeom>
          <a:ln w="25400">
            <a:solidFill>
              <a:srgbClr val="008F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798" name="?"/>
          <p:cNvSpPr txBox="1"/>
          <p:nvPr/>
        </p:nvSpPr>
        <p:spPr>
          <a:xfrm>
            <a:off x="5524500" y="5181600"/>
            <a:ext cx="863600" cy="1288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4900"/>
              </a:spcBef>
              <a:buClr>
                <a:srgbClr val="FF4C00"/>
              </a:buClr>
              <a:buFont typeface="Times New Roman"/>
              <a:defRPr b="1" sz="8400">
                <a:solidFill>
                  <a:srgbClr val="FF4C00"/>
                </a:solidFill>
                <a:uFill>
                  <a:solidFill>
                    <a:srgbClr val="FF4C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?</a:t>
            </a:r>
          </a:p>
        </p:txBody>
      </p:sp>
      <p:sp>
        <p:nvSpPr>
          <p:cNvPr id="1799" name="We need a reliable and distinctive descriptor"/>
          <p:cNvSpPr txBox="1"/>
          <p:nvPr/>
        </p:nvSpPr>
        <p:spPr>
          <a:xfrm>
            <a:off x="977900" y="7797800"/>
            <a:ext cx="10947400" cy="749300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algn="ctr" defTabSz="1295400">
              <a:spcBef>
                <a:spcPts val="2600"/>
              </a:spcBef>
              <a:buClr>
                <a:srgbClr val="007600"/>
              </a:buClr>
              <a:buFont typeface="Times New Roman"/>
              <a:defRPr sz="4400">
                <a:solidFill>
                  <a:srgbClr val="007600"/>
                </a:solidFill>
                <a:uFill>
                  <a:solidFill>
                    <a:srgbClr val="0076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We need a reliable and distinctive descriptor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0" presetID="1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799" grpId="1"/>
    </p:bld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1" name="Using descriptor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Using descriptors</a:t>
            </a:r>
          </a:p>
        </p:txBody>
      </p:sp>
      <p:sp>
        <p:nvSpPr>
          <p:cNvPr id="1802" name="For each interest point (corner) in first imag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For each interest point (corner) in first image</a:t>
            </a:r>
          </a:p>
          <a:p>
            <a:pPr/>
            <a:r>
              <a:t>Find most similar in second image</a:t>
            </a:r>
          </a:p>
          <a:p>
            <a:pPr/>
          </a:p>
          <a:p>
            <a:pPr/>
            <a:r>
              <a:t>Similarity defined by descriptor difference</a:t>
            </a:r>
          </a:p>
          <a:p>
            <a:pPr/>
          </a:p>
          <a:p>
            <a:pPr/>
            <a:r>
              <a:t>Goal: descriptor should stay the same around a scene feature when we rotate the camera and take the second image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4" name="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Questions?</a:t>
            </a:r>
          </a:p>
        </p:txBody>
      </p:sp>
      <p:sp>
        <p:nvSpPr>
          <p:cNvPr id="1805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7" name="Patch descripto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Patch descriptor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9" name="In this lectu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 this lecture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In this lectu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 this lecture</a:t>
            </a:r>
          </a:p>
        </p:txBody>
      </p:sp>
      <p:sp>
        <p:nvSpPr>
          <p:cNvPr id="1812" name="Simple patch descriptor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Simple patch descriptor</a:t>
            </a:r>
          </a:p>
          <a:p>
            <a:pPr lvl="1"/>
            <a:r>
              <a:t>Describe a corner by the local pixel values</a:t>
            </a:r>
          </a:p>
          <a:p>
            <a:pPr lvl="1"/>
            <a:r>
              <a:t>Blur a little to reduce effect of sampling</a:t>
            </a:r>
          </a:p>
          <a:p>
            <a:pPr lvl="1"/>
            <a:r>
              <a:t>Correct for brightness and contrast differences</a:t>
            </a:r>
          </a:p>
          <a:p>
            <a:pPr/>
          </a:p>
          <a:p>
            <a:pPr/>
            <a:r>
              <a:t>Later: more advanced descriptors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4" name="Basic ide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Basic idea</a:t>
            </a:r>
          </a:p>
        </p:txBody>
      </p:sp>
      <p:sp>
        <p:nvSpPr>
          <p:cNvPr id="1815" name="Descriptor = kxk patch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Descriptor = kxk patch</a:t>
            </a:r>
          </a:p>
        </p:txBody>
      </p:sp>
      <p:pic>
        <p:nvPicPr>
          <p:cNvPr id="1816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15" y="5909919"/>
            <a:ext cx="2644641" cy="3526187"/>
          </a:xfrm>
          <a:prstGeom prst="rect">
            <a:avLst/>
          </a:prstGeom>
          <a:ln w="12700">
            <a:miter lim="400000"/>
          </a:ln>
        </p:spPr>
      </p:pic>
      <p:pic>
        <p:nvPicPr>
          <p:cNvPr id="1817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555689" y="5909919"/>
            <a:ext cx="2644642" cy="3526187"/>
          </a:xfrm>
          <a:prstGeom prst="rect">
            <a:avLst/>
          </a:prstGeom>
          <a:ln w="12700">
            <a:miter lim="400000"/>
          </a:ln>
        </p:spPr>
      </p:pic>
      <p:pic>
        <p:nvPicPr>
          <p:cNvPr id="1818" name="droppedImage.png" descr="dropped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768868" y="5905500"/>
            <a:ext cx="3479807" cy="3530606"/>
          </a:xfrm>
          <a:prstGeom prst="rect">
            <a:avLst/>
          </a:prstGeom>
          <a:ln w="50800">
            <a:solidFill>
              <a:srgbClr val="E32400"/>
            </a:solidFill>
            <a:miter lim="400000"/>
          </a:ln>
        </p:spPr>
      </p:pic>
      <p:pic>
        <p:nvPicPr>
          <p:cNvPr id="1819" name="droppedImage.png" descr="dropped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314619" y="5905500"/>
            <a:ext cx="3479807" cy="3530606"/>
          </a:xfrm>
          <a:prstGeom prst="rect">
            <a:avLst/>
          </a:prstGeom>
          <a:ln w="50800">
            <a:solidFill>
              <a:srgbClr val="E32400"/>
            </a:solidFill>
            <a:miter lim="400000"/>
          </a:ln>
        </p:spPr>
      </p:pic>
      <p:sp>
        <p:nvSpPr>
          <p:cNvPr id="1820" name="Square"/>
          <p:cNvSpPr/>
          <p:nvPr/>
        </p:nvSpPr>
        <p:spPr>
          <a:xfrm>
            <a:off x="2286000" y="7264400"/>
            <a:ext cx="228600" cy="228600"/>
          </a:xfrm>
          <a:prstGeom prst="rect">
            <a:avLst/>
          </a:prstGeom>
          <a:ln w="50800">
            <a:solidFill>
              <a:srgbClr val="E324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821" name="Square"/>
          <p:cNvSpPr/>
          <p:nvPr/>
        </p:nvSpPr>
        <p:spPr>
          <a:xfrm>
            <a:off x="7340600" y="7556500"/>
            <a:ext cx="228600" cy="228600"/>
          </a:xfrm>
          <a:prstGeom prst="rect">
            <a:avLst/>
          </a:prstGeom>
          <a:ln w="50800">
            <a:solidFill>
              <a:srgbClr val="E324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822" name="Line"/>
          <p:cNvSpPr/>
          <p:nvPr/>
        </p:nvSpPr>
        <p:spPr>
          <a:xfrm flipV="1">
            <a:off x="2279293" y="5909995"/>
            <a:ext cx="473327" cy="1356474"/>
          </a:xfrm>
          <a:prstGeom prst="line">
            <a:avLst/>
          </a:prstGeom>
          <a:ln w="50800">
            <a:solidFill>
              <a:srgbClr val="E32400"/>
            </a:solidFill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823" name="Line"/>
          <p:cNvSpPr/>
          <p:nvPr/>
        </p:nvSpPr>
        <p:spPr>
          <a:xfrm>
            <a:off x="2291993" y="7507768"/>
            <a:ext cx="464620" cy="1922359"/>
          </a:xfrm>
          <a:prstGeom prst="line">
            <a:avLst/>
          </a:prstGeom>
          <a:ln w="50800">
            <a:solidFill>
              <a:srgbClr val="E32400"/>
            </a:solidFill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824" name="Line"/>
          <p:cNvSpPr/>
          <p:nvPr/>
        </p:nvSpPr>
        <p:spPr>
          <a:xfrm flipV="1">
            <a:off x="7333893" y="5899501"/>
            <a:ext cx="2016411" cy="1633669"/>
          </a:xfrm>
          <a:prstGeom prst="line">
            <a:avLst/>
          </a:prstGeom>
          <a:ln w="50800">
            <a:solidFill>
              <a:srgbClr val="E32400"/>
            </a:solidFill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825" name="Line"/>
          <p:cNvSpPr/>
          <p:nvPr/>
        </p:nvSpPr>
        <p:spPr>
          <a:xfrm>
            <a:off x="7346593" y="7774468"/>
            <a:ext cx="1953700" cy="1670167"/>
          </a:xfrm>
          <a:prstGeom prst="line">
            <a:avLst/>
          </a:prstGeom>
          <a:ln w="50800">
            <a:solidFill>
              <a:srgbClr val="E32400"/>
            </a:solidFill>
            <a:miter lim="400000"/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7" name="Bells and whistl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Bells and whistles</a:t>
            </a:r>
          </a:p>
        </p:txBody>
      </p:sp>
      <p:sp>
        <p:nvSpPr>
          <p:cNvPr id="1828" name="In pset 7, we only use luminance value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In pset 7, we only use luminance values</a:t>
            </a:r>
          </a:p>
          <a:p>
            <a:pPr/>
            <a:r>
              <a:t>Blur image a little before</a:t>
            </a:r>
          </a:p>
          <a:p>
            <a:pPr lvl="1"/>
            <a:r>
              <a:t>To reduce sampling/aliasing effects</a:t>
            </a:r>
          </a:p>
          <a:p>
            <a:pPr/>
            <a:r>
              <a:t>Correct for potential brightness/contrast changes</a:t>
            </a:r>
          </a:p>
          <a:p>
            <a:pPr lvl="1"/>
            <a:r>
              <a:t>e.g. because of exposure, vignetting, clouds</a:t>
            </a:r>
          </a:p>
          <a:p>
            <a:pPr lvl="1"/>
            <a:r>
              <a:t>Subtract mean</a:t>
            </a:r>
          </a:p>
          <a:p>
            <a:pPr lvl="1"/>
            <a:r>
              <a:t>normalize by standard deviation</a:t>
            </a:r>
          </a:p>
          <a:p>
            <a:pPr lvl="1"/>
          </a:p>
          <a:p>
            <a:pPr/>
            <a:r>
              <a:t>At the end of the day, a descriptor is kxk numbers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0" name="Descriptor Visualiz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Descriptor Visualization</a:t>
            </a:r>
          </a:p>
        </p:txBody>
      </p:sp>
      <p:sp>
        <p:nvSpPr>
          <p:cNvPr id="1831" name="Green=positive, red=negative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Green=positive, red=negative</a:t>
            </a:r>
          </a:p>
        </p:txBody>
      </p:sp>
      <p:grpSp>
        <p:nvGrpSpPr>
          <p:cNvPr id="1834" name="Group"/>
          <p:cNvGrpSpPr/>
          <p:nvPr/>
        </p:nvGrpSpPr>
        <p:grpSpPr>
          <a:xfrm>
            <a:off x="304800" y="2336800"/>
            <a:ext cx="10979102" cy="7213602"/>
            <a:chOff x="0" y="0"/>
            <a:chExt cx="10979101" cy="7213601"/>
          </a:xfrm>
        </p:grpSpPr>
        <p:pic>
          <p:nvPicPr>
            <p:cNvPr id="1832" name="droppedImage.png" descr="droppedImag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5410202" cy="72136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33" name="droppedImage.png" descr="droppedImage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5568900" y="0"/>
              <a:ext cx="5410202" cy="72136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6" name="Matching descriptor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Matching descriptors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8" name="Statu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Status</a:t>
            </a:r>
          </a:p>
        </p:txBody>
      </p:sp>
      <p:grpSp>
        <p:nvGrpSpPr>
          <p:cNvPr id="1841" name="Group"/>
          <p:cNvGrpSpPr/>
          <p:nvPr/>
        </p:nvGrpSpPr>
        <p:grpSpPr>
          <a:xfrm>
            <a:off x="1079500" y="6653466"/>
            <a:ext cx="4254502" cy="2795339"/>
            <a:chOff x="0" y="0"/>
            <a:chExt cx="4254501" cy="2795337"/>
          </a:xfrm>
        </p:grpSpPr>
        <p:pic>
          <p:nvPicPr>
            <p:cNvPr id="1839" name="droppedImage.png" descr="droppedImag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096504" cy="279533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40" name="droppedImage.png" descr="droppedImage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157998" y="0"/>
              <a:ext cx="2096504" cy="279533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842" name="droppedImage.png" descr="dropped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251700" y="6654800"/>
            <a:ext cx="4191000" cy="2794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" name="Statu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Status</a:t>
            </a:r>
          </a:p>
        </p:txBody>
      </p:sp>
      <p:sp>
        <p:nvSpPr>
          <p:cNvPr id="1845" name="We have extracted N1 corners from image 1, and N2 from image 2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We have extracted N1 corners from image 1, and N2 from image 2</a:t>
            </a:r>
          </a:p>
          <a:p>
            <a:pPr/>
            <a:r>
              <a:t>For each corner, we have a kxk descriptor</a:t>
            </a:r>
          </a:p>
          <a:p>
            <a:pPr/>
            <a:r>
              <a:t>The combination of a corner+descriptor is often called a feature point</a:t>
            </a:r>
          </a:p>
          <a:p>
            <a:pPr/>
            <a:r>
              <a:t>Now we need to match feature points from image 1 to image 2</a:t>
            </a:r>
          </a:p>
        </p:txBody>
      </p:sp>
      <p:grpSp>
        <p:nvGrpSpPr>
          <p:cNvPr id="1848" name="Group"/>
          <p:cNvGrpSpPr/>
          <p:nvPr/>
        </p:nvGrpSpPr>
        <p:grpSpPr>
          <a:xfrm>
            <a:off x="1079500" y="6653466"/>
            <a:ext cx="4254502" cy="2795339"/>
            <a:chOff x="0" y="0"/>
            <a:chExt cx="4254501" cy="2795337"/>
          </a:xfrm>
        </p:grpSpPr>
        <p:pic>
          <p:nvPicPr>
            <p:cNvPr id="1846" name="droppedImage.png" descr="droppedImag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2096504" cy="279533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47" name="droppedImage.png" descr="droppedImage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157998" y="0"/>
              <a:ext cx="2096504" cy="279533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849" name="droppedImage.png" descr="dropped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251700" y="6654800"/>
            <a:ext cx="4191000" cy="2794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1" name="Brute force search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Brute force search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" name="Brute force search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Brute force search</a:t>
            </a:r>
          </a:p>
        </p:txBody>
      </p:sp>
      <p:sp>
        <p:nvSpPr>
          <p:cNvPr id="1854" name="For each feature point i in image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For each feature point i in image 1</a:t>
            </a:r>
          </a:p>
          <a:p>
            <a:pPr lvl="1"/>
            <a:r>
              <a:t>scan all feature points j in image 2</a:t>
            </a:r>
          </a:p>
          <a:p>
            <a:pPr lvl="2"/>
            <a:r>
              <a:t>compute (squared) distance between descriptors i &amp; j</a:t>
            </a:r>
          </a:p>
          <a:p>
            <a:pPr lvl="3"/>
            <a:r>
              <a:t>i.e. sum of square difference for kxk numbers</a:t>
            </a:r>
          </a:p>
          <a:p>
            <a:pPr lvl="2"/>
            <a:r>
              <a:t>Keep descriptor with closest distance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6" name="Statu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Status</a:t>
            </a:r>
          </a:p>
        </p:txBody>
      </p:sp>
      <p:sp>
        <p:nvSpPr>
          <p:cNvPr id="1857" name="We have a match for each corner of an imag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We have a match for each corner of an image</a:t>
            </a:r>
          </a:p>
          <a:p>
            <a:pPr lvl="1"/>
            <a:r>
              <a:t>But lots of wrong matches</a:t>
            </a:r>
          </a:p>
          <a:p>
            <a:pPr lvl="1"/>
            <a:r>
              <a:t>Even scene points that are not on the overlap between the images have a match!</a:t>
            </a:r>
          </a:p>
        </p:txBody>
      </p:sp>
      <p:pic>
        <p:nvPicPr>
          <p:cNvPr id="1858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4700" y="4381500"/>
            <a:ext cx="8020050" cy="53467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0" name="Second-Nearest-Neighbor tes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Second-Nearest-Neighbor test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2" name="Problem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Problem</a:t>
            </a:r>
          </a:p>
        </p:txBody>
      </p:sp>
      <p:sp>
        <p:nvSpPr>
          <p:cNvPr id="1863" name="How do we tell good matches from bad ones?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How do we tell good matches from bad ones?</a:t>
            </a:r>
          </a:p>
        </p:txBody>
      </p:sp>
      <p:pic>
        <p:nvPicPr>
          <p:cNvPr id="1864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4700" y="4381500"/>
            <a:ext cx="8020050" cy="53467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6" name="Naive ide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Naive idea</a:t>
            </a:r>
          </a:p>
        </p:txBody>
      </p:sp>
      <p:sp>
        <p:nvSpPr>
          <p:cNvPr id="1867" name="If distance is too big, ignore match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If distance is too big, ignore match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9" name="Evaluating naive ide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Evaluating naive idea</a:t>
            </a:r>
          </a:p>
        </p:txBody>
      </p:sp>
      <p:sp>
        <p:nvSpPr>
          <p:cNvPr id="1870" name="Using ground truth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56166" indent="-338666">
              <a:defRPr sz="3500"/>
            </a:pPr>
            <a:r>
              <a:t>Using ground truth</a:t>
            </a:r>
          </a:p>
          <a:p>
            <a:pPr lvl="1" marL="1100666" indent="-338666">
              <a:defRPr sz="3500"/>
            </a:pPr>
            <a:r>
              <a:t>e.g. user clicks to tell us which corner matches which</a:t>
            </a:r>
          </a:p>
          <a:p>
            <a:pPr marL="656166" indent="-338666">
              <a:defRPr sz="3500"/>
            </a:pPr>
            <a:r>
              <a:t>distribution of good vs. bad matches as function of descriptor difference </a:t>
            </a:r>
          </a:p>
          <a:p>
            <a:pPr lvl="1" marL="1100666" indent="-338666">
              <a:defRPr sz="3500"/>
            </a:pPr>
            <a:r>
              <a:t>slightly different descriptor from us though, smarter)</a:t>
            </a:r>
          </a:p>
        </p:txBody>
      </p:sp>
      <p:pic>
        <p:nvPicPr>
          <p:cNvPr id="1871" name="image.png" descr="image.png"/>
          <p:cNvPicPr>
            <a:picLocks noChangeAspect="0"/>
          </p:cNvPicPr>
          <p:nvPr/>
        </p:nvPicPr>
        <p:blipFill>
          <a:blip r:embed="rId2">
            <a:extLst/>
          </a:blip>
          <a:srcRect l="5327" t="7253" r="5532" b="2072"/>
          <a:stretch>
            <a:fillRect/>
          </a:stretch>
        </p:blipFill>
        <p:spPr>
          <a:xfrm>
            <a:off x="1028700" y="5194300"/>
            <a:ext cx="5842000" cy="4699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72" name="Not a clear threshold"/>
          <p:cNvSpPr txBox="1"/>
          <p:nvPr/>
        </p:nvSpPr>
        <p:spPr>
          <a:xfrm>
            <a:off x="7620000" y="7137400"/>
            <a:ext cx="5384800" cy="1371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406400" indent="-406400" defTabSz="584200">
              <a:buSzPct val="100000"/>
              <a:buChar char="-"/>
              <a:defRPr sz="4200">
                <a:solidFill>
                  <a:srgbClr val="371A94"/>
                </a:solidFill>
              </a:defRPr>
            </a:lvl1pPr>
          </a:lstStyle>
          <a:p>
            <a:pPr/>
            <a:r>
              <a:t>Not a clear threshold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4" name="Better idea: Second N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Better idea: Second NN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6" name="Better idea: Second N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Better idea: Second NN</a:t>
            </a:r>
          </a:p>
        </p:txBody>
      </p:sp>
      <p:sp>
        <p:nvSpPr>
          <p:cNvPr id="1877" name="Evaluate ratio of distance to best descriptor to that of second best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Evaluate ratio of distance to best descriptor to that of second best</a:t>
            </a:r>
          </a:p>
          <a:p>
            <a:pPr/>
            <a:r>
              <a:t>If they are too similar, the match is ambiguous</a:t>
            </a:r>
          </a:p>
        </p:txBody>
      </p:sp>
      <p:pic>
        <p:nvPicPr>
          <p:cNvPr id="1878" name="image.png" descr="image.png"/>
          <p:cNvPicPr>
            <a:picLocks noChangeAspect="0"/>
          </p:cNvPicPr>
          <p:nvPr/>
        </p:nvPicPr>
        <p:blipFill>
          <a:blip r:embed="rId2">
            <a:extLst/>
          </a:blip>
          <a:srcRect l="0" t="10819" r="17170" b="2163"/>
          <a:stretch>
            <a:fillRect/>
          </a:stretch>
        </p:blipFill>
        <p:spPr>
          <a:xfrm>
            <a:off x="522509" y="4114800"/>
            <a:ext cx="9015191" cy="5461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79" name="Text"/>
          <p:cNvSpPr txBox="1"/>
          <p:nvPr/>
        </p:nvSpPr>
        <p:spPr>
          <a:xfrm>
            <a:off x="6305500" y="4737100"/>
            <a:ext cx="393800" cy="2794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pPr/>
          </a:p>
        </p:txBody>
      </p:sp>
      <p:sp>
        <p:nvSpPr>
          <p:cNvPr id="1880" name="Inverse of ratio???"/>
          <p:cNvSpPr txBox="1"/>
          <p:nvPr/>
        </p:nvSpPr>
        <p:spPr>
          <a:xfrm>
            <a:off x="6432500" y="5614405"/>
            <a:ext cx="5163444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800">
                <a:solidFill>
                  <a:schemeClr val="accent5"/>
                </a:solidFill>
              </a:defRPr>
            </a:lvl1pPr>
          </a:lstStyle>
          <a:p>
            <a:pPr/>
            <a:r>
              <a:t>Inverse of ratio???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2" name="Statu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Status</a:t>
            </a:r>
          </a:p>
        </p:txBody>
      </p:sp>
      <p:sp>
        <p:nvSpPr>
          <p:cNvPr id="1883" name="We have feature point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We have feature points</a:t>
            </a:r>
          </a:p>
          <a:p>
            <a:pPr/>
            <a:r>
              <a:t>Matches between two images</a:t>
            </a:r>
          </a:p>
          <a:p>
            <a:pPr lvl="1"/>
            <a:r>
              <a:t>Most of them are good</a:t>
            </a:r>
          </a:p>
          <a:p>
            <a:pPr lvl="1"/>
            <a:r>
              <a:t>But not all of them. There can still be error. </a:t>
            </a:r>
          </a:p>
          <a:p>
            <a:pPr lvl="1"/>
            <a:r>
              <a:t>Next time: RANSAC to remove remaining outliers</a:t>
            </a:r>
          </a:p>
        </p:txBody>
      </p:sp>
      <p:pic>
        <p:nvPicPr>
          <p:cNvPr id="1884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4750" y="5181600"/>
            <a:ext cx="6648450" cy="4432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6" name="Example of outlie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Example of outlier</a:t>
            </a:r>
          </a:p>
        </p:txBody>
      </p:sp>
      <p:sp>
        <p:nvSpPr>
          <p:cNvPr id="1887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888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8450" y="1646767"/>
            <a:ext cx="11950700" cy="7967134"/>
          </a:xfrm>
          <a:prstGeom prst="rect">
            <a:avLst/>
          </a:prstGeom>
          <a:ln w="12700">
            <a:miter lim="400000"/>
          </a:ln>
        </p:spPr>
      </p:pic>
      <p:sp>
        <p:nvSpPr>
          <p:cNvPr id="1889" name="Line"/>
          <p:cNvSpPr/>
          <p:nvPr/>
        </p:nvSpPr>
        <p:spPr>
          <a:xfrm>
            <a:off x="3055551" y="5076068"/>
            <a:ext cx="5236761" cy="531084"/>
          </a:xfrm>
          <a:prstGeom prst="line">
            <a:avLst/>
          </a:prstGeom>
          <a:ln w="101600">
            <a:solidFill>
              <a:srgbClr val="E32400"/>
            </a:solidFill>
            <a:miter lim="400000"/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1" name="Still to be learne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Still to be learned</a:t>
            </a:r>
          </a:p>
        </p:txBody>
      </p:sp>
      <p:sp>
        <p:nvSpPr>
          <p:cNvPr id="1892" name="Better detector: across scale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Better detector: across scales</a:t>
            </a:r>
          </a:p>
          <a:p>
            <a:pPr/>
            <a:r>
              <a:t>Better descriptor</a:t>
            </a:r>
          </a:p>
          <a:p>
            <a:pPr lvl="1"/>
            <a:r>
              <a:t>robust to rotation and scale.</a:t>
            </a:r>
          </a:p>
          <a:p>
            <a:pPr lvl="1"/>
            <a:r>
              <a:t>e.g. SIFT</a:t>
            </a:r>
          </a:p>
          <a:p>
            <a:pPr/>
            <a:r>
              <a:t>Homography fitting despite the presence of outliers</a:t>
            </a:r>
          </a:p>
          <a:p>
            <a:pPr lvl="1"/>
            <a:r>
              <a:t>RANSAC</a:t>
            </a:r>
          </a:p>
          <a:p>
            <a:pPr/>
            <a:r>
              <a:t>Correct for optical distortions</a:t>
            </a:r>
          </a:p>
          <a:p>
            <a:pPr/>
            <a:r>
              <a:t>Blending to make seams invisible</a:t>
            </a:r>
          </a:p>
          <a:p>
            <a:pPr/>
            <a:r>
              <a:t>Deal with moving objects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" name="More about homographi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14100"/>
            </a:lvl1pPr>
          </a:lstStyle>
          <a:p>
            <a:pPr/>
            <a:r>
              <a:t>More about homographies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jpe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1.jpe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38100" dist="12700" dir="5400000">
                <a:srgbClr val="000000">
                  <a:alpha val="50000"/>
                </a:srgbClr>
              </a:outerShdw>
            </a:effectLst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38100" dist="12700" dir="5400000">
                <a:srgbClr val="000000">
                  <a:alpha val="50000"/>
                </a:srgbClr>
              </a:outerShdw>
            </a:effectLst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