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jpeg" ContentType="image/jpeg"/>
  <Override PartName="/ppt/media/image2.jpeg" ContentType="image/jpeg"/>
  <Override PartName="/ppt/theme/theme2.xml" ContentType="application/vnd.openxmlformats-officedocument.theme+xml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6CBB8FF1-D9AA-43F3-AF6F-95CC898621D3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90F86011-65D4-4B0B-A162-A3FBD07237E0}" styleName="">
    <a:tblBg/>
    <a:wholeTbl>
      <a:tcTxStyle b="off" i="off">
        <a:fontRef idx="minor">
          <a:srgbClr val="005840"/>
        </a:fontRef>
        <a:srgbClr val="005840"/>
      </a:tcTxStyle>
      <a:tcStyle>
        <a:tcBdr>
          <a:left>
            <a:ln w="12700" cap="flat">
              <a:solidFill>
                <a:srgbClr val="005840"/>
              </a:solidFill>
              <a:prstDash val="solid"/>
              <a:miter lim="400000"/>
            </a:ln>
          </a:left>
          <a:right>
            <a:ln w="12700" cap="flat">
              <a:solidFill>
                <a:srgbClr val="005840"/>
              </a:solidFill>
              <a:prstDash val="solid"/>
              <a:miter lim="400000"/>
            </a:ln>
          </a:right>
          <a:top>
            <a:ln w="12700" cap="flat">
              <a:solidFill>
                <a:srgbClr val="005840"/>
              </a:solidFill>
              <a:prstDash val="solid"/>
              <a:miter lim="400000"/>
            </a:ln>
          </a:top>
          <a:bottom>
            <a:ln w="12700" cap="flat">
              <a:solidFill>
                <a:srgbClr val="005840"/>
              </a:solidFill>
              <a:prstDash val="solid"/>
              <a:miter lim="400000"/>
            </a:ln>
          </a:bottom>
          <a:insideH>
            <a:ln w="12700" cap="flat">
              <a:solidFill>
                <a:srgbClr val="005840"/>
              </a:solidFill>
              <a:prstDash val="solid"/>
              <a:miter lim="400000"/>
            </a:ln>
          </a:insideH>
          <a:insideV>
            <a:ln w="12700" cap="flat">
              <a:solidFill>
                <a:srgbClr val="00584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5840"/>
        </a:fontRef>
        <a:srgbClr val="005840"/>
      </a:tcTxStyle>
      <a:tcStyle>
        <a:tcBdr>
          <a:left>
            <a:ln w="28575" cap="flat">
              <a:solidFill>
                <a:srgbClr val="005840"/>
              </a:solidFill>
              <a:prstDash val="solid"/>
              <a:miter lim="400000"/>
            </a:ln>
          </a:left>
          <a:right>
            <a:ln w="12700" cap="flat">
              <a:solidFill>
                <a:srgbClr val="005840"/>
              </a:solidFill>
              <a:prstDash val="solid"/>
              <a:miter lim="400000"/>
            </a:ln>
          </a:right>
          <a:top>
            <a:ln w="12700" cap="flat">
              <a:solidFill>
                <a:srgbClr val="005840"/>
              </a:solidFill>
              <a:prstDash val="solid"/>
              <a:miter lim="400000"/>
            </a:ln>
          </a:top>
          <a:bottom>
            <a:ln w="12700" cap="flat">
              <a:solidFill>
                <a:srgbClr val="005840"/>
              </a:solidFill>
              <a:prstDash val="solid"/>
              <a:miter lim="400000"/>
            </a:ln>
          </a:bottom>
          <a:insideH>
            <a:ln w="12700" cap="flat">
              <a:solidFill>
                <a:srgbClr val="005840"/>
              </a:solidFill>
              <a:prstDash val="solid"/>
              <a:miter lim="400000"/>
            </a:ln>
          </a:insideH>
          <a:insideV>
            <a:ln w="12700" cap="flat">
              <a:solidFill>
                <a:srgbClr val="00584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5840"/>
        </a:fontRef>
        <a:srgbClr val="005840"/>
      </a:tcTxStyle>
      <a:tcStyle>
        <a:tcBdr>
          <a:left>
            <a:ln w="12700" cap="flat">
              <a:solidFill>
                <a:srgbClr val="005840"/>
              </a:solidFill>
              <a:prstDash val="solid"/>
              <a:miter lim="400000"/>
            </a:ln>
          </a:left>
          <a:right>
            <a:ln w="12700" cap="flat">
              <a:solidFill>
                <a:srgbClr val="005840"/>
              </a:solidFill>
              <a:prstDash val="solid"/>
              <a:miter lim="400000"/>
            </a:ln>
          </a:right>
          <a:top>
            <a:ln w="12700" cap="flat">
              <a:solidFill>
                <a:srgbClr val="005840"/>
              </a:solidFill>
              <a:prstDash val="solid"/>
              <a:miter lim="400000"/>
            </a:ln>
          </a:top>
          <a:bottom>
            <a:ln w="28575" cap="flat">
              <a:solidFill>
                <a:srgbClr val="005840"/>
              </a:solidFill>
              <a:prstDash val="solid"/>
              <a:miter lim="400000"/>
            </a:ln>
          </a:bottom>
          <a:insideH>
            <a:ln w="12700" cap="flat">
              <a:solidFill>
                <a:srgbClr val="005840"/>
              </a:solidFill>
              <a:prstDash val="solid"/>
              <a:miter lim="400000"/>
            </a:ln>
          </a:insideH>
          <a:insideV>
            <a:ln w="12700" cap="flat">
              <a:solidFill>
                <a:srgbClr val="00584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5840"/>
        </a:fontRef>
        <a:srgbClr val="005840"/>
      </a:tcTxStyle>
      <a:tcStyle>
        <a:tcBdr>
          <a:left>
            <a:ln w="12700" cap="flat">
              <a:solidFill>
                <a:srgbClr val="005840"/>
              </a:solidFill>
              <a:prstDash val="solid"/>
              <a:miter lim="400000"/>
            </a:ln>
          </a:left>
          <a:right>
            <a:ln w="12700" cap="flat">
              <a:solidFill>
                <a:srgbClr val="005840"/>
              </a:solidFill>
              <a:prstDash val="solid"/>
              <a:miter lim="400000"/>
            </a:ln>
          </a:right>
          <a:top>
            <a:ln w="28575" cap="flat">
              <a:solidFill>
                <a:srgbClr val="005840"/>
              </a:solidFill>
              <a:prstDash val="solid"/>
              <a:miter lim="400000"/>
            </a:ln>
          </a:top>
          <a:bottom>
            <a:ln w="12700" cap="flat">
              <a:solidFill>
                <a:srgbClr val="005840"/>
              </a:solidFill>
              <a:prstDash val="solid"/>
              <a:miter lim="400000"/>
            </a:ln>
          </a:bottom>
          <a:insideH>
            <a:ln w="12700" cap="flat">
              <a:solidFill>
                <a:srgbClr val="005840"/>
              </a:solidFill>
              <a:prstDash val="solid"/>
              <a:miter lim="400000"/>
            </a:ln>
          </a:insideH>
          <a:insideV>
            <a:ln w="12700" cap="flat">
              <a:solidFill>
                <a:srgbClr val="00584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hape 17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defTabSz="584200">
              <a:defRPr sz="8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6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buSzPct val="75000"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14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ffice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/>
          <p:nvPr>
            <p:ph type="title"/>
          </p:nvPr>
        </p:nvSpPr>
        <p:spPr>
          <a:xfrm>
            <a:off x="647700" y="0"/>
            <a:ext cx="11709400" cy="1724943"/>
          </a:xfrm>
          <a:prstGeom prst="rect">
            <a:avLst/>
          </a:prstGeom>
        </p:spPr>
        <p:txBody>
          <a:bodyPr/>
          <a:lstStyle>
            <a:lvl1pPr defTabSz="6477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647700">
              <a:spcBef>
                <a:spcPts val="1100"/>
              </a:spcBef>
              <a:buClr>
                <a:srgbClr val="000000"/>
              </a:buClr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defTabSz="647700">
              <a:spcBef>
                <a:spcPts val="1000"/>
              </a:spcBef>
              <a:buClr>
                <a:srgbClr val="000000"/>
              </a:buClr>
              <a:buFont typeface="Arial"/>
              <a:defRPr sz="3600">
                <a:latin typeface="Calibri"/>
                <a:ea typeface="Calibri"/>
                <a:cs typeface="Calibri"/>
                <a:sym typeface="Calibri"/>
              </a:defRPr>
            </a:lvl2pPr>
            <a:lvl3pPr defTabSz="647700">
              <a:spcBef>
                <a:spcPts val="800"/>
              </a:spcBef>
              <a:buClr>
                <a:srgbClr val="000000"/>
              </a:buClr>
              <a:buFont typeface="Arial"/>
              <a:defRPr sz="3000">
                <a:latin typeface="Calibri"/>
                <a:ea typeface="Calibri"/>
                <a:cs typeface="Calibri"/>
                <a:sym typeface="Calibri"/>
              </a:defRPr>
            </a:lvl3pPr>
            <a:lvl4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xfrm>
            <a:off x="10690068" y="9150780"/>
            <a:ext cx="294532" cy="290960"/>
          </a:xfrm>
          <a:prstGeom prst="rect">
            <a:avLst/>
          </a:prstGeom>
        </p:spPr>
        <p:txBody>
          <a:bodyPr anchor="ctr"/>
          <a:lstStyle>
            <a:lvl1pPr defTabSz="825500">
              <a:defRPr sz="14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400"/>
            </a:lvl4pPr>
            <a:lvl5pPr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xfrm>
            <a:off x="10667174" y="8882098"/>
            <a:ext cx="340321" cy="32355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GA Geoint Freeman 200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  <a:lvl2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2pPr>
            <a:lvl3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3pPr>
            <a:lvl4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4pPr>
            <a:lvl5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0667717" y="8882098"/>
            <a:ext cx="342901" cy="358590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формление по умолчани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1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Custom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© 2006 Noah Snavely"/>
          <p:cNvSpPr txBox="1"/>
          <p:nvPr/>
        </p:nvSpPr>
        <p:spPr>
          <a:xfrm>
            <a:off x="0" y="9435253"/>
            <a:ext cx="1285743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9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© 2006 Noah Snavely</a:t>
            </a:r>
          </a:p>
        </p:txBody>
      </p:sp>
      <p:sp>
        <p:nvSpPr>
          <p:cNvPr id="140" name="Title Text"/>
          <p:cNvSpPr txBox="1"/>
          <p:nvPr>
            <p:ph type="title"/>
          </p:nvPr>
        </p:nvSpPr>
        <p:spPr>
          <a:xfrm>
            <a:off x="431800" y="200942"/>
            <a:ext cx="12026900" cy="1670756"/>
          </a:xfrm>
          <a:prstGeom prst="rect">
            <a:avLst/>
          </a:prstGeom>
        </p:spPr>
        <p:txBody>
          <a:bodyPr/>
          <a:lstStyle>
            <a:lvl1pPr algn="l">
              <a:defRPr b="1" sz="5200">
                <a:solidFill>
                  <a:srgbClr val="005840"/>
                </a:solidFill>
                <a:effectLst>
                  <a:outerShdw sx="100000" sy="100000" kx="0" ky="0" algn="b" rotWithShape="0" blurRad="12700" dist="25400" dir="2700000">
                    <a:srgbClr val="CBCBCB"/>
                  </a:outerShdw>
                </a:effectLst>
                <a:uFill>
                  <a:solidFill>
                    <a:srgbClr val="00584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1" name="Body Level One…"/>
          <p:cNvSpPr txBox="1"/>
          <p:nvPr>
            <p:ph type="body" idx="1"/>
          </p:nvPr>
        </p:nvSpPr>
        <p:spPr>
          <a:xfrm>
            <a:off x="494453" y="1871697"/>
            <a:ext cx="11968481" cy="7881904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defRPr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1pPr>
            <a:lvl2pPr>
              <a:lnSpc>
                <a:spcPct val="110000"/>
              </a:lnSpc>
              <a:buClr>
                <a:srgbClr val="F68F0B"/>
              </a:buClr>
              <a:buSzPct val="110000"/>
              <a:buFont typeface="Arial"/>
              <a:defRPr sz="36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2pPr>
            <a:lvl3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defRPr sz="28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3pPr>
            <a:lvl4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defRPr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4pPr>
            <a:lvl5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buChar char="›"/>
              <a:defRPr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6275734" y="9207500"/>
            <a:ext cx="453332" cy="4472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© 2006 Noah Snavely"/>
          <p:cNvSpPr txBox="1"/>
          <p:nvPr/>
        </p:nvSpPr>
        <p:spPr>
          <a:xfrm>
            <a:off x="0" y="9435253"/>
            <a:ext cx="1285743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9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© 2006 Noah Snavely</a:t>
            </a:r>
          </a:p>
        </p:txBody>
      </p:sp>
      <p:sp>
        <p:nvSpPr>
          <p:cNvPr id="150" name="Title Text"/>
          <p:cNvSpPr txBox="1"/>
          <p:nvPr>
            <p:ph type="title"/>
          </p:nvPr>
        </p:nvSpPr>
        <p:spPr>
          <a:xfrm>
            <a:off x="431800" y="0"/>
            <a:ext cx="12026900" cy="2072640"/>
          </a:xfrm>
          <a:prstGeom prst="rect">
            <a:avLst/>
          </a:prstGeom>
        </p:spPr>
        <p:txBody>
          <a:bodyPr/>
          <a:lstStyle>
            <a:lvl1pPr algn="l">
              <a:defRPr b="1" sz="5200">
                <a:solidFill>
                  <a:srgbClr val="005840"/>
                </a:solidFill>
                <a:effectLst>
                  <a:outerShdw sx="100000" sy="100000" kx="0" ky="0" algn="b" rotWithShape="0" blurRad="12700" dist="25400" dir="2700000">
                    <a:srgbClr val="CBCBCB"/>
                  </a:outerShdw>
                </a:effectLst>
                <a:uFill>
                  <a:solidFill>
                    <a:srgbClr val="00584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1" name="Body Level One…"/>
          <p:cNvSpPr txBox="1"/>
          <p:nvPr>
            <p:ph type="body" idx="1"/>
          </p:nvPr>
        </p:nvSpPr>
        <p:spPr>
          <a:xfrm>
            <a:off x="494453" y="2181013"/>
            <a:ext cx="11968481" cy="757258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defRPr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1pPr>
            <a:lvl2pPr>
              <a:lnSpc>
                <a:spcPct val="110000"/>
              </a:lnSpc>
              <a:buClr>
                <a:srgbClr val="F68F0B"/>
              </a:buClr>
              <a:buSzPct val="110000"/>
              <a:buFont typeface="Arial"/>
              <a:defRPr sz="36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2pPr>
            <a:lvl3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defRPr sz="28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3pPr>
            <a:lvl4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defRPr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4pPr>
            <a:lvl5pPr>
              <a:lnSpc>
                <a:spcPct val="110000"/>
              </a:lnSpc>
              <a:spcBef>
                <a:spcPts val="900"/>
              </a:spcBef>
              <a:buClr>
                <a:srgbClr val="F68F0B"/>
              </a:buClr>
              <a:buSzPct val="110000"/>
              <a:buFont typeface="Arial"/>
              <a:buChar char="›"/>
              <a:defRPr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6275734" y="9207500"/>
            <a:ext cx="453332" cy="44722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5840"/>
                </a:solidFill>
                <a:uFill>
                  <a:solidFill>
                    <a:srgbClr val="005840"/>
                  </a:solidFill>
                </a:u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0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61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marR="0" algn="l" defTabSz="584200">
              <a:defRPr b="1" sz="14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0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marR="0" algn="l" defTabSz="584200">
              <a:defRPr b="1" sz="6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1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723900" marR="0" indent="-406400" defTabSz="584200">
              <a:buSzPct val="75000"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2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47700" y="130951"/>
            <a:ext cx="11709400" cy="2144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0653047" y="8882098"/>
            <a:ext cx="368574" cy="360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647700"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57799" marR="57799" indent="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57799" indent="-342900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8708" marR="57799" indent="-3308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0875" marR="57799" indent="-295835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14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hys.org/news/2015-10-blackest-material.html" TargetMode="External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://portal.acm.org/citation.cfm?id=358692" TargetMode="External"/><Relationship Id="rId3" Type="http://schemas.openxmlformats.org/officeDocument/2006/relationships/image" Target="../media/image16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Infinite_monkey_theorem" TargetMode="External"/><Relationship Id="rId3" Type="http://schemas.openxmlformats.org/officeDocument/2006/relationships/image" Target="../media/image34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26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38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39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39.png"/><Relationship Id="rId4" Type="http://schemas.openxmlformats.org/officeDocument/2006/relationships/image" Target="../media/image43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vimeo.com/stevenalan" TargetMode="External"/><Relationship Id="rId3" Type="http://schemas.openxmlformats.org/officeDocument/2006/relationships/hyperlink" Target="http://vimeo.com/38940289" TargetMode="External"/><Relationship Id="rId4" Type="http://schemas.openxmlformats.org/officeDocument/2006/relationships/hyperlink" Target="http://www.youtube.com/watch?v=TOnif6BC0kc&amp;feature=youtu.be" TargetMode="External"/><Relationship Id="rId5" Type="http://schemas.openxmlformats.org/officeDocument/2006/relationships/video" Target="../media/media1.mov"/><Relationship Id="rId6" Type="http://schemas.microsoft.com/office/2007/relationships/media" Target="../media/media1.mov"/><Relationship Id="rId7" Type="http://schemas.openxmlformats.org/officeDocument/2006/relationships/image" Target="../media/image45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6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7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8.png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1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7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tif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1.tif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5.png"/><Relationship Id="rId3" Type="http://schemas.openxmlformats.org/officeDocument/2006/relationships/image" Target="../media/image57.png"/><Relationship Id="rId4" Type="http://schemas.openxmlformats.org/officeDocument/2006/relationships/image" Target="../media/image59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60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0.png"/><Relationship Id="rId3" Type="http://schemas.openxmlformats.org/officeDocument/2006/relationships/image" Target="../media/image59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1.png"/><Relationship Id="rId3" Type="http://schemas.openxmlformats.org/officeDocument/2006/relationships/image" Target="../media/image56.png"/><Relationship Id="rId4" Type="http://schemas.openxmlformats.org/officeDocument/2006/relationships/image" Target="../media/image5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62.pn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tif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1.tif"/><Relationship Id="rId8" Type="http://schemas.openxmlformats.org/officeDocument/2006/relationships/image" Target="../media/image59.png"/><Relationship Id="rId9" Type="http://schemas.openxmlformats.org/officeDocument/2006/relationships/image" Target="../media/image61.png"/><Relationship Id="rId10" Type="http://schemas.openxmlformats.org/officeDocument/2006/relationships/image" Target="../media/image63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3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7.png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4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65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hyperlink" Target="http://persci.mit.edu/pub_pdfs/spline83.pdf" TargetMode="External"/><Relationship Id="rId3" Type="http://schemas.openxmlformats.org/officeDocument/2006/relationships/hyperlink" Target="http://cs.bath.ac.uk/brown/papers/iccv2003.pdf" TargetMode="External"/><Relationship Id="rId4" Type="http://schemas.openxmlformats.org/officeDocument/2006/relationships/image" Target="../media/image66.png"/><Relationship Id="rId5" Type="http://schemas.openxmlformats.org/officeDocument/2006/relationships/image" Target="../media/image6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ANSAC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RANSAC</a:t>
            </a:r>
          </a:p>
        </p:txBody>
      </p:sp>
      <p:sp>
        <p:nvSpPr>
          <p:cNvPr id="182" name="Fredo Durand MIT EECS 6.8370/6.8371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Fredo Durand</a:t>
            </a:r>
            <a:br/>
            <a:r>
              <a:t>MIT EECS 6.8370/6.8371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Demosaick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Demosaicking</a:t>
            </a:r>
          </a:p>
        </p:txBody>
      </p:sp>
      <p:sp>
        <p:nvSpPr>
          <p:cNvPr id="185" name="https://blog.kasson.com/the-last-word/camera-resolution-and-4k-viewing-a7s-a7iii-a7riii-a7riv-downsampled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https://blog.kasson.com/the-last-word/camera-resolution-and-4k-viewing-a7s-a7iii-a7riii-a7riv-downsampled/</a:t>
            </a:r>
          </a:p>
        </p:txBody>
      </p:sp>
      <p:pic>
        <p:nvPicPr>
          <p:cNvPr id="18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51000"/>
            <a:ext cx="8369300" cy="7226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500" y="2902248"/>
            <a:ext cx="7765894" cy="67053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Blackest materi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Blackest material</a:t>
            </a:r>
          </a:p>
        </p:txBody>
      </p:sp>
      <p:sp>
        <p:nvSpPr>
          <p:cNvPr id="190" name="98 to 99% absorp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98 to 99% absorption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http://phys.org/news/2015-10-blackest-material.html</a:t>
            </a:r>
          </a:p>
        </p:txBody>
      </p:sp>
      <p:pic>
        <p:nvPicPr>
          <p:cNvPr id="19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2200" y="5067300"/>
            <a:ext cx="10160000" cy="2921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http://phys.org/news/2015-10-blackest-material.html"/>
          <p:cNvSpPr txBox="1"/>
          <p:nvPr/>
        </p:nvSpPr>
        <p:spPr>
          <a:xfrm>
            <a:off x="8899773" y="9220200"/>
            <a:ext cx="361265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http://phys.org/news/2015-10-blackest-material.html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he dress, by Paul Debeve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dress, by Paul Debevec</a:t>
            </a:r>
          </a:p>
        </p:txBody>
      </p:sp>
      <p:sp>
        <p:nvSpPr>
          <p:cNvPr id="19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464105"/>
            <a:ext cx="13004800" cy="6641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Follow pset instruc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Follow pset instructions</a:t>
            </a:r>
          </a:p>
        </p:txBody>
      </p:sp>
      <p:sp>
        <p:nvSpPr>
          <p:cNvPr id="199" name="We will take points off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will take points off:</a:t>
            </a:r>
          </a:p>
          <a:p>
            <a:pPr lvl="1"/>
            <a:r>
              <a:t>if you don’t call your methods the right way</a:t>
            </a:r>
          </a:p>
          <a:p>
            <a:pPr lvl="1"/>
            <a:r>
              <a:t>if you fail to include required images</a:t>
            </a:r>
          </a:p>
          <a:p>
            <a:pPr lvl="1"/>
            <a:r>
              <a:t>if your readme is not an ascii file</a:t>
            </a:r>
          </a:p>
          <a:p>
            <a:pPr lvl="1"/>
            <a:r>
              <a:t>if you don’t put things in a ZIP archive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orners and sc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Corners and scale</a:t>
            </a:r>
          </a:p>
        </p:txBody>
      </p:sp>
      <p:sp>
        <p:nvSpPr>
          <p:cNvPr id="202" name="Change both initial and tensor blur…"/>
          <p:cNvSpPr txBox="1"/>
          <p:nvPr>
            <p:ph type="body" sz="half" idx="1"/>
          </p:nvPr>
        </p:nvSpPr>
        <p:spPr>
          <a:xfrm>
            <a:off x="304800" y="1651000"/>
            <a:ext cx="12484100" cy="2489200"/>
          </a:xfrm>
          <a:prstGeom prst="rect">
            <a:avLst/>
          </a:prstGeom>
        </p:spPr>
        <p:txBody>
          <a:bodyPr/>
          <a:lstStyle/>
          <a:p>
            <a:pPr/>
            <a:r>
              <a:t>Change both initial and tensor blur</a:t>
            </a:r>
          </a:p>
          <a:p>
            <a:pPr/>
            <a:r>
              <a:t>Keep constant factor between the two</a:t>
            </a:r>
          </a:p>
        </p:txBody>
      </p:sp>
      <p:pic>
        <p:nvPicPr>
          <p:cNvPr id="20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6700" y="8991600"/>
            <a:ext cx="4114800" cy="406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73600" y="8991600"/>
            <a:ext cx="3759200" cy="406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8" name="Group"/>
          <p:cNvGrpSpPr/>
          <p:nvPr/>
        </p:nvGrpSpPr>
        <p:grpSpPr>
          <a:xfrm>
            <a:off x="261492" y="3365500"/>
            <a:ext cx="12476619" cy="5448309"/>
            <a:chOff x="0" y="0"/>
            <a:chExt cx="12476617" cy="5448308"/>
          </a:xfrm>
        </p:grpSpPr>
        <p:pic>
          <p:nvPicPr>
            <p:cNvPr id="205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4086232" cy="54483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6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195193" y="0"/>
              <a:ext cx="4086232" cy="54483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7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390386" y="0"/>
              <a:ext cx="4086232" cy="54483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9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851900" y="8966200"/>
            <a:ext cx="3759200" cy="406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Feature Matching and RANSAC"/>
          <p:cNvSpPr txBox="1"/>
          <p:nvPr>
            <p:ph type="title"/>
          </p:nvPr>
        </p:nvSpPr>
        <p:spPr>
          <a:xfrm>
            <a:off x="863600" y="0"/>
            <a:ext cx="11893975" cy="1409700"/>
          </a:xfrm>
          <a:prstGeom prst="rect">
            <a:avLst/>
          </a:prstGeom>
        </p:spPr>
        <p:txBody>
          <a:bodyPr/>
          <a:lstStyle/>
          <a:p>
            <a:pPr/>
            <a:r>
              <a:t>Feature Matching and RANSAC</a:t>
            </a:r>
          </a:p>
        </p:txBody>
      </p:sp>
      <p:sp>
        <p:nvSpPr>
          <p:cNvPr id="212" name="with a lot of slides stolen from…"/>
          <p:cNvSpPr txBox="1"/>
          <p:nvPr/>
        </p:nvSpPr>
        <p:spPr>
          <a:xfrm>
            <a:off x="0" y="8841458"/>
            <a:ext cx="7175500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Arial"/>
              <a:defRPr i="1"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with a lot of slides stolen from</a:t>
            </a:r>
          </a:p>
          <a:p>
            <a:pPr marL="57799" marR="57799" algn="ctr" defTabSz="1295400">
              <a:buClr>
                <a:srgbClr val="000000"/>
              </a:buClr>
              <a:buFont typeface="Arial"/>
              <a:defRPr i="1" sz="2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t> Alyosha Efros, Steve Seitz and Rick Szeliski</a:t>
            </a:r>
          </a:p>
        </p:txBody>
      </p:sp>
      <p:sp>
        <p:nvSpPr>
          <p:cNvPr id="213" name="© Krister Parmstrand"/>
          <p:cNvSpPr txBox="1"/>
          <p:nvPr/>
        </p:nvSpPr>
        <p:spPr>
          <a:xfrm>
            <a:off x="431800" y="7048500"/>
            <a:ext cx="285960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b="1" sz="1600"/>
              <a:t>© </a:t>
            </a:r>
            <a:r>
              <a:rPr b="1" sz="2200"/>
              <a:t>Krister Parmstrand</a:t>
            </a:r>
            <a:r>
              <a:rPr b="1"/>
              <a:t> </a:t>
            </a:r>
          </a:p>
        </p:txBody>
      </p:sp>
      <p:pic>
        <p:nvPicPr>
          <p:cNvPr id="21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1800" y="2334542"/>
            <a:ext cx="12327467" cy="4926472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Nikon D70. Stitched Panorama. The sky has been retouched. No other image manipulation."/>
          <p:cNvSpPr txBox="1"/>
          <p:nvPr/>
        </p:nvSpPr>
        <p:spPr>
          <a:xfrm>
            <a:off x="330200" y="7658100"/>
            <a:ext cx="1035050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Nikon D70. Stitched Panorama. The sky has been retouched. No other image manipulation.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atch descrip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Patch descriptor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Basic 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idea</a:t>
            </a:r>
          </a:p>
        </p:txBody>
      </p:sp>
      <p:sp>
        <p:nvSpPr>
          <p:cNvPr id="220" name="Descriptor = kxk patch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Descriptor = kxk patch</a:t>
            </a:r>
          </a:p>
        </p:txBody>
      </p:sp>
      <p:pic>
        <p:nvPicPr>
          <p:cNvPr id="22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15" y="5909919"/>
            <a:ext cx="2644641" cy="3526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55689" y="5909919"/>
            <a:ext cx="2644642" cy="3526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68868" y="5905500"/>
            <a:ext cx="3479807" cy="3530606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</p:pic>
      <p:pic>
        <p:nvPicPr>
          <p:cNvPr id="22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14619" y="5905500"/>
            <a:ext cx="3479807" cy="3530606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</p:pic>
      <p:sp>
        <p:nvSpPr>
          <p:cNvPr id="225" name="Square"/>
          <p:cNvSpPr/>
          <p:nvPr/>
        </p:nvSpPr>
        <p:spPr>
          <a:xfrm>
            <a:off x="2286000" y="7264400"/>
            <a:ext cx="228600" cy="228600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6" name="Square"/>
          <p:cNvSpPr/>
          <p:nvPr/>
        </p:nvSpPr>
        <p:spPr>
          <a:xfrm>
            <a:off x="7340600" y="7556500"/>
            <a:ext cx="228600" cy="228600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27" name="Line"/>
          <p:cNvSpPr/>
          <p:nvPr/>
        </p:nvSpPr>
        <p:spPr>
          <a:xfrm flipV="1">
            <a:off x="2279293" y="5909995"/>
            <a:ext cx="473327" cy="1356474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8" name="Line"/>
          <p:cNvSpPr/>
          <p:nvPr/>
        </p:nvSpPr>
        <p:spPr>
          <a:xfrm>
            <a:off x="2291993" y="7507768"/>
            <a:ext cx="464620" cy="1922359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9" name="Line"/>
          <p:cNvSpPr/>
          <p:nvPr/>
        </p:nvSpPr>
        <p:spPr>
          <a:xfrm flipV="1">
            <a:off x="7333893" y="5899501"/>
            <a:ext cx="2016411" cy="1633669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0" name="Line"/>
          <p:cNvSpPr/>
          <p:nvPr/>
        </p:nvSpPr>
        <p:spPr>
          <a:xfrm>
            <a:off x="7346593" y="7774468"/>
            <a:ext cx="1953700" cy="1670167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tatus: after 2NN te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Status: after 2NN test</a:t>
            </a:r>
          </a:p>
        </p:txBody>
      </p:sp>
      <p:sp>
        <p:nvSpPr>
          <p:cNvPr id="233" name="We have feature poi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65842" indent="-348342">
              <a:defRPr sz="3600"/>
            </a:pPr>
            <a:r>
              <a:t>We have feature points</a:t>
            </a:r>
          </a:p>
          <a:p>
            <a:pPr marL="665842" indent="-348342">
              <a:defRPr sz="3600"/>
            </a:pPr>
            <a:r>
              <a:t>Matches between two images</a:t>
            </a:r>
          </a:p>
          <a:p>
            <a:pPr lvl="1" marL="1110342" indent="-348342">
              <a:defRPr sz="3600"/>
            </a:pPr>
            <a:r>
              <a:t>Most of them are good</a:t>
            </a:r>
          </a:p>
          <a:p>
            <a:pPr lvl="1" marL="1110342" indent="-348342">
              <a:defRPr sz="3600"/>
            </a:pPr>
            <a:r>
              <a:t>But not all of them. There can still be error. </a:t>
            </a:r>
          </a:p>
          <a:p>
            <a:pPr lvl="1" marL="1110342" indent="-348342">
              <a:defRPr b="1" sz="3600"/>
            </a:pPr>
            <a:r>
              <a:t>Today: RANSAC to remove remaining outliers</a:t>
            </a:r>
          </a:p>
        </p:txBody>
      </p:sp>
      <p:pic>
        <p:nvPicPr>
          <p:cNvPr id="23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4750" y="5181600"/>
            <a:ext cx="6648450" cy="4432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Example of outli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of outlier</a:t>
            </a:r>
          </a:p>
        </p:txBody>
      </p:sp>
      <p:sp>
        <p:nvSpPr>
          <p:cNvPr id="23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3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450" y="1646767"/>
            <a:ext cx="11950700" cy="7967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Line"/>
          <p:cNvSpPr/>
          <p:nvPr/>
        </p:nvSpPr>
        <p:spPr>
          <a:xfrm>
            <a:off x="3055551" y="5076068"/>
            <a:ext cx="5236761" cy="531084"/>
          </a:xfrm>
          <a:prstGeom prst="line">
            <a:avLst/>
          </a:prstGeom>
          <a:ln w="1016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ansac 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Ransac idea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(b) Matching features at the image level--looking for a good homography"/>
          <p:cNvSpPr txBox="1"/>
          <p:nvPr>
            <p:ph type="title"/>
          </p:nvPr>
        </p:nvSpPr>
        <p:spPr>
          <a:xfrm>
            <a:off x="990600" y="-4699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(b) Matching features at the image level--looking for a good homography</a:t>
            </a:r>
          </a:p>
        </p:txBody>
      </p:sp>
      <p:pic>
        <p:nvPicPr>
          <p:cNvPr id="24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39" y="2819400"/>
            <a:ext cx="9271001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Line"/>
          <p:cNvSpPr/>
          <p:nvPr/>
        </p:nvSpPr>
        <p:spPr>
          <a:xfrm flipV="1">
            <a:off x="5524500" y="5207000"/>
            <a:ext cx="22733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6" name="Line"/>
          <p:cNvSpPr/>
          <p:nvPr/>
        </p:nvSpPr>
        <p:spPr>
          <a:xfrm flipV="1">
            <a:off x="5854700" y="41148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7" name="Line"/>
          <p:cNvSpPr/>
          <p:nvPr/>
        </p:nvSpPr>
        <p:spPr>
          <a:xfrm flipV="1">
            <a:off x="5854700" y="29210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8" name="Line"/>
          <p:cNvSpPr/>
          <p:nvPr/>
        </p:nvSpPr>
        <p:spPr>
          <a:xfrm flipV="1">
            <a:off x="5207000" y="34671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9" name="Line"/>
          <p:cNvSpPr/>
          <p:nvPr/>
        </p:nvSpPr>
        <p:spPr>
          <a:xfrm flipV="1">
            <a:off x="5207000" y="47625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0" name="Line"/>
          <p:cNvSpPr/>
          <p:nvPr/>
        </p:nvSpPr>
        <p:spPr>
          <a:xfrm>
            <a:off x="4229100" y="4114800"/>
            <a:ext cx="42291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1" name="Line"/>
          <p:cNvSpPr/>
          <p:nvPr/>
        </p:nvSpPr>
        <p:spPr>
          <a:xfrm>
            <a:off x="4229100" y="2819400"/>
            <a:ext cx="5092700" cy="3302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2" name="What do we do about the “bad” matches?"/>
          <p:cNvSpPr txBox="1"/>
          <p:nvPr/>
        </p:nvSpPr>
        <p:spPr>
          <a:xfrm>
            <a:off x="2171700" y="7696200"/>
            <a:ext cx="8559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What do we do about the “bad” matches?</a:t>
            </a:r>
          </a:p>
        </p:txBody>
      </p:sp>
      <p:sp>
        <p:nvSpPr>
          <p:cNvPr id="253" name="Note: at this point we don’t know which ones are good/bad"/>
          <p:cNvSpPr txBox="1"/>
          <p:nvPr/>
        </p:nvSpPr>
        <p:spPr>
          <a:xfrm>
            <a:off x="469900" y="8864600"/>
            <a:ext cx="1038159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Note: at this point we don’t know which ones are good/bad</a:t>
            </a:r>
          </a:p>
        </p:txBody>
      </p:sp>
      <p:sp>
        <p:nvSpPr>
          <p:cNvPr id="254" name="Simplified illustration with translation instead of homography"/>
          <p:cNvSpPr txBox="1"/>
          <p:nvPr/>
        </p:nvSpPr>
        <p:spPr>
          <a:xfrm>
            <a:off x="850900" y="2184400"/>
            <a:ext cx="1086969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Simplified illustration with translation instead of homography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Andom SAmple Consens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/>
              <a:t>RA</a:t>
            </a:r>
            <a:r>
              <a:t>ndom </a:t>
            </a:r>
            <a:r>
              <a:rPr u="sng"/>
              <a:t>SA</a:t>
            </a:r>
            <a:r>
              <a:t>mple </a:t>
            </a:r>
            <a:r>
              <a:rPr u="sng"/>
              <a:t>C</a:t>
            </a:r>
            <a:r>
              <a:t>onsensus</a:t>
            </a:r>
          </a:p>
        </p:txBody>
      </p:sp>
      <p:pic>
        <p:nvPicPr>
          <p:cNvPr id="257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39" y="2819400"/>
            <a:ext cx="9271001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Line"/>
          <p:cNvSpPr/>
          <p:nvPr/>
        </p:nvSpPr>
        <p:spPr>
          <a:xfrm flipV="1">
            <a:off x="5524500" y="5207000"/>
            <a:ext cx="22733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9" name="Line"/>
          <p:cNvSpPr/>
          <p:nvPr/>
        </p:nvSpPr>
        <p:spPr>
          <a:xfrm flipV="1">
            <a:off x="5854700" y="41148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0" name="Line"/>
          <p:cNvSpPr/>
          <p:nvPr/>
        </p:nvSpPr>
        <p:spPr>
          <a:xfrm flipV="1">
            <a:off x="5854700" y="29210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1" name="Line"/>
          <p:cNvSpPr/>
          <p:nvPr/>
        </p:nvSpPr>
        <p:spPr>
          <a:xfrm flipV="1">
            <a:off x="5207000" y="34671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2" name="Line"/>
          <p:cNvSpPr/>
          <p:nvPr/>
        </p:nvSpPr>
        <p:spPr>
          <a:xfrm flipV="1">
            <a:off x="5207000" y="47625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3" name="Line"/>
          <p:cNvSpPr/>
          <p:nvPr/>
        </p:nvSpPr>
        <p:spPr>
          <a:xfrm>
            <a:off x="4229100" y="4114800"/>
            <a:ext cx="42291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4" name="Line"/>
          <p:cNvSpPr/>
          <p:nvPr/>
        </p:nvSpPr>
        <p:spPr>
          <a:xfrm>
            <a:off x="4229100" y="2819400"/>
            <a:ext cx="5092700" cy="3302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5" name="Select one match, count inliers"/>
          <p:cNvSpPr txBox="1"/>
          <p:nvPr/>
        </p:nvSpPr>
        <p:spPr>
          <a:xfrm>
            <a:off x="2171700" y="7696200"/>
            <a:ext cx="8559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Select </a:t>
            </a:r>
            <a:r>
              <a:rPr i="1"/>
              <a:t>one</a:t>
            </a:r>
            <a:r>
              <a:t> match, count </a:t>
            </a:r>
            <a:r>
              <a:rPr i="1"/>
              <a:t>inliers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RAndom SAmple Consens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/>
              <a:t>RA</a:t>
            </a:r>
            <a:r>
              <a:t>ndom </a:t>
            </a:r>
            <a:r>
              <a:rPr u="sng"/>
              <a:t>SA</a:t>
            </a:r>
            <a:r>
              <a:t>mple </a:t>
            </a:r>
            <a:r>
              <a:rPr u="sng"/>
              <a:t>C</a:t>
            </a:r>
            <a:r>
              <a:t>onsensus</a:t>
            </a:r>
          </a:p>
        </p:txBody>
      </p:sp>
      <p:pic>
        <p:nvPicPr>
          <p:cNvPr id="268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39" y="2819400"/>
            <a:ext cx="9271001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Line"/>
          <p:cNvSpPr/>
          <p:nvPr/>
        </p:nvSpPr>
        <p:spPr>
          <a:xfrm flipV="1">
            <a:off x="5524500" y="5207000"/>
            <a:ext cx="22733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0" name="Line"/>
          <p:cNvSpPr/>
          <p:nvPr/>
        </p:nvSpPr>
        <p:spPr>
          <a:xfrm flipV="1">
            <a:off x="5854700" y="41148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1" name="Line"/>
          <p:cNvSpPr/>
          <p:nvPr/>
        </p:nvSpPr>
        <p:spPr>
          <a:xfrm flipV="1">
            <a:off x="5854700" y="29210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2" name="Line"/>
          <p:cNvSpPr/>
          <p:nvPr/>
        </p:nvSpPr>
        <p:spPr>
          <a:xfrm flipV="1">
            <a:off x="5207000" y="34671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3" name="Line"/>
          <p:cNvSpPr/>
          <p:nvPr/>
        </p:nvSpPr>
        <p:spPr>
          <a:xfrm flipV="1">
            <a:off x="5207000" y="4762500"/>
            <a:ext cx="23876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4" name="Line"/>
          <p:cNvSpPr/>
          <p:nvPr/>
        </p:nvSpPr>
        <p:spPr>
          <a:xfrm>
            <a:off x="4229100" y="4114800"/>
            <a:ext cx="4229100" cy="114300"/>
          </a:xfrm>
          <a:prstGeom prst="line">
            <a:avLst/>
          </a:prstGeom>
          <a:ln w="76200">
            <a:solidFill>
              <a:srgbClr val="B92D5D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5" name="Line"/>
          <p:cNvSpPr/>
          <p:nvPr/>
        </p:nvSpPr>
        <p:spPr>
          <a:xfrm>
            <a:off x="4229100" y="2819400"/>
            <a:ext cx="5092700" cy="3302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6" name="Select one match, count inliers"/>
          <p:cNvSpPr txBox="1"/>
          <p:nvPr/>
        </p:nvSpPr>
        <p:spPr>
          <a:xfrm>
            <a:off x="2171700" y="7696200"/>
            <a:ext cx="8559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Select </a:t>
            </a:r>
            <a:r>
              <a:rPr i="1"/>
              <a:t>one</a:t>
            </a:r>
            <a:r>
              <a:t> match, count </a:t>
            </a:r>
            <a:r>
              <a:rPr i="1"/>
              <a:t>inliers</a:t>
            </a:r>
          </a:p>
        </p:txBody>
      </p:sp>
      <p:sp>
        <p:nvSpPr>
          <p:cNvPr id="277" name="1 inliers"/>
          <p:cNvSpPr txBox="1"/>
          <p:nvPr/>
        </p:nvSpPr>
        <p:spPr>
          <a:xfrm>
            <a:off x="1879600" y="8851900"/>
            <a:ext cx="15752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 inliers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Andom SAmple Consens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/>
              <a:t>RA</a:t>
            </a:r>
            <a:r>
              <a:t>ndom </a:t>
            </a:r>
            <a:r>
              <a:rPr u="sng"/>
              <a:t>SA</a:t>
            </a:r>
            <a:r>
              <a:t>mple </a:t>
            </a:r>
            <a:r>
              <a:rPr u="sng"/>
              <a:t>C</a:t>
            </a:r>
            <a:r>
              <a:t>onsensus</a:t>
            </a:r>
          </a:p>
        </p:txBody>
      </p:sp>
      <p:pic>
        <p:nvPicPr>
          <p:cNvPr id="280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39" y="2819400"/>
            <a:ext cx="9271001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Line"/>
          <p:cNvSpPr/>
          <p:nvPr/>
        </p:nvSpPr>
        <p:spPr>
          <a:xfrm flipV="1">
            <a:off x="5524500" y="5207000"/>
            <a:ext cx="22733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2" name="Line"/>
          <p:cNvSpPr/>
          <p:nvPr/>
        </p:nvSpPr>
        <p:spPr>
          <a:xfrm flipV="1">
            <a:off x="5854700" y="4114800"/>
            <a:ext cx="23876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3" name="Line"/>
          <p:cNvSpPr/>
          <p:nvPr/>
        </p:nvSpPr>
        <p:spPr>
          <a:xfrm flipV="1">
            <a:off x="5854700" y="2921000"/>
            <a:ext cx="23876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4" name="Line"/>
          <p:cNvSpPr/>
          <p:nvPr/>
        </p:nvSpPr>
        <p:spPr>
          <a:xfrm flipV="1">
            <a:off x="5207000" y="3467100"/>
            <a:ext cx="2387600" cy="114300"/>
          </a:xfrm>
          <a:prstGeom prst="line">
            <a:avLst/>
          </a:prstGeom>
          <a:ln w="50800">
            <a:solidFill>
              <a:srgbClr val="B92D5D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5" name="Line"/>
          <p:cNvSpPr/>
          <p:nvPr/>
        </p:nvSpPr>
        <p:spPr>
          <a:xfrm flipV="1">
            <a:off x="5207000" y="4762500"/>
            <a:ext cx="23876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6" name="Line"/>
          <p:cNvSpPr/>
          <p:nvPr/>
        </p:nvSpPr>
        <p:spPr>
          <a:xfrm>
            <a:off x="4229100" y="4114800"/>
            <a:ext cx="42291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7" name="Line"/>
          <p:cNvSpPr/>
          <p:nvPr/>
        </p:nvSpPr>
        <p:spPr>
          <a:xfrm>
            <a:off x="4229100" y="2819400"/>
            <a:ext cx="5092700" cy="3302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8" name="Select one match, count inliers"/>
          <p:cNvSpPr txBox="1"/>
          <p:nvPr/>
        </p:nvSpPr>
        <p:spPr>
          <a:xfrm>
            <a:off x="2171700" y="7696200"/>
            <a:ext cx="8559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Select </a:t>
            </a:r>
            <a:r>
              <a:rPr i="1"/>
              <a:t>one</a:t>
            </a:r>
            <a:r>
              <a:t> match, count </a:t>
            </a:r>
            <a:r>
              <a:rPr i="1"/>
              <a:t>inliers</a:t>
            </a:r>
          </a:p>
        </p:txBody>
      </p:sp>
      <p:sp>
        <p:nvSpPr>
          <p:cNvPr id="289" name="5 inliers"/>
          <p:cNvSpPr txBox="1"/>
          <p:nvPr/>
        </p:nvSpPr>
        <p:spPr>
          <a:xfrm>
            <a:off x="1879600" y="8851900"/>
            <a:ext cx="15752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5 inliers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Andom SAmple Consens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/>
              <a:t>RA</a:t>
            </a:r>
            <a:r>
              <a:t>ndom </a:t>
            </a:r>
            <a:r>
              <a:rPr u="sng"/>
              <a:t>SA</a:t>
            </a:r>
            <a:r>
              <a:t>mple </a:t>
            </a:r>
            <a:r>
              <a:rPr u="sng"/>
              <a:t>C</a:t>
            </a:r>
            <a:r>
              <a:t>onsensus</a:t>
            </a:r>
          </a:p>
        </p:txBody>
      </p:sp>
      <p:pic>
        <p:nvPicPr>
          <p:cNvPr id="29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39" y="2819400"/>
            <a:ext cx="9271001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Line"/>
          <p:cNvSpPr/>
          <p:nvPr/>
        </p:nvSpPr>
        <p:spPr>
          <a:xfrm flipV="1">
            <a:off x="5524500" y="5207000"/>
            <a:ext cx="22733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4" name="Line"/>
          <p:cNvSpPr/>
          <p:nvPr/>
        </p:nvSpPr>
        <p:spPr>
          <a:xfrm flipV="1">
            <a:off x="5854700" y="4114800"/>
            <a:ext cx="23876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5" name="Line"/>
          <p:cNvSpPr/>
          <p:nvPr/>
        </p:nvSpPr>
        <p:spPr>
          <a:xfrm flipV="1">
            <a:off x="5854700" y="2921000"/>
            <a:ext cx="23876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6" name="Line"/>
          <p:cNvSpPr/>
          <p:nvPr/>
        </p:nvSpPr>
        <p:spPr>
          <a:xfrm flipV="1">
            <a:off x="5207000" y="3467100"/>
            <a:ext cx="2387600" cy="114300"/>
          </a:xfrm>
          <a:prstGeom prst="line">
            <a:avLst/>
          </a:prstGeom>
          <a:ln w="50800">
            <a:solidFill>
              <a:srgbClr val="B92D5D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7" name="Line"/>
          <p:cNvSpPr/>
          <p:nvPr/>
        </p:nvSpPr>
        <p:spPr>
          <a:xfrm flipV="1">
            <a:off x="5207000" y="4762500"/>
            <a:ext cx="2387600" cy="114300"/>
          </a:xfrm>
          <a:prstGeom prst="line">
            <a:avLst/>
          </a:prstGeom>
          <a:ln w="25400">
            <a:solidFill>
              <a:srgbClr val="96D35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8" name="Line"/>
          <p:cNvSpPr/>
          <p:nvPr/>
        </p:nvSpPr>
        <p:spPr>
          <a:xfrm>
            <a:off x="4229100" y="4114800"/>
            <a:ext cx="4229100" cy="1143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9" name="Line"/>
          <p:cNvSpPr/>
          <p:nvPr/>
        </p:nvSpPr>
        <p:spPr>
          <a:xfrm>
            <a:off x="4229100" y="2819400"/>
            <a:ext cx="5092700" cy="330200"/>
          </a:xfrm>
          <a:prstGeom prst="line">
            <a:avLst/>
          </a:prstGeom>
          <a:ln w="25400"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0" name="Select one match, count inliers"/>
          <p:cNvSpPr txBox="1"/>
          <p:nvPr/>
        </p:nvSpPr>
        <p:spPr>
          <a:xfrm>
            <a:off x="2171700" y="7696200"/>
            <a:ext cx="8559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Select </a:t>
            </a:r>
            <a:r>
              <a:rPr i="1"/>
              <a:t>one</a:t>
            </a:r>
            <a:r>
              <a:t> match, count </a:t>
            </a:r>
            <a:r>
              <a:rPr i="1"/>
              <a:t>inliers</a:t>
            </a:r>
          </a:p>
        </p:txBody>
      </p:sp>
      <p:sp>
        <p:nvSpPr>
          <p:cNvPr id="301" name="Select one match, count inliers…"/>
          <p:cNvSpPr txBox="1"/>
          <p:nvPr/>
        </p:nvSpPr>
        <p:spPr>
          <a:xfrm>
            <a:off x="2171700" y="7696200"/>
            <a:ext cx="8559800" cy="1308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Select </a:t>
            </a:r>
            <a:r>
              <a:rPr i="1"/>
              <a:t>one</a:t>
            </a:r>
            <a:r>
              <a:t> match, count </a:t>
            </a:r>
            <a:r>
              <a:rPr i="1"/>
              <a:t>inliers</a:t>
            </a:r>
            <a:endParaRPr i="1"/>
          </a:p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Keep match with largest set of inliers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At the end: Least squares f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At the end: Least squares fit</a:t>
            </a:r>
          </a:p>
        </p:txBody>
      </p:sp>
      <p:pic>
        <p:nvPicPr>
          <p:cNvPr id="30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439" y="2819400"/>
            <a:ext cx="9271001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Line"/>
          <p:cNvSpPr/>
          <p:nvPr/>
        </p:nvSpPr>
        <p:spPr>
          <a:xfrm flipV="1">
            <a:off x="5524500" y="5207000"/>
            <a:ext cx="2273300" cy="114300"/>
          </a:xfrm>
          <a:prstGeom prst="line">
            <a:avLst/>
          </a:prstGeom>
          <a:ln w="25400">
            <a:solidFill>
              <a:srgbClr val="00D2A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6" name="Line"/>
          <p:cNvSpPr/>
          <p:nvPr/>
        </p:nvSpPr>
        <p:spPr>
          <a:xfrm>
            <a:off x="4229100" y="4114800"/>
            <a:ext cx="4229100" cy="114300"/>
          </a:xfrm>
          <a:prstGeom prst="line">
            <a:avLst/>
          </a:prstGeom>
          <a:ln w="25400">
            <a:solidFill>
              <a:srgbClr val="D81E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7" name="Line"/>
          <p:cNvSpPr/>
          <p:nvPr/>
        </p:nvSpPr>
        <p:spPr>
          <a:xfrm>
            <a:off x="4229100" y="2819400"/>
            <a:ext cx="5092700" cy="330200"/>
          </a:xfrm>
          <a:prstGeom prst="line">
            <a:avLst/>
          </a:prstGeom>
          <a:ln w="25400">
            <a:solidFill>
              <a:srgbClr val="D81E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8" name="Find “average” translation vector,  but with only inliers"/>
          <p:cNvSpPr txBox="1"/>
          <p:nvPr/>
        </p:nvSpPr>
        <p:spPr>
          <a:xfrm>
            <a:off x="2171700" y="7696200"/>
            <a:ext cx="8559800" cy="1054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Find “average” translation vector, </a:t>
            </a:r>
            <a:br/>
            <a:r>
              <a:t>but with only inliers</a:t>
            </a:r>
          </a:p>
        </p:txBody>
      </p:sp>
      <p:sp>
        <p:nvSpPr>
          <p:cNvPr id="309" name="Line"/>
          <p:cNvSpPr/>
          <p:nvPr/>
        </p:nvSpPr>
        <p:spPr>
          <a:xfrm flipV="1">
            <a:off x="5854700" y="4114800"/>
            <a:ext cx="2387600" cy="114300"/>
          </a:xfrm>
          <a:prstGeom prst="line">
            <a:avLst/>
          </a:prstGeom>
          <a:ln w="25400">
            <a:solidFill>
              <a:srgbClr val="00D2A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0" name="Line"/>
          <p:cNvSpPr/>
          <p:nvPr/>
        </p:nvSpPr>
        <p:spPr>
          <a:xfrm flipV="1">
            <a:off x="5854700" y="2921000"/>
            <a:ext cx="2387600" cy="114300"/>
          </a:xfrm>
          <a:prstGeom prst="line">
            <a:avLst/>
          </a:prstGeom>
          <a:ln w="25400">
            <a:solidFill>
              <a:srgbClr val="00D2A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1" name="Line"/>
          <p:cNvSpPr/>
          <p:nvPr/>
        </p:nvSpPr>
        <p:spPr>
          <a:xfrm flipV="1">
            <a:off x="5207000" y="3467100"/>
            <a:ext cx="2387600" cy="114300"/>
          </a:xfrm>
          <a:prstGeom prst="line">
            <a:avLst/>
          </a:prstGeom>
          <a:ln w="25400">
            <a:solidFill>
              <a:srgbClr val="00D2A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2" name="Line"/>
          <p:cNvSpPr/>
          <p:nvPr/>
        </p:nvSpPr>
        <p:spPr>
          <a:xfrm flipV="1">
            <a:off x="5207000" y="4762500"/>
            <a:ext cx="2387600" cy="114300"/>
          </a:xfrm>
          <a:prstGeom prst="line">
            <a:avLst/>
          </a:prstGeom>
          <a:ln w="25400">
            <a:solidFill>
              <a:srgbClr val="00D2A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13" name="Line"/>
          <p:cNvSpPr/>
          <p:nvPr/>
        </p:nvSpPr>
        <p:spPr>
          <a:xfrm flipV="1">
            <a:off x="5422900" y="4445000"/>
            <a:ext cx="2387600" cy="114300"/>
          </a:xfrm>
          <a:prstGeom prst="line">
            <a:avLst/>
          </a:prstGeom>
          <a:ln w="63500">
            <a:solidFill>
              <a:srgbClr val="434ED6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ANSA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RANSAC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Reference"/>
          <p:cNvSpPr txBox="1"/>
          <p:nvPr>
            <p:ph type="title"/>
          </p:nvPr>
        </p:nvSpPr>
        <p:spPr>
          <a:xfrm>
            <a:off x="-2692400" y="-4191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Reference</a:t>
            </a:r>
          </a:p>
        </p:txBody>
      </p:sp>
      <p:sp>
        <p:nvSpPr>
          <p:cNvPr id="318" name="M. A. Fischler, R. C. Bolles. Random Sample Consensus: A Paradigm for Model Fitting with Applications to Image Analysis and Automated Cartography. Comm. of the ACM, Vol 24, pp 381-395, 1981.…"/>
          <p:cNvSpPr txBox="1"/>
          <p:nvPr>
            <p:ph type="body" sz="half" idx="1"/>
          </p:nvPr>
        </p:nvSpPr>
        <p:spPr>
          <a:xfrm>
            <a:off x="0" y="2552700"/>
            <a:ext cx="5676900" cy="7086600"/>
          </a:xfrm>
          <a:prstGeom prst="rect">
            <a:avLst/>
          </a:prstGeom>
        </p:spPr>
        <p:txBody>
          <a:bodyPr/>
          <a:lstStyle/>
          <a:p>
            <a:pPr marL="305608" indent="-264968">
              <a:defRPr sz="3400"/>
            </a:pPr>
            <a:r>
              <a:t>M. A. Fischler, R. C. Bolles. Random Sample Consensus: A Paradigm for Model Fitting with Applications to Image Analysis and Automated Cartography. Comm. of the ACM, Vol 24, pp 381-395, 1981.</a:t>
            </a:r>
          </a:p>
          <a:p>
            <a:pPr marL="305608" indent="-264968">
              <a:defRPr sz="3400"/>
            </a:pPr>
            <a:r>
              <a:rPr u="sng">
                <a:hlinkClick r:id="rId2" invalidUrl="" action="" tgtFrame="" tooltip="" history="1" highlightClick="0" endSnd="0"/>
              </a:rPr>
              <a:t>http://portal.acm.org/citation.cfm?id=358692</a:t>
            </a:r>
            <a:r>
              <a:t> </a:t>
            </a:r>
          </a:p>
        </p:txBody>
      </p:sp>
      <p:sp>
        <p:nvSpPr>
          <p:cNvPr id="3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20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67500" y="1117600"/>
            <a:ext cx="5041900" cy="705866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ANSAC for estimating homography"/>
          <p:cNvSpPr txBox="1"/>
          <p:nvPr>
            <p:ph type="title"/>
          </p:nvPr>
        </p:nvSpPr>
        <p:spPr>
          <a:xfrm>
            <a:off x="304800" y="863600"/>
            <a:ext cx="12534900" cy="1841500"/>
          </a:xfrm>
          <a:prstGeom prst="rect">
            <a:avLst/>
          </a:prstGeom>
        </p:spPr>
        <p:txBody>
          <a:bodyPr/>
          <a:lstStyle/>
          <a:p>
            <a:pPr/>
            <a:r>
              <a:t>RANSAC for estimating homography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RANSAC for estimating homography"/>
          <p:cNvSpPr txBox="1"/>
          <p:nvPr>
            <p:ph type="title"/>
          </p:nvPr>
        </p:nvSpPr>
        <p:spPr>
          <a:xfrm>
            <a:off x="304800" y="863600"/>
            <a:ext cx="12534900" cy="1841500"/>
          </a:xfrm>
          <a:prstGeom prst="rect">
            <a:avLst/>
          </a:prstGeom>
        </p:spPr>
        <p:txBody>
          <a:bodyPr/>
          <a:lstStyle/>
          <a:p>
            <a:pPr/>
            <a:r>
              <a:t>RANSAC for estimating homography</a:t>
            </a:r>
          </a:p>
        </p:txBody>
      </p:sp>
      <p:sp>
        <p:nvSpPr>
          <p:cNvPr id="325" name="RANSAC loop:…"/>
          <p:cNvSpPr txBox="1"/>
          <p:nvPr>
            <p:ph type="body" idx="1"/>
          </p:nvPr>
        </p:nvSpPr>
        <p:spPr>
          <a:xfrm>
            <a:off x="977900" y="2489200"/>
            <a:ext cx="11595100" cy="72644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RANSAC loop: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Select four feature pairs (at random)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Compute homography H (exact)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Compute </a:t>
            </a:r>
            <a:r>
              <a:rPr i="1"/>
              <a:t>inliers</a:t>
            </a:r>
            <a:r>
              <a:t> where </a:t>
            </a:r>
            <a:r>
              <a:t>||</a:t>
            </a:r>
            <a:r>
              <a:rPr i="1"/>
              <a:t>p</a:t>
            </a:r>
            <a:r>
              <a:rPr baseline="-19818" i="1"/>
              <a:t>i</a:t>
            </a:r>
            <a:r>
              <a:rPr i="1"/>
              <a:t>’, </a:t>
            </a:r>
            <a:r>
              <a:rPr b="1" i="1"/>
              <a:t>H</a:t>
            </a:r>
            <a:r>
              <a:rPr i="1"/>
              <a:t> p</a:t>
            </a:r>
            <a:r>
              <a:rPr baseline="-19818" i="1"/>
              <a:t>i</a:t>
            </a:r>
            <a:r>
              <a:t>||</a:t>
            </a:r>
            <a:r>
              <a:rPr i="1"/>
              <a:t> &lt; ε</a:t>
            </a:r>
            <a:endParaRPr i="1"/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Keep largest set of inliers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Re-compute least-squares H estimate on all of the inliers</a:t>
            </a:r>
          </a:p>
        </p:txBody>
      </p:sp>
      <p:sp>
        <p:nvSpPr>
          <p:cNvPr id="326" name="Line"/>
          <p:cNvSpPr/>
          <p:nvPr/>
        </p:nvSpPr>
        <p:spPr>
          <a:xfrm>
            <a:off x="794323" y="3514078"/>
            <a:ext cx="762147" cy="1904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600" fill="norm" stroke="1" extrusionOk="0">
                <a:moveTo>
                  <a:pt x="15022" y="21600"/>
                </a:moveTo>
                <a:cubicBezTo>
                  <a:pt x="7272" y="16479"/>
                  <a:pt x="-477" y="11358"/>
                  <a:pt x="23" y="7944"/>
                </a:cubicBezTo>
                <a:cubicBezTo>
                  <a:pt x="523" y="4530"/>
                  <a:pt x="15022" y="2254"/>
                  <a:pt x="18021" y="1116"/>
                </a:cubicBezTo>
                <a:lnTo>
                  <a:pt x="21123" y="0"/>
                </a:lnTo>
              </a:path>
            </a:pathLst>
          </a:custGeom>
          <a:ln w="25400">
            <a:solidFill>
              <a:srgbClr val="00D2A9"/>
            </a:solidFill>
            <a:tailEnd type="triangle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imple example: fit a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example: fit a line</a:t>
            </a:r>
          </a:p>
        </p:txBody>
      </p:sp>
      <p:sp>
        <p:nvSpPr>
          <p:cNvPr id="329" name="Rather than homography H (8 numbers)  fit y=ax+b (2 numbers a, b) to 2D pair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Rather than homography H (8 numbers) </a:t>
            </a:r>
            <a:br/>
            <a:r>
              <a:t>fit y=ax+b (2 numbers a, b) to 2D pairs</a:t>
            </a:r>
          </a:p>
        </p:txBody>
      </p:sp>
      <p:sp>
        <p:nvSpPr>
          <p:cNvPr id="3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1" name="Line"/>
          <p:cNvSpPr/>
          <p:nvPr/>
        </p:nvSpPr>
        <p:spPr>
          <a:xfrm flipH="1">
            <a:off x="723899" y="4864100"/>
            <a:ext cx="2" cy="4364717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2" name="Line"/>
          <p:cNvSpPr/>
          <p:nvPr/>
        </p:nvSpPr>
        <p:spPr>
          <a:xfrm flipH="1">
            <a:off x="554016" y="9199584"/>
            <a:ext cx="7233794" cy="1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3" name="Circle"/>
          <p:cNvSpPr/>
          <p:nvPr/>
        </p:nvSpPr>
        <p:spPr>
          <a:xfrm>
            <a:off x="1422400" y="74549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4" name="Circle"/>
          <p:cNvSpPr/>
          <p:nvPr/>
        </p:nvSpPr>
        <p:spPr>
          <a:xfrm>
            <a:off x="2222500" y="68961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5" name="Circle"/>
          <p:cNvSpPr/>
          <p:nvPr/>
        </p:nvSpPr>
        <p:spPr>
          <a:xfrm>
            <a:off x="30861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6" name="Circle"/>
          <p:cNvSpPr/>
          <p:nvPr/>
        </p:nvSpPr>
        <p:spPr>
          <a:xfrm>
            <a:off x="36449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7" name="Circle"/>
          <p:cNvSpPr/>
          <p:nvPr/>
        </p:nvSpPr>
        <p:spPr>
          <a:xfrm>
            <a:off x="47117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8" name="Circle"/>
          <p:cNvSpPr/>
          <p:nvPr/>
        </p:nvSpPr>
        <p:spPr>
          <a:xfrm>
            <a:off x="5435600" y="53467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39" name="Circle"/>
          <p:cNvSpPr/>
          <p:nvPr/>
        </p:nvSpPr>
        <p:spPr>
          <a:xfrm>
            <a:off x="4864100" y="56515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0" name="Circle"/>
          <p:cNvSpPr/>
          <p:nvPr/>
        </p:nvSpPr>
        <p:spPr>
          <a:xfrm>
            <a:off x="25273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1" name="Circle"/>
          <p:cNvSpPr/>
          <p:nvPr/>
        </p:nvSpPr>
        <p:spPr>
          <a:xfrm>
            <a:off x="6032500" y="6883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2" name="Circle"/>
          <p:cNvSpPr/>
          <p:nvPr/>
        </p:nvSpPr>
        <p:spPr>
          <a:xfrm>
            <a:off x="65024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43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imple example: fit a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example: fit a line</a:t>
            </a:r>
          </a:p>
        </p:txBody>
      </p:sp>
      <p:sp>
        <p:nvSpPr>
          <p:cNvPr id="346" name="Pick 2 poi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Pick 2 points</a:t>
            </a:r>
          </a:p>
          <a:p>
            <a:pPr/>
            <a:r>
              <a:t>Fit line</a:t>
            </a:r>
          </a:p>
          <a:p>
            <a:pPr/>
            <a:r>
              <a:t>Count inliers</a:t>
            </a:r>
          </a:p>
        </p:txBody>
      </p:sp>
      <p:sp>
        <p:nvSpPr>
          <p:cNvPr id="3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8" name="Line"/>
          <p:cNvSpPr/>
          <p:nvPr/>
        </p:nvSpPr>
        <p:spPr>
          <a:xfrm flipH="1">
            <a:off x="723899" y="4864100"/>
            <a:ext cx="2" cy="4364717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9" name="Line"/>
          <p:cNvSpPr/>
          <p:nvPr/>
        </p:nvSpPr>
        <p:spPr>
          <a:xfrm flipH="1">
            <a:off x="554016" y="9199584"/>
            <a:ext cx="7233794" cy="1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0" name="Circle"/>
          <p:cNvSpPr/>
          <p:nvPr/>
        </p:nvSpPr>
        <p:spPr>
          <a:xfrm>
            <a:off x="1422400" y="74549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1" name="Circle"/>
          <p:cNvSpPr/>
          <p:nvPr/>
        </p:nvSpPr>
        <p:spPr>
          <a:xfrm>
            <a:off x="2222500" y="68961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2" name="Circle"/>
          <p:cNvSpPr/>
          <p:nvPr/>
        </p:nvSpPr>
        <p:spPr>
          <a:xfrm>
            <a:off x="30861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3" name="Circle"/>
          <p:cNvSpPr/>
          <p:nvPr/>
        </p:nvSpPr>
        <p:spPr>
          <a:xfrm>
            <a:off x="3644900" y="61214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4" name="Circle"/>
          <p:cNvSpPr/>
          <p:nvPr/>
        </p:nvSpPr>
        <p:spPr>
          <a:xfrm>
            <a:off x="47117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5" name="Circle"/>
          <p:cNvSpPr/>
          <p:nvPr/>
        </p:nvSpPr>
        <p:spPr>
          <a:xfrm>
            <a:off x="5435600" y="53467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6" name="Circle"/>
          <p:cNvSpPr/>
          <p:nvPr/>
        </p:nvSpPr>
        <p:spPr>
          <a:xfrm>
            <a:off x="4864100" y="56515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7" name="Circle"/>
          <p:cNvSpPr/>
          <p:nvPr/>
        </p:nvSpPr>
        <p:spPr>
          <a:xfrm>
            <a:off x="25273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8" name="Circle"/>
          <p:cNvSpPr/>
          <p:nvPr/>
        </p:nvSpPr>
        <p:spPr>
          <a:xfrm>
            <a:off x="6032500" y="68834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9" name="Circle"/>
          <p:cNvSpPr/>
          <p:nvPr/>
        </p:nvSpPr>
        <p:spPr>
          <a:xfrm>
            <a:off x="65024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60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61" name="Line"/>
          <p:cNvSpPr/>
          <p:nvPr/>
        </p:nvSpPr>
        <p:spPr>
          <a:xfrm>
            <a:off x="2799239" y="5933804"/>
            <a:ext cx="5306892" cy="1720368"/>
          </a:xfrm>
          <a:prstGeom prst="line">
            <a:avLst/>
          </a:prstGeom>
          <a:ln w="50800">
            <a:solidFill>
              <a:srgbClr val="4D22B3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2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669C35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63" name="3 inlier"/>
          <p:cNvSpPr txBox="1"/>
          <p:nvPr/>
        </p:nvSpPr>
        <p:spPr>
          <a:xfrm>
            <a:off x="3390900" y="5346700"/>
            <a:ext cx="140719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38571A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3 inlier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46" grpId="1"/>
      <p:bldP build="whole" bldLvl="1" animBg="1" rev="0" advAuto="0" spid="362" grpId="3"/>
      <p:bldP build="whole" bldLvl="1" animBg="1" rev="0" advAuto="0" spid="363" grpId="4"/>
      <p:bldP build="whole" bldLvl="1" animBg="1" rev="0" advAuto="0" spid="361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imple example: fit a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example: fit a line</a:t>
            </a:r>
          </a:p>
        </p:txBody>
      </p:sp>
      <p:sp>
        <p:nvSpPr>
          <p:cNvPr id="366" name="Pick 2 poi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Pick 2 points</a:t>
            </a:r>
          </a:p>
          <a:p>
            <a:pPr/>
            <a:r>
              <a:t>Fit line</a:t>
            </a:r>
          </a:p>
          <a:p>
            <a:pPr/>
            <a:r>
              <a:t>Count inliers</a:t>
            </a:r>
          </a:p>
        </p:txBody>
      </p:sp>
      <p:sp>
        <p:nvSpPr>
          <p:cNvPr id="3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8" name="Line"/>
          <p:cNvSpPr/>
          <p:nvPr/>
        </p:nvSpPr>
        <p:spPr>
          <a:xfrm flipH="1">
            <a:off x="723899" y="4864100"/>
            <a:ext cx="2" cy="4364717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9" name="Line"/>
          <p:cNvSpPr/>
          <p:nvPr/>
        </p:nvSpPr>
        <p:spPr>
          <a:xfrm flipH="1">
            <a:off x="554016" y="9199584"/>
            <a:ext cx="7233794" cy="1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0" name="Circle"/>
          <p:cNvSpPr/>
          <p:nvPr/>
        </p:nvSpPr>
        <p:spPr>
          <a:xfrm>
            <a:off x="1422400" y="74549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1" name="Circle"/>
          <p:cNvSpPr/>
          <p:nvPr/>
        </p:nvSpPr>
        <p:spPr>
          <a:xfrm>
            <a:off x="2222500" y="68961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2" name="Circle"/>
          <p:cNvSpPr/>
          <p:nvPr/>
        </p:nvSpPr>
        <p:spPr>
          <a:xfrm>
            <a:off x="30861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3" name="Circle"/>
          <p:cNvSpPr/>
          <p:nvPr/>
        </p:nvSpPr>
        <p:spPr>
          <a:xfrm>
            <a:off x="36449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4" name="Circle"/>
          <p:cNvSpPr/>
          <p:nvPr/>
        </p:nvSpPr>
        <p:spPr>
          <a:xfrm>
            <a:off x="47117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5" name="Circle"/>
          <p:cNvSpPr/>
          <p:nvPr/>
        </p:nvSpPr>
        <p:spPr>
          <a:xfrm>
            <a:off x="5435600" y="53467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6" name="Circle"/>
          <p:cNvSpPr/>
          <p:nvPr/>
        </p:nvSpPr>
        <p:spPr>
          <a:xfrm>
            <a:off x="4864100" y="56515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7" name="Circle"/>
          <p:cNvSpPr/>
          <p:nvPr/>
        </p:nvSpPr>
        <p:spPr>
          <a:xfrm>
            <a:off x="25273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8" name="Circle"/>
          <p:cNvSpPr/>
          <p:nvPr/>
        </p:nvSpPr>
        <p:spPr>
          <a:xfrm>
            <a:off x="6032500" y="6883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79" name="Circle"/>
          <p:cNvSpPr/>
          <p:nvPr/>
        </p:nvSpPr>
        <p:spPr>
          <a:xfrm>
            <a:off x="6502400" y="61214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80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81" name="Line"/>
          <p:cNvSpPr/>
          <p:nvPr/>
        </p:nvSpPr>
        <p:spPr>
          <a:xfrm>
            <a:off x="1559993" y="6269130"/>
            <a:ext cx="7129313" cy="29161"/>
          </a:xfrm>
          <a:prstGeom prst="line">
            <a:avLst/>
          </a:prstGeom>
          <a:ln w="50800">
            <a:solidFill>
              <a:srgbClr val="4D22B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4" name="Group"/>
          <p:cNvGrpSpPr/>
          <p:nvPr/>
        </p:nvGrpSpPr>
        <p:grpSpPr>
          <a:xfrm>
            <a:off x="3644900" y="6121400"/>
            <a:ext cx="1358900" cy="292100"/>
            <a:chOff x="0" y="0"/>
            <a:chExt cx="1358900" cy="292100"/>
          </a:xfrm>
        </p:grpSpPr>
        <p:sp>
          <p:nvSpPr>
            <p:cNvPr id="382" name="Circle"/>
            <p:cNvSpPr/>
            <p:nvPr/>
          </p:nvSpPr>
          <p:spPr>
            <a:xfrm>
              <a:off x="0" y="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83" name="Circle"/>
            <p:cNvSpPr/>
            <p:nvPr/>
          </p:nvSpPr>
          <p:spPr>
            <a:xfrm>
              <a:off x="1066800" y="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385" name="4 inlier"/>
          <p:cNvSpPr txBox="1"/>
          <p:nvPr/>
        </p:nvSpPr>
        <p:spPr>
          <a:xfrm>
            <a:off x="3390900" y="5346700"/>
            <a:ext cx="140719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38571A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 inlier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5" grpId="4"/>
      <p:bldP build="whole" bldLvl="1" animBg="1" rev="0" advAuto="0" spid="384" grpId="3"/>
      <p:bldP build="whole" bldLvl="1" animBg="1" rev="0" advAuto="0" spid="381" grpId="2"/>
      <p:bldP build="p" bldLvl="5" animBg="1" rev="0" advAuto="0" spid="36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imple example: fit a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example: fit a line</a:t>
            </a:r>
          </a:p>
        </p:txBody>
      </p:sp>
      <p:sp>
        <p:nvSpPr>
          <p:cNvPr id="388" name="Pick 2 poi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Pick 2 points</a:t>
            </a:r>
          </a:p>
          <a:p>
            <a:pPr/>
            <a:r>
              <a:t>Fit line</a:t>
            </a:r>
          </a:p>
          <a:p>
            <a:pPr/>
            <a:r>
              <a:t>Count inliers</a:t>
            </a:r>
          </a:p>
        </p:txBody>
      </p:sp>
      <p:sp>
        <p:nvSpPr>
          <p:cNvPr id="3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0" name="Line"/>
          <p:cNvSpPr/>
          <p:nvPr/>
        </p:nvSpPr>
        <p:spPr>
          <a:xfrm flipH="1">
            <a:off x="723899" y="4864100"/>
            <a:ext cx="2" cy="4364717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1" name="Line"/>
          <p:cNvSpPr/>
          <p:nvPr/>
        </p:nvSpPr>
        <p:spPr>
          <a:xfrm flipH="1">
            <a:off x="554016" y="9199584"/>
            <a:ext cx="7233794" cy="1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2" name="Circle"/>
          <p:cNvSpPr/>
          <p:nvPr/>
        </p:nvSpPr>
        <p:spPr>
          <a:xfrm>
            <a:off x="1422400" y="74549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3" name="Circle"/>
          <p:cNvSpPr/>
          <p:nvPr/>
        </p:nvSpPr>
        <p:spPr>
          <a:xfrm>
            <a:off x="2222500" y="68961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4" name="Circle"/>
          <p:cNvSpPr/>
          <p:nvPr/>
        </p:nvSpPr>
        <p:spPr>
          <a:xfrm>
            <a:off x="30861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5" name="Circle"/>
          <p:cNvSpPr/>
          <p:nvPr/>
        </p:nvSpPr>
        <p:spPr>
          <a:xfrm>
            <a:off x="36449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6" name="Circle"/>
          <p:cNvSpPr/>
          <p:nvPr/>
        </p:nvSpPr>
        <p:spPr>
          <a:xfrm>
            <a:off x="47117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7" name="Circle"/>
          <p:cNvSpPr/>
          <p:nvPr/>
        </p:nvSpPr>
        <p:spPr>
          <a:xfrm>
            <a:off x="5435600" y="53467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8" name="Circle"/>
          <p:cNvSpPr/>
          <p:nvPr/>
        </p:nvSpPr>
        <p:spPr>
          <a:xfrm>
            <a:off x="4864100" y="5651500"/>
            <a:ext cx="292100" cy="292100"/>
          </a:xfrm>
          <a:prstGeom prst="ellips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9" name="Circle"/>
          <p:cNvSpPr/>
          <p:nvPr/>
        </p:nvSpPr>
        <p:spPr>
          <a:xfrm>
            <a:off x="25273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0" name="Circle"/>
          <p:cNvSpPr/>
          <p:nvPr/>
        </p:nvSpPr>
        <p:spPr>
          <a:xfrm>
            <a:off x="6032500" y="6883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1" name="Circle"/>
          <p:cNvSpPr/>
          <p:nvPr/>
        </p:nvSpPr>
        <p:spPr>
          <a:xfrm>
            <a:off x="65024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2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3" name="Line"/>
          <p:cNvSpPr/>
          <p:nvPr/>
        </p:nvSpPr>
        <p:spPr>
          <a:xfrm flipV="1">
            <a:off x="772706" y="4898669"/>
            <a:ext cx="6312869" cy="3090828"/>
          </a:xfrm>
          <a:prstGeom prst="line">
            <a:avLst/>
          </a:prstGeom>
          <a:ln w="50800">
            <a:solidFill>
              <a:srgbClr val="4D22B3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4" name="9 inlier"/>
          <p:cNvSpPr txBox="1"/>
          <p:nvPr/>
        </p:nvSpPr>
        <p:spPr>
          <a:xfrm>
            <a:off x="3390900" y="5346700"/>
            <a:ext cx="140719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38571A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9 inlier</a:t>
            </a:r>
          </a:p>
        </p:txBody>
      </p:sp>
      <p:grpSp>
        <p:nvGrpSpPr>
          <p:cNvPr id="412" name="Group"/>
          <p:cNvGrpSpPr/>
          <p:nvPr/>
        </p:nvGrpSpPr>
        <p:grpSpPr>
          <a:xfrm>
            <a:off x="2222500" y="5346700"/>
            <a:ext cx="3505200" cy="1841500"/>
            <a:chOff x="0" y="0"/>
            <a:chExt cx="3505200" cy="1841500"/>
          </a:xfrm>
        </p:grpSpPr>
        <p:sp>
          <p:nvSpPr>
            <p:cNvPr id="405" name="Circle"/>
            <p:cNvSpPr/>
            <p:nvPr/>
          </p:nvSpPr>
          <p:spPr>
            <a:xfrm>
              <a:off x="0" y="15494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06" name="Circle"/>
            <p:cNvSpPr/>
            <p:nvPr/>
          </p:nvSpPr>
          <p:spPr>
            <a:xfrm>
              <a:off x="304800" y="1409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07" name="Circle"/>
            <p:cNvSpPr/>
            <p:nvPr/>
          </p:nvSpPr>
          <p:spPr>
            <a:xfrm>
              <a:off x="863600" y="1409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08" name="Circle"/>
            <p:cNvSpPr/>
            <p:nvPr/>
          </p:nvSpPr>
          <p:spPr>
            <a:xfrm>
              <a:off x="1422400" y="774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09" name="Circle"/>
            <p:cNvSpPr/>
            <p:nvPr/>
          </p:nvSpPr>
          <p:spPr>
            <a:xfrm>
              <a:off x="2489200" y="774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10" name="Circle"/>
            <p:cNvSpPr/>
            <p:nvPr/>
          </p:nvSpPr>
          <p:spPr>
            <a:xfrm>
              <a:off x="3213100" y="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11" name="Circle"/>
            <p:cNvSpPr/>
            <p:nvPr/>
          </p:nvSpPr>
          <p:spPr>
            <a:xfrm>
              <a:off x="2641600" y="3048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2" grpId="3"/>
      <p:bldP build="p" bldLvl="5" animBg="1" rev="0" advAuto="0" spid="388" grpId="1"/>
      <p:bldP build="whole" bldLvl="1" animBg="1" rev="0" advAuto="0" spid="404" grpId="4"/>
      <p:bldP build="whole" bldLvl="1" animBg="1" rev="0" advAuto="0" spid="403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imple example: fit a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example: fit a line</a:t>
            </a:r>
          </a:p>
        </p:txBody>
      </p:sp>
      <p:sp>
        <p:nvSpPr>
          <p:cNvPr id="415" name="Pick 2 poi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Pick 2 points</a:t>
            </a:r>
          </a:p>
          <a:p>
            <a:pPr/>
            <a:r>
              <a:t>Fit line</a:t>
            </a:r>
          </a:p>
          <a:p>
            <a:pPr/>
            <a:r>
              <a:t>Count inliers</a:t>
            </a:r>
          </a:p>
        </p:txBody>
      </p:sp>
      <p:sp>
        <p:nvSpPr>
          <p:cNvPr id="4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7" name="Line"/>
          <p:cNvSpPr/>
          <p:nvPr/>
        </p:nvSpPr>
        <p:spPr>
          <a:xfrm flipH="1">
            <a:off x="723899" y="4864100"/>
            <a:ext cx="2" cy="4364717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8" name="Line"/>
          <p:cNvSpPr/>
          <p:nvPr/>
        </p:nvSpPr>
        <p:spPr>
          <a:xfrm flipH="1">
            <a:off x="554016" y="9199584"/>
            <a:ext cx="7233794" cy="1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9" name="Circle"/>
          <p:cNvSpPr/>
          <p:nvPr/>
        </p:nvSpPr>
        <p:spPr>
          <a:xfrm>
            <a:off x="1422400" y="74549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0" name="Circle"/>
          <p:cNvSpPr/>
          <p:nvPr/>
        </p:nvSpPr>
        <p:spPr>
          <a:xfrm>
            <a:off x="2222500" y="68961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1" name="Circle"/>
          <p:cNvSpPr/>
          <p:nvPr/>
        </p:nvSpPr>
        <p:spPr>
          <a:xfrm>
            <a:off x="30861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2" name="Circle"/>
          <p:cNvSpPr/>
          <p:nvPr/>
        </p:nvSpPr>
        <p:spPr>
          <a:xfrm>
            <a:off x="36449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3" name="Circle"/>
          <p:cNvSpPr/>
          <p:nvPr/>
        </p:nvSpPr>
        <p:spPr>
          <a:xfrm>
            <a:off x="47117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4" name="Circle"/>
          <p:cNvSpPr/>
          <p:nvPr/>
        </p:nvSpPr>
        <p:spPr>
          <a:xfrm>
            <a:off x="5435600" y="53467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5" name="Circle"/>
          <p:cNvSpPr/>
          <p:nvPr/>
        </p:nvSpPr>
        <p:spPr>
          <a:xfrm>
            <a:off x="4864100" y="5651500"/>
            <a:ext cx="292100" cy="292100"/>
          </a:xfrm>
          <a:prstGeom prst="ellipse">
            <a:avLst/>
          </a:prstGeom>
          <a:solidFill>
            <a:srgbClr val="5E30E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6" name="Circle"/>
          <p:cNvSpPr/>
          <p:nvPr/>
        </p:nvSpPr>
        <p:spPr>
          <a:xfrm>
            <a:off x="25273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7" name="Circle"/>
          <p:cNvSpPr/>
          <p:nvPr/>
        </p:nvSpPr>
        <p:spPr>
          <a:xfrm>
            <a:off x="6032500" y="6883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8" name="Circle"/>
          <p:cNvSpPr/>
          <p:nvPr/>
        </p:nvSpPr>
        <p:spPr>
          <a:xfrm>
            <a:off x="65024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29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30" name="Line"/>
          <p:cNvSpPr/>
          <p:nvPr/>
        </p:nvSpPr>
        <p:spPr>
          <a:xfrm flipV="1">
            <a:off x="772706" y="4738296"/>
            <a:ext cx="6167077" cy="3251201"/>
          </a:xfrm>
          <a:prstGeom prst="line">
            <a:avLst/>
          </a:prstGeom>
          <a:ln w="50800">
            <a:solidFill>
              <a:srgbClr val="4D22B3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1" name="8 inlier"/>
          <p:cNvSpPr txBox="1"/>
          <p:nvPr/>
        </p:nvSpPr>
        <p:spPr>
          <a:xfrm>
            <a:off x="3390900" y="5346700"/>
            <a:ext cx="140719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38571A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8 inlier</a:t>
            </a:r>
          </a:p>
        </p:txBody>
      </p:sp>
      <p:grpSp>
        <p:nvGrpSpPr>
          <p:cNvPr id="438" name="Group"/>
          <p:cNvGrpSpPr/>
          <p:nvPr/>
        </p:nvGrpSpPr>
        <p:grpSpPr>
          <a:xfrm>
            <a:off x="2222500" y="5346700"/>
            <a:ext cx="3505200" cy="1841500"/>
            <a:chOff x="0" y="0"/>
            <a:chExt cx="3505200" cy="1841500"/>
          </a:xfrm>
        </p:grpSpPr>
        <p:sp>
          <p:nvSpPr>
            <p:cNvPr id="432" name="Circle"/>
            <p:cNvSpPr/>
            <p:nvPr/>
          </p:nvSpPr>
          <p:spPr>
            <a:xfrm>
              <a:off x="0" y="15494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33" name="Circle"/>
            <p:cNvSpPr/>
            <p:nvPr/>
          </p:nvSpPr>
          <p:spPr>
            <a:xfrm>
              <a:off x="304800" y="1409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34" name="Circle"/>
            <p:cNvSpPr/>
            <p:nvPr/>
          </p:nvSpPr>
          <p:spPr>
            <a:xfrm>
              <a:off x="863600" y="1409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35" name="Circle"/>
            <p:cNvSpPr/>
            <p:nvPr/>
          </p:nvSpPr>
          <p:spPr>
            <a:xfrm>
              <a:off x="1422400" y="774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36" name="Circle"/>
            <p:cNvSpPr/>
            <p:nvPr/>
          </p:nvSpPr>
          <p:spPr>
            <a:xfrm>
              <a:off x="1968500" y="774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37" name="Circle"/>
            <p:cNvSpPr/>
            <p:nvPr/>
          </p:nvSpPr>
          <p:spPr>
            <a:xfrm>
              <a:off x="3213100" y="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0" grpId="2"/>
      <p:bldP build="whole" bldLvl="1" animBg="1" rev="0" advAuto="0" spid="431" grpId="4"/>
      <p:bldP build="whole" bldLvl="1" animBg="1" rev="0" advAuto="0" spid="438" grpId="3"/>
      <p:bldP build="p" bldLvl="5" animBg="1" rev="0" advAuto="0" spid="415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imple example: fit a 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example: fit a line</a:t>
            </a:r>
          </a:p>
        </p:txBody>
      </p:sp>
      <p:sp>
        <p:nvSpPr>
          <p:cNvPr id="441" name="Use biggest set of inlie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biggest set of inliers</a:t>
            </a:r>
          </a:p>
          <a:p>
            <a:pPr/>
            <a:r>
              <a:t>Do least-square fit</a:t>
            </a:r>
          </a:p>
        </p:txBody>
      </p:sp>
      <p:sp>
        <p:nvSpPr>
          <p:cNvPr id="4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43" name="Line"/>
          <p:cNvSpPr/>
          <p:nvPr/>
        </p:nvSpPr>
        <p:spPr>
          <a:xfrm flipH="1">
            <a:off x="723899" y="4864100"/>
            <a:ext cx="2" cy="4364717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4" name="Line"/>
          <p:cNvSpPr/>
          <p:nvPr/>
        </p:nvSpPr>
        <p:spPr>
          <a:xfrm flipH="1">
            <a:off x="554016" y="9199584"/>
            <a:ext cx="7233794" cy="1"/>
          </a:xfrm>
          <a:prstGeom prst="line">
            <a:avLst/>
          </a:prstGeom>
          <a:ln w="127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45" name="Circle"/>
          <p:cNvSpPr/>
          <p:nvPr/>
        </p:nvSpPr>
        <p:spPr>
          <a:xfrm>
            <a:off x="1422400" y="7454900"/>
            <a:ext cx="292100" cy="292100"/>
          </a:xfrm>
          <a:prstGeom prst="ellipse">
            <a:avLst/>
          </a:prstGeom>
          <a:solidFill>
            <a:srgbClr val="4F7A28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6" name="Circle"/>
          <p:cNvSpPr/>
          <p:nvPr/>
        </p:nvSpPr>
        <p:spPr>
          <a:xfrm>
            <a:off x="2222500" y="68961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7" name="Circle"/>
          <p:cNvSpPr/>
          <p:nvPr/>
        </p:nvSpPr>
        <p:spPr>
          <a:xfrm>
            <a:off x="30861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8" name="Circle"/>
          <p:cNvSpPr/>
          <p:nvPr/>
        </p:nvSpPr>
        <p:spPr>
          <a:xfrm>
            <a:off x="36449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9" name="Circle"/>
          <p:cNvSpPr/>
          <p:nvPr/>
        </p:nvSpPr>
        <p:spPr>
          <a:xfrm>
            <a:off x="47117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0" name="Circle"/>
          <p:cNvSpPr/>
          <p:nvPr/>
        </p:nvSpPr>
        <p:spPr>
          <a:xfrm>
            <a:off x="5435600" y="53467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1" name="Circle"/>
          <p:cNvSpPr/>
          <p:nvPr/>
        </p:nvSpPr>
        <p:spPr>
          <a:xfrm>
            <a:off x="4864100" y="5651500"/>
            <a:ext cx="292100" cy="292100"/>
          </a:xfrm>
          <a:prstGeom prst="ellipse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2" name="Circle"/>
          <p:cNvSpPr/>
          <p:nvPr/>
        </p:nvSpPr>
        <p:spPr>
          <a:xfrm>
            <a:off x="2527300" y="67310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3" name="Circle"/>
          <p:cNvSpPr/>
          <p:nvPr/>
        </p:nvSpPr>
        <p:spPr>
          <a:xfrm>
            <a:off x="6032500" y="6883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4" name="Circle"/>
          <p:cNvSpPr/>
          <p:nvPr/>
        </p:nvSpPr>
        <p:spPr>
          <a:xfrm>
            <a:off x="6502400" y="6121400"/>
            <a:ext cx="292100" cy="2921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5" name="Circle"/>
          <p:cNvSpPr/>
          <p:nvPr/>
        </p:nvSpPr>
        <p:spPr>
          <a:xfrm>
            <a:off x="4191000" y="6121400"/>
            <a:ext cx="292100" cy="292100"/>
          </a:xfrm>
          <a:prstGeom prst="ellipse">
            <a:avLst/>
          </a:prstGeom>
          <a:solidFill>
            <a:srgbClr val="4F7A28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6" name="Line"/>
          <p:cNvSpPr/>
          <p:nvPr/>
        </p:nvSpPr>
        <p:spPr>
          <a:xfrm flipV="1">
            <a:off x="772706" y="4898669"/>
            <a:ext cx="6312869" cy="3090828"/>
          </a:xfrm>
          <a:prstGeom prst="line">
            <a:avLst/>
          </a:prstGeom>
          <a:ln w="50800">
            <a:solidFill>
              <a:srgbClr val="4F7A2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4" name="Group"/>
          <p:cNvGrpSpPr/>
          <p:nvPr/>
        </p:nvGrpSpPr>
        <p:grpSpPr>
          <a:xfrm>
            <a:off x="2222500" y="5346700"/>
            <a:ext cx="3505200" cy="1841500"/>
            <a:chOff x="0" y="0"/>
            <a:chExt cx="3505200" cy="1841500"/>
          </a:xfrm>
        </p:grpSpPr>
        <p:sp>
          <p:nvSpPr>
            <p:cNvPr id="457" name="Circle"/>
            <p:cNvSpPr/>
            <p:nvPr/>
          </p:nvSpPr>
          <p:spPr>
            <a:xfrm>
              <a:off x="0" y="15494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58" name="Circle"/>
            <p:cNvSpPr/>
            <p:nvPr/>
          </p:nvSpPr>
          <p:spPr>
            <a:xfrm>
              <a:off x="304800" y="1409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59" name="Circle"/>
            <p:cNvSpPr/>
            <p:nvPr/>
          </p:nvSpPr>
          <p:spPr>
            <a:xfrm>
              <a:off x="863600" y="1409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60" name="Circle"/>
            <p:cNvSpPr/>
            <p:nvPr/>
          </p:nvSpPr>
          <p:spPr>
            <a:xfrm>
              <a:off x="1422400" y="774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61" name="Circle"/>
            <p:cNvSpPr/>
            <p:nvPr/>
          </p:nvSpPr>
          <p:spPr>
            <a:xfrm>
              <a:off x="2489200" y="7747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62" name="Circle"/>
            <p:cNvSpPr/>
            <p:nvPr/>
          </p:nvSpPr>
          <p:spPr>
            <a:xfrm>
              <a:off x="3213100" y="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63" name="Circle"/>
            <p:cNvSpPr/>
            <p:nvPr/>
          </p:nvSpPr>
          <p:spPr>
            <a:xfrm>
              <a:off x="2641600" y="304800"/>
              <a:ext cx="292100" cy="292100"/>
            </a:xfrm>
            <a:prstGeom prst="ellipse">
              <a:avLst/>
            </a:prstGeom>
            <a:solidFill>
              <a:srgbClr val="669C35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41" grpId="1"/>
      <p:bldP build="whole" bldLvl="1" animBg="1" rev="0" advAuto="0" spid="456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RANSAC for estimating homography"/>
          <p:cNvSpPr txBox="1"/>
          <p:nvPr>
            <p:ph type="title"/>
          </p:nvPr>
        </p:nvSpPr>
        <p:spPr>
          <a:xfrm>
            <a:off x="304800" y="863600"/>
            <a:ext cx="12534900" cy="1841500"/>
          </a:xfrm>
          <a:prstGeom prst="rect">
            <a:avLst/>
          </a:prstGeom>
        </p:spPr>
        <p:txBody>
          <a:bodyPr/>
          <a:lstStyle/>
          <a:p>
            <a:pPr/>
            <a:r>
              <a:t>RANSAC for estimating homography</a:t>
            </a:r>
          </a:p>
        </p:txBody>
      </p:sp>
      <p:sp>
        <p:nvSpPr>
          <p:cNvPr id="467" name="RANSAC loop:…"/>
          <p:cNvSpPr txBox="1"/>
          <p:nvPr>
            <p:ph type="body" idx="1"/>
          </p:nvPr>
        </p:nvSpPr>
        <p:spPr>
          <a:xfrm>
            <a:off x="977900" y="2489200"/>
            <a:ext cx="11595100" cy="7264400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RANSAC loop: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Select four feature pairs (at random)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Compute homography H (exact)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Compute </a:t>
            </a:r>
            <a:r>
              <a:rPr i="1"/>
              <a:t>inliers</a:t>
            </a:r>
            <a:r>
              <a:t> where </a:t>
            </a:r>
            <a:r>
              <a:t>||</a:t>
            </a:r>
            <a:r>
              <a:rPr i="1"/>
              <a:t>p</a:t>
            </a:r>
            <a:r>
              <a:rPr baseline="-19818" i="1"/>
              <a:t>i</a:t>
            </a:r>
            <a:r>
              <a:rPr i="1"/>
              <a:t>’, </a:t>
            </a:r>
            <a:r>
              <a:rPr b="1" i="1"/>
              <a:t>H</a:t>
            </a:r>
            <a:r>
              <a:rPr i="1"/>
              <a:t> p</a:t>
            </a:r>
            <a:r>
              <a:rPr baseline="-19818" i="1"/>
              <a:t>i</a:t>
            </a:r>
            <a:r>
              <a:t>||</a:t>
            </a:r>
            <a:r>
              <a:rPr i="1"/>
              <a:t> &lt; ε</a:t>
            </a:r>
            <a:endParaRPr i="1"/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Keep largest set of inliers</a:t>
            </a:r>
          </a:p>
          <a:p>
            <a:pPr marL="0" indent="0">
              <a:buClr>
                <a:srgbClr val="000000"/>
              </a:buClr>
              <a:buSzTx/>
              <a:buFont typeface="Times New Roman"/>
              <a:buNone/>
            </a:pPr>
            <a:r>
              <a:t>Re-compute least-squares H estimate on all of the inliers</a:t>
            </a:r>
          </a:p>
        </p:txBody>
      </p:sp>
      <p:sp>
        <p:nvSpPr>
          <p:cNvPr id="468" name="Line"/>
          <p:cNvSpPr/>
          <p:nvPr/>
        </p:nvSpPr>
        <p:spPr>
          <a:xfrm>
            <a:off x="794323" y="3514078"/>
            <a:ext cx="762147" cy="1904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600" fill="norm" stroke="1" extrusionOk="0">
                <a:moveTo>
                  <a:pt x="15022" y="21600"/>
                </a:moveTo>
                <a:cubicBezTo>
                  <a:pt x="7272" y="16479"/>
                  <a:pt x="-477" y="11358"/>
                  <a:pt x="23" y="7944"/>
                </a:cubicBezTo>
                <a:cubicBezTo>
                  <a:pt x="523" y="4530"/>
                  <a:pt x="15022" y="2254"/>
                  <a:pt x="18021" y="1116"/>
                </a:cubicBezTo>
                <a:lnTo>
                  <a:pt x="21123" y="0"/>
                </a:lnTo>
              </a:path>
            </a:pathLst>
          </a:custGeom>
          <a:ln w="25400">
            <a:solidFill>
              <a:srgbClr val="00D2A9"/>
            </a:solidFill>
            <a:tailEnd type="triangle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orrespond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Correspondences</a:t>
            </a:r>
          </a:p>
        </p:txBody>
      </p:sp>
      <p:sp>
        <p:nvSpPr>
          <p:cNvPr id="471" name="I lowered the 2NN threshold to make things more interesting..."/>
          <p:cNvSpPr txBox="1"/>
          <p:nvPr>
            <p:ph type="body" sz="quarter" idx="1"/>
          </p:nvPr>
        </p:nvSpPr>
        <p:spPr>
          <a:xfrm>
            <a:off x="304800" y="8369300"/>
            <a:ext cx="12484100" cy="1358900"/>
          </a:xfrm>
          <a:prstGeom prst="rect">
            <a:avLst/>
          </a:prstGeom>
        </p:spPr>
        <p:txBody>
          <a:bodyPr/>
          <a:lstStyle/>
          <a:p>
            <a:pPr/>
            <a:r>
              <a:t>I lowered the 2NN threshold to make things more interesting...</a:t>
            </a:r>
          </a:p>
        </p:txBody>
      </p:sp>
      <p:pic>
        <p:nvPicPr>
          <p:cNvPr id="47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59000" y="1960033"/>
            <a:ext cx="9613900" cy="64092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RANSAC iter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RANSAC iterations</a:t>
            </a:r>
          </a:p>
        </p:txBody>
      </p:sp>
      <p:sp>
        <p:nvSpPr>
          <p:cNvPr id="47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7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8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green-on-red: inlier…"/>
          <p:cNvSpPr txBox="1"/>
          <p:nvPr/>
        </p:nvSpPr>
        <p:spPr>
          <a:xfrm>
            <a:off x="4560056" y="8172450"/>
            <a:ext cx="5118833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green-on-red: inlier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yellow and blue: outlier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8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8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0" name="green-on-red: inlier…"/>
          <p:cNvSpPr txBox="1"/>
          <p:nvPr/>
        </p:nvSpPr>
        <p:spPr>
          <a:xfrm>
            <a:off x="4560056" y="8172450"/>
            <a:ext cx="5118833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green-on-red: inlier</a:t>
            </a:r>
          </a:p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yellow and blue: outlier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9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9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9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9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Resulting inli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Resulting inliers</a:t>
            </a:r>
          </a:p>
        </p:txBody>
      </p:sp>
      <p:sp>
        <p:nvSpPr>
          <p:cNvPr id="50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0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After reweighted least squ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After reweighted least square</a:t>
            </a:r>
          </a:p>
        </p:txBody>
      </p:sp>
      <p:sp>
        <p:nvSpPr>
          <p:cNvPr id="505" name="Took into account near outliers"/>
          <p:cNvSpPr txBox="1"/>
          <p:nvPr>
            <p:ph type="body" sz="quarter" idx="1"/>
          </p:nvPr>
        </p:nvSpPr>
        <p:spPr>
          <a:xfrm>
            <a:off x="304800" y="8509000"/>
            <a:ext cx="12484100" cy="1219200"/>
          </a:xfrm>
          <a:prstGeom prst="rect">
            <a:avLst/>
          </a:prstGeom>
        </p:spPr>
        <p:txBody>
          <a:bodyPr/>
          <a:lstStyle/>
          <a:p>
            <a:pPr/>
            <a:r>
              <a:t>Took into account near outliers</a:t>
            </a:r>
          </a:p>
        </p:txBody>
      </p:sp>
      <p:pic>
        <p:nvPicPr>
          <p:cNvPr id="50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Reproj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Reprojection</a:t>
            </a:r>
          </a:p>
        </p:txBody>
      </p:sp>
      <p:sp>
        <p:nvSpPr>
          <p:cNvPr id="50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1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6800" y="1676400"/>
            <a:ext cx="8030444" cy="807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More resul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results</a:t>
            </a:r>
          </a:p>
        </p:txBody>
      </p:sp>
      <p:sp>
        <p:nvSpPr>
          <p:cNvPr id="5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1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1300" y="1955800"/>
            <a:ext cx="84582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1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1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1300" y="1955800"/>
            <a:ext cx="84582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2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2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1300" y="1955800"/>
            <a:ext cx="84582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2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2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200" y="254000"/>
            <a:ext cx="133477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RANSAC"/>
          <p:cNvSpPr txBox="1"/>
          <p:nvPr>
            <p:ph type="title"/>
          </p:nvPr>
        </p:nvSpPr>
        <p:spPr>
          <a:xfrm>
            <a:off x="977900" y="-2032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RANSAC</a:t>
            </a:r>
          </a:p>
        </p:txBody>
      </p:sp>
      <p:pic>
        <p:nvPicPr>
          <p:cNvPr id="529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rcRect l="13365" t="7121" r="9490" b="11543"/>
          <a:stretch>
            <a:fillRect/>
          </a:stretch>
        </p:blipFill>
        <p:spPr>
          <a:xfrm>
            <a:off x="1079500" y="1511300"/>
            <a:ext cx="5265138" cy="4165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11999" t="7121" r="9428" b="11543"/>
          <a:stretch>
            <a:fillRect/>
          </a:stretch>
        </p:blipFill>
        <p:spPr>
          <a:xfrm>
            <a:off x="6615289" y="1511300"/>
            <a:ext cx="5355450" cy="4158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rcRect l="11600" t="9280" r="11733" b="10770"/>
          <a:stretch>
            <a:fillRect/>
          </a:stretch>
        </p:blipFill>
        <p:spPr>
          <a:xfrm>
            <a:off x="6045200" y="5854700"/>
            <a:ext cx="6502400" cy="3675663"/>
          </a:xfrm>
          <a:prstGeom prst="rect">
            <a:avLst/>
          </a:prstGeom>
          <a:ln w="12700">
            <a:miter lim="400000"/>
          </a:ln>
        </p:spPr>
      </p:pic>
      <p:sp>
        <p:nvSpPr>
          <p:cNvPr id="532" name="red:…"/>
          <p:cNvSpPr txBox="1"/>
          <p:nvPr/>
        </p:nvSpPr>
        <p:spPr>
          <a:xfrm>
            <a:off x="520700" y="5689600"/>
            <a:ext cx="5524500" cy="3467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red: </a:t>
            </a:r>
          </a:p>
          <a:p>
            <a:pPr lvl="1" marL="57799" marR="57799" indent="266700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rejected by 2nd nearest neighbor criterion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blue:</a:t>
            </a:r>
          </a:p>
          <a:p>
            <a:pPr lvl="1" marL="57799" marR="57799" indent="266700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Ransac outliers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yellow:</a:t>
            </a:r>
          </a:p>
          <a:p>
            <a:pPr lvl="1" marL="57799" marR="57799" indent="266700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inliers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535" name="http://en.wikipedia.org/wiki/Infinite_monkey_theorem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700"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http://en.wikipedia.org/wiki/Infinite_monkey_theorem</a:t>
            </a:r>
          </a:p>
        </p:txBody>
      </p:sp>
      <p:pic>
        <p:nvPicPr>
          <p:cNvPr id="536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8200" y="4178300"/>
            <a:ext cx="8039100" cy="4521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robabilistic analy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Probabilistic analysis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Robustness - problem stat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 - problem statement</a:t>
            </a:r>
          </a:p>
        </p:txBody>
      </p:sp>
      <p:sp>
        <p:nvSpPr>
          <p:cNvPr id="5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Robustn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</a:t>
            </a:r>
          </a:p>
        </p:txBody>
      </p:sp>
      <p:sp>
        <p:nvSpPr>
          <p:cNvPr id="544" name="For now, assume we know proportion of inliers in our pairs is 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now, assume we know proportion of inliers in our pairs is X</a:t>
            </a:r>
          </a:p>
          <a:p>
            <a:pPr/>
            <a:r>
              <a:t>Our model needs P pairs </a:t>
            </a:r>
          </a:p>
          <a:p>
            <a:pPr lvl="1"/>
            <a:r>
              <a:t>P=4 for homography</a:t>
            </a:r>
          </a:p>
          <a:p>
            <a:pPr/>
            <a:r>
              <a:t>Probability that after N RANSAC iterations we succeed?</a:t>
            </a:r>
          </a:p>
        </p:txBody>
      </p:sp>
      <p:sp>
        <p:nvSpPr>
          <p:cNvPr id="5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robabili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Probabilities</a:t>
            </a:r>
          </a:p>
        </p:txBody>
      </p:sp>
      <p:sp>
        <p:nvSpPr>
          <p:cNvPr id="548" name="Failure vs. Succes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Failure vs. Success</a:t>
            </a:r>
          </a:p>
          <a:p>
            <a:pPr/>
            <a:r>
              <a:t>AND vs. OR</a:t>
            </a:r>
          </a:p>
        </p:txBody>
      </p:sp>
      <p:sp>
        <p:nvSpPr>
          <p:cNvPr id="5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Robustness"/>
          <p:cNvSpPr txBox="1"/>
          <p:nvPr>
            <p:ph type="title"/>
          </p:nvPr>
        </p:nvSpPr>
        <p:spPr>
          <a:xfrm>
            <a:off x="863600" y="-68580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Robustness</a:t>
            </a:r>
          </a:p>
        </p:txBody>
      </p:sp>
      <p:sp>
        <p:nvSpPr>
          <p:cNvPr id="552" name="Proportion of inliers in our pairs is X…"/>
          <p:cNvSpPr txBox="1"/>
          <p:nvPr>
            <p:ph type="body" idx="1"/>
          </p:nvPr>
        </p:nvSpPr>
        <p:spPr>
          <a:xfrm>
            <a:off x="977900" y="863600"/>
            <a:ext cx="11049000" cy="6934200"/>
          </a:xfrm>
          <a:prstGeom prst="rect">
            <a:avLst/>
          </a:prstGeom>
        </p:spPr>
        <p:txBody>
          <a:bodyPr/>
          <a:lstStyle/>
          <a:p>
            <a:pPr/>
            <a:r>
              <a:t>Proportion of inliers in our pairs is X</a:t>
            </a:r>
          </a:p>
          <a:p>
            <a:pPr/>
            <a:r>
              <a:t>Our model needs P pairs </a:t>
            </a:r>
          </a:p>
          <a:p>
            <a:pPr lvl="1"/>
            <a:r>
              <a:t>P=4 for homography</a:t>
            </a:r>
          </a:p>
        </p:txBody>
      </p:sp>
      <p:sp>
        <p:nvSpPr>
          <p:cNvPr id="5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Robustne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</a:t>
            </a:r>
          </a:p>
        </p:txBody>
      </p:sp>
      <p:sp>
        <p:nvSpPr>
          <p:cNvPr id="556" name="Proportion of inliers in our pairs is 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Proportion of inliers in our pairs is X</a:t>
            </a:r>
          </a:p>
          <a:p>
            <a:pPr/>
            <a:r>
              <a:t>Our model needs P pairs </a:t>
            </a:r>
          </a:p>
          <a:p>
            <a:pPr lvl="1"/>
            <a:r>
              <a:t>P=4 for homography</a:t>
            </a:r>
          </a:p>
          <a:p>
            <a:pPr/>
            <a:r>
              <a:t>Probability that we pick P inliers?</a:t>
            </a:r>
          </a:p>
          <a:p>
            <a:pPr lvl="1"/>
            <a:r>
              <a:t>X</a:t>
            </a:r>
            <a:r>
              <a:rPr baseline="31999"/>
              <a:t>P</a:t>
            </a:r>
          </a:p>
          <a:p>
            <a:pPr/>
            <a:r>
              <a:t>Probability that after N RANSAC iterations we have </a:t>
            </a:r>
            <a:r>
              <a:rPr b="1"/>
              <a:t>not</a:t>
            </a:r>
            <a:r>
              <a:t> picked a set of inliers?</a:t>
            </a:r>
          </a:p>
          <a:p>
            <a:pPr lvl="1"/>
            <a:r>
              <a:t>(1-X</a:t>
            </a:r>
            <a:r>
              <a:rPr baseline="31999"/>
              <a:t>P</a:t>
            </a:r>
            <a:r>
              <a:t>)</a:t>
            </a:r>
            <a:r>
              <a:rPr baseline="31999"/>
              <a:t>N</a:t>
            </a:r>
          </a:p>
        </p:txBody>
      </p:sp>
      <p:sp>
        <p:nvSpPr>
          <p:cNvPr id="5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6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62" name="Untitled.pdf" descr="Untitled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92300" y="-1422400"/>
            <a:ext cx="16069734" cy="120523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Robustness: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Robustness: example</a:t>
            </a:r>
          </a:p>
        </p:txBody>
      </p:sp>
      <p:sp>
        <p:nvSpPr>
          <p:cNvPr id="565" name="Proportion of inliers X=0.5…"/>
          <p:cNvSpPr txBox="1"/>
          <p:nvPr>
            <p:ph type="body" idx="1"/>
          </p:nvPr>
        </p:nvSpPr>
        <p:spPr>
          <a:xfrm>
            <a:off x="977900" y="2819400"/>
            <a:ext cx="11836400" cy="7150100"/>
          </a:xfrm>
          <a:prstGeom prst="rect">
            <a:avLst/>
          </a:prstGeom>
        </p:spPr>
        <p:txBody>
          <a:bodyPr/>
          <a:lstStyle/>
          <a:p>
            <a:pPr/>
            <a:r>
              <a:t>Proportion of inliers </a:t>
            </a:r>
            <a:r>
              <a:rPr b="1"/>
              <a:t>X=0.5 </a:t>
            </a:r>
            <a:endParaRPr b="1"/>
          </a:p>
          <a:p>
            <a:pPr/>
            <a:r>
              <a:t>Probability that we pick P=4 inliers?</a:t>
            </a:r>
          </a:p>
          <a:p>
            <a:pPr lvl="1"/>
            <a:r>
              <a:t>0.5</a:t>
            </a:r>
            <a:r>
              <a:rPr baseline="31999"/>
              <a:t>4</a:t>
            </a:r>
            <a:r>
              <a:rPr b="1" sz="4400"/>
              <a:t>=</a:t>
            </a:r>
            <a:r>
              <a:rPr sz="4400"/>
              <a:t>0.0625 (6% chances)</a:t>
            </a:r>
          </a:p>
        </p:txBody>
      </p:sp>
      <p:sp>
        <p:nvSpPr>
          <p:cNvPr id="5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67" name="Matlab: p=4; x=0.5; n=1000; (1-x^p)^n"/>
          <p:cNvSpPr txBox="1"/>
          <p:nvPr/>
        </p:nvSpPr>
        <p:spPr>
          <a:xfrm>
            <a:off x="977900" y="1676400"/>
            <a:ext cx="12179300" cy="977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2" marL="783590" marR="57799" indent="-285750" defTabSz="1295400">
              <a:spcBef>
                <a:spcPts val="900"/>
              </a:spcBef>
              <a:buSzPct val="100000"/>
              <a:buChar char="–"/>
              <a:defRPr sz="1800">
                <a:uFill>
                  <a:solidFill>
                    <a:srgbClr val="000000"/>
                  </a:solidFill>
                </a:uFill>
                <a:latin typeface="Courier"/>
                <a:ea typeface="Courier"/>
                <a:cs typeface="Courier"/>
                <a:sym typeface="Courier"/>
              </a:defRPr>
            </a:pPr>
            <a:endParaRPr sz="2400"/>
          </a:p>
          <a:p>
            <a:pPr lvl="1" marL="383540" marR="57799" indent="-342900" defTabSz="1295400">
              <a:spcBef>
                <a:spcPts val="1000"/>
              </a:spcBef>
              <a:buSzPct val="100000"/>
              <a:buChar char="•"/>
              <a:defRPr sz="2400">
                <a:uFill>
                  <a:solidFill>
                    <a:srgbClr val="000000"/>
                  </a:solidFill>
                </a:uFill>
                <a:latin typeface="Courier"/>
                <a:ea typeface="Courier"/>
                <a:cs typeface="Courier"/>
                <a:sym typeface="Courier"/>
              </a:defRPr>
            </a:pPr>
            <a:r>
              <a:t>Matlab: </a:t>
            </a:r>
            <a:r>
              <a:t>p=4; x=0.5; n=1000; (1-x^p)^n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Robustness: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Robustness: example</a:t>
            </a:r>
          </a:p>
        </p:txBody>
      </p:sp>
      <p:sp>
        <p:nvSpPr>
          <p:cNvPr id="570" name="Proportion of inliers X=0.5…"/>
          <p:cNvSpPr txBox="1"/>
          <p:nvPr>
            <p:ph type="body" idx="1"/>
          </p:nvPr>
        </p:nvSpPr>
        <p:spPr>
          <a:xfrm>
            <a:off x="977900" y="2819400"/>
            <a:ext cx="11836400" cy="7150100"/>
          </a:xfrm>
          <a:prstGeom prst="rect">
            <a:avLst/>
          </a:prstGeom>
        </p:spPr>
        <p:txBody>
          <a:bodyPr/>
          <a:lstStyle/>
          <a:p>
            <a:pPr/>
            <a:r>
              <a:t>Proportion of inliers </a:t>
            </a:r>
            <a:r>
              <a:rPr b="1"/>
              <a:t>X=0.5 </a:t>
            </a:r>
            <a:endParaRPr b="1"/>
          </a:p>
          <a:p>
            <a:pPr/>
            <a:r>
              <a:t>Probability that we pick P=4 inliers?</a:t>
            </a:r>
          </a:p>
          <a:p>
            <a:pPr lvl="1"/>
            <a:r>
              <a:t>0.5</a:t>
            </a:r>
            <a:r>
              <a:rPr baseline="31999"/>
              <a:t>4</a:t>
            </a:r>
            <a:r>
              <a:rPr b="1" sz="4400"/>
              <a:t>=</a:t>
            </a:r>
            <a:r>
              <a:rPr sz="4400"/>
              <a:t>0.0625 (6% chances)</a:t>
            </a:r>
          </a:p>
          <a:p>
            <a:pPr/>
            <a:r>
              <a:t>Probability that we have </a:t>
            </a:r>
            <a:r>
              <a:rPr b="1"/>
              <a:t>not</a:t>
            </a:r>
            <a:r>
              <a:t> picked a set of inliers?</a:t>
            </a:r>
          </a:p>
          <a:p>
            <a:pPr lvl="1"/>
            <a:r>
              <a:t>N=100 iterations: </a:t>
            </a:r>
            <a:br/>
            <a:r>
              <a:t>(1-0.5</a:t>
            </a:r>
            <a:r>
              <a:rPr baseline="31999"/>
              <a:t>4</a:t>
            </a:r>
            <a:r>
              <a:t>)</a:t>
            </a:r>
            <a:r>
              <a:rPr baseline="31999"/>
              <a:t>100</a:t>
            </a:r>
            <a:r>
              <a:rPr sz="4400"/>
              <a:t>=0.00157 (1 chance in 600)</a:t>
            </a:r>
            <a:endParaRPr sz="4400"/>
          </a:p>
          <a:p>
            <a:pPr lvl="1" marL="828708" indent="-330868"/>
            <a:r>
              <a:rPr sz="4400"/>
              <a:t>N=1000 iterations:</a:t>
            </a:r>
            <a:br>
              <a:rPr sz="4400"/>
            </a:br>
            <a:r>
              <a:rPr sz="4400"/>
              <a:t>1 chance in 1e28</a:t>
            </a:r>
          </a:p>
        </p:txBody>
      </p:sp>
      <p:sp>
        <p:nvSpPr>
          <p:cNvPr id="5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72" name="Matlab: p=4; x=0.5; n=1000; (1-x^p)^n"/>
          <p:cNvSpPr txBox="1"/>
          <p:nvPr/>
        </p:nvSpPr>
        <p:spPr>
          <a:xfrm>
            <a:off x="977900" y="1676400"/>
            <a:ext cx="12179300" cy="977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2" marL="783590" marR="57799" indent="-285750" defTabSz="1295400">
              <a:spcBef>
                <a:spcPts val="900"/>
              </a:spcBef>
              <a:buSzPct val="100000"/>
              <a:buChar char="–"/>
              <a:defRPr sz="1800">
                <a:uFill>
                  <a:solidFill>
                    <a:srgbClr val="000000"/>
                  </a:solidFill>
                </a:uFill>
                <a:latin typeface="Courier"/>
                <a:ea typeface="Courier"/>
                <a:cs typeface="Courier"/>
                <a:sym typeface="Courier"/>
              </a:defRPr>
            </a:pPr>
            <a:endParaRPr sz="2400"/>
          </a:p>
          <a:p>
            <a:pPr lvl="1" marL="383540" marR="57799" indent="-342900" defTabSz="1295400">
              <a:spcBef>
                <a:spcPts val="1000"/>
              </a:spcBef>
              <a:buSzPct val="100000"/>
              <a:buChar char="•"/>
              <a:defRPr sz="2400">
                <a:uFill>
                  <a:solidFill>
                    <a:srgbClr val="000000"/>
                  </a:solidFill>
                </a:uFill>
                <a:latin typeface="Courier"/>
                <a:ea typeface="Courier"/>
                <a:cs typeface="Courier"/>
                <a:sym typeface="Courier"/>
              </a:defRPr>
            </a:pPr>
            <a:r>
              <a:t>Matlab: </a:t>
            </a:r>
            <a:r>
              <a:t>p=4; x=0.5; n=1000; (1-x^p)^n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Robustness: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Robustness: example</a:t>
            </a:r>
          </a:p>
        </p:txBody>
      </p:sp>
      <p:sp>
        <p:nvSpPr>
          <p:cNvPr id="575" name="Proportion of inliers X=0.3…"/>
          <p:cNvSpPr txBox="1"/>
          <p:nvPr>
            <p:ph type="body" idx="1"/>
          </p:nvPr>
        </p:nvSpPr>
        <p:spPr>
          <a:xfrm>
            <a:off x="977900" y="2819400"/>
            <a:ext cx="11836400" cy="6934200"/>
          </a:xfrm>
          <a:prstGeom prst="rect">
            <a:avLst/>
          </a:prstGeom>
        </p:spPr>
        <p:txBody>
          <a:bodyPr/>
          <a:lstStyle/>
          <a:p>
            <a:pPr/>
            <a:r>
              <a:t>Proportion of inliers </a:t>
            </a:r>
            <a:r>
              <a:rPr b="1"/>
              <a:t>X=0.3</a:t>
            </a:r>
            <a:r>
              <a:t> </a:t>
            </a:r>
          </a:p>
          <a:p>
            <a:pPr/>
            <a:r>
              <a:t>Probability that we pick P=4 inliers?</a:t>
            </a:r>
          </a:p>
          <a:p>
            <a:pPr lvl="1"/>
            <a:r>
              <a:t>0.3</a:t>
            </a:r>
            <a:r>
              <a:rPr baseline="31999"/>
              <a:t>4</a:t>
            </a:r>
            <a:r>
              <a:rPr b="1" sz="4400"/>
              <a:t>=</a:t>
            </a:r>
            <a:r>
              <a:rPr sz="4400"/>
              <a:t>0.0081 (0.8% chances)</a:t>
            </a:r>
          </a:p>
          <a:p>
            <a:pPr/>
            <a:r>
              <a:t>Probability that we have </a:t>
            </a:r>
            <a:r>
              <a:rPr b="1"/>
              <a:t>not</a:t>
            </a:r>
            <a:r>
              <a:t> picked a set of inliers?</a:t>
            </a:r>
          </a:p>
          <a:p>
            <a:pPr lvl="1"/>
            <a:r>
              <a:t>N=100 iterations: </a:t>
            </a:r>
            <a:br/>
            <a:r>
              <a:t>(1-0.3</a:t>
            </a:r>
            <a:r>
              <a:rPr baseline="31999"/>
              <a:t>4</a:t>
            </a:r>
            <a:r>
              <a:t>)</a:t>
            </a:r>
            <a:r>
              <a:rPr baseline="31999"/>
              <a:t>100</a:t>
            </a:r>
            <a:r>
              <a:rPr sz="4400"/>
              <a:t>=0.44 (1 chance in 2)</a:t>
            </a:r>
            <a:endParaRPr sz="4400"/>
          </a:p>
          <a:p>
            <a:pPr lvl="1" marL="828708" indent="-330868"/>
            <a:r>
              <a:rPr sz="4400"/>
              <a:t>N=1000 iterations:</a:t>
            </a:r>
            <a:br>
              <a:rPr sz="4400"/>
            </a:br>
            <a:r>
              <a:rPr sz="4400"/>
              <a:t>1 chance in 3400</a:t>
            </a:r>
          </a:p>
        </p:txBody>
      </p:sp>
      <p:sp>
        <p:nvSpPr>
          <p:cNvPr id="5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79" name="Group"/>
          <p:cNvGrpSpPr/>
          <p:nvPr/>
        </p:nvGrpSpPr>
        <p:grpSpPr>
          <a:xfrm>
            <a:off x="8521700" y="2095500"/>
            <a:ext cx="3868985" cy="1485900"/>
            <a:chOff x="0" y="0"/>
            <a:chExt cx="3868984" cy="1485900"/>
          </a:xfrm>
        </p:grpSpPr>
        <p:pic>
          <p:nvPicPr>
            <p:cNvPr id="577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rcRect l="13427" t="7237" r="9428" b="11427"/>
            <a:stretch>
              <a:fillRect/>
            </a:stretch>
          </p:blipFill>
          <p:spPr>
            <a:xfrm>
              <a:off x="0" y="0"/>
              <a:ext cx="1869332" cy="1485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78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rcRect l="11999" t="7237" r="9428" b="11427"/>
            <a:stretch>
              <a:fillRect/>
            </a:stretch>
          </p:blipFill>
          <p:spPr>
            <a:xfrm>
              <a:off x="1967589" y="0"/>
              <a:ext cx="1901396" cy="14786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Robustness: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Robustness: example</a:t>
            </a:r>
          </a:p>
        </p:txBody>
      </p:sp>
      <p:sp>
        <p:nvSpPr>
          <p:cNvPr id="582" name="Proportion of inliers X=0.1…"/>
          <p:cNvSpPr txBox="1"/>
          <p:nvPr>
            <p:ph type="body" idx="1"/>
          </p:nvPr>
        </p:nvSpPr>
        <p:spPr>
          <a:xfrm>
            <a:off x="977900" y="2819400"/>
            <a:ext cx="11836400" cy="6934200"/>
          </a:xfrm>
          <a:prstGeom prst="rect">
            <a:avLst/>
          </a:prstGeom>
        </p:spPr>
        <p:txBody>
          <a:bodyPr/>
          <a:lstStyle/>
          <a:p>
            <a:pPr/>
            <a:r>
              <a:t>Proportion of inliers </a:t>
            </a:r>
            <a:r>
              <a:rPr b="1"/>
              <a:t>X=0.1</a:t>
            </a:r>
            <a:r>
              <a:t> </a:t>
            </a:r>
          </a:p>
          <a:p>
            <a:pPr/>
            <a:r>
              <a:t>Probability that we pick P=4 inliers?</a:t>
            </a:r>
          </a:p>
          <a:p>
            <a:pPr lvl="1"/>
            <a:r>
              <a:t>0.1</a:t>
            </a:r>
            <a:r>
              <a:rPr baseline="31999"/>
              <a:t>4</a:t>
            </a:r>
            <a:r>
              <a:rPr b="1" sz="4400"/>
              <a:t>=</a:t>
            </a:r>
            <a:r>
              <a:rPr sz="4400"/>
              <a:t>0.0001 (0.01% chances, 1 in 10,000)</a:t>
            </a:r>
          </a:p>
          <a:p>
            <a:pPr/>
            <a:r>
              <a:t>Probability that we have </a:t>
            </a:r>
            <a:r>
              <a:rPr b="1"/>
              <a:t>not</a:t>
            </a:r>
            <a:r>
              <a:t> picked a set of inliers?</a:t>
            </a:r>
          </a:p>
          <a:p>
            <a:pPr lvl="1"/>
            <a:r>
              <a:t>N=100 iterations:  (1-0.1</a:t>
            </a:r>
            <a:r>
              <a:rPr baseline="31999"/>
              <a:t>4</a:t>
            </a:r>
            <a:r>
              <a:t>)</a:t>
            </a:r>
            <a:r>
              <a:rPr baseline="31999"/>
              <a:t>100</a:t>
            </a:r>
            <a:r>
              <a:rPr sz="4400"/>
              <a:t>=0.99</a:t>
            </a:r>
            <a:endParaRPr sz="4400"/>
          </a:p>
          <a:p>
            <a:pPr lvl="1" marL="828708" indent="-330868"/>
            <a:r>
              <a:rPr sz="4400"/>
              <a:t>N=1000 iterations: 90%</a:t>
            </a:r>
            <a:endParaRPr sz="4400"/>
          </a:p>
          <a:p>
            <a:pPr lvl="1" marL="828708" indent="-330868"/>
            <a:r>
              <a:rPr sz="4400"/>
              <a:t>N=10,000: 36%</a:t>
            </a:r>
            <a:endParaRPr sz="4400"/>
          </a:p>
          <a:p>
            <a:pPr lvl="1" marL="828708" indent="-330868"/>
            <a:r>
              <a:rPr sz="4400"/>
              <a:t>N=100,000: 1 in 22,000</a:t>
            </a:r>
          </a:p>
        </p:txBody>
      </p:sp>
      <p:sp>
        <p:nvSpPr>
          <p:cNvPr id="5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86" name="Group"/>
          <p:cNvGrpSpPr/>
          <p:nvPr/>
        </p:nvGrpSpPr>
        <p:grpSpPr>
          <a:xfrm>
            <a:off x="8521700" y="2095500"/>
            <a:ext cx="3868985" cy="1485900"/>
            <a:chOff x="0" y="0"/>
            <a:chExt cx="3868984" cy="1485900"/>
          </a:xfrm>
        </p:grpSpPr>
        <p:pic>
          <p:nvPicPr>
            <p:cNvPr id="584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rcRect l="13427" t="7237" r="9428" b="11427"/>
            <a:stretch>
              <a:fillRect/>
            </a:stretch>
          </p:blipFill>
          <p:spPr>
            <a:xfrm>
              <a:off x="0" y="0"/>
              <a:ext cx="1869332" cy="1485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5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rcRect l="11999" t="7237" r="9428" b="11427"/>
            <a:stretch>
              <a:fillRect/>
            </a:stretch>
          </p:blipFill>
          <p:spPr>
            <a:xfrm>
              <a:off x="1967589" y="0"/>
              <a:ext cx="1901396" cy="14786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ra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Graph</a:t>
            </a:r>
          </a:p>
        </p:txBody>
      </p:sp>
      <p:sp>
        <p:nvSpPr>
          <p:cNvPr id="58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9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200" y="2129441"/>
            <a:ext cx="12266084" cy="6972301"/>
          </a:xfrm>
          <a:prstGeom prst="rect">
            <a:avLst/>
          </a:prstGeom>
          <a:ln w="12700"/>
        </p:spPr>
      </p:pic>
      <p:sp>
        <p:nvSpPr>
          <p:cNvPr id="592" name="percentage of inliers X"/>
          <p:cNvSpPr txBox="1"/>
          <p:nvPr/>
        </p:nvSpPr>
        <p:spPr>
          <a:xfrm>
            <a:off x="5956300" y="8674100"/>
            <a:ext cx="411649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percentage of inliers X</a:t>
            </a:r>
          </a:p>
        </p:txBody>
      </p:sp>
      <p:sp>
        <p:nvSpPr>
          <p:cNvPr id="593" name="probability  to fail"/>
          <p:cNvSpPr txBox="1"/>
          <p:nvPr/>
        </p:nvSpPr>
        <p:spPr>
          <a:xfrm>
            <a:off x="330200" y="2133600"/>
            <a:ext cx="2371717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probability </a:t>
            </a:r>
            <a:br/>
            <a:r>
              <a:t>to fail</a:t>
            </a:r>
          </a:p>
        </p:txBody>
      </p:sp>
      <p:sp>
        <p:nvSpPr>
          <p:cNvPr id="594" name="N=10 iter."/>
          <p:cNvSpPr txBox="1"/>
          <p:nvPr/>
        </p:nvSpPr>
        <p:spPr>
          <a:xfrm>
            <a:off x="4965700" y="3238500"/>
            <a:ext cx="192670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N=10 iter.</a:t>
            </a:r>
          </a:p>
        </p:txBody>
      </p:sp>
      <p:sp>
        <p:nvSpPr>
          <p:cNvPr id="595" name="100 iter."/>
          <p:cNvSpPr txBox="1"/>
          <p:nvPr/>
        </p:nvSpPr>
        <p:spPr>
          <a:xfrm>
            <a:off x="3556000" y="3860800"/>
            <a:ext cx="158725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100 iter.</a:t>
            </a:r>
          </a:p>
        </p:txBody>
      </p:sp>
      <p:sp>
        <p:nvSpPr>
          <p:cNvPr id="596" name="1000  iter."/>
          <p:cNvSpPr txBox="1"/>
          <p:nvPr/>
        </p:nvSpPr>
        <p:spPr>
          <a:xfrm>
            <a:off x="2959100" y="4483100"/>
            <a:ext cx="134050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70000"/>
              </a:lnSpc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1000 </a:t>
            </a:r>
            <a:br/>
            <a:r>
              <a:t>iter.</a:t>
            </a:r>
          </a:p>
        </p:txBody>
      </p:sp>
      <p:sp>
        <p:nvSpPr>
          <p:cNvPr id="597" name="104  iter."/>
          <p:cNvSpPr txBox="1"/>
          <p:nvPr/>
        </p:nvSpPr>
        <p:spPr>
          <a:xfrm>
            <a:off x="2565400" y="5867400"/>
            <a:ext cx="105263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70000"/>
              </a:lnSpc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10</a:t>
            </a:r>
            <a:r>
              <a:rPr baseline="31999"/>
              <a:t>4</a:t>
            </a:r>
            <a:r>
              <a:t> </a:t>
            </a:r>
            <a:br/>
            <a:r>
              <a:t>iter.</a:t>
            </a:r>
          </a:p>
        </p:txBody>
      </p:sp>
      <p:sp>
        <p:nvSpPr>
          <p:cNvPr id="598" name="106  iter."/>
          <p:cNvSpPr txBox="1"/>
          <p:nvPr/>
        </p:nvSpPr>
        <p:spPr>
          <a:xfrm>
            <a:off x="2222500" y="6705600"/>
            <a:ext cx="105263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70000"/>
              </a:lnSpc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10</a:t>
            </a:r>
            <a:r>
              <a:rPr baseline="31999"/>
              <a:t>6</a:t>
            </a:r>
            <a:r>
              <a:t> </a:t>
            </a:r>
            <a:br/>
            <a:r>
              <a:t>iter.</a:t>
            </a:r>
          </a:p>
        </p:txBody>
      </p:sp>
      <p:sp>
        <p:nvSpPr>
          <p:cNvPr id="599" name="105  iter."/>
          <p:cNvSpPr txBox="1"/>
          <p:nvPr/>
        </p:nvSpPr>
        <p:spPr>
          <a:xfrm>
            <a:off x="1841500" y="7518400"/>
            <a:ext cx="1052633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70000"/>
              </a:lnSpc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10</a:t>
            </a:r>
            <a:r>
              <a:rPr baseline="31999"/>
              <a:t>5</a:t>
            </a:r>
            <a:r>
              <a:t> </a:t>
            </a:r>
            <a:br/>
            <a:r>
              <a:t>iter.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Robustness: conclu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Robustness: conclusions</a:t>
            </a:r>
          </a:p>
        </p:txBody>
      </p:sp>
      <p:sp>
        <p:nvSpPr>
          <p:cNvPr id="602" name="Effect of number of parameters of model/number of necessary pai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Effect of number of parameters of model/number of necessary pairs</a:t>
            </a:r>
          </a:p>
          <a:p>
            <a:pPr lvl="1"/>
            <a:r>
              <a:t>Bad exponential</a:t>
            </a:r>
          </a:p>
          <a:p>
            <a:pPr/>
            <a:r>
              <a:t>Effect of percentage of inliers</a:t>
            </a:r>
          </a:p>
          <a:p>
            <a:pPr lvl="1"/>
            <a:r>
              <a:t>Base of the exponential</a:t>
            </a:r>
          </a:p>
          <a:p>
            <a:pPr/>
            <a:r>
              <a:t>Effect of number of iterations</a:t>
            </a:r>
          </a:p>
          <a:p>
            <a:pPr lvl="1"/>
            <a:r>
              <a:t>Good exponential</a:t>
            </a:r>
          </a:p>
        </p:txBody>
      </p:sp>
      <p:sp>
        <p:nvSpPr>
          <p:cNvPr id="6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02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RANSAC 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RANSAC recap</a:t>
            </a:r>
          </a:p>
        </p:txBody>
      </p:sp>
      <p:sp>
        <p:nvSpPr>
          <p:cNvPr id="606" name="For fitting a model with low number P of parameters (8 for homographie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fitting a model with low number P of parameters (8 for homographies)</a:t>
            </a:r>
          </a:p>
          <a:p>
            <a:pPr/>
            <a:r>
              <a:t>Loop</a:t>
            </a:r>
          </a:p>
          <a:p>
            <a:pPr lvl="1"/>
            <a:r>
              <a:t>Select P random data points</a:t>
            </a:r>
          </a:p>
          <a:p>
            <a:pPr lvl="1"/>
            <a:r>
              <a:t>Fit model</a:t>
            </a:r>
          </a:p>
          <a:p>
            <a:pPr lvl="1"/>
            <a:r>
              <a:t>Count inliers </a:t>
            </a:r>
            <a:br/>
            <a:r>
              <a:t>(other data points well fit by this model)</a:t>
            </a:r>
          </a:p>
          <a:p>
            <a:pPr/>
            <a:r>
              <a:t>Keep model with largest number of inliers</a:t>
            </a:r>
          </a:p>
        </p:txBody>
      </p:sp>
      <p:sp>
        <p:nvSpPr>
          <p:cNvPr id="60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1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21" y="0"/>
            <a:ext cx="12984158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Recap: Auto pan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Recap: Auto pano</a:t>
            </a:r>
          </a:p>
        </p:txBody>
      </p:sp>
      <p:sp>
        <p:nvSpPr>
          <p:cNvPr id="615" name="Extract Interest points (Harris coner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Extract Interest points (Harris coner)</a:t>
            </a:r>
          </a:p>
          <a:p>
            <a:pPr/>
            <a:r>
              <a:t>Match with descriptors (9x9 patches)</a:t>
            </a:r>
          </a:p>
          <a:p>
            <a:pPr/>
            <a:r>
              <a:t>Second-Nearest-Neighbor test rejects bad matches</a:t>
            </a:r>
          </a:p>
          <a:p>
            <a:pPr/>
            <a:r>
              <a:t>RANSAC fits homography, robust to outliers</a:t>
            </a:r>
          </a:p>
        </p:txBody>
      </p:sp>
      <p:grpSp>
        <p:nvGrpSpPr>
          <p:cNvPr id="620" name="Group"/>
          <p:cNvGrpSpPr/>
          <p:nvPr/>
        </p:nvGrpSpPr>
        <p:grpSpPr>
          <a:xfrm>
            <a:off x="47624" y="6400799"/>
            <a:ext cx="12757023" cy="3098805"/>
            <a:chOff x="0" y="0"/>
            <a:chExt cx="12757021" cy="3098803"/>
          </a:xfrm>
        </p:grpSpPr>
        <p:pic>
          <p:nvPicPr>
            <p:cNvPr id="616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324102" cy="30988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7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9925" y="4050"/>
              <a:ext cx="2321066" cy="30947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8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936812" y="36456"/>
              <a:ext cx="4593521" cy="30623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9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676155" y="0"/>
              <a:ext cx="3080867" cy="3098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Extract Interest points (Harri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Extract Interest points (Harris)</a:t>
            </a:r>
          </a:p>
        </p:txBody>
      </p:sp>
      <p:sp>
        <p:nvSpPr>
          <p:cNvPr id="62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2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53200" y="19558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78000" y="1955800"/>
            <a:ext cx="47625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Descript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Descriptors</a:t>
            </a:r>
          </a:p>
        </p:txBody>
      </p:sp>
      <p:sp>
        <p:nvSpPr>
          <p:cNvPr id="62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2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6400" y="19558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0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68500" y="1955800"/>
            <a:ext cx="47625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After NN mat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After NN match</a:t>
            </a:r>
          </a:p>
        </p:txBody>
      </p:sp>
      <p:sp>
        <p:nvSpPr>
          <p:cNvPr id="63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3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6400" y="19558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68500" y="19558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6" name="droppedImage.png" descr="droppedImage.png"/>
          <p:cNvPicPr>
            <a:picLocks noChangeAspect="1"/>
          </p:cNvPicPr>
          <p:nvPr/>
        </p:nvPicPr>
        <p:blipFill>
          <a:blip r:embed="rId4">
            <a:alphaModFix amt="70000"/>
            <a:extLst/>
          </a:blip>
          <a:stretch>
            <a:fillRect/>
          </a:stretch>
        </p:blipFill>
        <p:spPr>
          <a:xfrm>
            <a:off x="19685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After match &amp; 2NN te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After match &amp; 2NN test</a:t>
            </a:r>
          </a:p>
        </p:txBody>
      </p:sp>
      <p:sp>
        <p:nvSpPr>
          <p:cNvPr id="6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4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After Ransa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After Ransac</a:t>
            </a:r>
          </a:p>
        </p:txBody>
      </p:sp>
      <p:sp>
        <p:nvSpPr>
          <p:cNvPr id="64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4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900" y="1955800"/>
            <a:ext cx="9525000" cy="63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Result wi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 with blending</a:t>
            </a:r>
          </a:p>
        </p:txBody>
      </p:sp>
      <p:sp>
        <p:nvSpPr>
          <p:cNvPr id="64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4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6800" y="1676400"/>
            <a:ext cx="8030444" cy="807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Mini brea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Mini break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More fun with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fun with homographies</a:t>
            </a:r>
          </a:p>
        </p:txBody>
      </p:sp>
      <p:sp>
        <p:nvSpPr>
          <p:cNvPr id="653" name="Frame of Mind from Steven Alan  http://vimeo.com/38940289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900"/>
            </a:pPr>
            <a:r>
              <a:t>Frame of Mind from </a:t>
            </a:r>
            <a:r>
              <a:rPr>
                <a:hlinkClick r:id="rId2" invalidUrl="" action="" tgtFrame="" tooltip="" history="1" highlightClick="0" endSnd="0"/>
              </a:rPr>
              <a:t>Steven Alan</a:t>
            </a:r>
            <a:r>
              <a:t> </a:t>
            </a:r>
            <a:r>
              <a:rPr u="sng">
                <a:hlinkClick r:id="rId2" invalidUrl="" action="" tgtFrame="" tooltip="" history="1" highlightClick="0" endSnd="0"/>
              </a:rPr>
              <a:t> </a:t>
            </a:r>
            <a:r>
              <a:rPr u="sng">
                <a:hlinkClick r:id="rId3" invalidUrl="" action="" tgtFrame="" tooltip="" history="1" highlightClick="0" endSnd="0"/>
              </a:rPr>
              <a:t>http://vimeo.com/38940289</a:t>
            </a: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</a:p>
          <a:p>
            <a:pPr>
              <a:defRPr sz="2900"/>
            </a:pPr>
            <a:r>
              <a:rPr u="sng">
                <a:hlinkClick r:id="rId4" invalidUrl="" action="" tgtFrame="" tooltip="" history="1" highlightClick="0" endSnd="0"/>
              </a:rPr>
              <a:t>http://www.youtube.com/watch?v=TOnif6BC0kc&amp;feature=youtu.be</a:t>
            </a:r>
          </a:p>
        </p:txBody>
      </p:sp>
      <p:pic>
        <p:nvPicPr>
          <p:cNvPr id="654" name="Frame of Mind_1280x720.mov" descr="Frame of Mind_1280x720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366889" y="2159000"/>
            <a:ext cx="12440356" cy="6997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08" fill="hold"/>
                                        <p:tgtEl>
                                          <p:spTgt spid="6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65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65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654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Blending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The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</a:t>
            </a:r>
          </a:p>
        </p:txBody>
      </p:sp>
      <p:sp>
        <p:nvSpPr>
          <p:cNvPr id="65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6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8200" y="1619396"/>
            <a:ext cx="8039100" cy="8108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The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problem</a:t>
            </a:r>
          </a:p>
        </p:txBody>
      </p:sp>
      <p:sp>
        <p:nvSpPr>
          <p:cNvPr id="66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64" name="pano-basic.png" descr="pano-basi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49834"/>
            <a:ext cx="10795000" cy="7925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Solution 1: smoo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Solution 1: smooth blending</a:t>
            </a:r>
          </a:p>
        </p:txBody>
      </p:sp>
      <p:sp>
        <p:nvSpPr>
          <p:cNvPr id="66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6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8200" y="1619396"/>
            <a:ext cx="8039100" cy="81088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Solution 1: smoo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Solution 1: smooth blending</a:t>
            </a:r>
          </a:p>
        </p:txBody>
      </p:sp>
      <p:sp>
        <p:nvSpPr>
          <p:cNvPr id="671" name="Each output pixel is weighted average of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Each output pixel is weighted average of images</a:t>
            </a:r>
          </a:p>
          <a:p>
            <a:pPr/>
            <a:r>
              <a:t>Weight depends on distance to source boundary</a:t>
            </a:r>
          </a:p>
        </p:txBody>
      </p:sp>
      <p:pic>
        <p:nvPicPr>
          <p:cNvPr id="67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1500" y="4533900"/>
            <a:ext cx="4268292" cy="4305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70700" y="4546600"/>
            <a:ext cx="4255701" cy="4292600"/>
          </a:xfrm>
          <a:prstGeom prst="rect">
            <a:avLst/>
          </a:prstGeom>
          <a:ln w="12700">
            <a:miter lim="400000"/>
          </a:ln>
        </p:spPr>
      </p:pic>
      <p:sp>
        <p:nvSpPr>
          <p:cNvPr id="674" name="Weights of image 1"/>
          <p:cNvSpPr txBox="1"/>
          <p:nvPr/>
        </p:nvSpPr>
        <p:spPr>
          <a:xfrm>
            <a:off x="1857716" y="9004300"/>
            <a:ext cx="424971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Weights of image 1</a:t>
            </a:r>
          </a:p>
        </p:txBody>
      </p:sp>
      <p:sp>
        <p:nvSpPr>
          <p:cNvPr id="675" name="Weights of image 2"/>
          <p:cNvSpPr txBox="1"/>
          <p:nvPr/>
        </p:nvSpPr>
        <p:spPr>
          <a:xfrm>
            <a:off x="6874216" y="9004300"/>
            <a:ext cx="424971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Weights of image 2</a:t>
            </a:r>
          </a:p>
        </p:txBody>
      </p:sp>
      <p:pic>
        <p:nvPicPr>
          <p:cNvPr id="676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39500" y="4546600"/>
            <a:ext cx="1714500" cy="228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77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400" y="4533900"/>
            <a:ext cx="1714500" cy="228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Computing dis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Computing distance</a:t>
            </a:r>
          </a:p>
        </p:txBody>
      </p:sp>
      <p:sp>
        <p:nvSpPr>
          <p:cNvPr id="680" name="Complex in output image because of homograph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Complex in output image because of homography</a:t>
            </a:r>
          </a:p>
          <a:p>
            <a:pPr/>
            <a:r>
              <a:t>But easy in the source space</a:t>
            </a:r>
          </a:p>
        </p:txBody>
      </p:sp>
      <p:pic>
        <p:nvPicPr>
          <p:cNvPr id="68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9100" y="4546600"/>
            <a:ext cx="4255701" cy="4292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74000" y="5384800"/>
            <a:ext cx="2609850" cy="3479800"/>
          </a:xfrm>
          <a:prstGeom prst="rect">
            <a:avLst/>
          </a:prstGeom>
          <a:ln w="12700">
            <a:miter lim="400000"/>
          </a:ln>
        </p:spPr>
      </p:pic>
      <p:sp>
        <p:nvSpPr>
          <p:cNvPr id="683" name="Line"/>
          <p:cNvSpPr/>
          <p:nvPr/>
        </p:nvSpPr>
        <p:spPr>
          <a:xfrm>
            <a:off x="3670300" y="5018792"/>
            <a:ext cx="6134100" cy="1051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3701" fill="norm" stroke="1" extrusionOk="0">
                <a:moveTo>
                  <a:pt x="0" y="10392"/>
                </a:moveTo>
                <a:cubicBezTo>
                  <a:pt x="3794" y="31"/>
                  <a:pt x="16724" y="-7899"/>
                  <a:pt x="21600" y="13701"/>
                </a:cubicBezTo>
              </a:path>
            </a:pathLst>
          </a:custGeom>
          <a:ln w="76200">
            <a:solidFill>
              <a:srgbClr val="E32400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Weights</a:t>
            </a:r>
          </a:p>
        </p:txBody>
      </p:sp>
      <p:sp>
        <p:nvSpPr>
          <p:cNvPr id="686" name="Separable in y and 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Separable in y and x</a:t>
            </a:r>
          </a:p>
          <a:p>
            <a:pPr/>
            <a:r>
              <a:t>Piecewise-linear</a:t>
            </a:r>
          </a:p>
          <a:p>
            <a:pPr/>
            <a:r>
              <a:t>1 in the middle, 0 at boundary</a:t>
            </a:r>
          </a:p>
        </p:txBody>
      </p:sp>
      <p:pic>
        <p:nvPicPr>
          <p:cNvPr id="68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74000" y="5384800"/>
            <a:ext cx="2609850" cy="3479800"/>
          </a:xfrm>
          <a:prstGeom prst="rect">
            <a:avLst/>
          </a:prstGeom>
          <a:ln w="12700">
            <a:miter lim="400000"/>
          </a:ln>
        </p:spPr>
      </p:pic>
      <p:sp>
        <p:nvSpPr>
          <p:cNvPr id="688" name="Line"/>
          <p:cNvSpPr/>
          <p:nvPr/>
        </p:nvSpPr>
        <p:spPr>
          <a:xfrm>
            <a:off x="7861300" y="3632200"/>
            <a:ext cx="2517838" cy="1222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0196"/>
                </a:moveTo>
                <a:lnTo>
                  <a:pt x="11113" y="0"/>
                </a:lnTo>
                <a:lnTo>
                  <a:pt x="21600" y="21600"/>
                </a:ln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689" name="Line"/>
          <p:cNvSpPr/>
          <p:nvPr/>
        </p:nvSpPr>
        <p:spPr>
          <a:xfrm rot="5400000">
            <a:off x="9761568" y="6508750"/>
            <a:ext cx="3441701" cy="1219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0196"/>
                </a:moveTo>
                <a:lnTo>
                  <a:pt x="11113" y="0"/>
                </a:lnTo>
                <a:lnTo>
                  <a:pt x="21600" y="21600"/>
                </a:lnTo>
              </a:path>
            </a:pathLst>
          </a:custGeom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690" name="1"/>
          <p:cNvSpPr txBox="1"/>
          <p:nvPr/>
        </p:nvSpPr>
        <p:spPr>
          <a:xfrm>
            <a:off x="8986372" y="2857500"/>
            <a:ext cx="381001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691" name="0"/>
          <p:cNvSpPr txBox="1"/>
          <p:nvPr/>
        </p:nvSpPr>
        <p:spPr>
          <a:xfrm>
            <a:off x="7487772" y="4102100"/>
            <a:ext cx="381001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692" name="0"/>
          <p:cNvSpPr txBox="1"/>
          <p:nvPr/>
        </p:nvSpPr>
        <p:spPr>
          <a:xfrm>
            <a:off x="10205572" y="4102100"/>
            <a:ext cx="381001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693" name="0"/>
          <p:cNvSpPr txBox="1"/>
          <p:nvPr/>
        </p:nvSpPr>
        <p:spPr>
          <a:xfrm>
            <a:off x="11107272" y="4851400"/>
            <a:ext cx="381001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694" name="0"/>
          <p:cNvSpPr txBox="1"/>
          <p:nvPr/>
        </p:nvSpPr>
        <p:spPr>
          <a:xfrm>
            <a:off x="11107272" y="8470900"/>
            <a:ext cx="381001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695" name="1"/>
          <p:cNvSpPr txBox="1"/>
          <p:nvPr/>
        </p:nvSpPr>
        <p:spPr>
          <a:xfrm>
            <a:off x="12110572" y="6731000"/>
            <a:ext cx="381001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Keep track of sum of 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Keep track of sum of weights</a:t>
            </a:r>
          </a:p>
        </p:txBody>
      </p:sp>
      <p:sp>
        <p:nvSpPr>
          <p:cNvPr id="698" name="My advice: have an extra image that maintains the sum of the weights for each pixel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My advice: have an extra image that maintains the sum of the weights for each pixel.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Basic reproj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reprojection</a:t>
            </a:r>
          </a:p>
        </p:txBody>
      </p:sp>
      <p:sp>
        <p:nvSpPr>
          <p:cNvPr id="70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02" name="pano-basic.png" descr="pano-basi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49834"/>
            <a:ext cx="10795000" cy="7925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moo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Smooth blending</a:t>
            </a:r>
          </a:p>
        </p:txBody>
      </p:sp>
      <p:sp>
        <p:nvSpPr>
          <p:cNvPr id="70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0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51000"/>
            <a:ext cx="10795000" cy="7925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Smooth blending: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Smooth blending: problem</a:t>
            </a:r>
          </a:p>
        </p:txBody>
      </p:sp>
      <p:sp>
        <p:nvSpPr>
          <p:cNvPr id="70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1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51000"/>
            <a:ext cx="10795000" cy="7925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1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94700" y="1620127"/>
            <a:ext cx="5397500" cy="3993273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</p:pic>
      <p:sp>
        <p:nvSpPr>
          <p:cNvPr id="712" name="Smooth blending"/>
          <p:cNvSpPr txBox="1"/>
          <p:nvPr/>
        </p:nvSpPr>
        <p:spPr>
          <a:xfrm>
            <a:off x="8513365" y="1714500"/>
            <a:ext cx="3740015" cy="723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Smooth blending</a:t>
            </a:r>
          </a:p>
        </p:txBody>
      </p:sp>
      <p:sp>
        <p:nvSpPr>
          <p:cNvPr id="713" name="Rectangle"/>
          <p:cNvSpPr/>
          <p:nvPr/>
        </p:nvSpPr>
        <p:spPr>
          <a:xfrm>
            <a:off x="7073900" y="6197600"/>
            <a:ext cx="774700" cy="622300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mooth blending: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Smooth blending: problem</a:t>
            </a:r>
          </a:p>
        </p:txBody>
      </p:sp>
      <p:sp>
        <p:nvSpPr>
          <p:cNvPr id="71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1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51000"/>
            <a:ext cx="10795000" cy="79259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22" name="Group"/>
          <p:cNvGrpSpPr/>
          <p:nvPr/>
        </p:nvGrpSpPr>
        <p:grpSpPr>
          <a:xfrm>
            <a:off x="8394700" y="1620127"/>
            <a:ext cx="5410200" cy="8206890"/>
            <a:chOff x="0" y="0"/>
            <a:chExt cx="5410200" cy="8206888"/>
          </a:xfrm>
        </p:grpSpPr>
        <p:pic>
          <p:nvPicPr>
            <p:cNvPr id="718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97500" cy="39932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9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4501272"/>
              <a:ext cx="5410200" cy="37056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0" name="Smooth blending"/>
            <p:cNvSpPr txBox="1"/>
            <p:nvPr/>
          </p:nvSpPr>
          <p:spPr>
            <a:xfrm>
              <a:off x="118665" y="94372"/>
              <a:ext cx="3740015" cy="7239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Smooth blending</a:t>
              </a:r>
            </a:p>
          </p:txBody>
        </p:sp>
        <p:sp>
          <p:nvSpPr>
            <p:cNvPr id="721" name="Basic reprojection"/>
            <p:cNvSpPr txBox="1"/>
            <p:nvPr/>
          </p:nvSpPr>
          <p:spPr>
            <a:xfrm>
              <a:off x="119043" y="4602872"/>
              <a:ext cx="4171058" cy="7239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Basic reprojection </a:t>
              </a:r>
            </a:p>
          </p:txBody>
        </p:sp>
      </p:grpSp>
      <p:sp>
        <p:nvSpPr>
          <p:cNvPr id="723" name="Rectangle"/>
          <p:cNvSpPr/>
          <p:nvPr/>
        </p:nvSpPr>
        <p:spPr>
          <a:xfrm>
            <a:off x="7073900" y="6197600"/>
            <a:ext cx="774700" cy="622300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Smooth blending: 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Smooth blending: problem</a:t>
            </a:r>
          </a:p>
        </p:txBody>
      </p:sp>
      <p:sp>
        <p:nvSpPr>
          <p:cNvPr id="726" name="Ghost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Ghosting</a:t>
            </a:r>
          </a:p>
          <a:p>
            <a:pPr/>
            <a:r>
              <a:t>Blurring</a:t>
            </a:r>
          </a:p>
        </p:txBody>
      </p:sp>
      <p:grpSp>
        <p:nvGrpSpPr>
          <p:cNvPr id="731" name="Group"/>
          <p:cNvGrpSpPr/>
          <p:nvPr/>
        </p:nvGrpSpPr>
        <p:grpSpPr>
          <a:xfrm>
            <a:off x="8394700" y="1620127"/>
            <a:ext cx="5410200" cy="8206890"/>
            <a:chOff x="0" y="0"/>
            <a:chExt cx="5410200" cy="8206888"/>
          </a:xfrm>
        </p:grpSpPr>
        <p:pic>
          <p:nvPicPr>
            <p:cNvPr id="727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397500" cy="39932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8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4501272"/>
              <a:ext cx="5410200" cy="37056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9" name="Smooth blending"/>
            <p:cNvSpPr txBox="1"/>
            <p:nvPr/>
          </p:nvSpPr>
          <p:spPr>
            <a:xfrm>
              <a:off x="118665" y="94372"/>
              <a:ext cx="3740015" cy="7239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Smooth blending</a:t>
              </a:r>
            </a:p>
          </p:txBody>
        </p:sp>
        <p:sp>
          <p:nvSpPr>
            <p:cNvPr id="730" name="Basic reprojection"/>
            <p:cNvSpPr txBox="1"/>
            <p:nvPr/>
          </p:nvSpPr>
          <p:spPr>
            <a:xfrm>
              <a:off x="119043" y="4602872"/>
              <a:ext cx="4171058" cy="7239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 defTabSz="584200">
                <a:defRPr sz="4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/>
              <a:r>
                <a:t>Basic reprojection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Two-scale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Two-scale Blending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Lessons lear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Lessons learnt</a:t>
            </a:r>
          </a:p>
        </p:txBody>
      </p:sp>
      <p:sp>
        <p:nvSpPr>
          <p:cNvPr id="736" name="Basic reprojection has transition issu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reprojection has transition issues</a:t>
            </a:r>
          </a:p>
          <a:p>
            <a:pPr/>
            <a:r>
              <a:t>Smooth blending leads to ghosting &amp; blurring</a:t>
            </a:r>
          </a:p>
        </p:txBody>
      </p:sp>
      <p:pic>
        <p:nvPicPr>
          <p:cNvPr id="737" name="pano-basic.png" descr="pano-basi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3934377"/>
            <a:ext cx="7683500" cy="564142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24900" y="3277114"/>
            <a:ext cx="4244517" cy="3140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24900" y="6816847"/>
            <a:ext cx="4254506" cy="2914046"/>
          </a:xfrm>
          <a:prstGeom prst="rect">
            <a:avLst/>
          </a:prstGeom>
          <a:ln w="12700">
            <a:miter lim="400000"/>
          </a:ln>
        </p:spPr>
      </p:pic>
      <p:sp>
        <p:nvSpPr>
          <p:cNvPr id="740" name="Smooth blending"/>
          <p:cNvSpPr txBox="1"/>
          <p:nvPr/>
        </p:nvSpPr>
        <p:spPr>
          <a:xfrm>
            <a:off x="8818216" y="3351327"/>
            <a:ext cx="2941092" cy="56926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 defTabSz="584200"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Smooth blending</a:t>
            </a:r>
          </a:p>
        </p:txBody>
      </p:sp>
      <p:sp>
        <p:nvSpPr>
          <p:cNvPr id="741" name="Basic reprojection"/>
          <p:cNvSpPr txBox="1"/>
          <p:nvPr/>
        </p:nvSpPr>
        <p:spPr>
          <a:xfrm>
            <a:off x="8818514" y="6896745"/>
            <a:ext cx="3280057" cy="5692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 defTabSz="584200"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Basic reprojection </a:t>
            </a:r>
          </a:p>
        </p:txBody>
      </p:sp>
      <p:sp>
        <p:nvSpPr>
          <p:cNvPr id="742" name="Basic reprojection"/>
          <p:cNvSpPr txBox="1"/>
          <p:nvPr/>
        </p:nvSpPr>
        <p:spPr>
          <a:xfrm>
            <a:off x="398414" y="4026545"/>
            <a:ext cx="3280057" cy="5692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 defTabSz="584200">
              <a:defRPr sz="31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Basic reprojection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Solution: multisc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Solution: multiscale</a:t>
            </a:r>
          </a:p>
        </p:txBody>
      </p:sp>
      <p:sp>
        <p:nvSpPr>
          <p:cNvPr id="745" name="Combine smooth and abrupt transi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Combine smooth and abrupt transition</a:t>
            </a:r>
          </a:p>
          <a:p>
            <a:pPr/>
            <a:r>
              <a:t>Depending on scale:</a:t>
            </a:r>
          </a:p>
          <a:p>
            <a:pPr lvl="1"/>
            <a:r>
              <a:t>smooth for low frequencies</a:t>
            </a:r>
          </a:p>
          <a:p>
            <a:pPr lvl="2"/>
            <a:r>
              <a:t>Corrects effects like vignetting or exposure differences</a:t>
            </a:r>
          </a:p>
          <a:p>
            <a:pPr lvl="1"/>
            <a:r>
              <a:t>abrupt for high frequencies</a:t>
            </a:r>
          </a:p>
          <a:p>
            <a:pPr lvl="2"/>
            <a:r>
              <a:t>preserve sharpness, avoids duplicated objects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2-scale sepa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2-scale separation</a:t>
            </a:r>
          </a:p>
        </p:txBody>
      </p:sp>
      <p:sp>
        <p:nvSpPr>
          <p:cNvPr id="748" name="Use Gaussian blur to spl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Gaussian blur to split</a:t>
            </a:r>
          </a:p>
        </p:txBody>
      </p:sp>
      <p:pic>
        <p:nvPicPr>
          <p:cNvPr id="749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800" y="2784586"/>
            <a:ext cx="2469274" cy="3292366"/>
          </a:xfrm>
          <a:prstGeom prst="rect">
            <a:avLst/>
          </a:prstGeom>
          <a:ln w="12700">
            <a:miter lim="400000"/>
          </a:ln>
        </p:spPr>
      </p:pic>
      <p:pic>
        <p:nvPicPr>
          <p:cNvPr id="750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99902" y="6165850"/>
            <a:ext cx="2469274" cy="3292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51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71523" y="6165850"/>
            <a:ext cx="2469275" cy="3292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52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99902" y="2789293"/>
            <a:ext cx="2469274" cy="3292366"/>
          </a:xfrm>
          <a:prstGeom prst="rect">
            <a:avLst/>
          </a:prstGeom>
          <a:ln w="12700">
            <a:miter lim="400000"/>
          </a:ln>
        </p:spPr>
      </p:pic>
      <p:pic>
        <p:nvPicPr>
          <p:cNvPr id="753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71523" y="2781300"/>
            <a:ext cx="2469275" cy="3292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54" name="droppedImage.tiff" descr="dropped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66800" y="6169135"/>
            <a:ext cx="2469274" cy="3292366"/>
          </a:xfrm>
          <a:prstGeom prst="rect">
            <a:avLst/>
          </a:prstGeom>
          <a:ln w="12700">
            <a:miter lim="400000"/>
          </a:ln>
        </p:spPr>
      </p:pic>
      <p:sp>
        <p:nvSpPr>
          <p:cNvPr id="755" name="="/>
          <p:cNvSpPr txBox="1"/>
          <p:nvPr/>
        </p:nvSpPr>
        <p:spPr>
          <a:xfrm>
            <a:off x="3706173" y="40767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756" name="="/>
          <p:cNvSpPr txBox="1"/>
          <p:nvPr/>
        </p:nvSpPr>
        <p:spPr>
          <a:xfrm>
            <a:off x="3706173" y="73279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757" name="+"/>
          <p:cNvSpPr txBox="1"/>
          <p:nvPr/>
        </p:nvSpPr>
        <p:spPr>
          <a:xfrm>
            <a:off x="6944673" y="73279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758" name="+"/>
          <p:cNvSpPr txBox="1"/>
          <p:nvPr/>
        </p:nvSpPr>
        <p:spPr>
          <a:xfrm>
            <a:off x="6944673" y="4064000"/>
            <a:ext cx="42579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+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Low frequency: smoo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6674">
              <a:defRPr sz="6208"/>
            </a:lvl1pPr>
          </a:lstStyle>
          <a:p>
            <a:pPr/>
            <a:r>
              <a:t>Low frequency: smooth blending</a:t>
            </a:r>
          </a:p>
        </p:txBody>
      </p:sp>
      <p:pic>
        <p:nvPicPr>
          <p:cNvPr id="76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83033" y="7307673"/>
            <a:ext cx="1375078" cy="1833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76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66111" y="2443403"/>
            <a:ext cx="1503100" cy="2004133"/>
          </a:xfrm>
          <a:prstGeom prst="rect">
            <a:avLst/>
          </a:prstGeom>
          <a:ln w="12700">
            <a:miter lim="400000"/>
          </a:ln>
        </p:spPr>
      </p:pic>
      <p:pic>
        <p:nvPicPr>
          <p:cNvPr id="763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30343" y="4779574"/>
            <a:ext cx="1659113" cy="166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764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70752" y="1562100"/>
            <a:ext cx="2858889" cy="2883676"/>
          </a:xfrm>
          <a:prstGeom prst="rect">
            <a:avLst/>
          </a:prstGeom>
          <a:ln w="12700">
            <a:miter lim="400000"/>
          </a:ln>
        </p:spPr>
      </p:pic>
      <p:pic>
        <p:nvPicPr>
          <p:cNvPr id="765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77974" y="6758682"/>
            <a:ext cx="2906219" cy="2931418"/>
          </a:xfrm>
          <a:prstGeom prst="rect">
            <a:avLst/>
          </a:prstGeom>
          <a:ln w="12700">
            <a:miter lim="400000"/>
          </a:ln>
        </p:spPr>
      </p:pic>
      <p:pic>
        <p:nvPicPr>
          <p:cNvPr id="766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75500" y="2755900"/>
            <a:ext cx="5715728" cy="574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Low frequency: smoo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pPr/>
            <a:r>
              <a:t>Low frequency: smooth blending</a:t>
            </a:r>
          </a:p>
        </p:txBody>
      </p:sp>
      <p:sp>
        <p:nvSpPr>
          <p:cNvPr id="76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7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300" y="3898900"/>
            <a:ext cx="5715728" cy="574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71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49272" y="3898900"/>
            <a:ext cx="5715728" cy="5740400"/>
          </a:xfrm>
          <a:prstGeom prst="rect">
            <a:avLst/>
          </a:prstGeom>
          <a:ln w="12700">
            <a:miter lim="400000"/>
          </a:ln>
        </p:spPr>
      </p:pic>
      <p:sp>
        <p:nvSpPr>
          <p:cNvPr id="772" name="Low frequencies"/>
          <p:cNvSpPr txBox="1"/>
          <p:nvPr/>
        </p:nvSpPr>
        <p:spPr>
          <a:xfrm>
            <a:off x="1122" y="3175000"/>
            <a:ext cx="45212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Low frequencies</a:t>
            </a:r>
          </a:p>
        </p:txBody>
      </p:sp>
      <p:sp>
        <p:nvSpPr>
          <p:cNvPr id="773" name="(sum of) Weights"/>
          <p:cNvSpPr txBox="1"/>
          <p:nvPr/>
        </p:nvSpPr>
        <p:spPr>
          <a:xfrm>
            <a:off x="6224122" y="3175000"/>
            <a:ext cx="45212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(sum of) Weights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High frequency: abrup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High frequency: abrupt</a:t>
            </a:r>
          </a:p>
        </p:txBody>
      </p:sp>
      <p:pic>
        <p:nvPicPr>
          <p:cNvPr id="77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30215" y="3972671"/>
            <a:ext cx="2609792" cy="26210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81" name="Group"/>
          <p:cNvGrpSpPr/>
          <p:nvPr/>
        </p:nvGrpSpPr>
        <p:grpSpPr>
          <a:xfrm>
            <a:off x="401823" y="2166872"/>
            <a:ext cx="4976657" cy="6512056"/>
            <a:chOff x="0" y="0"/>
            <a:chExt cx="4976655" cy="6512055"/>
          </a:xfrm>
        </p:grpSpPr>
        <p:pic>
          <p:nvPicPr>
            <p:cNvPr id="777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285302" y="3737198"/>
              <a:ext cx="1691354" cy="22551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78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918395" y="635141"/>
              <a:ext cx="1581535" cy="21087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79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725211" cy="27488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80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6883" y="3717707"/>
              <a:ext cx="2770328" cy="27943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782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091741" y="2987288"/>
            <a:ext cx="4850287" cy="48712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High frequency: abrup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High frequency: abrupt</a:t>
            </a:r>
          </a:p>
        </p:txBody>
      </p:sp>
      <p:sp>
        <p:nvSpPr>
          <p:cNvPr id="785" name="For a pixel, only keep the source value with the highest weigh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a pixel, only keep the source value with the highest weight</a:t>
            </a:r>
          </a:p>
        </p:txBody>
      </p:sp>
      <p:pic>
        <p:nvPicPr>
          <p:cNvPr id="78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0" y="3898899"/>
            <a:ext cx="5715728" cy="5740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5300" y="3898900"/>
            <a:ext cx="5715728" cy="5740400"/>
          </a:xfrm>
          <a:prstGeom prst="rect">
            <a:avLst/>
          </a:prstGeom>
          <a:ln w="12700">
            <a:miter lim="400000"/>
          </a:ln>
        </p:spPr>
      </p:pic>
      <p:sp>
        <p:nvSpPr>
          <p:cNvPr id="788" name="High frequencies"/>
          <p:cNvSpPr txBox="1"/>
          <p:nvPr/>
        </p:nvSpPr>
        <p:spPr>
          <a:xfrm>
            <a:off x="1122" y="3175000"/>
            <a:ext cx="45212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High frequencies</a:t>
            </a:r>
          </a:p>
        </p:txBody>
      </p:sp>
      <p:sp>
        <p:nvSpPr>
          <p:cNvPr id="789" name="Max weights"/>
          <p:cNvSpPr txBox="1"/>
          <p:nvPr/>
        </p:nvSpPr>
        <p:spPr>
          <a:xfrm>
            <a:off x="6224122" y="3175000"/>
            <a:ext cx="45212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Max weights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2-scale sepa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2-scale separation</a:t>
            </a:r>
          </a:p>
        </p:txBody>
      </p:sp>
      <p:pic>
        <p:nvPicPr>
          <p:cNvPr id="792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500" y="2606166"/>
            <a:ext cx="1882410" cy="2509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57101" y="7152316"/>
            <a:ext cx="1882410" cy="2509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84632" y="7152316"/>
            <a:ext cx="1882411" cy="250988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5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157101" y="2609755"/>
            <a:ext cx="1882410" cy="25098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6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184632" y="2603661"/>
            <a:ext cx="1882411" cy="25098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7" name="droppedImage.tiff" descr="dropped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17500" y="7154821"/>
            <a:ext cx="1882410" cy="25098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8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375099" y="5409105"/>
            <a:ext cx="1446414" cy="1452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droppedImage.png" descr="droppedImag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8402631" y="5409105"/>
            <a:ext cx="1446414" cy="145265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0" name="droppedImage.png" descr="droppedImag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0551765" y="4918997"/>
            <a:ext cx="2192144" cy="22016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01" name="droppedImage.png" descr="dropped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353275" y="2604112"/>
            <a:ext cx="2492378" cy="2513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2" name="droppedImage.png" descr="dropped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359571" y="7134491"/>
            <a:ext cx="2533640" cy="25556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Resul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</a:t>
            </a:r>
          </a:p>
        </p:txBody>
      </p:sp>
      <p:sp>
        <p:nvSpPr>
          <p:cNvPr id="80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0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9300" y="1651000"/>
            <a:ext cx="7953967" cy="7988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Basic reproj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reprojection</a:t>
            </a:r>
          </a:p>
        </p:txBody>
      </p:sp>
      <p:sp>
        <p:nvSpPr>
          <p:cNvPr id="80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10" name="pano-basic.png" descr="pano-basi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49834"/>
            <a:ext cx="10795000" cy="7925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Smooth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Smooth blending</a:t>
            </a:r>
          </a:p>
        </p:txBody>
      </p:sp>
      <p:sp>
        <p:nvSpPr>
          <p:cNvPr id="8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1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51000"/>
            <a:ext cx="10795000" cy="7925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2-scale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2-scale blending</a:t>
            </a:r>
          </a:p>
        </p:txBody>
      </p:sp>
      <p:sp>
        <p:nvSpPr>
          <p:cNvPr id="81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1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63700"/>
            <a:ext cx="10795000" cy="79259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Comparis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Comparison</a:t>
            </a:r>
          </a:p>
        </p:txBody>
      </p:sp>
      <p:sp>
        <p:nvSpPr>
          <p:cNvPr id="82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82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1651000"/>
            <a:ext cx="10795000" cy="7925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82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94700" y="1620127"/>
            <a:ext cx="5397500" cy="3993273"/>
          </a:xfrm>
          <a:prstGeom prst="rect">
            <a:avLst/>
          </a:prstGeom>
          <a:ln w="38100">
            <a:solidFill>
              <a:srgbClr val="FF4013"/>
            </a:solidFill>
            <a:miter lim="400000"/>
          </a:ln>
        </p:spPr>
      </p:pic>
      <p:pic>
        <p:nvPicPr>
          <p:cNvPr id="82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94700" y="6121400"/>
            <a:ext cx="5410200" cy="3705617"/>
          </a:xfrm>
          <a:prstGeom prst="rect">
            <a:avLst/>
          </a:prstGeom>
          <a:ln w="38100">
            <a:solidFill>
              <a:srgbClr val="FF4013"/>
            </a:solidFill>
            <a:miter lim="400000"/>
          </a:ln>
        </p:spPr>
      </p:pic>
      <p:sp>
        <p:nvSpPr>
          <p:cNvPr id="825" name="Smooth blending"/>
          <p:cNvSpPr txBox="1"/>
          <p:nvPr/>
        </p:nvSpPr>
        <p:spPr>
          <a:xfrm>
            <a:off x="8513365" y="1714500"/>
            <a:ext cx="3740015" cy="723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Smooth blending</a:t>
            </a:r>
          </a:p>
        </p:txBody>
      </p:sp>
      <p:sp>
        <p:nvSpPr>
          <p:cNvPr id="826" name="Basic reprojection"/>
          <p:cNvSpPr txBox="1"/>
          <p:nvPr/>
        </p:nvSpPr>
        <p:spPr>
          <a:xfrm>
            <a:off x="8513743" y="6223000"/>
            <a:ext cx="4171058" cy="723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Basic reprojection </a:t>
            </a:r>
          </a:p>
        </p:txBody>
      </p:sp>
      <p:sp>
        <p:nvSpPr>
          <p:cNvPr id="827" name="Rectangle"/>
          <p:cNvSpPr/>
          <p:nvPr/>
        </p:nvSpPr>
        <p:spPr>
          <a:xfrm>
            <a:off x="7073900" y="6197600"/>
            <a:ext cx="774700" cy="622300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82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63500" y="5473700"/>
            <a:ext cx="5765800" cy="3991708"/>
          </a:xfrm>
          <a:prstGeom prst="rect">
            <a:avLst/>
          </a:prstGeom>
          <a:ln w="38100">
            <a:solidFill>
              <a:srgbClr val="FF4013"/>
            </a:solidFill>
            <a:miter lim="400000"/>
          </a:ln>
        </p:spPr>
      </p:pic>
      <p:sp>
        <p:nvSpPr>
          <p:cNvPr id="829" name="2-scale"/>
          <p:cNvSpPr txBox="1"/>
          <p:nvPr/>
        </p:nvSpPr>
        <p:spPr>
          <a:xfrm>
            <a:off x="1217897" y="5626100"/>
            <a:ext cx="1592351" cy="7239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2-scale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Multiscale blen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Multiscale blending</a:t>
            </a:r>
          </a:p>
        </p:txBody>
      </p:sp>
      <p:sp>
        <p:nvSpPr>
          <p:cNvPr id="832" name="Proposed by Adelson and Bur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Proposed by Adelson and Burt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http://persci.mit.edu/pub_pdfs/spline83.pdf</a:t>
            </a:r>
          </a:p>
          <a:p>
            <a:pPr/>
            <a:r>
              <a:t>Simplified to two scales by Brown and Lowe</a:t>
            </a:r>
          </a:p>
          <a:p>
            <a:pPr lvl="1"/>
            <a:r>
              <a:rPr u="sng">
                <a:hlinkClick r:id="rId3" invalidUrl="" action="" tgtFrame="" tooltip="" history="1" highlightClick="0" endSnd="0"/>
              </a:rPr>
              <a:t>http://cs.bath.ac.uk/brown/papers/iccv2003.pdf</a:t>
            </a:r>
          </a:p>
        </p:txBody>
      </p:sp>
      <p:pic>
        <p:nvPicPr>
          <p:cNvPr id="833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46700" y="4686300"/>
            <a:ext cx="7442200" cy="4792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834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7000" y="4686300"/>
            <a:ext cx="4940300" cy="467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